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4"/>
  </p:notesMasterIdLst>
  <p:sldIdLst>
    <p:sldId id="451" r:id="rId5"/>
    <p:sldId id="734" r:id="rId6"/>
    <p:sldId id="732" r:id="rId7"/>
    <p:sldId id="733" r:id="rId8"/>
    <p:sldId id="735" r:id="rId9"/>
    <p:sldId id="737" r:id="rId10"/>
    <p:sldId id="738" r:id="rId11"/>
    <p:sldId id="739" r:id="rId12"/>
    <p:sldId id="670" r:id="rId13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rmīns Kalniņš" initials="AK" lastIdx="2" clrIdx="0">
    <p:extLst>
      <p:ext uri="{19B8F6BF-5375-455C-9EA6-DF929625EA0E}">
        <p15:presenceInfo xmlns:p15="http://schemas.microsoft.com/office/powerpoint/2012/main" userId="S::armins.kalnins@vm.gov.lv::49cc244b-20a5-4e93-8b7b-795fa6e807e1" providerId="AD"/>
      </p:ext>
    </p:extLst>
  </p:cmAuthor>
  <p:cmAuthor id="2" name="Edgars Labsvīrs" initials="EL" lastIdx="1" clrIdx="1">
    <p:extLst>
      <p:ext uri="{19B8F6BF-5375-455C-9EA6-DF929625EA0E}">
        <p15:presenceInfo xmlns:p15="http://schemas.microsoft.com/office/powerpoint/2012/main" userId="S::edgars.labsvirs@vm.gov.lv::d9f1cb11-6cbd-479a-8198-ee13db4857a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FAF8"/>
    <a:srgbClr val="D2F5F0"/>
    <a:srgbClr val="CFEFE9"/>
    <a:srgbClr val="A4EAE1"/>
    <a:srgbClr val="77E0D2"/>
    <a:srgbClr val="49D5C3"/>
    <a:srgbClr val="1CCBB4"/>
    <a:srgbClr val="001744"/>
    <a:srgbClr val="231F20"/>
    <a:srgbClr val="DED7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2DE63D5-997A-4646-A377-4702673A728D}" styleName="Gaišs stils 2 - izcēlums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3"/>
    <p:restoredTop sz="94663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60B17C-9364-064F-8B71-11C38CC123AE}" type="datetimeFigureOut">
              <a:rPr lang="en-US" smtClean="0"/>
              <a:t>10/5/2021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02E65F-86B8-2243-89BF-BE444905A5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0922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7B8C0D-4947-48CF-BFB3-190A1ADF84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2B9389-B085-4F23-8CD7-DF318DC425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747915-CDDD-43D7-97B2-71BB897340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FBF08-5777-4DCD-BC75-2F1982E32DBF}" type="datetimeFigureOut">
              <a:rPr lang="lv-LV" smtClean="0"/>
              <a:t>05.10.2021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4F57E5-346C-4633-AE24-A0826E45B2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F1D8AE-0F6C-44E0-93A2-D419ECEFB3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494A3-DBE3-495A-94BA-8F570D21560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679582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A3AFFA-289B-41F8-B7B4-DA9F42E320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7B521A5-07B5-47B1-A839-053252B12E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1810C6-8D68-4F84-8E35-C139C3352E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FBF08-5777-4DCD-BC75-2F1982E32DBF}" type="datetimeFigureOut">
              <a:rPr lang="lv-LV" smtClean="0"/>
              <a:t>05.10.2021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C26886-EF09-44B9-9CA2-EF16296614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F97F2D-267C-46D1-AA1B-E1155F2629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494A3-DBE3-495A-94BA-8F570D21560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8271149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EBEA164-C470-459E-A05C-7EC5F30694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B96014F-9F30-47C8-B106-8A58953AEF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FBD89F-CC49-49EF-B372-C84CEAA61C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FBF08-5777-4DCD-BC75-2F1982E32DBF}" type="datetimeFigureOut">
              <a:rPr lang="lv-LV" smtClean="0"/>
              <a:t>05.10.2021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D8D997-8E8E-4834-9B39-53DD7332B0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A28A78-2121-4044-947B-CBB17419A2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494A3-DBE3-495A-94BA-8F570D21560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8339375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DFD449-A674-4C37-AC86-BAD6BAEECF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A50109-C1D9-4B91-B6B6-8C4D36B3A8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58AA51-7E3B-4C89-8F1C-3B55B0D399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FBF08-5777-4DCD-BC75-2F1982E32DBF}" type="datetimeFigureOut">
              <a:rPr lang="lv-LV" smtClean="0"/>
              <a:t>05.10.2021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09286A-D981-4EA0-86DD-5A72CC3558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269B74-FC03-463B-B522-C8559FA19C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494A3-DBE3-495A-94BA-8F570D21560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3502951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8CF852-1374-40BA-9597-4588FF2CAB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47DB01-22B3-4735-9D2A-0D93848481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691AB5-E989-4A9B-87D1-408403F365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FBF08-5777-4DCD-BC75-2F1982E32DBF}" type="datetimeFigureOut">
              <a:rPr lang="lv-LV" smtClean="0"/>
              <a:t>05.10.2021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77DD53-E5BE-454D-9838-0926812B2A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76FA8C-DE98-49FE-A642-7D7B92A9A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494A3-DBE3-495A-94BA-8F570D21560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6457491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014B6E-2A3F-46A8-B087-F04E82B99D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86EBB8-946D-456B-BE25-E09094AAA7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563EF0-2C46-48A1-9B97-FA52E862E1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D8999F-0CE9-4DEB-B844-E6EFED6D55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FBF08-5777-4DCD-BC75-2F1982E32DBF}" type="datetimeFigureOut">
              <a:rPr lang="lv-LV" smtClean="0"/>
              <a:t>05.10.2021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CE4B89-7661-4405-8ABA-7AEC78B747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B4490B-012D-499B-9B2F-DFE7F15B58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494A3-DBE3-495A-94BA-8F570D21560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253574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3C4093-94E9-4D2C-AE5A-CE16B0DC8D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9C82C9-7471-4DEF-AD4D-87761CEA66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9A584D-CA41-46A1-AF46-DDC2E95792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78B3E45-13F8-41A9-8C13-B1FF7BA08F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39B6C7-8D40-447B-ACD5-06D5BF4F14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E7D2331-97D4-4409-8CE1-11167DB921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FBF08-5777-4DCD-BC75-2F1982E32DBF}" type="datetimeFigureOut">
              <a:rPr lang="lv-LV" smtClean="0"/>
              <a:t>05.10.2021</a:t>
            </a:fld>
            <a:endParaRPr lang="lv-LV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FFC3157-F213-4642-97F9-3B6161094D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55880F7-6CF2-48E6-9E2A-09722F39E3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494A3-DBE3-495A-94BA-8F570D21560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1422232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4EA6B-DE91-41C0-BBA8-7A20442636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17E1D1C-13CA-4385-883A-7CB859C2E0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FBF08-5777-4DCD-BC75-2F1982E32DBF}" type="datetimeFigureOut">
              <a:rPr lang="lv-LV" smtClean="0"/>
              <a:t>05.10.2021</a:t>
            </a:fld>
            <a:endParaRPr lang="lv-LV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49B2D33-4006-49B2-9AC6-CB3B6E2350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D75ACC4-8E22-4C1A-ACA0-AC150C2DDC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494A3-DBE3-495A-94BA-8F570D21560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32893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264EF1-48C7-4D82-A810-0284027896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FBF08-5777-4DCD-BC75-2F1982E32DBF}" type="datetimeFigureOut">
              <a:rPr lang="lv-LV" smtClean="0"/>
              <a:t>05.10.2021</a:t>
            </a:fld>
            <a:endParaRPr lang="lv-LV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758BBDD-580A-455A-AB8D-4D574EE01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05ADDA-239E-40C5-AF84-93D03F681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494A3-DBE3-495A-94BA-8F570D21560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0722656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7889A7-7B69-4BA9-967B-92AF523E7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BFECBB-1FB8-4BE0-937D-EE965F43B7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638C51-300F-4F2A-AD77-4FD87334AC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B365E6-E3F1-443B-AE42-6B10BEDCE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FBF08-5777-4DCD-BC75-2F1982E32DBF}" type="datetimeFigureOut">
              <a:rPr lang="lv-LV" smtClean="0"/>
              <a:t>05.10.2021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FB8EA3-530D-41AD-B466-1FF7D10837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1FCE3B-3F17-4D42-B92E-6D570C781E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494A3-DBE3-495A-94BA-8F570D21560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105457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338883-E417-444A-96A1-BEB76F92E1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59CC2A9-EB2A-4CCC-81A2-6C42B69E60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3991F6-9DAC-4A27-8797-56F46933AC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ACC5FA-1D1B-4A12-A9FE-ACABAA6B36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FBF08-5777-4DCD-BC75-2F1982E32DBF}" type="datetimeFigureOut">
              <a:rPr lang="lv-LV" smtClean="0"/>
              <a:t>05.10.2021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CCD3A9-F58C-413B-92A5-15E7E811B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D4B94C-1306-4A98-BD39-CAA4D7F51E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494A3-DBE3-495A-94BA-8F570D21560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802017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09B0A3B-C829-4B94-B7E1-5B17190CD5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3F3617-6AFD-4CC2-AE13-238548253D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96BB81-18E5-4175-9FCE-0319816ED8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EFBF08-5777-4DCD-BC75-2F1982E32DBF}" type="datetimeFigureOut">
              <a:rPr lang="lv-LV" smtClean="0"/>
              <a:t>05.10.2021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AAF1AA-F622-4669-9A05-D9966FB847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35E6E3-34D8-4264-A62D-95E098C0C2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8494A3-DBE3-495A-94BA-8F570D21560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739120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vmnvd.gov.lv/lv/vakcinacija-iedzivotajiem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vmnvd.gov.lv/lv/vakcinacija-iedzivotajiem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eur03.safelinks.protection.outlook.com/?url=https%3A%2F%2Fwww.vestnesis.lv%2Fop%2F2021%2F191A.1&amp;data=04%7C01%7CLiga.Gaigala%40vmnvd.gov.lv%7Ca0c2a0340ffc48bf12b308d987c03bab%7Cdbc9012d628b43d4b1908a730f7e1e96%7C0%7C0%7C637690082051707739%7CUnknown%7CTWFpbGZsb3d8eyJWIjoiMC4wLjAwMDAiLCJQIjoiV2luMzIiLCJBTiI6Ik1haWwiLCJXVCI6Mn0%3D%7C1000&amp;sdata=3OI2hrjW8W2eaGvMAXHxTMTSfXPc2AsI5OVMHxBbH%2FY%3D&amp;reserved=0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174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book, text&#10;&#10;Description automatically generated">
            <a:extLst>
              <a:ext uri="{FF2B5EF4-FFF2-40B4-BE49-F238E27FC236}">
                <a16:creationId xmlns:a16="http://schemas.microsoft.com/office/drawing/2014/main" id="{0B203213-4979-2940-ACF0-1F5B3AB58E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8965" y="992365"/>
            <a:ext cx="1386376" cy="1201987"/>
          </a:xfrm>
          <a:prstGeom prst="rect">
            <a:avLst/>
          </a:prstGeom>
        </p:spPr>
      </p:pic>
      <p:sp>
        <p:nvSpPr>
          <p:cNvPr id="8" name="TextBox 1">
            <a:extLst>
              <a:ext uri="{FF2B5EF4-FFF2-40B4-BE49-F238E27FC236}">
                <a16:creationId xmlns:a16="http://schemas.microsoft.com/office/drawing/2014/main" id="{9C50FCCB-E279-432E-825D-1E074B872649}"/>
              </a:ext>
            </a:extLst>
          </p:cNvPr>
          <p:cNvSpPr txBox="1"/>
          <p:nvPr/>
        </p:nvSpPr>
        <p:spPr>
          <a:xfrm>
            <a:off x="4933635" y="5716302"/>
            <a:ext cx="1958849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x-non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>
                <a:solidFill>
                  <a:srgbClr val="EFFAF8"/>
                </a:solidFill>
                <a:latin typeface="Times New Roman"/>
                <a:cs typeface="Times New Roman"/>
              </a:rPr>
              <a:t>             </a:t>
            </a:r>
            <a:r>
              <a:rPr lang="lv-LV" sz="1200" b="1" dirty="0">
                <a:solidFill>
                  <a:srgbClr val="EFFAF8"/>
                </a:solidFill>
                <a:latin typeface="Times New Roman"/>
                <a:cs typeface="Times New Roman"/>
              </a:rPr>
              <a:t>5.10</a:t>
            </a:r>
            <a:r>
              <a:rPr lang="lv-LV" sz="1200" b="1" dirty="0">
                <a:solidFill>
                  <a:srgbClr val="EFFAF8"/>
                </a:solidFill>
                <a:latin typeface="Verdana" panose="020B0604030504040204" pitchFamily="34" charset="0"/>
                <a:ea typeface="Verdana" panose="020B0604030504040204" pitchFamily="34" charset="0"/>
                <a:cs typeface="Vani" panose="020B0502040204020203" pitchFamily="18" charset="0"/>
              </a:rPr>
              <a:t>.</a:t>
            </a:r>
            <a:r>
              <a:rPr lang="x-none" sz="1200" b="1" dirty="0">
                <a:solidFill>
                  <a:srgbClr val="EFFAF8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/>
              </a:rPr>
              <a:t>2021</a:t>
            </a:r>
            <a:endParaRPr lang="lv-LV" sz="1200" b="1" dirty="0">
              <a:solidFill>
                <a:srgbClr val="EFFAF8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/>
            </a:endParaRP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9CACA2ED-422D-4B38-8A92-A35029F5EA08}"/>
              </a:ext>
            </a:extLst>
          </p:cNvPr>
          <p:cNvSpPr>
            <a:spLocks noGrp="1"/>
          </p:cNvSpPr>
          <p:nvPr/>
        </p:nvSpPr>
        <p:spPr>
          <a:xfrm>
            <a:off x="2736371" y="2958897"/>
            <a:ext cx="6351563" cy="1384001"/>
          </a:xfrm>
          <a:prstGeom prst="rect">
            <a:avLst/>
          </a:prstGeom>
        </p:spPr>
        <p:txBody>
          <a:bodyPr vert="horz" lIns="93957" tIns="46979" rIns="93957" bIns="46979" rtlCol="0" anchor="ctr">
            <a:noAutofit/>
          </a:bodyPr>
          <a:lstStyle>
            <a:lvl1pPr algn="ctr" defTabSz="939575" rtl="0" eaLnBrk="1" latinLnBrk="0" hangingPunct="1"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lv-LV" sz="3200" b="1" dirty="0">
                <a:solidFill>
                  <a:srgbClr val="EFFAF8"/>
                </a:solidFill>
                <a:latin typeface="Verdana"/>
                <a:ea typeface="+mj-lt"/>
                <a:cs typeface="+mj-lt"/>
              </a:rPr>
              <a:t>Vakcinācija pret </a:t>
            </a:r>
          </a:p>
          <a:p>
            <a:pPr>
              <a:spcAft>
                <a:spcPts val="600"/>
              </a:spcAft>
            </a:pPr>
            <a:r>
              <a:rPr lang="lv-LV" sz="3200" b="1" dirty="0">
                <a:solidFill>
                  <a:srgbClr val="EFFAF8"/>
                </a:solidFill>
                <a:latin typeface="Verdana"/>
                <a:ea typeface="+mj-lt"/>
                <a:cs typeface="+mj-lt"/>
              </a:rPr>
              <a:t>Covid – 19 ar papildu devu</a:t>
            </a:r>
            <a:endParaRPr lang="en-US" b="1" dirty="0">
              <a:solidFill>
                <a:schemeClr val="bg1"/>
              </a:solidFill>
              <a:latin typeface="Verdana"/>
              <a:ea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8168795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B0EE1D29-D506-47B8-BEBF-FADB77834B7E}"/>
              </a:ext>
            </a:extLst>
          </p:cNvPr>
          <p:cNvCxnSpPr>
            <a:cxnSpLocks/>
          </p:cNvCxnSpPr>
          <p:nvPr/>
        </p:nvCxnSpPr>
        <p:spPr>
          <a:xfrm>
            <a:off x="612000" y="6339016"/>
            <a:ext cx="10904497" cy="0"/>
          </a:xfrm>
          <a:prstGeom prst="line">
            <a:avLst/>
          </a:prstGeom>
          <a:ln>
            <a:solidFill>
              <a:srgbClr val="0017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3">
            <a:extLst>
              <a:ext uri="{FF2B5EF4-FFF2-40B4-BE49-F238E27FC236}">
                <a16:creationId xmlns:a16="http://schemas.microsoft.com/office/drawing/2014/main" id="{ACCFC2AC-E31C-498A-BD74-8EA7288273D3}"/>
              </a:ext>
            </a:extLst>
          </p:cNvPr>
          <p:cNvSpPr txBox="1"/>
          <p:nvPr/>
        </p:nvSpPr>
        <p:spPr>
          <a:xfrm>
            <a:off x="2612416" y="6450226"/>
            <a:ext cx="1745991" cy="246221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>
            <a:defPPr>
              <a:defRPr lang="x-non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1000" b="1" i="0" u="none" strike="noStrike" kern="1200" cap="none" spc="0" normalizeH="0" baseline="0" noProof="0" dirty="0">
                <a:ln>
                  <a:noFill/>
                </a:ln>
                <a:solidFill>
                  <a:srgbClr val="001744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Covid-19 vakcinācijas plāns </a:t>
            </a:r>
            <a:endParaRPr kumimoji="0" lang="lv-LV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lt"/>
              <a:cs typeface="Calibri" panose="020F0502020204030204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EA83D6B-9013-41DD-B635-51950147DF44}"/>
              </a:ext>
            </a:extLst>
          </p:cNvPr>
          <p:cNvCxnSpPr>
            <a:cxnSpLocks/>
          </p:cNvCxnSpPr>
          <p:nvPr/>
        </p:nvCxnSpPr>
        <p:spPr>
          <a:xfrm>
            <a:off x="10964562" y="6424286"/>
            <a:ext cx="0" cy="389525"/>
          </a:xfrm>
          <a:prstGeom prst="line">
            <a:avLst/>
          </a:prstGeom>
          <a:ln>
            <a:solidFill>
              <a:srgbClr val="0017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B772A0BD-B37F-4EF8-86CE-1C2D05D347D9}"/>
              </a:ext>
            </a:extLst>
          </p:cNvPr>
          <p:cNvCxnSpPr>
            <a:cxnSpLocks/>
          </p:cNvCxnSpPr>
          <p:nvPr/>
        </p:nvCxnSpPr>
        <p:spPr>
          <a:xfrm>
            <a:off x="2483706" y="6418135"/>
            <a:ext cx="0" cy="389525"/>
          </a:xfrm>
          <a:prstGeom prst="line">
            <a:avLst/>
          </a:prstGeom>
          <a:ln>
            <a:solidFill>
              <a:srgbClr val="0017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9E8A98CE-EA09-4BF9-B279-B0644DBCF226}"/>
              </a:ext>
            </a:extLst>
          </p:cNvPr>
          <p:cNvSpPr/>
          <p:nvPr/>
        </p:nvSpPr>
        <p:spPr>
          <a:xfrm>
            <a:off x="-339" y="181098"/>
            <a:ext cx="6518098" cy="727364"/>
          </a:xfrm>
          <a:prstGeom prst="rect">
            <a:avLst/>
          </a:prstGeom>
          <a:solidFill>
            <a:srgbClr val="0017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DF7841F-AC73-4381-BCB4-A6AE8E2EDA69}"/>
              </a:ext>
            </a:extLst>
          </p:cNvPr>
          <p:cNvSpPr txBox="1"/>
          <p:nvPr/>
        </p:nvSpPr>
        <p:spPr>
          <a:xfrm>
            <a:off x="82992" y="360114"/>
            <a:ext cx="6804837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x-non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1800" b="1" i="0" u="none" strike="noStrike" kern="1200" cap="none" spc="0" normalizeH="0" baseline="0" noProof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/>
                <a:ea typeface="+mn-lt"/>
                <a:cs typeface="Calibri" panose="020F0502020204030204"/>
              </a:rPr>
              <a:t>Vakcinācija pret  Covid – 19 ar papildu devu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CAA543F-130E-4EF3-9D79-D3F8ED556EC8}"/>
              </a:ext>
            </a:extLst>
          </p:cNvPr>
          <p:cNvSpPr txBox="1"/>
          <p:nvPr/>
        </p:nvSpPr>
        <p:spPr>
          <a:xfrm>
            <a:off x="10656917" y="6036392"/>
            <a:ext cx="77296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Avots: NVD</a:t>
            </a:r>
            <a:endParaRPr kumimoji="0" lang="lv-LV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TextBox 1">
            <a:extLst>
              <a:ext uri="{FF2B5EF4-FFF2-40B4-BE49-F238E27FC236}">
                <a16:creationId xmlns:a16="http://schemas.microsoft.com/office/drawing/2014/main" id="{8D2EADFC-CE48-9642-B1BD-09645942EB69}"/>
              </a:ext>
            </a:extLst>
          </p:cNvPr>
          <p:cNvSpPr txBox="1"/>
          <p:nvPr/>
        </p:nvSpPr>
        <p:spPr>
          <a:xfrm>
            <a:off x="669663" y="6451526"/>
            <a:ext cx="1252266" cy="246221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>
            <a:defPPr>
              <a:defRPr lang="x-non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x-none" sz="1000" b="0" i="1" u="none" strike="noStrike" kern="1200" cap="none" spc="0" normalizeH="0" baseline="0" noProof="0" dirty="0">
                <a:ln>
                  <a:noFill/>
                </a:ln>
                <a:solidFill>
                  <a:srgbClr val="001744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Veselības Ministrija </a:t>
            </a:r>
            <a:endParaRPr kumimoji="0" lang="en-US" sz="1000" b="0" i="1" u="none" strike="noStrike" kern="1200" cap="none" spc="0" normalizeH="0" baseline="0" noProof="0" dirty="0">
              <a:ln>
                <a:noFill/>
              </a:ln>
              <a:solidFill>
                <a:srgbClr val="001744"/>
              </a:solidFill>
              <a:effectLst/>
              <a:uLnTx/>
              <a:uFillTx/>
              <a:latin typeface="Times New Roman"/>
              <a:ea typeface="+mn-ea"/>
              <a:cs typeface="Times New Roman"/>
            </a:endParaRPr>
          </a:p>
        </p:txBody>
      </p:sp>
      <p:pic>
        <p:nvPicPr>
          <p:cNvPr id="3" name="Picture 2" descr="A picture containing timeline&#10;&#10;Description automatically generated">
            <a:extLst>
              <a:ext uri="{FF2B5EF4-FFF2-40B4-BE49-F238E27FC236}">
                <a16:creationId xmlns:a16="http://schemas.microsoft.com/office/drawing/2014/main" id="{DAB2F6C5-FF73-44E1-9AC3-20A33A1225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8966" y="944323"/>
            <a:ext cx="9590564" cy="5394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63818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Timeline&#10;&#10;Description automatically generated">
            <a:extLst>
              <a:ext uri="{FF2B5EF4-FFF2-40B4-BE49-F238E27FC236}">
                <a16:creationId xmlns:a16="http://schemas.microsoft.com/office/drawing/2014/main" id="{D6C63EF5-8803-4468-8C7E-39DEC57258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419" y="360114"/>
            <a:ext cx="9197162" cy="5173404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B0EE1D29-D506-47B8-BEBF-FADB77834B7E}"/>
              </a:ext>
            </a:extLst>
          </p:cNvPr>
          <p:cNvCxnSpPr>
            <a:cxnSpLocks/>
          </p:cNvCxnSpPr>
          <p:nvPr/>
        </p:nvCxnSpPr>
        <p:spPr>
          <a:xfrm>
            <a:off x="612000" y="6339016"/>
            <a:ext cx="10904497" cy="0"/>
          </a:xfrm>
          <a:prstGeom prst="line">
            <a:avLst/>
          </a:prstGeom>
          <a:ln>
            <a:solidFill>
              <a:srgbClr val="0017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3">
            <a:extLst>
              <a:ext uri="{FF2B5EF4-FFF2-40B4-BE49-F238E27FC236}">
                <a16:creationId xmlns:a16="http://schemas.microsoft.com/office/drawing/2014/main" id="{ACCFC2AC-E31C-498A-BD74-8EA7288273D3}"/>
              </a:ext>
            </a:extLst>
          </p:cNvPr>
          <p:cNvSpPr txBox="1"/>
          <p:nvPr/>
        </p:nvSpPr>
        <p:spPr>
          <a:xfrm>
            <a:off x="2612416" y="6450226"/>
            <a:ext cx="1745991" cy="246221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>
            <a:defPPr>
              <a:defRPr lang="x-non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1000" b="1" i="0" u="none" strike="noStrike" kern="1200" cap="none" spc="0" normalizeH="0" baseline="0" noProof="0" dirty="0">
                <a:ln>
                  <a:noFill/>
                </a:ln>
                <a:solidFill>
                  <a:srgbClr val="001744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Covid-19 vakcinācijas plāns </a:t>
            </a:r>
            <a:endParaRPr kumimoji="0" lang="lv-LV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lt"/>
              <a:cs typeface="Calibri" panose="020F0502020204030204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EA83D6B-9013-41DD-B635-51950147DF44}"/>
              </a:ext>
            </a:extLst>
          </p:cNvPr>
          <p:cNvCxnSpPr>
            <a:cxnSpLocks/>
          </p:cNvCxnSpPr>
          <p:nvPr/>
        </p:nvCxnSpPr>
        <p:spPr>
          <a:xfrm>
            <a:off x="10964562" y="6424286"/>
            <a:ext cx="0" cy="389525"/>
          </a:xfrm>
          <a:prstGeom prst="line">
            <a:avLst/>
          </a:prstGeom>
          <a:ln>
            <a:solidFill>
              <a:srgbClr val="0017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B772A0BD-B37F-4EF8-86CE-1C2D05D347D9}"/>
              </a:ext>
            </a:extLst>
          </p:cNvPr>
          <p:cNvCxnSpPr>
            <a:cxnSpLocks/>
          </p:cNvCxnSpPr>
          <p:nvPr/>
        </p:nvCxnSpPr>
        <p:spPr>
          <a:xfrm>
            <a:off x="2483706" y="6418135"/>
            <a:ext cx="0" cy="389525"/>
          </a:xfrm>
          <a:prstGeom prst="line">
            <a:avLst/>
          </a:prstGeom>
          <a:ln>
            <a:solidFill>
              <a:srgbClr val="0017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9E8A98CE-EA09-4BF9-B279-B0644DBCF226}"/>
              </a:ext>
            </a:extLst>
          </p:cNvPr>
          <p:cNvSpPr/>
          <p:nvPr/>
        </p:nvSpPr>
        <p:spPr>
          <a:xfrm>
            <a:off x="-339" y="181098"/>
            <a:ext cx="6518098" cy="727364"/>
          </a:xfrm>
          <a:prstGeom prst="rect">
            <a:avLst/>
          </a:prstGeom>
          <a:solidFill>
            <a:srgbClr val="0017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DF7841F-AC73-4381-BCB4-A6AE8E2EDA69}"/>
              </a:ext>
            </a:extLst>
          </p:cNvPr>
          <p:cNvSpPr txBox="1"/>
          <p:nvPr/>
        </p:nvSpPr>
        <p:spPr>
          <a:xfrm>
            <a:off x="82992" y="360114"/>
            <a:ext cx="6804837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x-non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1800" b="1" i="0" u="none" strike="noStrike" kern="1200" cap="none" spc="0" normalizeH="0" baseline="0" noProof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/>
                <a:ea typeface="+mn-lt"/>
                <a:cs typeface="Calibri" panose="020F0502020204030204"/>
              </a:rPr>
              <a:t>Vakcinācija pret  Covid – 19 ar papildu devu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CAA543F-130E-4EF3-9D79-D3F8ED556EC8}"/>
              </a:ext>
            </a:extLst>
          </p:cNvPr>
          <p:cNvSpPr txBox="1"/>
          <p:nvPr/>
        </p:nvSpPr>
        <p:spPr>
          <a:xfrm>
            <a:off x="10656917" y="6036392"/>
            <a:ext cx="77296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Avots: NVD</a:t>
            </a:r>
            <a:endParaRPr kumimoji="0" lang="lv-LV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TextBox 1">
            <a:extLst>
              <a:ext uri="{FF2B5EF4-FFF2-40B4-BE49-F238E27FC236}">
                <a16:creationId xmlns:a16="http://schemas.microsoft.com/office/drawing/2014/main" id="{8D2EADFC-CE48-9642-B1BD-09645942EB69}"/>
              </a:ext>
            </a:extLst>
          </p:cNvPr>
          <p:cNvSpPr txBox="1"/>
          <p:nvPr/>
        </p:nvSpPr>
        <p:spPr>
          <a:xfrm>
            <a:off x="669663" y="6451526"/>
            <a:ext cx="1252266" cy="246221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>
            <a:defPPr>
              <a:defRPr lang="x-non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x-none" sz="1000" b="0" i="1" u="none" strike="noStrike" kern="1200" cap="none" spc="0" normalizeH="0" baseline="0" noProof="0" dirty="0">
                <a:ln>
                  <a:noFill/>
                </a:ln>
                <a:solidFill>
                  <a:srgbClr val="001744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Veselības Ministrija </a:t>
            </a:r>
            <a:endParaRPr kumimoji="0" lang="en-US" sz="1000" b="0" i="1" u="none" strike="noStrike" kern="1200" cap="none" spc="0" normalizeH="0" baseline="0" noProof="0" dirty="0">
              <a:ln>
                <a:noFill/>
              </a:ln>
              <a:solidFill>
                <a:srgbClr val="001744"/>
              </a:solidFill>
              <a:effectLst/>
              <a:uLnTx/>
              <a:uFillTx/>
              <a:latin typeface="Times New Roman"/>
              <a:ea typeface="+mn-ea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8632340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Table&#10;&#10;Description automatically generated">
            <a:extLst>
              <a:ext uri="{FF2B5EF4-FFF2-40B4-BE49-F238E27FC236}">
                <a16:creationId xmlns:a16="http://schemas.microsoft.com/office/drawing/2014/main" id="{88AA1563-29DF-4B02-A901-0214DB03D4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761" y="729446"/>
            <a:ext cx="9559016" cy="5376947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B0EE1D29-D506-47B8-BEBF-FADB77834B7E}"/>
              </a:ext>
            </a:extLst>
          </p:cNvPr>
          <p:cNvCxnSpPr>
            <a:cxnSpLocks/>
          </p:cNvCxnSpPr>
          <p:nvPr/>
        </p:nvCxnSpPr>
        <p:spPr>
          <a:xfrm>
            <a:off x="612000" y="6339016"/>
            <a:ext cx="10904497" cy="0"/>
          </a:xfrm>
          <a:prstGeom prst="line">
            <a:avLst/>
          </a:prstGeom>
          <a:ln>
            <a:solidFill>
              <a:srgbClr val="0017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3">
            <a:extLst>
              <a:ext uri="{FF2B5EF4-FFF2-40B4-BE49-F238E27FC236}">
                <a16:creationId xmlns:a16="http://schemas.microsoft.com/office/drawing/2014/main" id="{ACCFC2AC-E31C-498A-BD74-8EA7288273D3}"/>
              </a:ext>
            </a:extLst>
          </p:cNvPr>
          <p:cNvSpPr txBox="1"/>
          <p:nvPr/>
        </p:nvSpPr>
        <p:spPr>
          <a:xfrm>
            <a:off x="2612416" y="6450226"/>
            <a:ext cx="1745991" cy="246221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>
            <a:defPPr>
              <a:defRPr lang="x-non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1000" b="1" i="0" u="none" strike="noStrike" kern="1200" cap="none" spc="0" normalizeH="0" baseline="0" noProof="0" dirty="0">
                <a:ln>
                  <a:noFill/>
                </a:ln>
                <a:solidFill>
                  <a:srgbClr val="001744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Covid-19 vakcinācijas plāns </a:t>
            </a:r>
            <a:endParaRPr kumimoji="0" lang="lv-LV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lt"/>
              <a:cs typeface="Calibri" panose="020F0502020204030204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EA83D6B-9013-41DD-B635-51950147DF44}"/>
              </a:ext>
            </a:extLst>
          </p:cNvPr>
          <p:cNvCxnSpPr>
            <a:cxnSpLocks/>
          </p:cNvCxnSpPr>
          <p:nvPr/>
        </p:nvCxnSpPr>
        <p:spPr>
          <a:xfrm>
            <a:off x="10964562" y="6424286"/>
            <a:ext cx="0" cy="389525"/>
          </a:xfrm>
          <a:prstGeom prst="line">
            <a:avLst/>
          </a:prstGeom>
          <a:ln>
            <a:solidFill>
              <a:srgbClr val="0017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B772A0BD-B37F-4EF8-86CE-1C2D05D347D9}"/>
              </a:ext>
            </a:extLst>
          </p:cNvPr>
          <p:cNvCxnSpPr>
            <a:cxnSpLocks/>
          </p:cNvCxnSpPr>
          <p:nvPr/>
        </p:nvCxnSpPr>
        <p:spPr>
          <a:xfrm>
            <a:off x="2483706" y="6418135"/>
            <a:ext cx="0" cy="389525"/>
          </a:xfrm>
          <a:prstGeom prst="line">
            <a:avLst/>
          </a:prstGeom>
          <a:ln>
            <a:solidFill>
              <a:srgbClr val="0017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9E8A98CE-EA09-4BF9-B279-B0644DBCF226}"/>
              </a:ext>
            </a:extLst>
          </p:cNvPr>
          <p:cNvSpPr/>
          <p:nvPr/>
        </p:nvSpPr>
        <p:spPr>
          <a:xfrm>
            <a:off x="-339" y="181098"/>
            <a:ext cx="6518098" cy="727364"/>
          </a:xfrm>
          <a:prstGeom prst="rect">
            <a:avLst/>
          </a:prstGeom>
          <a:solidFill>
            <a:srgbClr val="0017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DF7841F-AC73-4381-BCB4-A6AE8E2EDA69}"/>
              </a:ext>
            </a:extLst>
          </p:cNvPr>
          <p:cNvSpPr txBox="1"/>
          <p:nvPr/>
        </p:nvSpPr>
        <p:spPr>
          <a:xfrm>
            <a:off x="82992" y="360114"/>
            <a:ext cx="6804837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x-non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1800" b="1" i="0" u="none" strike="noStrike" kern="1200" cap="none" spc="0" normalizeH="0" baseline="0" noProof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/>
                <a:ea typeface="+mn-lt"/>
                <a:cs typeface="Calibri" panose="020F0502020204030204"/>
              </a:rPr>
              <a:t>Vakcinācija pret  Covid – 19 ar papildu devu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CAA543F-130E-4EF3-9D79-D3F8ED556EC8}"/>
              </a:ext>
            </a:extLst>
          </p:cNvPr>
          <p:cNvSpPr txBox="1"/>
          <p:nvPr/>
        </p:nvSpPr>
        <p:spPr>
          <a:xfrm>
            <a:off x="10656917" y="6036392"/>
            <a:ext cx="77296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Avots: NVD</a:t>
            </a:r>
            <a:endParaRPr kumimoji="0" lang="lv-LV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TextBox 1">
            <a:extLst>
              <a:ext uri="{FF2B5EF4-FFF2-40B4-BE49-F238E27FC236}">
                <a16:creationId xmlns:a16="http://schemas.microsoft.com/office/drawing/2014/main" id="{8D2EADFC-CE48-9642-B1BD-09645942EB69}"/>
              </a:ext>
            </a:extLst>
          </p:cNvPr>
          <p:cNvSpPr txBox="1"/>
          <p:nvPr/>
        </p:nvSpPr>
        <p:spPr>
          <a:xfrm>
            <a:off x="669663" y="6451526"/>
            <a:ext cx="1252266" cy="246221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>
            <a:defPPr>
              <a:defRPr lang="x-non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x-none" sz="1000" b="0" i="1" u="none" strike="noStrike" kern="1200" cap="none" spc="0" normalizeH="0" baseline="0" noProof="0" dirty="0">
                <a:ln>
                  <a:noFill/>
                </a:ln>
                <a:solidFill>
                  <a:srgbClr val="001744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Veselības Ministrija </a:t>
            </a:r>
            <a:endParaRPr kumimoji="0" lang="en-US" sz="1000" b="0" i="1" u="none" strike="noStrike" kern="1200" cap="none" spc="0" normalizeH="0" baseline="0" noProof="0" dirty="0">
              <a:ln>
                <a:noFill/>
              </a:ln>
              <a:solidFill>
                <a:srgbClr val="001744"/>
              </a:solidFill>
              <a:effectLst/>
              <a:uLnTx/>
              <a:uFillTx/>
              <a:latin typeface="Times New Roman"/>
              <a:ea typeface="+mn-ea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2590133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Timeline&#10;&#10;Description automatically generated">
            <a:extLst>
              <a:ext uri="{FF2B5EF4-FFF2-40B4-BE49-F238E27FC236}">
                <a16:creationId xmlns:a16="http://schemas.microsoft.com/office/drawing/2014/main" id="{5AB89455-DCB3-45A8-8235-49C971B0C6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964" y="225359"/>
            <a:ext cx="10270071" cy="577691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B0EE1D29-D506-47B8-BEBF-FADB77834B7E}"/>
              </a:ext>
            </a:extLst>
          </p:cNvPr>
          <p:cNvCxnSpPr>
            <a:cxnSpLocks/>
          </p:cNvCxnSpPr>
          <p:nvPr/>
        </p:nvCxnSpPr>
        <p:spPr>
          <a:xfrm>
            <a:off x="612000" y="6339016"/>
            <a:ext cx="10904497" cy="0"/>
          </a:xfrm>
          <a:prstGeom prst="line">
            <a:avLst/>
          </a:prstGeom>
          <a:ln>
            <a:solidFill>
              <a:srgbClr val="0017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3">
            <a:extLst>
              <a:ext uri="{FF2B5EF4-FFF2-40B4-BE49-F238E27FC236}">
                <a16:creationId xmlns:a16="http://schemas.microsoft.com/office/drawing/2014/main" id="{ACCFC2AC-E31C-498A-BD74-8EA7288273D3}"/>
              </a:ext>
            </a:extLst>
          </p:cNvPr>
          <p:cNvSpPr txBox="1"/>
          <p:nvPr/>
        </p:nvSpPr>
        <p:spPr>
          <a:xfrm>
            <a:off x="2612416" y="6450226"/>
            <a:ext cx="1745991" cy="246221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>
            <a:defPPr>
              <a:defRPr lang="x-non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1000" b="1" i="0" u="none" strike="noStrike" kern="1200" cap="none" spc="0" normalizeH="0" baseline="0" noProof="0" dirty="0">
                <a:ln>
                  <a:noFill/>
                </a:ln>
                <a:solidFill>
                  <a:srgbClr val="001744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Covid-19 vakcinācijas plāns </a:t>
            </a:r>
            <a:endParaRPr kumimoji="0" lang="lv-LV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lt"/>
              <a:cs typeface="Calibri" panose="020F0502020204030204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EA83D6B-9013-41DD-B635-51950147DF44}"/>
              </a:ext>
            </a:extLst>
          </p:cNvPr>
          <p:cNvCxnSpPr>
            <a:cxnSpLocks/>
          </p:cNvCxnSpPr>
          <p:nvPr/>
        </p:nvCxnSpPr>
        <p:spPr>
          <a:xfrm>
            <a:off x="10964562" y="6424286"/>
            <a:ext cx="0" cy="389525"/>
          </a:xfrm>
          <a:prstGeom prst="line">
            <a:avLst/>
          </a:prstGeom>
          <a:ln>
            <a:solidFill>
              <a:srgbClr val="0017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B772A0BD-B37F-4EF8-86CE-1C2D05D347D9}"/>
              </a:ext>
            </a:extLst>
          </p:cNvPr>
          <p:cNvCxnSpPr>
            <a:cxnSpLocks/>
          </p:cNvCxnSpPr>
          <p:nvPr/>
        </p:nvCxnSpPr>
        <p:spPr>
          <a:xfrm>
            <a:off x="2483706" y="6418135"/>
            <a:ext cx="0" cy="389525"/>
          </a:xfrm>
          <a:prstGeom prst="line">
            <a:avLst/>
          </a:prstGeom>
          <a:ln>
            <a:solidFill>
              <a:srgbClr val="0017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9E8A98CE-EA09-4BF9-B279-B0644DBCF226}"/>
              </a:ext>
            </a:extLst>
          </p:cNvPr>
          <p:cNvSpPr/>
          <p:nvPr/>
        </p:nvSpPr>
        <p:spPr>
          <a:xfrm>
            <a:off x="-339" y="181098"/>
            <a:ext cx="6518098" cy="727364"/>
          </a:xfrm>
          <a:prstGeom prst="rect">
            <a:avLst/>
          </a:prstGeom>
          <a:solidFill>
            <a:srgbClr val="0017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DF7841F-AC73-4381-BCB4-A6AE8E2EDA69}"/>
              </a:ext>
            </a:extLst>
          </p:cNvPr>
          <p:cNvSpPr txBox="1"/>
          <p:nvPr/>
        </p:nvSpPr>
        <p:spPr>
          <a:xfrm>
            <a:off x="82992" y="360114"/>
            <a:ext cx="6804837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x-non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1800" b="1" i="0" u="none" strike="noStrike" kern="1200" cap="none" spc="0" normalizeH="0" baseline="0" noProof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/>
                <a:ea typeface="+mn-lt"/>
                <a:cs typeface="Calibri" panose="020F0502020204030204"/>
              </a:rPr>
              <a:t>Iedzīvotāju informēšana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CAA543F-130E-4EF3-9D79-D3F8ED556EC8}"/>
              </a:ext>
            </a:extLst>
          </p:cNvPr>
          <p:cNvSpPr txBox="1"/>
          <p:nvPr/>
        </p:nvSpPr>
        <p:spPr>
          <a:xfrm>
            <a:off x="10656917" y="6036392"/>
            <a:ext cx="77296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Avots: NVD</a:t>
            </a:r>
            <a:endParaRPr kumimoji="0" lang="lv-LV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TextBox 1">
            <a:extLst>
              <a:ext uri="{FF2B5EF4-FFF2-40B4-BE49-F238E27FC236}">
                <a16:creationId xmlns:a16="http://schemas.microsoft.com/office/drawing/2014/main" id="{8D2EADFC-CE48-9642-B1BD-09645942EB69}"/>
              </a:ext>
            </a:extLst>
          </p:cNvPr>
          <p:cNvSpPr txBox="1"/>
          <p:nvPr/>
        </p:nvSpPr>
        <p:spPr>
          <a:xfrm>
            <a:off x="669663" y="6451526"/>
            <a:ext cx="1252266" cy="246221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>
            <a:defPPr>
              <a:defRPr lang="x-non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x-none" sz="1000" b="0" i="1" u="none" strike="noStrike" kern="1200" cap="none" spc="0" normalizeH="0" baseline="0" noProof="0" dirty="0">
                <a:ln>
                  <a:noFill/>
                </a:ln>
                <a:solidFill>
                  <a:srgbClr val="001744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Veselības Ministrija </a:t>
            </a:r>
            <a:endParaRPr kumimoji="0" lang="en-US" sz="1000" b="0" i="1" u="none" strike="noStrike" kern="1200" cap="none" spc="0" normalizeH="0" baseline="0" noProof="0" dirty="0">
              <a:ln>
                <a:noFill/>
              </a:ln>
              <a:solidFill>
                <a:srgbClr val="001744"/>
              </a:solidFill>
              <a:effectLst/>
              <a:uLnTx/>
              <a:uFillTx/>
              <a:latin typeface="Times New Roman"/>
              <a:ea typeface="+mn-ea"/>
              <a:cs typeface="Times New Roman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4E01E51-7658-420E-9DFF-009AB9E28516}"/>
              </a:ext>
            </a:extLst>
          </p:cNvPr>
          <p:cNvSpPr txBox="1"/>
          <p:nvPr/>
        </p:nvSpPr>
        <p:spPr>
          <a:xfrm>
            <a:off x="669663" y="2828836"/>
            <a:ext cx="10760223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endParaRPr lang="lv-LV" sz="18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algn="just"/>
            <a:endParaRPr lang="lv-LV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algn="just"/>
            <a:endParaRPr lang="lv-LV" sz="18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algn="just"/>
            <a:endParaRPr lang="lv-LV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algn="just"/>
            <a:endParaRPr lang="lv-LV" sz="18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algn="just"/>
            <a:endParaRPr lang="lv-LV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algn="just"/>
            <a:endParaRPr lang="lv-LV" sz="18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algn="just"/>
            <a:endParaRPr lang="lv-LV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algn="just"/>
            <a:endParaRPr lang="lv-LV" sz="18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lv-LV" sz="1800" b="1" dirty="0">
                <a:solidFill>
                  <a:schemeClr val="tx2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Ģimenes ārstu un ārstniecības iestāžu kontaktinformācija un adreses atrodama:</a:t>
            </a:r>
            <a:r>
              <a:rPr lang="lv-LV" sz="18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lv-LV" sz="18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  <a:hlinkClick r:id="rId3"/>
              </a:rPr>
              <a:t>https://www.vmnvd.gov.lv/lv/vakcinacija-iedzivotajiem</a:t>
            </a:r>
            <a:r>
              <a:rPr lang="lv-LV" sz="18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945451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Timeline&#10;&#10;Description automatically generated">
            <a:extLst>
              <a:ext uri="{FF2B5EF4-FFF2-40B4-BE49-F238E27FC236}">
                <a16:creationId xmlns:a16="http://schemas.microsoft.com/office/drawing/2014/main" id="{5AB89455-DCB3-45A8-8235-49C971B0C6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964" y="225359"/>
            <a:ext cx="10270071" cy="577691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B0EE1D29-D506-47B8-BEBF-FADB77834B7E}"/>
              </a:ext>
            </a:extLst>
          </p:cNvPr>
          <p:cNvCxnSpPr>
            <a:cxnSpLocks/>
          </p:cNvCxnSpPr>
          <p:nvPr/>
        </p:nvCxnSpPr>
        <p:spPr>
          <a:xfrm>
            <a:off x="612000" y="6339016"/>
            <a:ext cx="10904497" cy="0"/>
          </a:xfrm>
          <a:prstGeom prst="line">
            <a:avLst/>
          </a:prstGeom>
          <a:ln>
            <a:solidFill>
              <a:srgbClr val="0017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3">
            <a:extLst>
              <a:ext uri="{FF2B5EF4-FFF2-40B4-BE49-F238E27FC236}">
                <a16:creationId xmlns:a16="http://schemas.microsoft.com/office/drawing/2014/main" id="{ACCFC2AC-E31C-498A-BD74-8EA7288273D3}"/>
              </a:ext>
            </a:extLst>
          </p:cNvPr>
          <p:cNvSpPr txBox="1"/>
          <p:nvPr/>
        </p:nvSpPr>
        <p:spPr>
          <a:xfrm>
            <a:off x="2612416" y="6450226"/>
            <a:ext cx="1745991" cy="246221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>
            <a:defPPr>
              <a:defRPr lang="x-non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1000" b="1" i="0" u="none" strike="noStrike" kern="1200" cap="none" spc="0" normalizeH="0" baseline="0" noProof="0" dirty="0">
                <a:ln>
                  <a:noFill/>
                </a:ln>
                <a:solidFill>
                  <a:srgbClr val="001744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Covid-19 vakcinācijas plāns </a:t>
            </a:r>
            <a:endParaRPr kumimoji="0" lang="lv-LV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lt"/>
              <a:cs typeface="Calibri" panose="020F0502020204030204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EA83D6B-9013-41DD-B635-51950147DF44}"/>
              </a:ext>
            </a:extLst>
          </p:cNvPr>
          <p:cNvCxnSpPr>
            <a:cxnSpLocks/>
          </p:cNvCxnSpPr>
          <p:nvPr/>
        </p:nvCxnSpPr>
        <p:spPr>
          <a:xfrm>
            <a:off x="10964562" y="6424286"/>
            <a:ext cx="0" cy="389525"/>
          </a:xfrm>
          <a:prstGeom prst="line">
            <a:avLst/>
          </a:prstGeom>
          <a:ln>
            <a:solidFill>
              <a:srgbClr val="0017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B772A0BD-B37F-4EF8-86CE-1C2D05D347D9}"/>
              </a:ext>
            </a:extLst>
          </p:cNvPr>
          <p:cNvCxnSpPr>
            <a:cxnSpLocks/>
          </p:cNvCxnSpPr>
          <p:nvPr/>
        </p:nvCxnSpPr>
        <p:spPr>
          <a:xfrm>
            <a:off x="2483706" y="6418135"/>
            <a:ext cx="0" cy="389525"/>
          </a:xfrm>
          <a:prstGeom prst="line">
            <a:avLst/>
          </a:prstGeom>
          <a:ln>
            <a:solidFill>
              <a:srgbClr val="0017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9E8A98CE-EA09-4BF9-B279-B0644DBCF226}"/>
              </a:ext>
            </a:extLst>
          </p:cNvPr>
          <p:cNvSpPr/>
          <p:nvPr/>
        </p:nvSpPr>
        <p:spPr>
          <a:xfrm>
            <a:off x="-339" y="181098"/>
            <a:ext cx="6518098" cy="727364"/>
          </a:xfrm>
          <a:prstGeom prst="rect">
            <a:avLst/>
          </a:prstGeom>
          <a:solidFill>
            <a:srgbClr val="0017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DF7841F-AC73-4381-BCB4-A6AE8E2EDA69}"/>
              </a:ext>
            </a:extLst>
          </p:cNvPr>
          <p:cNvSpPr txBox="1"/>
          <p:nvPr/>
        </p:nvSpPr>
        <p:spPr>
          <a:xfrm>
            <a:off x="82992" y="360114"/>
            <a:ext cx="6804837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x-non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b="1" noProof="1">
                <a:solidFill>
                  <a:prstClr val="white"/>
                </a:solidFill>
                <a:latin typeface="Verdana"/>
                <a:ea typeface="+mn-lt"/>
                <a:cs typeface="Calibri" panose="020F0502020204030204"/>
              </a:rPr>
              <a:t>ieraksts </a:t>
            </a:r>
            <a:endParaRPr kumimoji="0" lang="lv-LV" sz="1800" b="1" i="0" u="none" strike="noStrike" kern="1200" cap="none" spc="0" normalizeH="0" baseline="0" noProof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erdana"/>
              <a:ea typeface="+mn-lt"/>
              <a:cs typeface="Calibri" panose="020F0502020204030204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CAA543F-130E-4EF3-9D79-D3F8ED556EC8}"/>
              </a:ext>
            </a:extLst>
          </p:cNvPr>
          <p:cNvSpPr txBox="1"/>
          <p:nvPr/>
        </p:nvSpPr>
        <p:spPr>
          <a:xfrm>
            <a:off x="10656917" y="6036392"/>
            <a:ext cx="77296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Avots: NVD</a:t>
            </a:r>
            <a:endParaRPr kumimoji="0" lang="lv-LV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TextBox 1">
            <a:extLst>
              <a:ext uri="{FF2B5EF4-FFF2-40B4-BE49-F238E27FC236}">
                <a16:creationId xmlns:a16="http://schemas.microsoft.com/office/drawing/2014/main" id="{8D2EADFC-CE48-9642-B1BD-09645942EB69}"/>
              </a:ext>
            </a:extLst>
          </p:cNvPr>
          <p:cNvSpPr txBox="1"/>
          <p:nvPr/>
        </p:nvSpPr>
        <p:spPr>
          <a:xfrm>
            <a:off x="669663" y="6451526"/>
            <a:ext cx="1252266" cy="246221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>
            <a:defPPr>
              <a:defRPr lang="x-non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x-none" sz="1000" b="0" i="1" u="none" strike="noStrike" kern="1200" cap="none" spc="0" normalizeH="0" baseline="0" noProof="0" dirty="0">
                <a:ln>
                  <a:noFill/>
                </a:ln>
                <a:solidFill>
                  <a:srgbClr val="001744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Veselības Ministrija </a:t>
            </a:r>
            <a:endParaRPr kumimoji="0" lang="en-US" sz="1000" b="0" i="1" u="none" strike="noStrike" kern="1200" cap="none" spc="0" normalizeH="0" baseline="0" noProof="0" dirty="0">
              <a:ln>
                <a:noFill/>
              </a:ln>
              <a:solidFill>
                <a:srgbClr val="001744"/>
              </a:solidFill>
              <a:effectLst/>
              <a:uLnTx/>
              <a:uFillTx/>
              <a:latin typeface="Times New Roman"/>
              <a:ea typeface="+mn-ea"/>
              <a:cs typeface="Times New Roman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4E01E51-7658-420E-9DFF-009AB9E28516}"/>
              </a:ext>
            </a:extLst>
          </p:cNvPr>
          <p:cNvSpPr txBox="1"/>
          <p:nvPr/>
        </p:nvSpPr>
        <p:spPr>
          <a:xfrm>
            <a:off x="669663" y="2828836"/>
            <a:ext cx="10760223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endParaRPr lang="lv-LV" sz="18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algn="just"/>
            <a:endParaRPr lang="lv-LV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algn="just"/>
            <a:endParaRPr lang="lv-LV" sz="18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algn="just"/>
            <a:endParaRPr lang="lv-LV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algn="just"/>
            <a:endParaRPr lang="lv-LV" sz="18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algn="just"/>
            <a:endParaRPr lang="lv-LV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algn="just"/>
            <a:endParaRPr lang="lv-LV" sz="18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algn="just"/>
            <a:endParaRPr lang="lv-LV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algn="just"/>
            <a:endParaRPr lang="lv-LV" sz="18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lv-LV" sz="1800" b="1" dirty="0">
                <a:solidFill>
                  <a:schemeClr val="tx2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Ģimenes ārstu un ārstniecības iestāžu kontaktinformācija un adreses atrodama:</a:t>
            </a:r>
            <a:r>
              <a:rPr lang="lv-LV" sz="18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lv-LV" sz="18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  <a:hlinkClick r:id="rId3"/>
              </a:rPr>
              <a:t>https://www.vmnvd.gov.lv/lv/vakcinacija-iedzivotajiem</a:t>
            </a:r>
            <a:r>
              <a:rPr lang="lv-LV" sz="18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483258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B0EE1D29-D506-47B8-BEBF-FADB77834B7E}"/>
              </a:ext>
            </a:extLst>
          </p:cNvPr>
          <p:cNvCxnSpPr>
            <a:cxnSpLocks/>
          </p:cNvCxnSpPr>
          <p:nvPr/>
        </p:nvCxnSpPr>
        <p:spPr>
          <a:xfrm>
            <a:off x="612000" y="6339016"/>
            <a:ext cx="10904497" cy="0"/>
          </a:xfrm>
          <a:prstGeom prst="line">
            <a:avLst/>
          </a:prstGeom>
          <a:ln>
            <a:solidFill>
              <a:srgbClr val="0017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3">
            <a:extLst>
              <a:ext uri="{FF2B5EF4-FFF2-40B4-BE49-F238E27FC236}">
                <a16:creationId xmlns:a16="http://schemas.microsoft.com/office/drawing/2014/main" id="{ACCFC2AC-E31C-498A-BD74-8EA7288273D3}"/>
              </a:ext>
            </a:extLst>
          </p:cNvPr>
          <p:cNvSpPr txBox="1"/>
          <p:nvPr/>
        </p:nvSpPr>
        <p:spPr>
          <a:xfrm>
            <a:off x="2612416" y="6450226"/>
            <a:ext cx="1745991" cy="246221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>
            <a:defPPr>
              <a:defRPr lang="x-non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1000" b="1" i="0" u="none" strike="noStrike" kern="1200" cap="none" spc="0" normalizeH="0" baseline="0" noProof="0" dirty="0">
                <a:ln>
                  <a:noFill/>
                </a:ln>
                <a:solidFill>
                  <a:srgbClr val="001744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Covid-19 vakcinācijas plāns </a:t>
            </a:r>
            <a:endParaRPr kumimoji="0" lang="lv-LV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lt"/>
              <a:cs typeface="Calibri" panose="020F0502020204030204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EA83D6B-9013-41DD-B635-51950147DF44}"/>
              </a:ext>
            </a:extLst>
          </p:cNvPr>
          <p:cNvCxnSpPr>
            <a:cxnSpLocks/>
          </p:cNvCxnSpPr>
          <p:nvPr/>
        </p:nvCxnSpPr>
        <p:spPr>
          <a:xfrm>
            <a:off x="10964562" y="6424286"/>
            <a:ext cx="0" cy="389525"/>
          </a:xfrm>
          <a:prstGeom prst="line">
            <a:avLst/>
          </a:prstGeom>
          <a:ln>
            <a:solidFill>
              <a:srgbClr val="0017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B772A0BD-B37F-4EF8-86CE-1C2D05D347D9}"/>
              </a:ext>
            </a:extLst>
          </p:cNvPr>
          <p:cNvCxnSpPr>
            <a:cxnSpLocks/>
          </p:cNvCxnSpPr>
          <p:nvPr/>
        </p:nvCxnSpPr>
        <p:spPr>
          <a:xfrm>
            <a:off x="2483706" y="6418135"/>
            <a:ext cx="0" cy="389525"/>
          </a:xfrm>
          <a:prstGeom prst="line">
            <a:avLst/>
          </a:prstGeom>
          <a:ln>
            <a:solidFill>
              <a:srgbClr val="0017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9E8A98CE-EA09-4BF9-B279-B0644DBCF226}"/>
              </a:ext>
            </a:extLst>
          </p:cNvPr>
          <p:cNvSpPr/>
          <p:nvPr/>
        </p:nvSpPr>
        <p:spPr>
          <a:xfrm>
            <a:off x="-339" y="181098"/>
            <a:ext cx="6518098" cy="727364"/>
          </a:xfrm>
          <a:prstGeom prst="rect">
            <a:avLst/>
          </a:prstGeom>
          <a:solidFill>
            <a:srgbClr val="0017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DF7841F-AC73-4381-BCB4-A6AE8E2EDA69}"/>
              </a:ext>
            </a:extLst>
          </p:cNvPr>
          <p:cNvSpPr txBox="1"/>
          <p:nvPr/>
        </p:nvSpPr>
        <p:spPr>
          <a:xfrm>
            <a:off x="82992" y="360114"/>
            <a:ext cx="6804837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x-non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b="1" noProof="1">
                <a:solidFill>
                  <a:prstClr val="white"/>
                </a:solidFill>
                <a:latin typeface="Verdana"/>
                <a:ea typeface="+mn-lt"/>
                <a:cs typeface="Calibri" panose="020F0502020204030204"/>
              </a:rPr>
              <a:t>Vakcinācijas fakta dokumentēšana e- veselībā </a:t>
            </a:r>
            <a:endParaRPr kumimoji="0" lang="lv-LV" sz="1800" b="1" i="0" u="none" strike="noStrike" kern="1200" cap="none" spc="0" normalizeH="0" baseline="0" noProof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erdana"/>
              <a:ea typeface="+mn-lt"/>
              <a:cs typeface="Calibri" panose="020F0502020204030204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CAA543F-130E-4EF3-9D79-D3F8ED556EC8}"/>
              </a:ext>
            </a:extLst>
          </p:cNvPr>
          <p:cNvSpPr txBox="1"/>
          <p:nvPr/>
        </p:nvSpPr>
        <p:spPr>
          <a:xfrm>
            <a:off x="10656917" y="6036392"/>
            <a:ext cx="77296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Avots: NVD</a:t>
            </a:r>
            <a:endParaRPr kumimoji="0" lang="lv-LV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TextBox 1">
            <a:extLst>
              <a:ext uri="{FF2B5EF4-FFF2-40B4-BE49-F238E27FC236}">
                <a16:creationId xmlns:a16="http://schemas.microsoft.com/office/drawing/2014/main" id="{8D2EADFC-CE48-9642-B1BD-09645942EB69}"/>
              </a:ext>
            </a:extLst>
          </p:cNvPr>
          <p:cNvSpPr txBox="1"/>
          <p:nvPr/>
        </p:nvSpPr>
        <p:spPr>
          <a:xfrm>
            <a:off x="669663" y="6451526"/>
            <a:ext cx="1252266" cy="246221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>
            <a:defPPr>
              <a:defRPr lang="x-non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x-none" sz="1000" b="0" i="1" u="none" strike="noStrike" kern="1200" cap="none" spc="0" normalizeH="0" baseline="0" noProof="0" dirty="0">
                <a:ln>
                  <a:noFill/>
                </a:ln>
                <a:solidFill>
                  <a:srgbClr val="001744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Veselības Ministrija </a:t>
            </a:r>
            <a:endParaRPr kumimoji="0" lang="en-US" sz="1000" b="0" i="1" u="none" strike="noStrike" kern="1200" cap="none" spc="0" normalizeH="0" baseline="0" noProof="0" dirty="0">
              <a:ln>
                <a:noFill/>
              </a:ln>
              <a:solidFill>
                <a:srgbClr val="001744"/>
              </a:solidFill>
              <a:effectLst/>
              <a:uLnTx/>
              <a:uFillTx/>
              <a:latin typeface="Times New Roman"/>
              <a:ea typeface="+mn-ea"/>
              <a:cs typeface="Times New Roman"/>
            </a:endParaRPr>
          </a:p>
        </p:txBody>
      </p:sp>
      <p:graphicFrame>
        <p:nvGraphicFramePr>
          <p:cNvPr id="2" name="Tabula 2">
            <a:extLst>
              <a:ext uri="{FF2B5EF4-FFF2-40B4-BE49-F238E27FC236}">
                <a16:creationId xmlns:a16="http://schemas.microsoft.com/office/drawing/2014/main" id="{4A6BD678-C98C-441D-8586-07D9E8E3CF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3442416"/>
              </p:ext>
            </p:extLst>
          </p:nvPr>
        </p:nvGraphicFramePr>
        <p:xfrm>
          <a:off x="888022" y="1943099"/>
          <a:ext cx="10541862" cy="3342834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3513954">
                  <a:extLst>
                    <a:ext uri="{9D8B030D-6E8A-4147-A177-3AD203B41FA5}">
                      <a16:colId xmlns:a16="http://schemas.microsoft.com/office/drawing/2014/main" val="498016820"/>
                    </a:ext>
                  </a:extLst>
                </a:gridCol>
                <a:gridCol w="3326462">
                  <a:extLst>
                    <a:ext uri="{9D8B030D-6E8A-4147-A177-3AD203B41FA5}">
                      <a16:colId xmlns:a16="http://schemas.microsoft.com/office/drawing/2014/main" val="3808977693"/>
                    </a:ext>
                  </a:extLst>
                </a:gridCol>
                <a:gridCol w="3701446">
                  <a:extLst>
                    <a:ext uri="{9D8B030D-6E8A-4147-A177-3AD203B41FA5}">
                      <a16:colId xmlns:a16="http://schemas.microsoft.com/office/drawing/2014/main" val="3028842273"/>
                    </a:ext>
                  </a:extLst>
                </a:gridCol>
              </a:tblGrid>
              <a:tr h="619857">
                <a:tc>
                  <a:txBody>
                    <a:bodyPr/>
                    <a:lstStyle/>
                    <a:p>
                      <a:r>
                        <a:rPr lang="lv-LV" dirty="0"/>
                        <a:t>Lauks E veselības lauks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dirty="0"/>
                        <a:t>Ieraksta saturs</a:t>
                      </a:r>
                    </a:p>
                    <a:p>
                      <a:r>
                        <a:rPr lang="lv-LV" dirty="0"/>
                        <a:t>( papildus devai-</a:t>
                      </a:r>
                      <a:r>
                        <a:rPr lang="lv-LV" dirty="0" err="1"/>
                        <a:t>imunnsupresētiem</a:t>
                      </a:r>
                      <a:r>
                        <a:rPr lang="lv-LV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dirty="0"/>
                        <a:t>Ieraksta saturs</a:t>
                      </a:r>
                    </a:p>
                    <a:p>
                      <a:r>
                        <a:rPr lang="lv-LV" dirty="0"/>
                        <a:t>( </a:t>
                      </a:r>
                      <a:r>
                        <a:rPr lang="lv-LV" dirty="0" err="1"/>
                        <a:t>balstvakcinācijai</a:t>
                      </a:r>
                      <a:r>
                        <a:rPr lang="lv-LV" dirty="0"/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9938138"/>
                  </a:ext>
                </a:extLst>
              </a:tr>
              <a:tr h="619857">
                <a:tc>
                  <a:txBody>
                    <a:bodyPr/>
                    <a:lstStyle/>
                    <a:p>
                      <a:pPr algn="just" fontAlgn="base"/>
                      <a:r>
                        <a:rPr lang="lv-LV" sz="1800" b="1" i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Potes/ Devas kārtas numurs 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just" fontAlgn="base"/>
                      <a:r>
                        <a:rPr lang="lv-LV" sz="1800" i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 vai 2( ja persona vakcinēta ar Janssen)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lv-LV" sz="1800" i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3</a:t>
                      </a:r>
                      <a:endParaRPr lang="lv-LV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0230435"/>
                  </a:ext>
                </a:extLst>
              </a:tr>
              <a:tr h="619857">
                <a:tc>
                  <a:txBody>
                    <a:bodyPr/>
                    <a:lstStyle/>
                    <a:p>
                      <a:pPr algn="just" fontAlgn="base"/>
                      <a:r>
                        <a:rPr lang="lv-LV" sz="1800" b="1" i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Vakcinācijas procesa posms 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just" fontAlgn="base"/>
                      <a:r>
                        <a:rPr lang="lv-LV" sz="1800" i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 vai 2 (ja persona vakcinēta ar Janssen)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lv-LV" dirty="0"/>
                        <a:t>1. </a:t>
                      </a:r>
                      <a:r>
                        <a:rPr lang="lv-LV" dirty="0" err="1"/>
                        <a:t>balstvakcinācija</a:t>
                      </a:r>
                      <a:endParaRPr lang="lv-LV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10973"/>
                  </a:ext>
                </a:extLst>
              </a:tr>
              <a:tr h="619857">
                <a:tc>
                  <a:txBody>
                    <a:bodyPr/>
                    <a:lstStyle/>
                    <a:p>
                      <a:pPr algn="just" fontAlgn="base"/>
                      <a:r>
                        <a:rPr lang="lv-LV" sz="1800" b="1" i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Indikācija 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just" fontAlgn="base"/>
                      <a:r>
                        <a:rPr lang="lv-LV" sz="1800" i="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Imūnsupresēta</a:t>
                      </a:r>
                      <a:r>
                        <a:rPr lang="lv-LV" sz="1800" i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persona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lv-LV" dirty="0"/>
                        <a:t>Ārstniecības persona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lv-LV" dirty="0" err="1"/>
                        <a:t>Ārtniecības</a:t>
                      </a:r>
                      <a:r>
                        <a:rPr lang="lv-LV" dirty="0"/>
                        <a:t> iestādes darbinieks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lv-LV" dirty="0"/>
                        <a:t>SAC klients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GB" sz="1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Persona </a:t>
                      </a:r>
                      <a:r>
                        <a:rPr lang="en-GB" sz="18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vecumā</a:t>
                      </a:r>
                      <a:r>
                        <a:rPr lang="en-GB" sz="1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GB" sz="18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virs</a:t>
                      </a:r>
                      <a:r>
                        <a:rPr lang="en-GB" sz="1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60 </a:t>
                      </a:r>
                      <a:r>
                        <a:rPr lang="en-GB" sz="18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gadiem</a:t>
                      </a:r>
                      <a:r>
                        <a:rPr lang="en-GB" sz="1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lv-LV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7539493"/>
                  </a:ext>
                </a:extLst>
              </a:tr>
            </a:tbl>
          </a:graphicData>
        </a:graphic>
      </p:graphicFrame>
      <p:pic>
        <p:nvPicPr>
          <p:cNvPr id="13" name="Attēla vietturis 5" descr="Window">
            <a:extLst>
              <a:ext uri="{FF2B5EF4-FFF2-40B4-BE49-F238E27FC236}">
                <a16:creationId xmlns:a16="http://schemas.microsoft.com/office/drawing/2014/main" id="{750F8EBD-A7F0-4537-A0C3-29B81C05BC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428872" y="5440249"/>
            <a:ext cx="6172200" cy="719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84389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B0EE1D29-D506-47B8-BEBF-FADB77834B7E}"/>
              </a:ext>
            </a:extLst>
          </p:cNvPr>
          <p:cNvCxnSpPr>
            <a:cxnSpLocks/>
          </p:cNvCxnSpPr>
          <p:nvPr/>
        </p:nvCxnSpPr>
        <p:spPr>
          <a:xfrm>
            <a:off x="612000" y="6339016"/>
            <a:ext cx="10904497" cy="0"/>
          </a:xfrm>
          <a:prstGeom prst="line">
            <a:avLst/>
          </a:prstGeom>
          <a:ln>
            <a:solidFill>
              <a:srgbClr val="0017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3">
            <a:extLst>
              <a:ext uri="{FF2B5EF4-FFF2-40B4-BE49-F238E27FC236}">
                <a16:creationId xmlns:a16="http://schemas.microsoft.com/office/drawing/2014/main" id="{ACCFC2AC-E31C-498A-BD74-8EA7288273D3}"/>
              </a:ext>
            </a:extLst>
          </p:cNvPr>
          <p:cNvSpPr txBox="1"/>
          <p:nvPr/>
        </p:nvSpPr>
        <p:spPr>
          <a:xfrm>
            <a:off x="2612416" y="6450226"/>
            <a:ext cx="1745991" cy="246221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>
            <a:defPPr>
              <a:defRPr lang="x-non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1000" b="1" i="0" u="none" strike="noStrike" kern="1200" cap="none" spc="0" normalizeH="0" baseline="0" noProof="0" dirty="0">
                <a:ln>
                  <a:noFill/>
                </a:ln>
                <a:solidFill>
                  <a:srgbClr val="001744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Covid-19 vakcinācijas plāns </a:t>
            </a:r>
            <a:endParaRPr kumimoji="0" lang="lv-LV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lt"/>
              <a:cs typeface="Calibri" panose="020F0502020204030204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EA83D6B-9013-41DD-B635-51950147DF44}"/>
              </a:ext>
            </a:extLst>
          </p:cNvPr>
          <p:cNvCxnSpPr>
            <a:cxnSpLocks/>
          </p:cNvCxnSpPr>
          <p:nvPr/>
        </p:nvCxnSpPr>
        <p:spPr>
          <a:xfrm>
            <a:off x="10964562" y="6424286"/>
            <a:ext cx="0" cy="389525"/>
          </a:xfrm>
          <a:prstGeom prst="line">
            <a:avLst/>
          </a:prstGeom>
          <a:ln>
            <a:solidFill>
              <a:srgbClr val="0017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B772A0BD-B37F-4EF8-86CE-1C2D05D347D9}"/>
              </a:ext>
            </a:extLst>
          </p:cNvPr>
          <p:cNvCxnSpPr>
            <a:cxnSpLocks/>
          </p:cNvCxnSpPr>
          <p:nvPr/>
        </p:nvCxnSpPr>
        <p:spPr>
          <a:xfrm>
            <a:off x="2483706" y="6418135"/>
            <a:ext cx="0" cy="389525"/>
          </a:xfrm>
          <a:prstGeom prst="line">
            <a:avLst/>
          </a:prstGeom>
          <a:ln>
            <a:solidFill>
              <a:srgbClr val="0017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9E8A98CE-EA09-4BF9-B279-B0644DBCF226}"/>
              </a:ext>
            </a:extLst>
          </p:cNvPr>
          <p:cNvSpPr/>
          <p:nvPr/>
        </p:nvSpPr>
        <p:spPr>
          <a:xfrm>
            <a:off x="-339" y="181098"/>
            <a:ext cx="6518098" cy="727364"/>
          </a:xfrm>
          <a:prstGeom prst="rect">
            <a:avLst/>
          </a:prstGeom>
          <a:solidFill>
            <a:srgbClr val="0017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DF7841F-AC73-4381-BCB4-A6AE8E2EDA69}"/>
              </a:ext>
            </a:extLst>
          </p:cNvPr>
          <p:cNvSpPr txBox="1"/>
          <p:nvPr/>
        </p:nvSpPr>
        <p:spPr>
          <a:xfrm>
            <a:off x="82992" y="334317"/>
            <a:ext cx="6804837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x-non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b="1" noProof="1">
                <a:solidFill>
                  <a:prstClr val="white"/>
                </a:solidFill>
                <a:latin typeface="Verdana"/>
                <a:ea typeface="+mn-lt"/>
                <a:cs typeface="Calibri" panose="020F0502020204030204"/>
              </a:rPr>
              <a:t>Cita informācija </a:t>
            </a:r>
            <a:endParaRPr kumimoji="0" lang="lv-LV" sz="1800" b="1" i="0" u="none" strike="noStrike" kern="1200" cap="none" spc="0" normalizeH="0" baseline="0" noProof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erdana"/>
              <a:ea typeface="+mn-lt"/>
              <a:cs typeface="Calibri" panose="020F0502020204030204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CAA543F-130E-4EF3-9D79-D3F8ED556EC8}"/>
              </a:ext>
            </a:extLst>
          </p:cNvPr>
          <p:cNvSpPr txBox="1"/>
          <p:nvPr/>
        </p:nvSpPr>
        <p:spPr>
          <a:xfrm>
            <a:off x="10656917" y="6036392"/>
            <a:ext cx="77296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Avots: NVD</a:t>
            </a:r>
            <a:endParaRPr kumimoji="0" lang="lv-LV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TextBox 1">
            <a:extLst>
              <a:ext uri="{FF2B5EF4-FFF2-40B4-BE49-F238E27FC236}">
                <a16:creationId xmlns:a16="http://schemas.microsoft.com/office/drawing/2014/main" id="{8D2EADFC-CE48-9642-B1BD-09645942EB69}"/>
              </a:ext>
            </a:extLst>
          </p:cNvPr>
          <p:cNvSpPr txBox="1"/>
          <p:nvPr/>
        </p:nvSpPr>
        <p:spPr>
          <a:xfrm>
            <a:off x="669663" y="6451526"/>
            <a:ext cx="1252266" cy="246221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>
            <a:defPPr>
              <a:defRPr lang="x-non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x-none" sz="1000" b="0" i="1" u="none" strike="noStrike" kern="1200" cap="none" spc="0" normalizeH="0" baseline="0" noProof="0" dirty="0">
                <a:ln>
                  <a:noFill/>
                </a:ln>
                <a:solidFill>
                  <a:srgbClr val="001744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Veselības Ministrija </a:t>
            </a:r>
            <a:endParaRPr kumimoji="0" lang="en-US" sz="1000" b="0" i="1" u="none" strike="noStrike" kern="1200" cap="none" spc="0" normalizeH="0" baseline="0" noProof="0" dirty="0">
              <a:ln>
                <a:noFill/>
              </a:ln>
              <a:solidFill>
                <a:srgbClr val="001744"/>
              </a:solidFill>
              <a:effectLst/>
              <a:uLnTx/>
              <a:uFillTx/>
              <a:latin typeface="Times New Roman"/>
              <a:ea typeface="+mn-ea"/>
              <a:cs typeface="Times New Roman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26DF6AD-21DF-446C-9056-F6E8E01116C6}"/>
              </a:ext>
            </a:extLst>
          </p:cNvPr>
          <p:cNvSpPr txBox="1"/>
          <p:nvPr/>
        </p:nvSpPr>
        <p:spPr>
          <a:xfrm>
            <a:off x="923192" y="2145323"/>
            <a:ext cx="10593305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dirty="0"/>
              <a:t>No 11.10.21 stājas spēkā </a:t>
            </a:r>
            <a:r>
              <a:rPr lang="lv-LV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2021.gada  28. septembra Ministru kabineta noteikumi Nr. 662  "</a:t>
            </a: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Epidemioloģiskās drošības pasākumi Covid-19 infekcijas izplatības ierobežošanai»</a:t>
            </a:r>
          </a:p>
          <a:p>
            <a:r>
              <a:rPr lang="lv-LV" sz="1800" u="sng" dirty="0">
                <a:solidFill>
                  <a:srgbClr val="0563C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hlinkClick r:id="rId2"/>
              </a:rPr>
              <a:t>https://www.vestnesis.lv/op/2021/191A.1</a:t>
            </a:r>
            <a:endParaRPr lang="lv-LV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lv-LV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lv-LV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lv-LV" b="1" dirty="0">
                <a:solidFill>
                  <a:srgbClr val="333333"/>
                </a:solidFill>
                <a:latin typeface="PT Serif" panose="020B0604020202020204" pitchFamily="18" charset="-70"/>
              </a:rPr>
              <a:t>Paplašināts vakcinējamo personu loks</a:t>
            </a:r>
            <a:br>
              <a:rPr lang="lv-LV" dirty="0">
                <a:solidFill>
                  <a:srgbClr val="333333"/>
                </a:solidFill>
                <a:latin typeface="PT Serif" panose="020B0604020202020204" pitchFamily="18" charset="-70"/>
              </a:rPr>
            </a:br>
            <a:r>
              <a:rPr lang="lv-LV" dirty="0">
                <a:solidFill>
                  <a:srgbClr val="333333"/>
                </a:solidFill>
                <a:latin typeface="PT Serif" panose="020B0604020202020204" pitchFamily="18" charset="-70"/>
              </a:rPr>
              <a:t>	</a:t>
            </a:r>
            <a:r>
              <a:rPr lang="lv-LV" b="0" i="0" dirty="0">
                <a:solidFill>
                  <a:srgbClr val="333333"/>
                </a:solidFill>
                <a:effectLst/>
                <a:latin typeface="PT Serif" panose="020B0604020202020204" pitchFamily="18" charset="-70"/>
              </a:rPr>
              <a:t>personas, kas saņēmušas Latvijas nacionālo ilgtermiņa D vīzu.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lv-LV" b="1" dirty="0">
                <a:solidFill>
                  <a:srgbClr val="333333"/>
                </a:solidFill>
                <a:latin typeface="PT Serif" panose="020B0604020202020204" pitchFamily="18" charset="-70"/>
              </a:rPr>
              <a:t>Personām tiek nodrošināta vakcīnu izvēle </a:t>
            </a:r>
            <a:endParaRPr lang="lv-LV" dirty="0">
              <a:solidFill>
                <a:srgbClr val="333333"/>
              </a:solidFill>
              <a:latin typeface="PT Serif" panose="020B0604020202020204" pitchFamily="18" charset="-70"/>
            </a:endParaRPr>
          </a:p>
          <a:p>
            <a:pPr lvl="2"/>
            <a:r>
              <a:rPr lang="lv-LV" b="0" i="0" dirty="0">
                <a:solidFill>
                  <a:srgbClr val="333333"/>
                </a:solidFill>
                <a:effectLst/>
                <a:latin typeface="PT Serif" panose="020A0603040505020204" pitchFamily="18" charset="-70"/>
              </a:rPr>
              <a:t>personām tiek nodrošināta iespēja izvēlēties Latvijā pieejamo vakcīnu pret Covid-19 infekciju atbilstoši konkrētajai personai noteiktajām medicīniskajām indikācijām. Ja personai nav medicīnisku indikāciju konkrēta vakcīnas veida izmantošanai, ir tiesības izvēlēties starp tām vakcīnām, kas ir pieejamas konkrētajā vakcinācijas iestādē. 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1114770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174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AF7B21-A363-43B4-BD9A-6CDF8D0EFB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13032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lv-LV" sz="3600" b="1" dirty="0">
                <a:solidFill>
                  <a:schemeClr val="bg1"/>
                </a:solidFill>
                <a:latin typeface="Verdana"/>
                <a:ea typeface="Verdana"/>
              </a:rPr>
              <a:t>Paldies</a:t>
            </a:r>
            <a:br>
              <a:rPr lang="lv-LV" sz="3600" b="1" dirty="0">
                <a:solidFill>
                  <a:schemeClr val="bg1"/>
                </a:solidFill>
                <a:latin typeface="Verdana"/>
                <a:ea typeface="Verdana"/>
              </a:rPr>
            </a:br>
            <a:r>
              <a:rPr lang="lv-LV" sz="3600" b="1" dirty="0">
                <a:solidFill>
                  <a:schemeClr val="bg1"/>
                </a:solidFill>
                <a:latin typeface="Verdana"/>
                <a:ea typeface="Verdana"/>
              </a:rPr>
              <a:t>par uzmanību!</a:t>
            </a:r>
            <a:endParaRPr lang="en-US" sz="3600" dirty="0">
              <a:solidFill>
                <a:schemeClr val="bg1"/>
              </a:solidFill>
              <a:cs typeface="Calibri Light"/>
            </a:endParaRPr>
          </a:p>
        </p:txBody>
      </p:sp>
      <p:pic>
        <p:nvPicPr>
          <p:cNvPr id="3" name="Picture 2" descr="A picture containing book, text&#10;&#10;Description automatically generated">
            <a:extLst>
              <a:ext uri="{FF2B5EF4-FFF2-40B4-BE49-F238E27FC236}">
                <a16:creationId xmlns:a16="http://schemas.microsoft.com/office/drawing/2014/main" id="{362185F3-8C59-4292-B4E4-47624464CE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6950" y="981241"/>
            <a:ext cx="1386376" cy="1201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97324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e93058da-46e6-4d14-a374-ea814dcb80e8">
      <UserInfo>
        <DisplayName>Evija Nežborte</DisplayName>
        <AccountId>59</AccountId>
        <AccountType/>
      </UserInfo>
      <UserInfo>
        <DisplayName>Eva Juhņēviča</DisplayName>
        <AccountId>12</AccountId>
        <AccountType/>
      </UserInfo>
    </SharedWithUsers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s" ma:contentTypeID="0x010100C6AECC9214EA944EA21458263CCDDF7F" ma:contentTypeVersion="11" ma:contentTypeDescription="Izveidot jaunu dokumentu." ma:contentTypeScope="" ma:versionID="33cce7134d3ea297bb1ce5de3f5d59f2">
  <xsd:schema xmlns:xsd="http://www.w3.org/2001/XMLSchema" xmlns:xs="http://www.w3.org/2001/XMLSchema" xmlns:p="http://schemas.microsoft.com/office/2006/metadata/properties" xmlns:ns2="a905034f-3881-4742-9193-78658d6d450d" xmlns:ns3="e93058da-46e6-4d14-a374-ea814dcb80e8" targetNamespace="http://schemas.microsoft.com/office/2006/metadata/properties" ma:root="true" ma:fieldsID="dda45d0afa959ec0bd0c7100957b1c50" ns2:_="" ns3:_="">
    <xsd:import namespace="a905034f-3881-4742-9193-78658d6d450d"/>
    <xsd:import namespace="e93058da-46e6-4d14-a374-ea814dcb80e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05034f-3881-4742-9193-78658d6d450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3058da-46e6-4d14-a374-ea814dcb80e8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Koplietots a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Koplietots ar: detalizēt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atura tips"/>
        <xsd:element ref="dc:title" minOccurs="0" maxOccurs="1" ma:index="4" ma:displayName="Virsrakst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8D5DD66-C5C7-4B99-BF76-837DFE6D2FC5}">
  <ds:schemaRefs>
    <ds:schemaRef ds:uri="http://purl.org/dc/elements/1.1/"/>
    <ds:schemaRef ds:uri="http://www.w3.org/XML/1998/namespace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e93058da-46e6-4d14-a374-ea814dcb80e8"/>
    <ds:schemaRef ds:uri="a905034f-3881-4742-9193-78658d6d450d"/>
    <ds:schemaRef ds:uri="http://schemas.microsoft.com/office/2006/metadata/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82BB726C-FC01-4C7B-AD3D-758C0714EB10}">
  <ds:schemaRefs>
    <ds:schemaRef ds:uri="a905034f-3881-4742-9193-78658d6d450d"/>
    <ds:schemaRef ds:uri="e93058da-46e6-4d14-a374-ea814dcb80e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1266538A-E827-4C54-A0AE-9D039CA53E0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13281</TotalTime>
  <Words>328</Words>
  <Application>Microsoft Office PowerPoint</Application>
  <PresentationFormat>Platekrāna</PresentationFormat>
  <Paragraphs>75</Paragraphs>
  <Slides>9</Slides>
  <Notes>0</Notes>
  <HiddenSlides>0</HiddenSlides>
  <MMClips>0</MMClips>
  <ScaleCrop>false</ScaleCrop>
  <HeadingPairs>
    <vt:vector size="6" baseType="variant">
      <vt:variant>
        <vt:lpstr>Lietotie fonti</vt:lpstr>
      </vt:variant>
      <vt:variant>
        <vt:i4>8</vt:i4>
      </vt:variant>
      <vt:variant>
        <vt:lpstr>Dizains</vt:lpstr>
      </vt:variant>
      <vt:variant>
        <vt:i4>1</vt:i4>
      </vt:variant>
      <vt:variant>
        <vt:lpstr>Slaidu virsraksti</vt:lpstr>
      </vt:variant>
      <vt:variant>
        <vt:i4>9</vt:i4>
      </vt:variant>
    </vt:vector>
  </HeadingPairs>
  <TitlesOfParts>
    <vt:vector size="18" baseType="lpstr">
      <vt:lpstr>Arial</vt:lpstr>
      <vt:lpstr>Calibri</vt:lpstr>
      <vt:lpstr>Calibri Light</vt:lpstr>
      <vt:lpstr>Courier New</vt:lpstr>
      <vt:lpstr>PT Serif</vt:lpstr>
      <vt:lpstr>Times New Roman</vt:lpstr>
      <vt:lpstr>Verdana</vt:lpstr>
      <vt:lpstr>Wingdings</vt:lpstr>
      <vt:lpstr>Office Theme</vt:lpstr>
      <vt:lpstr>PowerPoint prezentācija</vt:lpstr>
      <vt:lpstr>PowerPoint prezentācija</vt:lpstr>
      <vt:lpstr>PowerPoint prezentācija</vt:lpstr>
      <vt:lpstr>PowerPoint prezentācija</vt:lpstr>
      <vt:lpstr>PowerPoint prezentācija</vt:lpstr>
      <vt:lpstr>PowerPoint prezentācija</vt:lpstr>
      <vt:lpstr>PowerPoint prezentācija</vt:lpstr>
      <vt:lpstr>PowerPoint prezentācija</vt:lpstr>
      <vt:lpstr>Paldies par uzmanību!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Aktīvās vielas izrakstīšana</dc:title>
  <dc:creator>Marta Krivade</dc:creator>
  <cp:lastModifiedBy>Līga Gaigala</cp:lastModifiedBy>
  <cp:revision>198</cp:revision>
  <dcterms:created xsi:type="dcterms:W3CDTF">2020-02-13T10:50:19Z</dcterms:created>
  <dcterms:modified xsi:type="dcterms:W3CDTF">2021-10-05T11:12:06Z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0x010100C6AECC9214EA944EA21458263CCDDF7F</vt:lpwstr>
  </property>
</Properties>
</file>