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819" r:id="rId5"/>
    <p:sldId id="816" r:id="rId6"/>
    <p:sldId id="821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Kalniņš" initials="AK" lastIdx="2" clrIdx="0">
    <p:extLst>
      <p:ext uri="{19B8F6BF-5375-455C-9EA6-DF929625EA0E}">
        <p15:presenceInfo xmlns:p15="http://schemas.microsoft.com/office/powerpoint/2012/main" userId="S::armins.kalnins@vm.gov.lv::49cc244b-20a5-4e93-8b7b-795fa6e807e1" providerId="AD"/>
      </p:ext>
    </p:extLst>
  </p:cmAuthor>
  <p:cmAuthor id="2" name="Edgars Labsvīrs" initials="EL" lastIdx="1" clrIdx="1">
    <p:extLst>
      <p:ext uri="{19B8F6BF-5375-455C-9EA6-DF929625EA0E}">
        <p15:presenceInfo xmlns:p15="http://schemas.microsoft.com/office/powerpoint/2012/main" userId="S::edgars.labsvirs@vm.gov.lv::d9f1cb11-6cbd-479a-8198-ee13db4857a7" providerId="AD"/>
      </p:ext>
    </p:extLst>
  </p:cmAuthor>
  <p:cmAuthor id="3" name="Zaiga Barvida" initials="ZB" lastIdx="4" clrIdx="2">
    <p:extLst>
      <p:ext uri="{19B8F6BF-5375-455C-9EA6-DF929625EA0E}">
        <p15:presenceInfo xmlns:p15="http://schemas.microsoft.com/office/powerpoint/2012/main" userId="S::Zaiga.Barvida@vmnvd.gov.lv::3eba8da2-2eea-4e58-a43c-e649791beb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AF8"/>
    <a:srgbClr val="D2F5F0"/>
    <a:srgbClr val="CFEFE9"/>
    <a:srgbClr val="A4EAE1"/>
    <a:srgbClr val="77E0D2"/>
    <a:srgbClr val="49D5C3"/>
    <a:srgbClr val="1CCBB4"/>
    <a:srgbClr val="001744"/>
    <a:srgbClr val="231F20"/>
    <a:srgbClr val="DE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7" autoAdjust="0"/>
    <p:restoredTop sz="96405" autoAdjust="0"/>
  </p:normalViewPr>
  <p:slideViewPr>
    <p:cSldViewPr snapToGrid="0">
      <p:cViewPr varScale="1">
        <p:scale>
          <a:sx n="156" d="100"/>
          <a:sy n="156" d="100"/>
        </p:scale>
        <p:origin x="156" y="2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B17C-9364-064F-8B71-11C38CC123AE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2E65F-86B8-2243-89BF-BE444905A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8C0D-4947-48CF-BFB3-190A1ADF8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B9389-B085-4F23-8CD7-DF318DC42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7915-CDDD-43D7-97B2-71BB8973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57E5-346C-4633-AE24-A0826E4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1D8AE-0F6C-44E0-93A2-D419ECE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95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AFFA-289B-41F8-B7B4-DA9F42E3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521A5-07B5-47B1-A839-053252B1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0C6-8D68-4F84-8E35-C139C335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6886-EF09-44B9-9CA2-EF1629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F2D-267C-46D1-AA1B-E1155F26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71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EA164-C470-459E-A05C-7EC5F3069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6014F-9F30-47C8-B106-8A58953A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D89F-CC49-49EF-B372-C84CEAA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D997-8E8E-4834-9B39-53DD7332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A78-2121-4044-947B-CBB17419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3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D449-A674-4C37-AC86-BAD6BAEE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0109-C1D9-4B91-B6B6-8C4D36B3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A51-7E3B-4C89-8F1C-3B55B0D3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9286A-D981-4EA0-86DD-5A72CC35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9B74-FC03-463B-B522-C8559FA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2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852-1374-40BA-9597-4588FF2C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DB01-22B3-4735-9D2A-0D938484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1AB5-E989-4A9B-87D1-408403F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DD53-E5BE-454D-9838-0926812B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FA8C-DE98-49FE-A642-7D7B92A9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5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4B6E-2A3F-46A8-B087-F04E82B9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EBB8-946D-456B-BE25-E09094AAA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63EF0-2C46-48A1-9B97-FA52E862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999F-0CE9-4DEB-B844-E6EFED6D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E4B89-7661-4405-8ABA-7AEC78B7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4490B-012D-499B-9B2F-DFE7F15B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35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093-94E9-4D2C-AE5A-CE16B0D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82C9-7471-4DEF-AD4D-87761CEA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584D-CA41-46A1-AF46-DDC2E957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B3E45-13F8-41A9-8C13-B1FF7BA0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9B6C7-8D40-447B-ACD5-06D5BF4F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D2331-97D4-4409-8CE1-11167DB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C3157-F213-4642-97F9-3B61610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80F7-6CF2-48E6-9E2A-09722F39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EA6B-DE91-41C0-BBA8-7A204426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1D1C-13CA-4385-883A-7CB859C2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2D33-4006-49B2-9AC6-CB3B6E23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5ACC4-8E22-4C1A-ACA0-AC150C2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89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64EF1-48C7-4D82-A810-02840278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8BBDD-580A-455A-AB8D-4D574EE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5ADDA-239E-40C5-AF84-93D03F68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2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89A7-7B69-4BA9-967B-92AF523E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ECBB-1FB8-4BE0-937D-EE965F4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38C51-300F-4F2A-AD77-4FD87334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65E6-E3F1-443B-AE42-6B10BEDC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8EA3-530D-41AD-B466-1FF7D108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FCE3B-3F17-4D42-B92E-6D570C78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54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8883-E417-444A-96A1-BEB76F92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CC2A9-EB2A-4CCC-81A2-6C42B69E6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991F6-9DAC-4A27-8797-56F46933A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CC5FA-1D1B-4A12-A9FE-ACABAA6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CD3A9-F58C-413B-92A5-15E7E811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B94C-1306-4A98-BD39-CAA4D7F5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20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0A3B-C829-4B94-B7E1-5B17190C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3617-6AFD-4CC2-AE13-238548253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BB81-18E5-4175-9FCE-0319816ED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BF08-5777-4DCD-BC75-2F1982E32DBF}" type="datetimeFigureOut">
              <a:rPr lang="lv-LV" smtClean="0"/>
              <a:t>21.10.2021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F1AA-F622-4669-9A05-D9966FB84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E6E3-34D8-4264-A62D-95E098C0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91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BEB81E9-9CD2-452F-90D0-6417ED415F3A}"/>
              </a:ext>
            </a:extLst>
          </p:cNvPr>
          <p:cNvSpPr/>
          <p:nvPr/>
        </p:nvSpPr>
        <p:spPr>
          <a:xfrm>
            <a:off x="8368318" y="-7887"/>
            <a:ext cx="3803360" cy="6304269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EA41B8-36BD-48A4-9219-78A18F8FF762}"/>
              </a:ext>
            </a:extLst>
          </p:cNvPr>
          <p:cNvSpPr/>
          <p:nvPr/>
        </p:nvSpPr>
        <p:spPr>
          <a:xfrm>
            <a:off x="5769736" y="-2"/>
            <a:ext cx="2590083" cy="6282612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9CE55A-F1AE-4991-A9E8-31B458E4280A}"/>
              </a:ext>
            </a:extLst>
          </p:cNvPr>
          <p:cNvSpPr/>
          <p:nvPr/>
        </p:nvSpPr>
        <p:spPr>
          <a:xfrm>
            <a:off x="3227" y="0"/>
            <a:ext cx="2028662" cy="6282612"/>
          </a:xfrm>
          <a:prstGeom prst="rect">
            <a:avLst/>
          </a:prstGeom>
          <a:solidFill>
            <a:schemeClr val="accent2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FC6384-A5C7-41F9-A1A4-7FAE304CBE41}"/>
              </a:ext>
            </a:extLst>
          </p:cNvPr>
          <p:cNvSpPr/>
          <p:nvPr/>
        </p:nvSpPr>
        <p:spPr>
          <a:xfrm>
            <a:off x="2043592" y="0"/>
            <a:ext cx="3734908" cy="6282612"/>
          </a:xfrm>
          <a:prstGeom prst="rect">
            <a:avLst/>
          </a:prstGeom>
          <a:solidFill>
            <a:schemeClr val="accent6">
              <a:lumMod val="20000"/>
              <a:lumOff val="8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269899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Senioru vakcinācija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63E9B01-3603-4211-978F-D2E64BF7E11D}"/>
              </a:ext>
            </a:extLst>
          </p:cNvPr>
          <p:cNvSpPr/>
          <p:nvPr/>
        </p:nvSpPr>
        <p:spPr>
          <a:xfrm>
            <a:off x="3262939" y="2479597"/>
            <a:ext cx="1590092" cy="87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FF0000"/>
                </a:solidFill>
              </a:rPr>
              <a:t>U</a:t>
            </a:r>
            <a:r>
              <a:rPr lang="lv-LV" sz="1100" dirty="0" err="1">
                <a:solidFill>
                  <a:srgbClr val="FF0000"/>
                </a:solidFill>
              </a:rPr>
              <a:t>zaicina</a:t>
            </a:r>
            <a:r>
              <a:rPr lang="lv-LV" sz="1100" dirty="0"/>
              <a:t> katru nevakcinētu senioru uz vakcināciju</a:t>
            </a:r>
            <a:endParaRPr lang="en-GB" sz="1100" dirty="0"/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71DA585A-2D1E-4602-AA4D-1B074A51289F}"/>
              </a:ext>
            </a:extLst>
          </p:cNvPr>
          <p:cNvCxnSpPr>
            <a:cxnSpLocks/>
            <a:stCxn id="3" idx="2"/>
            <a:endCxn id="23" idx="0"/>
          </p:cNvCxnSpPr>
          <p:nvPr/>
        </p:nvCxnSpPr>
        <p:spPr>
          <a:xfrm rot="16200000" flipH="1">
            <a:off x="4134273" y="3281620"/>
            <a:ext cx="581338" cy="733915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0A80F96-16F0-4A81-A40E-C8BD320D0BC3}"/>
              </a:ext>
            </a:extLst>
          </p:cNvPr>
          <p:cNvSpPr/>
          <p:nvPr/>
        </p:nvSpPr>
        <p:spPr>
          <a:xfrm>
            <a:off x="2483351" y="4127753"/>
            <a:ext cx="1193474" cy="784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/>
              <a:t>Seniors </a:t>
            </a:r>
            <a:r>
              <a:rPr lang="lv-LV" sz="1100" dirty="0">
                <a:solidFill>
                  <a:srgbClr val="FF0000"/>
                </a:solidFill>
              </a:rPr>
              <a:t>atnāk</a:t>
            </a:r>
            <a:r>
              <a:rPr lang="lv-LV" sz="1100" dirty="0"/>
              <a:t> uz ģimenes ārsta praksi</a:t>
            </a:r>
            <a:endParaRPr lang="en-GB" sz="1100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C8A923C-1D0C-4E7F-86E5-83099C742702}"/>
              </a:ext>
            </a:extLst>
          </p:cNvPr>
          <p:cNvSpPr/>
          <p:nvPr/>
        </p:nvSpPr>
        <p:spPr>
          <a:xfrm>
            <a:off x="4085709" y="3939247"/>
            <a:ext cx="1412382" cy="972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/>
              <a:t>Seniors saņem </a:t>
            </a:r>
            <a:r>
              <a:rPr lang="lv-LV" sz="1100" dirty="0">
                <a:solidFill>
                  <a:srgbClr val="FF0000"/>
                </a:solidFill>
              </a:rPr>
              <a:t>vakcināciju mājas</a:t>
            </a:r>
            <a:r>
              <a:rPr lang="lv-LV" sz="1100" dirty="0"/>
              <a:t> (70+)</a:t>
            </a:r>
            <a:endParaRPr lang="en-GB" sz="11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5C87AA-7ACE-414D-AFA2-09A77BE7547E}"/>
              </a:ext>
            </a:extLst>
          </p:cNvPr>
          <p:cNvSpPr/>
          <p:nvPr/>
        </p:nvSpPr>
        <p:spPr>
          <a:xfrm>
            <a:off x="2404869" y="5023022"/>
            <a:ext cx="1350437" cy="98601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DC2BA8A0-E67C-4DB8-83C7-F2C8786DA8E2}"/>
              </a:ext>
            </a:extLst>
          </p:cNvPr>
          <p:cNvCxnSpPr>
            <a:cxnSpLocks/>
            <a:stCxn id="3" idx="1"/>
            <a:endCxn id="22" idx="0"/>
          </p:cNvCxnSpPr>
          <p:nvPr/>
        </p:nvCxnSpPr>
        <p:spPr>
          <a:xfrm rot="10800000" flipV="1">
            <a:off x="3080089" y="2918753"/>
            <a:ext cx="182851" cy="120900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5BD92B85-CDED-42E7-9432-5D200D4F8955}"/>
              </a:ext>
            </a:extLst>
          </p:cNvPr>
          <p:cNvCxnSpPr>
            <a:cxnSpLocks/>
            <a:stCxn id="3" idx="3"/>
            <a:endCxn id="21" idx="1"/>
          </p:cNvCxnSpPr>
          <p:nvPr/>
        </p:nvCxnSpPr>
        <p:spPr>
          <a:xfrm>
            <a:off x="4853031" y="2918753"/>
            <a:ext cx="1379727" cy="2754466"/>
          </a:xfrm>
          <a:prstGeom prst="bentConnector3">
            <a:avLst>
              <a:gd name="adj1" fmla="val 56075"/>
            </a:avLst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B0AD837-A94E-45D3-97AE-5C0A1AFD0254}"/>
              </a:ext>
            </a:extLst>
          </p:cNvPr>
          <p:cNvSpPr/>
          <p:nvPr/>
        </p:nvSpPr>
        <p:spPr>
          <a:xfrm>
            <a:off x="6232758" y="5186936"/>
            <a:ext cx="1412382" cy="9725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Ģimenes ārsts</a:t>
            </a:r>
            <a:r>
              <a:rPr lang="lv-LV" sz="1100" dirty="0"/>
              <a:t> iedod sarakstu ar mājas vakcinējamajiem </a:t>
            </a:r>
            <a:r>
              <a:rPr lang="lv-LV" sz="1100" b="1" dirty="0"/>
              <a:t>ārstniecības iestādei</a:t>
            </a:r>
            <a:endParaRPr lang="en-GB" sz="11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B17DCC-B32A-4535-BF47-791BAD8BCDC2}"/>
              </a:ext>
            </a:extLst>
          </p:cNvPr>
          <p:cNvSpPr txBox="1"/>
          <p:nvPr/>
        </p:nvSpPr>
        <p:spPr>
          <a:xfrm>
            <a:off x="2147236" y="7004"/>
            <a:ext cx="3858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Ģimenes ārsta prakse uzrunā un vakcinē (</a:t>
            </a:r>
            <a:r>
              <a:rPr lang="lv-LV" sz="1600" b="1" dirty="0" err="1"/>
              <a:t>pamatceļš</a:t>
            </a:r>
            <a:r>
              <a:rPr lang="lv-LV" sz="1600" b="1" dirty="0"/>
              <a:t>)</a:t>
            </a:r>
            <a:endParaRPr lang="en-GB" sz="1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71597B-CEA9-497A-90CD-521504C598F7}"/>
              </a:ext>
            </a:extLst>
          </p:cNvPr>
          <p:cNvSpPr txBox="1"/>
          <p:nvPr/>
        </p:nvSpPr>
        <p:spPr>
          <a:xfrm>
            <a:off x="5749058" y="3820"/>
            <a:ext cx="2910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Ģimenes ārsta prakse uzrunā, bet nevakcinē</a:t>
            </a:r>
            <a:endParaRPr lang="en-GB" sz="16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A209E8-AC4C-4C5D-86BF-5776ACAE3681}"/>
              </a:ext>
            </a:extLst>
          </p:cNvPr>
          <p:cNvSpPr txBox="1"/>
          <p:nvPr/>
        </p:nvSpPr>
        <p:spPr>
          <a:xfrm>
            <a:off x="8380497" y="6368"/>
            <a:ext cx="378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Ģimenes ārsta prakse lūdz sadarbības iestādes atbalstu uzrunāšanā un vakcinācijā</a:t>
            </a:r>
            <a:endParaRPr lang="en-GB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F110E45-4147-4A36-8991-BA7F024C4844}"/>
              </a:ext>
            </a:extLst>
          </p:cNvPr>
          <p:cNvSpPr txBox="1"/>
          <p:nvPr/>
        </p:nvSpPr>
        <p:spPr>
          <a:xfrm>
            <a:off x="21676" y="17621"/>
            <a:ext cx="2010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Ģimenes ārsta prakse lūdz pašvaldību atbalstu senioru uzrunāšanā</a:t>
            </a:r>
            <a:endParaRPr lang="en-GB" sz="1600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1E2C68D-BF53-42BD-9052-EAB9FA8FBC8F}"/>
              </a:ext>
            </a:extLst>
          </p:cNvPr>
          <p:cNvSpPr/>
          <p:nvPr/>
        </p:nvSpPr>
        <p:spPr>
          <a:xfrm>
            <a:off x="3468784" y="486404"/>
            <a:ext cx="1167984" cy="560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>
                <a:solidFill>
                  <a:schemeClr val="bg1"/>
                </a:solidFill>
              </a:rPr>
              <a:t>Ģimenes ārsts</a:t>
            </a:r>
            <a:endParaRPr lang="en-GB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AF798EA-8E47-467E-B9F6-4FA8F610D384}"/>
              </a:ext>
            </a:extLst>
          </p:cNvPr>
          <p:cNvSpPr/>
          <p:nvPr/>
        </p:nvSpPr>
        <p:spPr>
          <a:xfrm>
            <a:off x="4114003" y="5023022"/>
            <a:ext cx="1350437" cy="98601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ģimenes ārsta nogādāšanā līdz vakcinācijas punktam</a:t>
            </a:r>
            <a:endParaRPr lang="en-GB" sz="1100" dirty="0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8A6F66A2-4C42-45A6-A7D2-F2B3BADE00E5}"/>
              </a:ext>
            </a:extLst>
          </p:cNvPr>
          <p:cNvSpPr/>
          <p:nvPr/>
        </p:nvSpPr>
        <p:spPr>
          <a:xfrm>
            <a:off x="6035833" y="1303687"/>
            <a:ext cx="1814306" cy="1330485"/>
          </a:xfrm>
          <a:prstGeom prst="roundRect">
            <a:avLst>
              <a:gd name="adj" fmla="val 97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Uzrunā</a:t>
            </a:r>
            <a:r>
              <a:rPr lang="lv-LV" sz="1100" dirty="0">
                <a:solidFill>
                  <a:schemeClr val="bg1"/>
                </a:solidFill>
              </a:rPr>
              <a:t> katru</a:t>
            </a:r>
            <a:r>
              <a:rPr lang="lv-LV" sz="1100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savā praksē reģistrēto nevakcinēto senioru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sastāda</a:t>
            </a:r>
            <a:r>
              <a:rPr lang="lv-LV" sz="1100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sarakstu</a:t>
            </a:r>
            <a:r>
              <a:rPr lang="lv-LV" sz="1100" dirty="0">
                <a:solidFill>
                  <a:schemeClr val="bg1"/>
                </a:solidFill>
              </a:rPr>
              <a:t> ar tiem, kas vēlas vakcinēties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nodod sarakstu </a:t>
            </a:r>
            <a:r>
              <a:rPr lang="lv-LV" sz="1100" dirty="0">
                <a:solidFill>
                  <a:schemeClr val="bg1"/>
                </a:solidFill>
              </a:rPr>
              <a:t>sadarbības iestādei</a:t>
            </a:r>
            <a:endParaRPr lang="lv-LV" sz="1100" dirty="0">
              <a:solidFill>
                <a:srgbClr val="FF0000"/>
              </a:solidFill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BEADA280-28B5-4C0A-A5C9-B495BE968802}"/>
              </a:ext>
            </a:extLst>
          </p:cNvPr>
          <p:cNvSpPr/>
          <p:nvPr/>
        </p:nvSpPr>
        <p:spPr>
          <a:xfrm>
            <a:off x="6048411" y="2880823"/>
            <a:ext cx="1790278" cy="10465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A339F7C-DD19-4389-80E9-664C11943606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>
            <a:off x="6942986" y="2634172"/>
            <a:ext cx="564" cy="246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A912D58F-AD5A-4828-A997-694B993A9FD3}"/>
              </a:ext>
            </a:extLst>
          </p:cNvPr>
          <p:cNvSpPr/>
          <p:nvPr/>
        </p:nvSpPr>
        <p:spPr>
          <a:xfrm>
            <a:off x="6102337" y="3983767"/>
            <a:ext cx="1442529" cy="89826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DA5A744-4B08-4C3C-977F-C3F09FC0DB49}"/>
              </a:ext>
            </a:extLst>
          </p:cNvPr>
          <p:cNvSpPr/>
          <p:nvPr/>
        </p:nvSpPr>
        <p:spPr>
          <a:xfrm>
            <a:off x="8616351" y="817278"/>
            <a:ext cx="1616967" cy="932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bg1"/>
                </a:solidFill>
              </a:rPr>
              <a:t>Nodod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daļu no saraksta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ar visiem nevakcinētajiem senioriem ārstniecības iestādei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FE130A9E-9532-41FA-A03D-8EA339E62D26}"/>
              </a:ext>
            </a:extLst>
          </p:cNvPr>
          <p:cNvSpPr/>
          <p:nvPr/>
        </p:nvSpPr>
        <p:spPr>
          <a:xfrm>
            <a:off x="8700990" y="1949119"/>
            <a:ext cx="1447687" cy="808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uzrunā </a:t>
            </a:r>
            <a:r>
              <a:rPr lang="lv-LV" sz="1100" dirty="0">
                <a:solidFill>
                  <a:schemeClr val="bg1"/>
                </a:solidFill>
              </a:rPr>
              <a:t>nevakcinētos seniorus </a:t>
            </a:r>
            <a:endParaRPr lang="lv-LV" sz="1100" dirty="0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808E0F2A-1809-4251-92BB-03BAB2FAB10D}"/>
              </a:ext>
            </a:extLst>
          </p:cNvPr>
          <p:cNvSpPr/>
          <p:nvPr/>
        </p:nvSpPr>
        <p:spPr>
          <a:xfrm>
            <a:off x="10489311" y="1942446"/>
            <a:ext cx="1619152" cy="80837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Pašvaldība </a:t>
            </a:r>
            <a:r>
              <a:rPr lang="lv-LV" sz="1100" dirty="0">
                <a:solidFill>
                  <a:schemeClr val="bg1"/>
                </a:solidFill>
              </a:rPr>
              <a:t>atbalsta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nevakcinēto senioru </a:t>
            </a:r>
            <a:r>
              <a:rPr lang="lv-LV" sz="1100" dirty="0">
                <a:solidFill>
                  <a:srgbClr val="FF0000"/>
                </a:solidFill>
              </a:rPr>
              <a:t>uzrunāšanā</a:t>
            </a:r>
            <a:endParaRPr lang="lv-LV" sz="11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F7E0C1FD-BE7A-4273-948F-69C18843CA6E}"/>
              </a:ext>
            </a:extLst>
          </p:cNvPr>
          <p:cNvCxnSpPr>
            <a:cxnSpLocks/>
            <a:stCxn id="71" idx="3"/>
            <a:endCxn id="72" idx="1"/>
          </p:cNvCxnSpPr>
          <p:nvPr/>
        </p:nvCxnSpPr>
        <p:spPr>
          <a:xfrm flipV="1">
            <a:off x="10148677" y="2346635"/>
            <a:ext cx="340634" cy="6673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C56DBCD-E8CD-46D9-AB8A-7969064B03E2}"/>
              </a:ext>
            </a:extLst>
          </p:cNvPr>
          <p:cNvSpPr/>
          <p:nvPr/>
        </p:nvSpPr>
        <p:spPr>
          <a:xfrm>
            <a:off x="8518743" y="3213583"/>
            <a:ext cx="1812180" cy="932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FF3CDEEF-27EF-41D4-B4A4-451AEC58989E}"/>
              </a:ext>
            </a:extLst>
          </p:cNvPr>
          <p:cNvSpPr/>
          <p:nvPr/>
        </p:nvSpPr>
        <p:spPr>
          <a:xfrm>
            <a:off x="10481348" y="3347725"/>
            <a:ext cx="1510756" cy="7519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15D7BE46-0C65-49CC-97F2-B391A5DE86A7}"/>
              </a:ext>
            </a:extLst>
          </p:cNvPr>
          <p:cNvCxnSpPr>
            <a:cxnSpLocks/>
            <a:stCxn id="70" idx="2"/>
            <a:endCxn id="71" idx="0"/>
          </p:cNvCxnSpPr>
          <p:nvPr/>
        </p:nvCxnSpPr>
        <p:spPr>
          <a:xfrm rot="5400000">
            <a:off x="9325143" y="1849426"/>
            <a:ext cx="199385" cy="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A28E2AE3-4484-46EE-98B1-B92133C103A7}"/>
              </a:ext>
            </a:extLst>
          </p:cNvPr>
          <p:cNvCxnSpPr>
            <a:cxnSpLocks/>
            <a:stCxn id="71" idx="2"/>
            <a:endCxn id="75" idx="0"/>
          </p:cNvCxnSpPr>
          <p:nvPr/>
        </p:nvCxnSpPr>
        <p:spPr>
          <a:xfrm rot="5400000">
            <a:off x="9196791" y="2985540"/>
            <a:ext cx="456086" cy="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511A1EEC-DB4D-4CDD-B1D2-753C6FC229D6}"/>
              </a:ext>
            </a:extLst>
          </p:cNvPr>
          <p:cNvSpPr/>
          <p:nvPr/>
        </p:nvSpPr>
        <p:spPr>
          <a:xfrm>
            <a:off x="105232" y="1482213"/>
            <a:ext cx="1754562" cy="827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bg1"/>
                </a:solidFill>
              </a:rPr>
              <a:t>Nodod </a:t>
            </a:r>
            <a:r>
              <a:rPr lang="lv-LV" sz="1100" dirty="0">
                <a:solidFill>
                  <a:srgbClr val="FF0000"/>
                </a:solidFill>
              </a:rPr>
              <a:t>daļu no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saraksta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ar nevakcinētajiem senioriem pašvaldības soc. dienestam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D7C82B1-D280-4AA3-B086-53617B8C8725}"/>
              </a:ext>
            </a:extLst>
          </p:cNvPr>
          <p:cNvCxnSpPr>
            <a:cxnSpLocks/>
            <a:stCxn id="106" idx="2"/>
            <a:endCxn id="108" idx="0"/>
          </p:cNvCxnSpPr>
          <p:nvPr/>
        </p:nvCxnSpPr>
        <p:spPr>
          <a:xfrm flipH="1">
            <a:off x="979781" y="2309713"/>
            <a:ext cx="2732" cy="4137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DE440A91-85A3-4544-ACC6-02D0D5B74324}"/>
              </a:ext>
            </a:extLst>
          </p:cNvPr>
          <p:cNvSpPr/>
          <p:nvPr/>
        </p:nvSpPr>
        <p:spPr>
          <a:xfrm>
            <a:off x="130955" y="2723463"/>
            <a:ext cx="1697652" cy="6639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Pašvaldība </a:t>
            </a:r>
            <a:r>
              <a:rPr lang="lv-LV" sz="1100" dirty="0">
                <a:solidFill>
                  <a:srgbClr val="FF0000"/>
                </a:solidFill>
              </a:rPr>
              <a:t>uzrunā </a:t>
            </a:r>
            <a:r>
              <a:rPr lang="lv-LV" sz="1100" dirty="0">
                <a:solidFill>
                  <a:schemeClr val="bg1"/>
                </a:solidFill>
              </a:rPr>
              <a:t>nevakcinētos seniorus un pieraksta pie ģimenes ārsta uz vizīti </a:t>
            </a:r>
            <a:endParaRPr lang="lv-LV" sz="1100" dirty="0"/>
          </a:p>
        </p:txBody>
      </p: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B65AE3C6-9EE7-4336-A6EE-FB6D9C6E6BFF}"/>
              </a:ext>
            </a:extLst>
          </p:cNvPr>
          <p:cNvSpPr/>
          <p:nvPr/>
        </p:nvSpPr>
        <p:spPr>
          <a:xfrm>
            <a:off x="120454" y="3690362"/>
            <a:ext cx="1726105" cy="883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Ģimenes ārsts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B5D3A92E-E505-405F-A0B8-7466EADDA291}"/>
              </a:ext>
            </a:extLst>
          </p:cNvPr>
          <p:cNvSpPr/>
          <p:nvPr/>
        </p:nvSpPr>
        <p:spPr>
          <a:xfrm>
            <a:off x="241960" y="4626774"/>
            <a:ext cx="1432264" cy="76970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EF63A0D-0A62-4A83-AB78-BB26345643DD}"/>
              </a:ext>
            </a:extLst>
          </p:cNvPr>
          <p:cNvCxnSpPr>
            <a:cxnSpLocks/>
            <a:stCxn id="108" idx="2"/>
            <a:endCxn id="109" idx="0"/>
          </p:cNvCxnSpPr>
          <p:nvPr/>
        </p:nvCxnSpPr>
        <p:spPr>
          <a:xfrm>
            <a:off x="979781" y="3387437"/>
            <a:ext cx="3726" cy="30292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98C598E3-190C-42DA-991A-385F27A95BC6}"/>
              </a:ext>
            </a:extLst>
          </p:cNvPr>
          <p:cNvCxnSpPr>
            <a:cxnSpLocks/>
            <a:stCxn id="34" idx="2"/>
            <a:endCxn id="3" idx="0"/>
          </p:cNvCxnSpPr>
          <p:nvPr/>
        </p:nvCxnSpPr>
        <p:spPr>
          <a:xfrm>
            <a:off x="4052776" y="1047176"/>
            <a:ext cx="5209" cy="14324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Elbow 153">
            <a:extLst>
              <a:ext uri="{FF2B5EF4-FFF2-40B4-BE49-F238E27FC236}">
                <a16:creationId xmlns:a16="http://schemas.microsoft.com/office/drawing/2014/main" id="{FAABF595-B25A-4DD1-817D-0648787F695F}"/>
              </a:ext>
            </a:extLst>
          </p:cNvPr>
          <p:cNvCxnSpPr>
            <a:cxnSpLocks/>
            <a:stCxn id="34" idx="1"/>
            <a:endCxn id="106" idx="3"/>
          </p:cNvCxnSpPr>
          <p:nvPr/>
        </p:nvCxnSpPr>
        <p:spPr>
          <a:xfrm rot="10800000" flipV="1">
            <a:off x="1859794" y="766789"/>
            <a:ext cx="1608990" cy="112917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8BE296B2-DC01-4281-8118-9BB229E8CF56}"/>
              </a:ext>
            </a:extLst>
          </p:cNvPr>
          <p:cNvCxnSpPr>
            <a:cxnSpLocks/>
            <a:stCxn id="34" idx="3"/>
            <a:endCxn id="50" idx="1"/>
          </p:cNvCxnSpPr>
          <p:nvPr/>
        </p:nvCxnSpPr>
        <p:spPr>
          <a:xfrm>
            <a:off x="4636768" y="766790"/>
            <a:ext cx="1399065" cy="1202140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6ACF2077-6ACF-4A74-991D-0C40A272F1C3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4645267" y="766788"/>
            <a:ext cx="3971084" cy="516718"/>
          </a:xfrm>
          <a:prstGeom prst="bentConnector3">
            <a:avLst>
              <a:gd name="adj1" fmla="val 84732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7"/>
            <a:ext cx="6732532" cy="936681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-36492" y="181098"/>
            <a:ext cx="68048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u="sng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Maksājumi ģimenes ārsta praksei par iesaisti senioru vakcinācijā ( I)</a:t>
            </a:r>
            <a:endParaRPr kumimoji="0" lang="lv-LV" sz="1800" b="1" i="0" u="sng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2B5FE0-ECDC-42E3-8C71-5432D4C24359}"/>
              </a:ext>
            </a:extLst>
          </p:cNvPr>
          <p:cNvSpPr/>
          <p:nvPr/>
        </p:nvSpPr>
        <p:spPr>
          <a:xfrm>
            <a:off x="1687485" y="1182180"/>
            <a:ext cx="3391591" cy="14989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dirty="0"/>
              <a:t>Ģimenes ārsts saņem: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Aptveres maksājums: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2 EUR (&lt;60%)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4 EUR (60-80%)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6 EUR (80-100%)</a:t>
            </a:r>
          </a:p>
        </p:txBody>
      </p:sp>
      <p:graphicFrame>
        <p:nvGraphicFramePr>
          <p:cNvPr id="14" name="Tabula 14">
            <a:extLst>
              <a:ext uri="{FF2B5EF4-FFF2-40B4-BE49-F238E27FC236}">
                <a16:creationId xmlns:a16="http://schemas.microsoft.com/office/drawing/2014/main" id="{C118477A-F9ED-48DC-AD8B-AB7530E11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420093"/>
              </p:ext>
            </p:extLst>
          </p:nvPr>
        </p:nvGraphicFramePr>
        <p:xfrm>
          <a:off x="332509" y="3106860"/>
          <a:ext cx="11247491" cy="13935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48885">
                  <a:extLst>
                    <a:ext uri="{9D8B030D-6E8A-4147-A177-3AD203B41FA5}">
                      <a16:colId xmlns:a16="http://schemas.microsoft.com/office/drawing/2014/main" val="4212395038"/>
                    </a:ext>
                  </a:extLst>
                </a:gridCol>
                <a:gridCol w="5676968">
                  <a:extLst>
                    <a:ext uri="{9D8B030D-6E8A-4147-A177-3AD203B41FA5}">
                      <a16:colId xmlns:a16="http://schemas.microsoft.com/office/drawing/2014/main" val="3505955396"/>
                    </a:ext>
                  </a:extLst>
                </a:gridCol>
                <a:gridCol w="3221638">
                  <a:extLst>
                    <a:ext uri="{9D8B030D-6E8A-4147-A177-3AD203B41FA5}">
                      <a16:colId xmlns:a16="http://schemas.microsoft.com/office/drawing/2014/main" val="2554291997"/>
                    </a:ext>
                  </a:extLst>
                </a:gridCol>
              </a:tblGrid>
              <a:tr h="259672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465159"/>
                  </a:ext>
                </a:extLst>
              </a:tr>
              <a:tr h="432788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273743"/>
                  </a:ext>
                </a:extLst>
              </a:tr>
              <a:tr h="237235">
                <a:tc>
                  <a:txBody>
                    <a:bodyPr/>
                    <a:lstStyle/>
                    <a:p>
                      <a:pPr algn="ctr" rtl="0" fontAlgn="base"/>
                      <a:r>
                        <a:rPr lang="lv-LV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03097 </a:t>
                      </a:r>
                      <a:endParaRPr lang="lv-LV" sz="11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lv-LV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Covid-19 vakcinācijas nodrošināšana ģimenes ārstu praksē pacientiem ar hroniskām saslimšanām un senioriem no 60 gadu vecuma </a:t>
                      </a:r>
                      <a:endParaRPr lang="lv-LV" sz="11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17721"/>
                  </a:ext>
                </a:extLst>
              </a:tr>
              <a:tr h="259672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02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07B4FCD-7C37-4C8D-A0FF-988A1C42A60B}"/>
              </a:ext>
            </a:extLst>
          </p:cNvPr>
          <p:cNvSpPr txBox="1"/>
          <p:nvPr/>
        </p:nvSpPr>
        <p:spPr>
          <a:xfrm>
            <a:off x="390702" y="2737527"/>
            <a:ext cx="339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praksē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BE1592-AC10-4646-907A-E95FCAE1E6C1}"/>
              </a:ext>
            </a:extLst>
          </p:cNvPr>
          <p:cNvSpPr txBox="1"/>
          <p:nvPr/>
        </p:nvSpPr>
        <p:spPr>
          <a:xfrm>
            <a:off x="390702" y="4556763"/>
            <a:ext cx="4114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dzīvesvietā</a:t>
            </a:r>
          </a:p>
        </p:txBody>
      </p:sp>
      <p:graphicFrame>
        <p:nvGraphicFramePr>
          <p:cNvPr id="23" name="Tabula 22">
            <a:extLst>
              <a:ext uri="{FF2B5EF4-FFF2-40B4-BE49-F238E27FC236}">
                <a16:creationId xmlns:a16="http://schemas.microsoft.com/office/drawing/2014/main" id="{465BDFB3-84D0-4DA2-BE96-26221EE6F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32173"/>
              </p:ext>
            </p:extLst>
          </p:nvPr>
        </p:nvGraphicFramePr>
        <p:xfrm>
          <a:off x="390702" y="5048144"/>
          <a:ext cx="11189297" cy="1657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6732">
                  <a:extLst>
                    <a:ext uri="{9D8B030D-6E8A-4147-A177-3AD203B41FA5}">
                      <a16:colId xmlns:a16="http://schemas.microsoft.com/office/drawing/2014/main" val="2812842948"/>
                    </a:ext>
                  </a:extLst>
                </a:gridCol>
                <a:gridCol w="5647595">
                  <a:extLst>
                    <a:ext uri="{9D8B030D-6E8A-4147-A177-3AD203B41FA5}">
                      <a16:colId xmlns:a16="http://schemas.microsoft.com/office/drawing/2014/main" val="2209842090"/>
                    </a:ext>
                  </a:extLst>
                </a:gridCol>
                <a:gridCol w="3204970">
                  <a:extLst>
                    <a:ext uri="{9D8B030D-6E8A-4147-A177-3AD203B41FA5}">
                      <a16:colId xmlns:a16="http://schemas.microsoft.com/office/drawing/2014/main" val="3547666573"/>
                    </a:ext>
                  </a:extLst>
                </a:gridCol>
              </a:tblGrid>
              <a:tr h="544738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04756"/>
                  </a:ext>
                </a:extLst>
              </a:tr>
              <a:tr h="325165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60059</a:t>
                      </a:r>
                    </a:p>
                    <a:p>
                      <a:pPr algn="ctr"/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Ārstniecības personas izbraukums COVID-19 vakcinēšanas nodrošināšanai pacienta dzīvesvietā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7537"/>
                  </a:ext>
                </a:extLst>
              </a:tr>
              <a:tr h="359603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391484"/>
                  </a:ext>
                </a:extLst>
              </a:tr>
              <a:tr h="231173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41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53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7"/>
            <a:ext cx="6732532" cy="936681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-36492" y="181098"/>
            <a:ext cx="68048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u="sng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Maksājumi ģimenes ārsta praksei par senioru iesaisti vakcinācijā (II)</a:t>
            </a:r>
            <a:endParaRPr kumimoji="0" lang="lv-LV" sz="1800" b="1" i="0" u="sng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2B5FE0-ECDC-42E3-8C71-5432D4C24359}"/>
              </a:ext>
            </a:extLst>
          </p:cNvPr>
          <p:cNvSpPr/>
          <p:nvPr/>
        </p:nvSpPr>
        <p:spPr>
          <a:xfrm>
            <a:off x="1687485" y="1182180"/>
            <a:ext cx="3391591" cy="14989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dirty="0"/>
              <a:t>Ģimenes ārsts saņem: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Aptveres maksājums: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2 EUR (&lt;60%)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4 EUR (60-80%)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6 EUR (80-100%)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BE1592-AC10-4646-907A-E95FCAE1E6C1}"/>
              </a:ext>
            </a:extLst>
          </p:cNvPr>
          <p:cNvSpPr txBox="1"/>
          <p:nvPr/>
        </p:nvSpPr>
        <p:spPr>
          <a:xfrm>
            <a:off x="482138" y="29260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izbraukumā, piemēram, pašvaldības telpās</a:t>
            </a:r>
          </a:p>
        </p:txBody>
      </p:sp>
      <p:graphicFrame>
        <p:nvGraphicFramePr>
          <p:cNvPr id="23" name="Tabula 22">
            <a:extLst>
              <a:ext uri="{FF2B5EF4-FFF2-40B4-BE49-F238E27FC236}">
                <a16:creationId xmlns:a16="http://schemas.microsoft.com/office/drawing/2014/main" id="{465BDFB3-84D0-4DA2-BE96-26221EE6F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29974"/>
              </p:ext>
            </p:extLst>
          </p:nvPr>
        </p:nvGraphicFramePr>
        <p:xfrm>
          <a:off x="307574" y="3465557"/>
          <a:ext cx="11297364" cy="24981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59300">
                  <a:extLst>
                    <a:ext uri="{9D8B030D-6E8A-4147-A177-3AD203B41FA5}">
                      <a16:colId xmlns:a16="http://schemas.microsoft.com/office/drawing/2014/main" val="2812842948"/>
                    </a:ext>
                  </a:extLst>
                </a:gridCol>
                <a:gridCol w="5702140">
                  <a:extLst>
                    <a:ext uri="{9D8B030D-6E8A-4147-A177-3AD203B41FA5}">
                      <a16:colId xmlns:a16="http://schemas.microsoft.com/office/drawing/2014/main" val="2209842090"/>
                    </a:ext>
                  </a:extLst>
                </a:gridCol>
                <a:gridCol w="3235924">
                  <a:extLst>
                    <a:ext uri="{9D8B030D-6E8A-4147-A177-3AD203B41FA5}">
                      <a16:colId xmlns:a16="http://schemas.microsoft.com/office/drawing/2014/main" val="3547666573"/>
                    </a:ext>
                  </a:extLst>
                </a:gridCol>
              </a:tblGrid>
              <a:tr h="205776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04756"/>
                  </a:ext>
                </a:extLst>
              </a:tr>
              <a:tr h="228326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01018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Ārsta konsultācija pirms vakcinācijas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3511633"/>
                  </a:ext>
                </a:extLst>
              </a:tr>
              <a:tr h="158510"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03081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Vakcīnas ievadīšana ādā, zemādā un muskulī* 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3594073"/>
                  </a:ext>
                </a:extLst>
              </a:tr>
              <a:tr h="144523"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03083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Piemaksa manipulācijai 03081 par pacienta Covid-19 vakcinēšanu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1.96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8076256"/>
                  </a:ext>
                </a:extLst>
              </a:tr>
              <a:tr h="130538">
                <a:tc>
                  <a:txBody>
                    <a:bodyPr/>
                    <a:lstStyle/>
                    <a:p>
                      <a:pPr algn="ctr"/>
                      <a:r>
                        <a:rPr lang="lv-LV" sz="11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03098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Piemaksa manipulācijai 01019 par ārstniecības personu darbu Covid-19 vakcinācijas kabinetā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2844003"/>
                  </a:ext>
                </a:extLst>
              </a:tr>
              <a:tr h="267132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60170 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60172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Ceļa izdevumi brigādei pie pacientiem Covid-19 vakcinēšanai attālumā līdz 50km vienā virzienā (turp-atpakaļ ne vairāk kā 100km)  </a:t>
                      </a:r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 </a:t>
                      </a:r>
                      <a:r>
                        <a:rPr lang="lv-LV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Ceļa izdevumi brigādei pie pacientiem Covid-19 vakcinēšanai attālumā no 51 km vienā virzienā (turp-atpakaļ virs 100km) 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2.56 vai 4,04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0558513"/>
                  </a:ext>
                </a:extLst>
              </a:tr>
              <a:tr h="307570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787833"/>
                  </a:ext>
                </a:extLst>
              </a:tr>
              <a:tr h="562967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lv-LV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22.13 vai 23,61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7456106"/>
                  </a:ext>
                </a:extLst>
              </a:tr>
            </a:tbl>
          </a:graphicData>
        </a:graphic>
      </p:graphicFrame>
      <p:sp>
        <p:nvSpPr>
          <p:cNvPr id="13" name="TextBox 3">
            <a:extLst>
              <a:ext uri="{FF2B5EF4-FFF2-40B4-BE49-F238E27FC236}">
                <a16:creationId xmlns:a16="http://schemas.microsoft.com/office/drawing/2014/main" id="{B4F4192E-6AFE-4D16-9F74-832308DB8C14}"/>
              </a:ext>
            </a:extLst>
          </p:cNvPr>
          <p:cNvSpPr txBox="1"/>
          <p:nvPr/>
        </p:nvSpPr>
        <p:spPr>
          <a:xfrm>
            <a:off x="2612416" y="6450226"/>
            <a:ext cx="1269899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Senioru vakcinācija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62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8d8ba18-9071-4eee-aaee-6216c2f2d144">
      <UserInfo>
        <DisplayName>Evija Nežborte</DisplayName>
        <AccountId>59</AccountId>
        <AccountType/>
      </UserInfo>
      <UserInfo>
        <DisplayName>Eva Juhņēviča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1C17614AA4674CA7E860D250A12E2A" ma:contentTypeVersion="7" ma:contentTypeDescription="Create a new document." ma:contentTypeScope="" ma:versionID="1a6feb2d64740528e9c24fa26faaee61">
  <xsd:schema xmlns:xsd="http://www.w3.org/2001/XMLSchema" xmlns:xs="http://www.w3.org/2001/XMLSchema" xmlns:p="http://schemas.microsoft.com/office/2006/metadata/properties" xmlns:ns3="c33203ee-eafc-4adc-a6e2-2be29446da9a" xmlns:ns4="28d8ba18-9071-4eee-aaee-6216c2f2d144" targetNamespace="http://schemas.microsoft.com/office/2006/metadata/properties" ma:root="true" ma:fieldsID="726e49e5935e67628fb51d47d3d93ed7" ns3:_="" ns4:_="">
    <xsd:import namespace="c33203ee-eafc-4adc-a6e2-2be29446da9a"/>
    <xsd:import namespace="28d8ba18-9071-4eee-aaee-6216c2f2d1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203ee-eafc-4adc-a6e2-2be29446d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8ba18-9071-4eee-aaee-6216c2f2d1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D5DD66-C5C7-4B99-BF76-837DFE6D2FC5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28d8ba18-9071-4eee-aaee-6216c2f2d144"/>
    <ds:schemaRef ds:uri="http://purl.org/dc/dcmitype/"/>
    <ds:schemaRef ds:uri="http://schemas.microsoft.com/office/2006/metadata/properties"/>
    <ds:schemaRef ds:uri="http://schemas.microsoft.com/office/infopath/2007/PartnerControls"/>
    <ds:schemaRef ds:uri="c33203ee-eafc-4adc-a6e2-2be29446da9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266538A-E827-4C54-A0AE-9D039CA53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3738DB-3FD2-43BF-B731-0F7736FD3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3203ee-eafc-4adc-a6e2-2be29446da9a"/>
    <ds:schemaRef ds:uri="28d8ba18-9071-4eee-aaee-6216c2f2d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486</Words>
  <Application>Microsoft Office PowerPoint</Application>
  <PresentationFormat>Widescreen</PresentationFormat>
  <Paragraphs>99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Aktīvās vielas izrakstīšana</dc:title>
  <dc:creator>Marta Krivade</dc:creator>
  <cp:lastModifiedBy>Nikita Trojanskis</cp:lastModifiedBy>
  <cp:revision>280</cp:revision>
  <dcterms:created xsi:type="dcterms:W3CDTF">2020-02-13T10:50:19Z</dcterms:created>
  <dcterms:modified xsi:type="dcterms:W3CDTF">2021-10-21T13:28:11Z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0x0101002B1C17614AA4674CA7E860D250A12E2A</vt:lpwstr>
  </property>
</Properties>
</file>