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819" r:id="rId5"/>
    <p:sldId id="816" r:id="rId6"/>
    <p:sldId id="821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  <p:cmAuthor id="3" name="Zaiga Barvida" initials="ZB" lastIdx="4" clrIdx="2">
    <p:extLst>
      <p:ext uri="{19B8F6BF-5375-455C-9EA6-DF929625EA0E}">
        <p15:presenceInfo xmlns:p15="http://schemas.microsoft.com/office/powerpoint/2012/main" userId="S::Zaiga.Barvida@vmnvd.gov.lv::3eba8da2-2eea-4e58-a43c-e649791beb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7" autoAdjust="0"/>
    <p:restoredTop sz="96405" autoAdjust="0"/>
  </p:normalViewPr>
  <p:slideViewPr>
    <p:cSldViewPr snapToGrid="0">
      <p:cViewPr varScale="1">
        <p:scale>
          <a:sx n="156" d="100"/>
          <a:sy n="156" d="100"/>
        </p:scale>
        <p:origin x="198" y="2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25.10.2021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BEB81E9-9CD2-452F-90D0-6417ED415F3A}"/>
              </a:ext>
            </a:extLst>
          </p:cNvPr>
          <p:cNvSpPr/>
          <p:nvPr/>
        </p:nvSpPr>
        <p:spPr>
          <a:xfrm>
            <a:off x="8368318" y="-7887"/>
            <a:ext cx="3803360" cy="6304269"/>
          </a:xfrm>
          <a:prstGeom prst="rect">
            <a:avLst/>
          </a:prstGeom>
          <a:solidFill>
            <a:schemeClr val="accent4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EA41B8-36BD-48A4-9219-78A18F8FF762}"/>
              </a:ext>
            </a:extLst>
          </p:cNvPr>
          <p:cNvSpPr/>
          <p:nvPr/>
        </p:nvSpPr>
        <p:spPr>
          <a:xfrm>
            <a:off x="5769736" y="-2"/>
            <a:ext cx="2590083" cy="6282612"/>
          </a:xfrm>
          <a:prstGeom prst="rect">
            <a:avLst/>
          </a:prstGeom>
          <a:solidFill>
            <a:schemeClr val="accent1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9CE55A-F1AE-4991-A9E8-31B458E4280A}"/>
              </a:ext>
            </a:extLst>
          </p:cNvPr>
          <p:cNvSpPr/>
          <p:nvPr/>
        </p:nvSpPr>
        <p:spPr>
          <a:xfrm>
            <a:off x="3227" y="0"/>
            <a:ext cx="2028662" cy="6282612"/>
          </a:xfrm>
          <a:prstGeom prst="rect">
            <a:avLst/>
          </a:prstGeom>
          <a:solidFill>
            <a:schemeClr val="accent2">
              <a:lumMod val="40000"/>
              <a:lumOff val="6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DFC6384-A5C7-41F9-A1A4-7FAE304CBE41}"/>
              </a:ext>
            </a:extLst>
          </p:cNvPr>
          <p:cNvSpPr/>
          <p:nvPr/>
        </p:nvSpPr>
        <p:spPr>
          <a:xfrm>
            <a:off x="2043592" y="0"/>
            <a:ext cx="3734908" cy="6282612"/>
          </a:xfrm>
          <a:prstGeom prst="rect">
            <a:avLst/>
          </a:prstGeom>
          <a:solidFill>
            <a:schemeClr val="accent6">
              <a:lumMod val="20000"/>
              <a:lumOff val="8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269899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Senioru vakcinācija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3E9B01-3603-4211-978F-D2E64BF7E11D}"/>
              </a:ext>
            </a:extLst>
          </p:cNvPr>
          <p:cNvSpPr/>
          <p:nvPr/>
        </p:nvSpPr>
        <p:spPr>
          <a:xfrm>
            <a:off x="3262939" y="2479597"/>
            <a:ext cx="1590092" cy="878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rgbClr val="FF0000"/>
                </a:solidFill>
              </a:rPr>
              <a:t>U</a:t>
            </a:r>
            <a:r>
              <a:rPr lang="lv-LV" sz="1100" dirty="0" err="1">
                <a:solidFill>
                  <a:srgbClr val="FF0000"/>
                </a:solidFill>
              </a:rPr>
              <a:t>zaicina</a:t>
            </a:r>
            <a:r>
              <a:rPr lang="lv-LV" sz="1100" dirty="0"/>
              <a:t> katru nevakcinētu senioru uz vakcināciju</a:t>
            </a:r>
            <a:endParaRPr lang="en-GB" sz="1100" dirty="0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71DA585A-2D1E-4602-AA4D-1B074A51289F}"/>
              </a:ext>
            </a:extLst>
          </p:cNvPr>
          <p:cNvCxnSpPr>
            <a:cxnSpLocks/>
            <a:stCxn id="3" idx="2"/>
            <a:endCxn id="23" idx="0"/>
          </p:cNvCxnSpPr>
          <p:nvPr/>
        </p:nvCxnSpPr>
        <p:spPr>
          <a:xfrm rot="16200000" flipH="1">
            <a:off x="4134273" y="3281620"/>
            <a:ext cx="581338" cy="73391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0A80F96-16F0-4A81-A40E-C8BD320D0BC3}"/>
              </a:ext>
            </a:extLst>
          </p:cNvPr>
          <p:cNvSpPr/>
          <p:nvPr/>
        </p:nvSpPr>
        <p:spPr>
          <a:xfrm>
            <a:off x="2483351" y="4127753"/>
            <a:ext cx="1193474" cy="784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/>
              <a:t>Seniors </a:t>
            </a:r>
            <a:r>
              <a:rPr lang="lv-LV" sz="1100" dirty="0">
                <a:solidFill>
                  <a:srgbClr val="FF0000"/>
                </a:solidFill>
              </a:rPr>
              <a:t>atnāk</a:t>
            </a:r>
            <a:r>
              <a:rPr lang="lv-LV" sz="1100" dirty="0"/>
              <a:t> uz ģimenes ārsta praksi</a:t>
            </a:r>
            <a:endParaRPr lang="en-GB" sz="11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C8A923C-1D0C-4E7F-86E5-83099C742702}"/>
              </a:ext>
            </a:extLst>
          </p:cNvPr>
          <p:cNvSpPr/>
          <p:nvPr/>
        </p:nvSpPr>
        <p:spPr>
          <a:xfrm>
            <a:off x="4085709" y="3939247"/>
            <a:ext cx="1412382" cy="972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/>
              <a:t>Seniors saņem </a:t>
            </a:r>
            <a:r>
              <a:rPr lang="lv-LV" sz="1100" dirty="0">
                <a:solidFill>
                  <a:srgbClr val="FF0000"/>
                </a:solidFill>
              </a:rPr>
              <a:t>vakcināciju mājas</a:t>
            </a:r>
            <a:r>
              <a:rPr lang="lv-LV" sz="1100" dirty="0"/>
              <a:t> (70+)</a:t>
            </a:r>
            <a:endParaRPr lang="en-GB" sz="11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5C87AA-7ACE-414D-AFA2-09A77BE7547E}"/>
              </a:ext>
            </a:extLst>
          </p:cNvPr>
          <p:cNvSpPr/>
          <p:nvPr/>
        </p:nvSpPr>
        <p:spPr>
          <a:xfrm>
            <a:off x="2404869" y="5023022"/>
            <a:ext cx="1350437" cy="9860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DC2BA8A0-E67C-4DB8-83C7-F2C8786DA8E2}"/>
              </a:ext>
            </a:extLst>
          </p:cNvPr>
          <p:cNvCxnSpPr>
            <a:cxnSpLocks/>
            <a:stCxn id="3" idx="1"/>
            <a:endCxn id="22" idx="0"/>
          </p:cNvCxnSpPr>
          <p:nvPr/>
        </p:nvCxnSpPr>
        <p:spPr>
          <a:xfrm rot="10800000" flipV="1">
            <a:off x="3080089" y="2918753"/>
            <a:ext cx="182851" cy="120900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BD92B85-CDED-42E7-9432-5D200D4F8955}"/>
              </a:ext>
            </a:extLst>
          </p:cNvPr>
          <p:cNvCxnSpPr>
            <a:cxnSpLocks/>
            <a:stCxn id="3" idx="3"/>
            <a:endCxn id="21" idx="1"/>
          </p:cNvCxnSpPr>
          <p:nvPr/>
        </p:nvCxnSpPr>
        <p:spPr>
          <a:xfrm>
            <a:off x="4853031" y="2918753"/>
            <a:ext cx="1379727" cy="2754466"/>
          </a:xfrm>
          <a:prstGeom prst="bentConnector3">
            <a:avLst>
              <a:gd name="adj1" fmla="val 56075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0AD837-A94E-45D3-97AE-5C0A1AFD0254}"/>
              </a:ext>
            </a:extLst>
          </p:cNvPr>
          <p:cNvSpPr/>
          <p:nvPr/>
        </p:nvSpPr>
        <p:spPr>
          <a:xfrm>
            <a:off x="6232758" y="5186936"/>
            <a:ext cx="1412382" cy="97256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Ģimenes ārsts</a:t>
            </a:r>
            <a:r>
              <a:rPr lang="lv-LV" sz="1100" dirty="0"/>
              <a:t> iedod sarakstu ar mājas vakcinējamajiem </a:t>
            </a:r>
            <a:r>
              <a:rPr lang="lv-LV" sz="1100" b="1" dirty="0"/>
              <a:t>ārstniecības iestādei</a:t>
            </a:r>
            <a:endParaRPr lang="en-GB" sz="11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B17DCC-B32A-4535-BF47-791BAD8BCDC2}"/>
              </a:ext>
            </a:extLst>
          </p:cNvPr>
          <p:cNvSpPr txBox="1"/>
          <p:nvPr/>
        </p:nvSpPr>
        <p:spPr>
          <a:xfrm>
            <a:off x="2147236" y="7004"/>
            <a:ext cx="385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Ģimenes ārsta prakse uzrunā un vakcinē (</a:t>
            </a:r>
            <a:r>
              <a:rPr lang="lv-LV" sz="1600" b="1" dirty="0" err="1"/>
              <a:t>pamatceļš</a:t>
            </a:r>
            <a:r>
              <a:rPr lang="lv-LV" sz="1600" b="1" dirty="0"/>
              <a:t>)</a:t>
            </a:r>
            <a:endParaRPr lang="en-GB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71597B-CEA9-497A-90CD-521504C598F7}"/>
              </a:ext>
            </a:extLst>
          </p:cNvPr>
          <p:cNvSpPr txBox="1"/>
          <p:nvPr/>
        </p:nvSpPr>
        <p:spPr>
          <a:xfrm>
            <a:off x="5749058" y="3820"/>
            <a:ext cx="2910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Ģimenes ārsta prakse uzrunā, bet nevakcinē</a:t>
            </a:r>
            <a:endParaRPr lang="en-GB" sz="1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A209E8-AC4C-4C5D-86BF-5776ACAE3681}"/>
              </a:ext>
            </a:extLst>
          </p:cNvPr>
          <p:cNvSpPr txBox="1"/>
          <p:nvPr/>
        </p:nvSpPr>
        <p:spPr>
          <a:xfrm>
            <a:off x="8380497" y="6368"/>
            <a:ext cx="3780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Ģimenes ārsta prakse lūdz sadarbības iestādes atbalstu uzrunāšanā un vakcinācijā</a:t>
            </a:r>
            <a:endParaRPr lang="en-GB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110E45-4147-4A36-8991-BA7F024C4844}"/>
              </a:ext>
            </a:extLst>
          </p:cNvPr>
          <p:cNvSpPr txBox="1"/>
          <p:nvPr/>
        </p:nvSpPr>
        <p:spPr>
          <a:xfrm>
            <a:off x="21676" y="17621"/>
            <a:ext cx="2010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Ģimenes ārsta prakse lūdz pašvaldību atbalstu senioru uzrunāšanā</a:t>
            </a:r>
            <a:endParaRPr lang="en-GB" sz="16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1E2C68D-BF53-42BD-9052-EAB9FA8FBC8F}"/>
              </a:ext>
            </a:extLst>
          </p:cNvPr>
          <p:cNvSpPr/>
          <p:nvPr/>
        </p:nvSpPr>
        <p:spPr>
          <a:xfrm>
            <a:off x="3468784" y="486404"/>
            <a:ext cx="1167984" cy="560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bg1"/>
                </a:solidFill>
              </a:rPr>
              <a:t>Ģimenes ārsts</a:t>
            </a:r>
            <a:endParaRPr lang="en-GB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AF798EA-8E47-467E-B9F6-4FA8F610D384}"/>
              </a:ext>
            </a:extLst>
          </p:cNvPr>
          <p:cNvSpPr/>
          <p:nvPr/>
        </p:nvSpPr>
        <p:spPr>
          <a:xfrm>
            <a:off x="4114003" y="5023022"/>
            <a:ext cx="1350437" cy="9860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ģimenes ārsta nogādāšanā līdz vakcinācijas punktam</a:t>
            </a:r>
            <a:endParaRPr lang="en-GB" sz="11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A6F66A2-4C42-45A6-A7D2-F2B3BADE00E5}"/>
              </a:ext>
            </a:extLst>
          </p:cNvPr>
          <p:cNvSpPr/>
          <p:nvPr/>
        </p:nvSpPr>
        <p:spPr>
          <a:xfrm>
            <a:off x="6035833" y="1303687"/>
            <a:ext cx="1814306" cy="1330485"/>
          </a:xfrm>
          <a:prstGeom prst="roundRect">
            <a:avLst>
              <a:gd name="adj" fmla="val 9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Uzrunā</a:t>
            </a:r>
            <a:r>
              <a:rPr lang="lv-LV" sz="1100" dirty="0">
                <a:solidFill>
                  <a:schemeClr val="bg1"/>
                </a:solidFill>
              </a:rPr>
              <a:t> katru</a:t>
            </a:r>
            <a:r>
              <a:rPr lang="lv-LV" sz="1100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savā praksē reģistrēto nevakcinēto senioru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sastāda</a:t>
            </a:r>
            <a:r>
              <a:rPr lang="lv-LV" sz="1100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sarakstu</a:t>
            </a:r>
            <a:r>
              <a:rPr lang="lv-LV" sz="1100" dirty="0">
                <a:solidFill>
                  <a:schemeClr val="bg1"/>
                </a:solidFill>
              </a:rPr>
              <a:t> ar tiem, kas vēlas vakcinēties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1100" dirty="0">
                <a:solidFill>
                  <a:srgbClr val="FF0000"/>
                </a:solidFill>
              </a:rPr>
              <a:t>nodod sarakstu </a:t>
            </a:r>
            <a:r>
              <a:rPr lang="lv-LV" sz="1100" dirty="0">
                <a:solidFill>
                  <a:schemeClr val="bg1"/>
                </a:solidFill>
              </a:rPr>
              <a:t>sadarbības iestādei</a:t>
            </a:r>
            <a:endParaRPr lang="lv-LV" sz="1100" dirty="0">
              <a:solidFill>
                <a:srgbClr val="FF0000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EADA280-28B5-4C0A-A5C9-B495BE968802}"/>
              </a:ext>
            </a:extLst>
          </p:cNvPr>
          <p:cNvSpPr/>
          <p:nvPr/>
        </p:nvSpPr>
        <p:spPr>
          <a:xfrm>
            <a:off x="6048411" y="2880823"/>
            <a:ext cx="1790278" cy="1046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A339F7C-DD19-4389-80E9-664C11943606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6942986" y="2634172"/>
            <a:ext cx="564" cy="2466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912D58F-AD5A-4828-A997-694B993A9FD3}"/>
              </a:ext>
            </a:extLst>
          </p:cNvPr>
          <p:cNvSpPr/>
          <p:nvPr/>
        </p:nvSpPr>
        <p:spPr>
          <a:xfrm>
            <a:off x="6102337" y="3983767"/>
            <a:ext cx="1442529" cy="8982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DA5A744-4B08-4C3C-977F-C3F09FC0DB49}"/>
              </a:ext>
            </a:extLst>
          </p:cNvPr>
          <p:cNvSpPr/>
          <p:nvPr/>
        </p:nvSpPr>
        <p:spPr>
          <a:xfrm>
            <a:off x="8616351" y="817278"/>
            <a:ext cx="1616967" cy="932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bg1"/>
                </a:solidFill>
              </a:rPr>
              <a:t>Nodod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daļu no saraksta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ar visiem nevakcinētajiem senioriem ārstniecības iestādei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E130A9E-9532-41FA-A03D-8EA339E62D26}"/>
              </a:ext>
            </a:extLst>
          </p:cNvPr>
          <p:cNvSpPr/>
          <p:nvPr/>
        </p:nvSpPr>
        <p:spPr>
          <a:xfrm>
            <a:off x="8700990" y="1949119"/>
            <a:ext cx="1447687" cy="808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uzrunā </a:t>
            </a:r>
            <a:r>
              <a:rPr lang="lv-LV" sz="1100" dirty="0">
                <a:solidFill>
                  <a:schemeClr val="bg1"/>
                </a:solidFill>
              </a:rPr>
              <a:t>nevakcinētos seniorus </a:t>
            </a:r>
            <a:endParaRPr lang="lv-LV" sz="1100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08E0F2A-1809-4251-92BB-03BAB2FAB10D}"/>
              </a:ext>
            </a:extLst>
          </p:cNvPr>
          <p:cNvSpPr/>
          <p:nvPr/>
        </p:nvSpPr>
        <p:spPr>
          <a:xfrm>
            <a:off x="10489311" y="1942446"/>
            <a:ext cx="1619152" cy="80837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Pašvaldība </a:t>
            </a:r>
            <a:r>
              <a:rPr lang="lv-LV" sz="1100" dirty="0">
                <a:solidFill>
                  <a:schemeClr val="bg1"/>
                </a:solidFill>
              </a:rPr>
              <a:t>atbalsta</a:t>
            </a:r>
            <a:r>
              <a:rPr lang="lv-LV" sz="1100" b="1" dirty="0">
                <a:solidFill>
                  <a:schemeClr val="bg1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nevakcinēto senioru </a:t>
            </a:r>
            <a:r>
              <a:rPr lang="lv-LV" sz="1100" dirty="0">
                <a:solidFill>
                  <a:srgbClr val="FF0000"/>
                </a:solidFill>
              </a:rPr>
              <a:t>uzrunāšanā</a:t>
            </a:r>
            <a:endParaRPr lang="lv-LV" sz="11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7E0C1FD-BE7A-4273-948F-69C18843CA6E}"/>
              </a:ext>
            </a:extLst>
          </p:cNvPr>
          <p:cNvCxnSpPr>
            <a:cxnSpLocks/>
            <a:stCxn id="71" idx="3"/>
            <a:endCxn id="72" idx="1"/>
          </p:cNvCxnSpPr>
          <p:nvPr/>
        </p:nvCxnSpPr>
        <p:spPr>
          <a:xfrm flipV="1">
            <a:off x="10148677" y="2346635"/>
            <a:ext cx="340634" cy="667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C56DBCD-E8CD-46D9-AB8A-7969064B03E2}"/>
              </a:ext>
            </a:extLst>
          </p:cNvPr>
          <p:cNvSpPr/>
          <p:nvPr/>
        </p:nvSpPr>
        <p:spPr>
          <a:xfrm>
            <a:off x="8518743" y="3213583"/>
            <a:ext cx="1812180" cy="932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Ārstniecības iestāde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FF3CDEEF-27EF-41D4-B4A4-451AEC58989E}"/>
              </a:ext>
            </a:extLst>
          </p:cNvPr>
          <p:cNvSpPr/>
          <p:nvPr/>
        </p:nvSpPr>
        <p:spPr>
          <a:xfrm>
            <a:off x="10481348" y="3347725"/>
            <a:ext cx="1510756" cy="7519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15D7BE46-0C65-49CC-97F2-B391A5DE86A7}"/>
              </a:ext>
            </a:extLst>
          </p:cNvPr>
          <p:cNvCxnSpPr>
            <a:cxnSpLocks/>
            <a:stCxn id="70" idx="2"/>
            <a:endCxn id="71" idx="0"/>
          </p:cNvCxnSpPr>
          <p:nvPr/>
        </p:nvCxnSpPr>
        <p:spPr>
          <a:xfrm rot="5400000">
            <a:off x="9325143" y="1849426"/>
            <a:ext cx="199385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A28E2AE3-4484-46EE-98B1-B92133C103A7}"/>
              </a:ext>
            </a:extLst>
          </p:cNvPr>
          <p:cNvCxnSpPr>
            <a:cxnSpLocks/>
            <a:stCxn id="71" idx="2"/>
            <a:endCxn id="75" idx="0"/>
          </p:cNvCxnSpPr>
          <p:nvPr/>
        </p:nvCxnSpPr>
        <p:spPr>
          <a:xfrm rot="5400000">
            <a:off x="9196791" y="2985540"/>
            <a:ext cx="456086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11A1EEC-DB4D-4CDD-B1D2-753C6FC229D6}"/>
              </a:ext>
            </a:extLst>
          </p:cNvPr>
          <p:cNvSpPr/>
          <p:nvPr/>
        </p:nvSpPr>
        <p:spPr>
          <a:xfrm>
            <a:off x="105232" y="1482213"/>
            <a:ext cx="1754562" cy="82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bg1"/>
                </a:solidFill>
              </a:rPr>
              <a:t>Nodod </a:t>
            </a:r>
            <a:r>
              <a:rPr lang="lv-LV" sz="1100" dirty="0">
                <a:solidFill>
                  <a:srgbClr val="FF0000"/>
                </a:solidFill>
              </a:rPr>
              <a:t>daļu no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rgbClr val="FF0000"/>
                </a:solidFill>
              </a:rPr>
              <a:t>saraksta</a:t>
            </a:r>
            <a:r>
              <a:rPr lang="lv-LV" sz="1100" b="1" dirty="0">
                <a:solidFill>
                  <a:srgbClr val="FF0000"/>
                </a:solidFill>
              </a:rPr>
              <a:t> </a:t>
            </a:r>
            <a:r>
              <a:rPr lang="lv-LV" sz="1100" dirty="0">
                <a:solidFill>
                  <a:schemeClr val="bg1"/>
                </a:solidFill>
              </a:rPr>
              <a:t>ar nevakcinētajiem senioriem pašvaldības soc. dienestam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4D7C82B1-D280-4AA3-B086-53617B8C8725}"/>
              </a:ext>
            </a:extLst>
          </p:cNvPr>
          <p:cNvCxnSpPr>
            <a:cxnSpLocks/>
            <a:stCxn id="106" idx="2"/>
            <a:endCxn id="108" idx="0"/>
          </p:cNvCxnSpPr>
          <p:nvPr/>
        </p:nvCxnSpPr>
        <p:spPr>
          <a:xfrm flipH="1">
            <a:off x="979781" y="2309713"/>
            <a:ext cx="2732" cy="4137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DE440A91-85A3-4544-ACC6-02D0D5B74324}"/>
              </a:ext>
            </a:extLst>
          </p:cNvPr>
          <p:cNvSpPr/>
          <p:nvPr/>
        </p:nvSpPr>
        <p:spPr>
          <a:xfrm>
            <a:off x="130955" y="2723463"/>
            <a:ext cx="1697652" cy="6639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</a:rPr>
              <a:t>Pašvaldība </a:t>
            </a:r>
            <a:r>
              <a:rPr lang="lv-LV" sz="1100" dirty="0">
                <a:solidFill>
                  <a:srgbClr val="FF0000"/>
                </a:solidFill>
              </a:rPr>
              <a:t>uzrunā </a:t>
            </a:r>
            <a:r>
              <a:rPr lang="lv-LV" sz="1100" dirty="0">
                <a:solidFill>
                  <a:schemeClr val="bg1"/>
                </a:solidFill>
              </a:rPr>
              <a:t>nevakcinētos seniorus un pieraksta pie ģimenes ārsta uz vizīti </a:t>
            </a:r>
            <a:endParaRPr lang="lv-LV" sz="1100" dirty="0"/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B65AE3C6-9EE7-4336-A6EE-FB6D9C6E6BFF}"/>
              </a:ext>
            </a:extLst>
          </p:cNvPr>
          <p:cNvSpPr/>
          <p:nvPr/>
        </p:nvSpPr>
        <p:spPr>
          <a:xfrm>
            <a:off x="120454" y="3690362"/>
            <a:ext cx="1726105" cy="883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1"/>
                </a:solidFill>
              </a:rPr>
              <a:t>Ģimenes ārsts</a:t>
            </a:r>
            <a:r>
              <a:rPr lang="lv-LV" sz="11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vakcinē senioru savā </a:t>
            </a:r>
            <a:r>
              <a:rPr lang="lv-LV" sz="1100" dirty="0">
                <a:solidFill>
                  <a:srgbClr val="FF0000"/>
                </a:solidFill>
              </a:rPr>
              <a:t>vakcinācijas punktā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 dirty="0"/>
              <a:t>veic </a:t>
            </a:r>
            <a:r>
              <a:rPr lang="lv-LV" sz="1100" dirty="0">
                <a:solidFill>
                  <a:srgbClr val="FF0000"/>
                </a:solidFill>
              </a:rPr>
              <a:t>mājas vakcināciju </a:t>
            </a:r>
            <a:r>
              <a:rPr lang="lv-LV" sz="1100" dirty="0"/>
              <a:t>(70+)</a:t>
            </a:r>
            <a:endParaRPr lang="en-GB" sz="1100" dirty="0"/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B5D3A92E-E505-405F-A0B8-7466EADDA291}"/>
              </a:ext>
            </a:extLst>
          </p:cNvPr>
          <p:cNvSpPr/>
          <p:nvPr/>
        </p:nvSpPr>
        <p:spPr>
          <a:xfrm>
            <a:off x="241960" y="4626774"/>
            <a:ext cx="1432264" cy="76970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/>
              <a:t>Pašvaldības</a:t>
            </a:r>
            <a:r>
              <a:rPr lang="lv-LV" sz="1100" dirty="0"/>
              <a:t> atbalsts senioru nokļūšanā līdz vakcinācijas punktam</a:t>
            </a:r>
            <a:endParaRPr lang="en-GB" sz="1100" dirty="0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6EF63A0D-0A62-4A83-AB78-BB26345643DD}"/>
              </a:ext>
            </a:extLst>
          </p:cNvPr>
          <p:cNvCxnSpPr>
            <a:cxnSpLocks/>
            <a:stCxn id="108" idx="2"/>
            <a:endCxn id="109" idx="0"/>
          </p:cNvCxnSpPr>
          <p:nvPr/>
        </p:nvCxnSpPr>
        <p:spPr>
          <a:xfrm>
            <a:off x="979781" y="3387437"/>
            <a:ext cx="3726" cy="3029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98C598E3-190C-42DA-991A-385F27A95BC6}"/>
              </a:ext>
            </a:extLst>
          </p:cNvPr>
          <p:cNvCxnSpPr>
            <a:cxnSpLocks/>
            <a:stCxn id="34" idx="2"/>
            <a:endCxn id="3" idx="0"/>
          </p:cNvCxnSpPr>
          <p:nvPr/>
        </p:nvCxnSpPr>
        <p:spPr>
          <a:xfrm>
            <a:off x="4052776" y="1047176"/>
            <a:ext cx="5209" cy="14324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nector: Elbow 153">
            <a:extLst>
              <a:ext uri="{FF2B5EF4-FFF2-40B4-BE49-F238E27FC236}">
                <a16:creationId xmlns:a16="http://schemas.microsoft.com/office/drawing/2014/main" id="{FAABF595-B25A-4DD1-817D-0648787F695F}"/>
              </a:ext>
            </a:extLst>
          </p:cNvPr>
          <p:cNvCxnSpPr>
            <a:cxnSpLocks/>
            <a:stCxn id="34" idx="1"/>
            <a:endCxn id="106" idx="3"/>
          </p:cNvCxnSpPr>
          <p:nvPr/>
        </p:nvCxnSpPr>
        <p:spPr>
          <a:xfrm rot="10800000" flipV="1">
            <a:off x="1859794" y="766789"/>
            <a:ext cx="1608990" cy="112917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8BE296B2-DC01-4281-8118-9BB229E8CF56}"/>
              </a:ext>
            </a:extLst>
          </p:cNvPr>
          <p:cNvCxnSpPr>
            <a:cxnSpLocks/>
            <a:stCxn id="34" idx="3"/>
            <a:endCxn id="50" idx="1"/>
          </p:cNvCxnSpPr>
          <p:nvPr/>
        </p:nvCxnSpPr>
        <p:spPr>
          <a:xfrm>
            <a:off x="4636768" y="766790"/>
            <a:ext cx="1399065" cy="120214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6ACF2077-6ACF-4A74-991D-0C40A272F1C3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4645267" y="766788"/>
            <a:ext cx="3971084" cy="516718"/>
          </a:xfrm>
          <a:prstGeom prst="bentConnector3">
            <a:avLst>
              <a:gd name="adj1" fmla="val 84732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7"/>
            <a:ext cx="6732532" cy="936681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-36492" y="181098"/>
            <a:ext cx="680483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u="sng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Maksājumi ģimenes ārsta praksei par iesaisti senioru vakcinācijā ( I)</a:t>
            </a:r>
            <a:endParaRPr kumimoji="0" lang="lv-LV" sz="1800" b="1" i="0" u="sng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2B5FE0-ECDC-42E3-8C71-5432D4C24359}"/>
              </a:ext>
            </a:extLst>
          </p:cNvPr>
          <p:cNvSpPr/>
          <p:nvPr/>
        </p:nvSpPr>
        <p:spPr>
          <a:xfrm>
            <a:off x="1687485" y="1182180"/>
            <a:ext cx="3391591" cy="14989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/>
              <a:t>Ģimenes ārsts saņem: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Aptveres maksājums: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2 EUR (&lt;60%)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4 EUR (60-80%)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6 EUR (80-100%)</a:t>
            </a:r>
          </a:p>
        </p:txBody>
      </p:sp>
      <p:graphicFrame>
        <p:nvGraphicFramePr>
          <p:cNvPr id="14" name="Tabula 14">
            <a:extLst>
              <a:ext uri="{FF2B5EF4-FFF2-40B4-BE49-F238E27FC236}">
                <a16:creationId xmlns:a16="http://schemas.microsoft.com/office/drawing/2014/main" id="{C118477A-F9ED-48DC-AD8B-AB7530E11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420093"/>
              </p:ext>
            </p:extLst>
          </p:nvPr>
        </p:nvGraphicFramePr>
        <p:xfrm>
          <a:off x="332509" y="3106860"/>
          <a:ext cx="11247491" cy="13935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8885">
                  <a:extLst>
                    <a:ext uri="{9D8B030D-6E8A-4147-A177-3AD203B41FA5}">
                      <a16:colId xmlns:a16="http://schemas.microsoft.com/office/drawing/2014/main" val="4212395038"/>
                    </a:ext>
                  </a:extLst>
                </a:gridCol>
                <a:gridCol w="5676968">
                  <a:extLst>
                    <a:ext uri="{9D8B030D-6E8A-4147-A177-3AD203B41FA5}">
                      <a16:colId xmlns:a16="http://schemas.microsoft.com/office/drawing/2014/main" val="3505955396"/>
                    </a:ext>
                  </a:extLst>
                </a:gridCol>
                <a:gridCol w="3221638">
                  <a:extLst>
                    <a:ext uri="{9D8B030D-6E8A-4147-A177-3AD203B41FA5}">
                      <a16:colId xmlns:a16="http://schemas.microsoft.com/office/drawing/2014/main" val="2554291997"/>
                    </a:ext>
                  </a:extLst>
                </a:gridCol>
              </a:tblGrid>
              <a:tr h="259672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65159"/>
                  </a:ext>
                </a:extLst>
              </a:tr>
              <a:tr h="432788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273743"/>
                  </a:ext>
                </a:extLst>
              </a:tr>
              <a:tr h="237235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03097 </a:t>
                      </a:r>
                      <a:endParaRPr lang="lv-LV" sz="11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lv-LV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 vakcinācijas nodrošināšana ģimenes ārstu praksē pacientiem ar hroniskām saslimšanām un senioriem no 60 gadu vecuma </a:t>
                      </a:r>
                      <a:endParaRPr lang="lv-LV" sz="1100" b="0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417721"/>
                  </a:ext>
                </a:extLst>
              </a:tr>
              <a:tr h="259672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202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07B4FCD-7C37-4C8D-A0FF-988A1C42A60B}"/>
              </a:ext>
            </a:extLst>
          </p:cNvPr>
          <p:cNvSpPr txBox="1"/>
          <p:nvPr/>
        </p:nvSpPr>
        <p:spPr>
          <a:xfrm>
            <a:off x="390702" y="2737527"/>
            <a:ext cx="339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praksē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E1592-AC10-4646-907A-E95FCAE1E6C1}"/>
              </a:ext>
            </a:extLst>
          </p:cNvPr>
          <p:cNvSpPr txBox="1"/>
          <p:nvPr/>
        </p:nvSpPr>
        <p:spPr>
          <a:xfrm>
            <a:off x="390702" y="4556763"/>
            <a:ext cx="4114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dzīvesvietā</a:t>
            </a:r>
          </a:p>
        </p:txBody>
      </p:sp>
      <p:graphicFrame>
        <p:nvGraphicFramePr>
          <p:cNvPr id="23" name="Tabula 22">
            <a:extLst>
              <a:ext uri="{FF2B5EF4-FFF2-40B4-BE49-F238E27FC236}">
                <a16:creationId xmlns:a16="http://schemas.microsoft.com/office/drawing/2014/main" id="{465BDFB3-84D0-4DA2-BE96-26221EE6F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432173"/>
              </p:ext>
            </p:extLst>
          </p:nvPr>
        </p:nvGraphicFramePr>
        <p:xfrm>
          <a:off x="390702" y="5048144"/>
          <a:ext cx="11189297" cy="16572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36732">
                  <a:extLst>
                    <a:ext uri="{9D8B030D-6E8A-4147-A177-3AD203B41FA5}">
                      <a16:colId xmlns:a16="http://schemas.microsoft.com/office/drawing/2014/main" val="2812842948"/>
                    </a:ext>
                  </a:extLst>
                </a:gridCol>
                <a:gridCol w="5647595">
                  <a:extLst>
                    <a:ext uri="{9D8B030D-6E8A-4147-A177-3AD203B41FA5}">
                      <a16:colId xmlns:a16="http://schemas.microsoft.com/office/drawing/2014/main" val="2209842090"/>
                    </a:ext>
                  </a:extLst>
                </a:gridCol>
                <a:gridCol w="3204970">
                  <a:extLst>
                    <a:ext uri="{9D8B030D-6E8A-4147-A177-3AD203B41FA5}">
                      <a16:colId xmlns:a16="http://schemas.microsoft.com/office/drawing/2014/main" val="3547666573"/>
                    </a:ext>
                  </a:extLst>
                </a:gridCol>
              </a:tblGrid>
              <a:tr h="544738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004756"/>
                  </a:ext>
                </a:extLst>
              </a:tr>
              <a:tr h="325165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60059</a:t>
                      </a:r>
                    </a:p>
                    <a:p>
                      <a:pPr algn="ctr"/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Ārstniecības personas izbraukums COVID-19 vakcinēšanas nodrošināšanai pacienta dzīvesvietā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7537"/>
                  </a:ext>
                </a:extLst>
              </a:tr>
              <a:tr h="359603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391484"/>
                  </a:ext>
                </a:extLst>
              </a:tr>
              <a:tr h="231173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414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53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7"/>
            <a:ext cx="6732532" cy="936681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-36492" y="181098"/>
            <a:ext cx="680483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u="sng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Maksājumi ģimenes ārsta praksei par senioru iesaisti vakcinācijā (II)</a:t>
            </a:r>
            <a:endParaRPr kumimoji="0" lang="lv-LV" sz="1800" b="1" i="0" u="sng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2B5FE0-ECDC-42E3-8C71-5432D4C24359}"/>
              </a:ext>
            </a:extLst>
          </p:cNvPr>
          <p:cNvSpPr/>
          <p:nvPr/>
        </p:nvSpPr>
        <p:spPr>
          <a:xfrm>
            <a:off x="1687485" y="1182180"/>
            <a:ext cx="3391591" cy="14989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/>
              <a:t>Ģimenes ārsts saņem: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Aptveres maksājums: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2 EUR (&lt;60%)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4 EUR (60-80%)</a:t>
            </a:r>
          </a:p>
          <a:p>
            <a:pPr marL="742950" lvl="1" indent="-285750">
              <a:buClr>
                <a:schemeClr val="bg1"/>
              </a:buClr>
              <a:buFontTx/>
              <a:buChar char="-"/>
            </a:pPr>
            <a:r>
              <a:rPr lang="lv-LV" dirty="0">
                <a:solidFill>
                  <a:srgbClr val="FFFF00"/>
                </a:solidFill>
              </a:rPr>
              <a:t>6 EUR (80-100%)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BE1592-AC10-4646-907A-E95FCAE1E6C1}"/>
              </a:ext>
            </a:extLst>
          </p:cNvPr>
          <p:cNvSpPr txBox="1"/>
          <p:nvPr/>
        </p:nvSpPr>
        <p:spPr>
          <a:xfrm>
            <a:off x="482138" y="29260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Seniora vakcinācija izbraukumā, piemēram, pašvaldības telpās</a:t>
            </a:r>
          </a:p>
        </p:txBody>
      </p:sp>
      <p:graphicFrame>
        <p:nvGraphicFramePr>
          <p:cNvPr id="23" name="Tabula 22">
            <a:extLst>
              <a:ext uri="{FF2B5EF4-FFF2-40B4-BE49-F238E27FC236}">
                <a16:creationId xmlns:a16="http://schemas.microsoft.com/office/drawing/2014/main" id="{465BDFB3-84D0-4DA2-BE96-26221EE6F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29974"/>
              </p:ext>
            </p:extLst>
          </p:nvPr>
        </p:nvGraphicFramePr>
        <p:xfrm>
          <a:off x="307574" y="3465557"/>
          <a:ext cx="11297364" cy="24981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59300">
                  <a:extLst>
                    <a:ext uri="{9D8B030D-6E8A-4147-A177-3AD203B41FA5}">
                      <a16:colId xmlns:a16="http://schemas.microsoft.com/office/drawing/2014/main" val="2812842948"/>
                    </a:ext>
                  </a:extLst>
                </a:gridCol>
                <a:gridCol w="5702140">
                  <a:extLst>
                    <a:ext uri="{9D8B030D-6E8A-4147-A177-3AD203B41FA5}">
                      <a16:colId xmlns:a16="http://schemas.microsoft.com/office/drawing/2014/main" val="2209842090"/>
                    </a:ext>
                  </a:extLst>
                </a:gridCol>
                <a:gridCol w="3235924">
                  <a:extLst>
                    <a:ext uri="{9D8B030D-6E8A-4147-A177-3AD203B41FA5}">
                      <a16:colId xmlns:a16="http://schemas.microsoft.com/office/drawing/2014/main" val="3547666573"/>
                    </a:ext>
                  </a:extLst>
                </a:gridCol>
              </a:tblGrid>
              <a:tr h="205776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kods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Manipulācijas nosaukums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/>
                        <a:t>Tarifs, EUR</a:t>
                      </a:r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004756"/>
                  </a:ext>
                </a:extLst>
              </a:tr>
              <a:tr h="228326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01018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Ārsta konsultācija pirms vakcinācijas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3511633"/>
                  </a:ext>
                </a:extLst>
              </a:tr>
              <a:tr h="158510"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03081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Vakcīnas ievadīšana ādā, zemādā un muskulī* 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3594073"/>
                  </a:ext>
                </a:extLst>
              </a:tr>
              <a:tr h="144523"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03083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Piemaksa manipulācijai 03081 par pacienta Covid-19 vakcinēšanu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1.96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8076256"/>
                  </a:ext>
                </a:extLst>
              </a:tr>
              <a:tr h="130538">
                <a:tc>
                  <a:txBody>
                    <a:bodyPr/>
                    <a:lstStyle/>
                    <a:p>
                      <a:pPr algn="ctr"/>
                      <a:r>
                        <a:rPr lang="lv-LV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03098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Piemaksa manipulācijai 01019 par ārstniecības personu darbu Covid-19 vakcinācijas kabinetā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1.30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2844003"/>
                  </a:ext>
                </a:extLst>
              </a:tr>
              <a:tr h="267132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60170 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60172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Ceļa izdevumi brigādei pie pacientiem Covid-19 vakcinēšanai attālumā līdz 50km vienā virzienā (turp-atpakaļ ne vairāk kā 100km)  </a:t>
                      </a:r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lv-LV" sz="11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Ceļa izdevumi brigādei pie pacientiem Covid-19 vakcinēšanai attālumā no 51 km vienā virzienā (turp-atpakaļ virs 100km) 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2.56 vai 4,04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0558513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Piemaksa ģimenes ārstam par papildus resursu piesaisti Covid-19 vakcinācijas nodrošināšanai ģimenes ārsta praksē</a:t>
                      </a:r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787833"/>
                  </a:ext>
                </a:extLst>
              </a:tr>
              <a:tr h="562967"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lv-LV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22.13 vai 23,61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7456106"/>
                  </a:ext>
                </a:extLst>
              </a:tr>
            </a:tbl>
          </a:graphicData>
        </a:graphic>
      </p:graphicFrame>
      <p:sp>
        <p:nvSpPr>
          <p:cNvPr id="13" name="TextBox 3">
            <a:extLst>
              <a:ext uri="{FF2B5EF4-FFF2-40B4-BE49-F238E27FC236}">
                <a16:creationId xmlns:a16="http://schemas.microsoft.com/office/drawing/2014/main" id="{B4F4192E-6AFE-4D16-9F74-832308DB8C14}"/>
              </a:ext>
            </a:extLst>
          </p:cNvPr>
          <p:cNvSpPr txBox="1"/>
          <p:nvPr/>
        </p:nvSpPr>
        <p:spPr>
          <a:xfrm>
            <a:off x="2612416" y="6450226"/>
            <a:ext cx="1269899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Senioru vakcinācija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620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8d8ba18-9071-4eee-aaee-6216c2f2d144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C17614AA4674CA7E860D250A12E2A" ma:contentTypeVersion="7" ma:contentTypeDescription="Create a new document." ma:contentTypeScope="" ma:versionID="1a6feb2d64740528e9c24fa26faaee61">
  <xsd:schema xmlns:xsd="http://www.w3.org/2001/XMLSchema" xmlns:xs="http://www.w3.org/2001/XMLSchema" xmlns:p="http://schemas.microsoft.com/office/2006/metadata/properties" xmlns:ns3="c33203ee-eafc-4adc-a6e2-2be29446da9a" xmlns:ns4="28d8ba18-9071-4eee-aaee-6216c2f2d144" targetNamespace="http://schemas.microsoft.com/office/2006/metadata/properties" ma:root="true" ma:fieldsID="726e49e5935e67628fb51d47d3d93ed7" ns3:_="" ns4:_="">
    <xsd:import namespace="c33203ee-eafc-4adc-a6e2-2be29446da9a"/>
    <xsd:import namespace="28d8ba18-9071-4eee-aaee-6216c2f2d1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203ee-eafc-4adc-a6e2-2be29446da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d8ba18-9071-4eee-aaee-6216c2f2d1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D5DD66-C5C7-4B99-BF76-837DFE6D2FC5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28d8ba18-9071-4eee-aaee-6216c2f2d144"/>
    <ds:schemaRef ds:uri="http://purl.org/dc/dcmitype/"/>
    <ds:schemaRef ds:uri="http://schemas.microsoft.com/office/2006/metadata/properties"/>
    <ds:schemaRef ds:uri="http://schemas.microsoft.com/office/infopath/2007/PartnerControls"/>
    <ds:schemaRef ds:uri="c33203ee-eafc-4adc-a6e2-2be29446da9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3738DB-3FD2-43BF-B731-0F7736FD3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3203ee-eafc-4adc-a6e2-2be29446da9a"/>
    <ds:schemaRef ds:uri="28d8ba18-9071-4eee-aaee-6216c2f2d1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486</Words>
  <Application>Microsoft Office PowerPoint</Application>
  <PresentationFormat>Widescreen</PresentationFormat>
  <Paragraphs>99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Nikita Trojanskis</cp:lastModifiedBy>
  <cp:revision>282</cp:revision>
  <dcterms:created xsi:type="dcterms:W3CDTF">2020-02-13T10:50:19Z</dcterms:created>
  <dcterms:modified xsi:type="dcterms:W3CDTF">2021-10-25T14:16:53Z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0x0101002B1C17614AA4674CA7E860D250A12E2A</vt:lpwstr>
  </property>
</Properties>
</file>