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0" r:id="rId3"/>
    <p:sldId id="284" r:id="rId4"/>
    <p:sldId id="285" r:id="rId5"/>
    <p:sldId id="259" r:id="rId6"/>
    <p:sldId id="263" r:id="rId7"/>
    <p:sldId id="258" r:id="rId8"/>
    <p:sldId id="257" r:id="rId9"/>
    <p:sldId id="262" r:id="rId10"/>
    <p:sldId id="261" r:id="rId11"/>
    <p:sldId id="286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Gaišs stils 3 - izcēlums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E3FDE45-AF77-4B5C-9715-49D594BDF05E}" styleName="Gaišs stils 1 - izcēlums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43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D80BB7-488E-45A1-BA3B-A8BC01C512FB}" type="doc">
      <dgm:prSet loTypeId="urn:microsoft.com/office/officeart/2005/8/layout/vList6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lv-LV"/>
        </a:p>
      </dgm:t>
    </dgm:pt>
    <dgm:pt modelId="{F1BC42FD-27EF-425D-96EE-71E100FCEEB9}">
      <dgm:prSet phldrT="[Teksts]"/>
      <dgm:spPr/>
      <dgm:t>
        <a:bodyPr/>
        <a:lstStyle/>
        <a:p>
          <a:r>
            <a:rPr lang="lv-LV" dirty="0">
              <a:solidFill>
                <a:schemeClr val="accent2">
                  <a:lumMod val="75000"/>
                </a:schemeClr>
              </a:solidFill>
            </a:rPr>
            <a:t>No 16.12.21.</a:t>
          </a:r>
        </a:p>
      </dgm:t>
    </dgm:pt>
    <dgm:pt modelId="{A92542C0-90FE-4D0C-848C-4389FD37E830}" type="parTrans" cxnId="{CA3D36ED-E044-44AE-8002-73C57F0D620C}">
      <dgm:prSet/>
      <dgm:spPr/>
      <dgm:t>
        <a:bodyPr/>
        <a:lstStyle/>
        <a:p>
          <a:endParaRPr lang="lv-LV"/>
        </a:p>
      </dgm:t>
    </dgm:pt>
    <dgm:pt modelId="{B2BC9098-0667-4805-91A5-6B120161FD07}" type="sibTrans" cxnId="{CA3D36ED-E044-44AE-8002-73C57F0D620C}">
      <dgm:prSet/>
      <dgm:spPr/>
      <dgm:t>
        <a:bodyPr/>
        <a:lstStyle/>
        <a:p>
          <a:endParaRPr lang="lv-LV"/>
        </a:p>
      </dgm:t>
    </dgm:pt>
    <dgm:pt modelId="{68FB98DD-F49E-436C-B23C-153E1AFA86AC}">
      <dgm:prSet phldrT="[Teksts]"/>
      <dgm:spPr/>
      <dgm:t>
        <a:bodyPr/>
        <a:lstStyle/>
        <a:p>
          <a:r>
            <a:rPr lang="lv-LV" dirty="0"/>
            <a:t>Ģimenes ārstu praksēs</a:t>
          </a:r>
        </a:p>
      </dgm:t>
    </dgm:pt>
    <dgm:pt modelId="{754FF6CE-481F-4E97-A306-78094609ECCB}" type="parTrans" cxnId="{5B137E9A-C29E-4918-9209-C08EF61F4E80}">
      <dgm:prSet/>
      <dgm:spPr/>
      <dgm:t>
        <a:bodyPr/>
        <a:lstStyle/>
        <a:p>
          <a:endParaRPr lang="lv-LV"/>
        </a:p>
      </dgm:t>
    </dgm:pt>
    <dgm:pt modelId="{B09B6F97-2C78-4C40-B199-ED31B8DDFF0B}" type="sibTrans" cxnId="{5B137E9A-C29E-4918-9209-C08EF61F4E80}">
      <dgm:prSet/>
      <dgm:spPr/>
      <dgm:t>
        <a:bodyPr/>
        <a:lstStyle/>
        <a:p>
          <a:endParaRPr lang="lv-LV"/>
        </a:p>
      </dgm:t>
    </dgm:pt>
    <dgm:pt modelId="{60CC47AF-6B7B-4D7D-99A7-29B563D70839}">
      <dgm:prSet phldrT="[Teksts]"/>
      <dgm:spPr/>
      <dgm:t>
        <a:bodyPr/>
        <a:lstStyle/>
        <a:p>
          <a:r>
            <a:rPr lang="lv-LV" dirty="0"/>
            <a:t>Ārstniecības iestāžu vakcinācijas kabinetos</a:t>
          </a:r>
        </a:p>
      </dgm:t>
    </dgm:pt>
    <dgm:pt modelId="{59C27AE6-29FD-4C62-AAF5-EEF329A33B4F}" type="parTrans" cxnId="{8631D95E-7987-46D9-8125-583C3CBFC8E1}">
      <dgm:prSet/>
      <dgm:spPr/>
      <dgm:t>
        <a:bodyPr/>
        <a:lstStyle/>
        <a:p>
          <a:endParaRPr lang="lv-LV"/>
        </a:p>
      </dgm:t>
    </dgm:pt>
    <dgm:pt modelId="{62BFC2DC-AA4F-4DAD-B6DC-05D34D6F38F6}" type="sibTrans" cxnId="{8631D95E-7987-46D9-8125-583C3CBFC8E1}">
      <dgm:prSet/>
      <dgm:spPr/>
      <dgm:t>
        <a:bodyPr/>
        <a:lstStyle/>
        <a:p>
          <a:endParaRPr lang="lv-LV"/>
        </a:p>
      </dgm:t>
    </dgm:pt>
    <dgm:pt modelId="{FBB8D2A7-B913-4D5E-AB32-CBCD1136164E}">
      <dgm:prSet phldrT="[Teksts]"/>
      <dgm:spPr/>
      <dgm:t>
        <a:bodyPr/>
        <a:lstStyle/>
        <a:p>
          <a:pPr>
            <a:buNone/>
          </a:pPr>
          <a:r>
            <a:rPr lang="lv-LV">
              <a:solidFill>
                <a:schemeClr val="accent2">
                  <a:lumMod val="75000"/>
                </a:schemeClr>
              </a:solidFill>
            </a:rPr>
            <a:t>Vecāki bērnu vakcinācijai var pieteikt</a:t>
          </a:r>
          <a:endParaRPr lang="lv-LV" dirty="0"/>
        </a:p>
      </dgm:t>
    </dgm:pt>
    <dgm:pt modelId="{C70D6BCC-D3AB-4B91-86E2-3AEED1507D67}" type="parTrans" cxnId="{8316ECB1-6E93-4A54-98C0-CD40D1BE8003}">
      <dgm:prSet/>
      <dgm:spPr/>
      <dgm:t>
        <a:bodyPr/>
        <a:lstStyle/>
        <a:p>
          <a:endParaRPr lang="lv-LV"/>
        </a:p>
      </dgm:t>
    </dgm:pt>
    <dgm:pt modelId="{2670792B-224E-46F5-B607-10514D32F581}" type="sibTrans" cxnId="{8316ECB1-6E93-4A54-98C0-CD40D1BE8003}">
      <dgm:prSet/>
      <dgm:spPr/>
      <dgm:t>
        <a:bodyPr/>
        <a:lstStyle/>
        <a:p>
          <a:endParaRPr lang="lv-LV"/>
        </a:p>
      </dgm:t>
    </dgm:pt>
    <dgm:pt modelId="{C1AA8D38-8D50-4CD7-98DF-2DB84A67F6E7}">
      <dgm:prSet/>
      <dgm:spPr/>
      <dgm:t>
        <a:bodyPr/>
        <a:lstStyle/>
        <a:p>
          <a:endParaRPr lang="lv-LV" dirty="0"/>
        </a:p>
      </dgm:t>
    </dgm:pt>
    <dgm:pt modelId="{68C03F44-6B15-4B26-9042-31DC9D228E40}" type="parTrans" cxnId="{35C349AD-9996-48F5-A5F0-7E45C279F114}">
      <dgm:prSet/>
      <dgm:spPr/>
      <dgm:t>
        <a:bodyPr/>
        <a:lstStyle/>
        <a:p>
          <a:endParaRPr lang="lv-LV"/>
        </a:p>
      </dgm:t>
    </dgm:pt>
    <dgm:pt modelId="{DD10FB64-D626-4103-870A-533E33F348F4}" type="sibTrans" cxnId="{35C349AD-9996-48F5-A5F0-7E45C279F114}">
      <dgm:prSet/>
      <dgm:spPr/>
      <dgm:t>
        <a:bodyPr/>
        <a:lstStyle/>
        <a:p>
          <a:endParaRPr lang="lv-LV"/>
        </a:p>
      </dgm:t>
    </dgm:pt>
    <dgm:pt modelId="{3099846E-F9D5-4FD5-B648-77DF5D9BE1C6}">
      <dgm:prSet/>
      <dgm:spPr/>
      <dgm:t>
        <a:bodyPr/>
        <a:lstStyle/>
        <a:p>
          <a:r>
            <a:rPr lang="lv-LV" dirty="0"/>
            <a:t>telefoniski un klātienē:</a:t>
          </a:r>
        </a:p>
      </dgm:t>
    </dgm:pt>
    <dgm:pt modelId="{F7912B85-BDC4-42DB-83EE-2D722ED836E8}" type="parTrans" cxnId="{FA7A1954-2D6E-4BDE-8B93-B482F200F50C}">
      <dgm:prSet/>
      <dgm:spPr/>
      <dgm:t>
        <a:bodyPr/>
        <a:lstStyle/>
        <a:p>
          <a:endParaRPr lang="lv-LV"/>
        </a:p>
      </dgm:t>
    </dgm:pt>
    <dgm:pt modelId="{D79FF40D-48DD-4EA1-BC32-C3892BF69888}" type="sibTrans" cxnId="{FA7A1954-2D6E-4BDE-8B93-B482F200F50C}">
      <dgm:prSet/>
      <dgm:spPr/>
      <dgm:t>
        <a:bodyPr/>
        <a:lstStyle/>
        <a:p>
          <a:endParaRPr lang="lv-LV"/>
        </a:p>
      </dgm:t>
    </dgm:pt>
    <dgm:pt modelId="{A1645F9F-DBD3-43EC-A764-7D01155D4F3B}">
      <dgm:prSet/>
      <dgm:spPr/>
      <dgm:t>
        <a:bodyPr/>
        <a:lstStyle/>
        <a:p>
          <a:r>
            <a:rPr lang="lv-LV" dirty="0"/>
            <a:t>Ģimenes ārstu praksēs;</a:t>
          </a:r>
        </a:p>
      </dgm:t>
    </dgm:pt>
    <dgm:pt modelId="{6C91D49A-A179-431F-B906-EF7EAD1B3080}" type="parTrans" cxnId="{7A34F2F7-0421-4A03-B212-A893E3766095}">
      <dgm:prSet/>
      <dgm:spPr/>
      <dgm:t>
        <a:bodyPr/>
        <a:lstStyle/>
        <a:p>
          <a:endParaRPr lang="lv-LV"/>
        </a:p>
      </dgm:t>
    </dgm:pt>
    <dgm:pt modelId="{2DC4158C-79C7-46CB-AFA1-5C266C777AFD}" type="sibTrans" cxnId="{7A34F2F7-0421-4A03-B212-A893E3766095}">
      <dgm:prSet/>
      <dgm:spPr/>
      <dgm:t>
        <a:bodyPr/>
        <a:lstStyle/>
        <a:p>
          <a:endParaRPr lang="lv-LV"/>
        </a:p>
      </dgm:t>
    </dgm:pt>
    <dgm:pt modelId="{22C4706A-BA6E-4162-B8E4-1938261246B0}">
      <dgm:prSet/>
      <dgm:spPr/>
      <dgm:t>
        <a:bodyPr/>
        <a:lstStyle/>
        <a:p>
          <a:r>
            <a:rPr lang="lv-LV" dirty="0"/>
            <a:t>Ārstniecības iestāžu kabinetos;</a:t>
          </a:r>
        </a:p>
      </dgm:t>
    </dgm:pt>
    <dgm:pt modelId="{6999FB36-04A8-4A10-9AB0-70DEC047C6D3}" type="parTrans" cxnId="{753DAF10-B8E0-481B-87FE-D3B757D50E1A}">
      <dgm:prSet/>
      <dgm:spPr/>
      <dgm:t>
        <a:bodyPr/>
        <a:lstStyle/>
        <a:p>
          <a:endParaRPr lang="lv-LV"/>
        </a:p>
      </dgm:t>
    </dgm:pt>
    <dgm:pt modelId="{606BC5DC-2557-4393-BC28-DBBB157B218B}" type="sibTrans" cxnId="{753DAF10-B8E0-481B-87FE-D3B757D50E1A}">
      <dgm:prSet/>
      <dgm:spPr/>
      <dgm:t>
        <a:bodyPr/>
        <a:lstStyle/>
        <a:p>
          <a:endParaRPr lang="lv-LV"/>
        </a:p>
      </dgm:t>
    </dgm:pt>
    <dgm:pt modelId="{7DF002A5-4702-454F-973B-006114A09C1D}" type="pres">
      <dgm:prSet presAssocID="{A5D80BB7-488E-45A1-BA3B-A8BC01C512FB}" presName="Name0" presStyleCnt="0">
        <dgm:presLayoutVars>
          <dgm:dir/>
          <dgm:animLvl val="lvl"/>
          <dgm:resizeHandles/>
        </dgm:presLayoutVars>
      </dgm:prSet>
      <dgm:spPr/>
    </dgm:pt>
    <dgm:pt modelId="{9DBDAA02-819C-482C-9877-7AB2D239AB37}" type="pres">
      <dgm:prSet presAssocID="{F1BC42FD-27EF-425D-96EE-71E100FCEEB9}" presName="linNode" presStyleCnt="0"/>
      <dgm:spPr/>
    </dgm:pt>
    <dgm:pt modelId="{52A32E54-ED89-486C-BC17-6A891BCC6533}" type="pres">
      <dgm:prSet presAssocID="{F1BC42FD-27EF-425D-96EE-71E100FCEEB9}" presName="parentShp" presStyleLbl="node1" presStyleIdx="0" presStyleCnt="2">
        <dgm:presLayoutVars>
          <dgm:bulletEnabled val="1"/>
        </dgm:presLayoutVars>
      </dgm:prSet>
      <dgm:spPr/>
    </dgm:pt>
    <dgm:pt modelId="{959D93D7-9E98-4C82-A975-7B1905DA07EA}" type="pres">
      <dgm:prSet presAssocID="{F1BC42FD-27EF-425D-96EE-71E100FCEEB9}" presName="childShp" presStyleLbl="bgAccFollowNode1" presStyleIdx="0" presStyleCnt="2">
        <dgm:presLayoutVars>
          <dgm:bulletEnabled val="1"/>
        </dgm:presLayoutVars>
      </dgm:prSet>
      <dgm:spPr/>
    </dgm:pt>
    <dgm:pt modelId="{C4BC64B3-72F0-4718-B6F1-B33B9989F25E}" type="pres">
      <dgm:prSet presAssocID="{B2BC9098-0667-4805-91A5-6B120161FD07}" presName="spacing" presStyleCnt="0"/>
      <dgm:spPr/>
    </dgm:pt>
    <dgm:pt modelId="{FC89CDDC-0192-4807-9E8E-6E547BF0233A}" type="pres">
      <dgm:prSet presAssocID="{FBB8D2A7-B913-4D5E-AB32-CBCD1136164E}" presName="linNode" presStyleCnt="0"/>
      <dgm:spPr/>
    </dgm:pt>
    <dgm:pt modelId="{A2A7575E-C08E-42A7-9905-3B88E5E44C0F}" type="pres">
      <dgm:prSet presAssocID="{FBB8D2A7-B913-4D5E-AB32-CBCD1136164E}" presName="parentShp" presStyleLbl="node1" presStyleIdx="1" presStyleCnt="2">
        <dgm:presLayoutVars>
          <dgm:bulletEnabled val="1"/>
        </dgm:presLayoutVars>
      </dgm:prSet>
      <dgm:spPr/>
    </dgm:pt>
    <dgm:pt modelId="{AEEFE9D1-0791-436F-B636-08743D2CA243}" type="pres">
      <dgm:prSet presAssocID="{FBB8D2A7-B913-4D5E-AB32-CBCD1136164E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27F1500E-015C-4EB5-B792-8E9506579922}" type="presOf" srcId="{A5D80BB7-488E-45A1-BA3B-A8BC01C512FB}" destId="{7DF002A5-4702-454F-973B-006114A09C1D}" srcOrd="0" destOrd="0" presId="urn:microsoft.com/office/officeart/2005/8/layout/vList6"/>
    <dgm:cxn modelId="{753DAF10-B8E0-481B-87FE-D3B757D50E1A}" srcId="{3099846E-F9D5-4FD5-B648-77DF5D9BE1C6}" destId="{22C4706A-BA6E-4162-B8E4-1938261246B0}" srcOrd="1" destOrd="0" parTransId="{6999FB36-04A8-4A10-9AB0-70DEC047C6D3}" sibTransId="{606BC5DC-2557-4393-BC28-DBBB157B218B}"/>
    <dgm:cxn modelId="{11E00C17-42A0-4183-B9CA-8E729B47FEA3}" type="presOf" srcId="{3099846E-F9D5-4FD5-B648-77DF5D9BE1C6}" destId="{AEEFE9D1-0791-436F-B636-08743D2CA243}" srcOrd="0" destOrd="1" presId="urn:microsoft.com/office/officeart/2005/8/layout/vList6"/>
    <dgm:cxn modelId="{8631D95E-7987-46D9-8125-583C3CBFC8E1}" srcId="{F1BC42FD-27EF-425D-96EE-71E100FCEEB9}" destId="{60CC47AF-6B7B-4D7D-99A7-29B563D70839}" srcOrd="1" destOrd="0" parTransId="{59C27AE6-29FD-4C62-AAF5-EEF329A33B4F}" sibTransId="{62BFC2DC-AA4F-4DAD-B6DC-05D34D6F38F6}"/>
    <dgm:cxn modelId="{8446A04B-EB20-4715-8600-C34B311FE589}" type="presOf" srcId="{60CC47AF-6B7B-4D7D-99A7-29B563D70839}" destId="{959D93D7-9E98-4C82-A975-7B1905DA07EA}" srcOrd="0" destOrd="1" presId="urn:microsoft.com/office/officeart/2005/8/layout/vList6"/>
    <dgm:cxn modelId="{FA7A1954-2D6E-4BDE-8B93-B482F200F50C}" srcId="{FBB8D2A7-B913-4D5E-AB32-CBCD1136164E}" destId="{3099846E-F9D5-4FD5-B648-77DF5D9BE1C6}" srcOrd="1" destOrd="0" parTransId="{F7912B85-BDC4-42DB-83EE-2D722ED836E8}" sibTransId="{D79FF40D-48DD-4EA1-BC32-C3892BF69888}"/>
    <dgm:cxn modelId="{527E6858-0AE6-4914-A44E-30A36C18950C}" type="presOf" srcId="{22C4706A-BA6E-4162-B8E4-1938261246B0}" destId="{AEEFE9D1-0791-436F-B636-08743D2CA243}" srcOrd="0" destOrd="3" presId="urn:microsoft.com/office/officeart/2005/8/layout/vList6"/>
    <dgm:cxn modelId="{118E7093-4CF4-4234-8DAC-764527710376}" type="presOf" srcId="{A1645F9F-DBD3-43EC-A764-7D01155D4F3B}" destId="{AEEFE9D1-0791-436F-B636-08743D2CA243}" srcOrd="0" destOrd="2" presId="urn:microsoft.com/office/officeart/2005/8/layout/vList6"/>
    <dgm:cxn modelId="{5B137E9A-C29E-4918-9209-C08EF61F4E80}" srcId="{F1BC42FD-27EF-425D-96EE-71E100FCEEB9}" destId="{68FB98DD-F49E-436C-B23C-153E1AFA86AC}" srcOrd="0" destOrd="0" parTransId="{754FF6CE-481F-4E97-A306-78094609ECCB}" sibTransId="{B09B6F97-2C78-4C40-B199-ED31B8DDFF0B}"/>
    <dgm:cxn modelId="{30038C9B-4C91-4EBC-8050-38CA6635329F}" type="presOf" srcId="{C1AA8D38-8D50-4CD7-98DF-2DB84A67F6E7}" destId="{AEEFE9D1-0791-436F-B636-08743D2CA243}" srcOrd="0" destOrd="0" presId="urn:microsoft.com/office/officeart/2005/8/layout/vList6"/>
    <dgm:cxn modelId="{E808B8A6-4999-4250-8AA7-624D3AF9EA72}" type="presOf" srcId="{FBB8D2A7-B913-4D5E-AB32-CBCD1136164E}" destId="{A2A7575E-C08E-42A7-9905-3B88E5E44C0F}" srcOrd="0" destOrd="0" presId="urn:microsoft.com/office/officeart/2005/8/layout/vList6"/>
    <dgm:cxn modelId="{35C349AD-9996-48F5-A5F0-7E45C279F114}" srcId="{FBB8D2A7-B913-4D5E-AB32-CBCD1136164E}" destId="{C1AA8D38-8D50-4CD7-98DF-2DB84A67F6E7}" srcOrd="0" destOrd="0" parTransId="{68C03F44-6B15-4B26-9042-31DC9D228E40}" sibTransId="{DD10FB64-D626-4103-870A-533E33F348F4}"/>
    <dgm:cxn modelId="{8316ECB1-6E93-4A54-98C0-CD40D1BE8003}" srcId="{A5D80BB7-488E-45A1-BA3B-A8BC01C512FB}" destId="{FBB8D2A7-B913-4D5E-AB32-CBCD1136164E}" srcOrd="1" destOrd="0" parTransId="{C70D6BCC-D3AB-4B91-86E2-3AEED1507D67}" sibTransId="{2670792B-224E-46F5-B607-10514D32F581}"/>
    <dgm:cxn modelId="{B78B6EE0-BB35-4037-A484-D1BFD53C747B}" type="presOf" srcId="{68FB98DD-F49E-436C-B23C-153E1AFA86AC}" destId="{959D93D7-9E98-4C82-A975-7B1905DA07EA}" srcOrd="0" destOrd="0" presId="urn:microsoft.com/office/officeart/2005/8/layout/vList6"/>
    <dgm:cxn modelId="{1960CCE6-5055-473F-91A4-A1BB5C3C56BF}" type="presOf" srcId="{F1BC42FD-27EF-425D-96EE-71E100FCEEB9}" destId="{52A32E54-ED89-486C-BC17-6A891BCC6533}" srcOrd="0" destOrd="0" presId="urn:microsoft.com/office/officeart/2005/8/layout/vList6"/>
    <dgm:cxn modelId="{CA3D36ED-E044-44AE-8002-73C57F0D620C}" srcId="{A5D80BB7-488E-45A1-BA3B-A8BC01C512FB}" destId="{F1BC42FD-27EF-425D-96EE-71E100FCEEB9}" srcOrd="0" destOrd="0" parTransId="{A92542C0-90FE-4D0C-848C-4389FD37E830}" sibTransId="{B2BC9098-0667-4805-91A5-6B120161FD07}"/>
    <dgm:cxn modelId="{7A34F2F7-0421-4A03-B212-A893E3766095}" srcId="{3099846E-F9D5-4FD5-B648-77DF5D9BE1C6}" destId="{A1645F9F-DBD3-43EC-A764-7D01155D4F3B}" srcOrd="0" destOrd="0" parTransId="{6C91D49A-A179-431F-B906-EF7EAD1B3080}" sibTransId="{2DC4158C-79C7-46CB-AFA1-5C266C777AFD}"/>
    <dgm:cxn modelId="{3B50F118-1CAE-4DE4-B827-82C7809AF102}" type="presParOf" srcId="{7DF002A5-4702-454F-973B-006114A09C1D}" destId="{9DBDAA02-819C-482C-9877-7AB2D239AB37}" srcOrd="0" destOrd="0" presId="urn:microsoft.com/office/officeart/2005/8/layout/vList6"/>
    <dgm:cxn modelId="{757C5A9F-5784-47DC-9E9D-118E732E3171}" type="presParOf" srcId="{9DBDAA02-819C-482C-9877-7AB2D239AB37}" destId="{52A32E54-ED89-486C-BC17-6A891BCC6533}" srcOrd="0" destOrd="0" presId="urn:microsoft.com/office/officeart/2005/8/layout/vList6"/>
    <dgm:cxn modelId="{4C7F6ABB-043C-4BEA-9DC2-F8544FFC3998}" type="presParOf" srcId="{9DBDAA02-819C-482C-9877-7AB2D239AB37}" destId="{959D93D7-9E98-4C82-A975-7B1905DA07EA}" srcOrd="1" destOrd="0" presId="urn:microsoft.com/office/officeart/2005/8/layout/vList6"/>
    <dgm:cxn modelId="{83FA21D0-3305-478A-8631-389FDB7314A8}" type="presParOf" srcId="{7DF002A5-4702-454F-973B-006114A09C1D}" destId="{C4BC64B3-72F0-4718-B6F1-B33B9989F25E}" srcOrd="1" destOrd="0" presId="urn:microsoft.com/office/officeart/2005/8/layout/vList6"/>
    <dgm:cxn modelId="{22880230-277D-4772-A11A-53394F6F43B7}" type="presParOf" srcId="{7DF002A5-4702-454F-973B-006114A09C1D}" destId="{FC89CDDC-0192-4807-9E8E-6E547BF0233A}" srcOrd="2" destOrd="0" presId="urn:microsoft.com/office/officeart/2005/8/layout/vList6"/>
    <dgm:cxn modelId="{D6D8BBF7-F22E-4F39-AF8A-00B533D23B45}" type="presParOf" srcId="{FC89CDDC-0192-4807-9E8E-6E547BF0233A}" destId="{A2A7575E-C08E-42A7-9905-3B88E5E44C0F}" srcOrd="0" destOrd="0" presId="urn:microsoft.com/office/officeart/2005/8/layout/vList6"/>
    <dgm:cxn modelId="{F94B8161-6839-4B1B-8C9B-95BBFD86E9D8}" type="presParOf" srcId="{FC89CDDC-0192-4807-9E8E-6E547BF0233A}" destId="{AEEFE9D1-0791-436F-B636-08743D2CA24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D93D7-9E98-4C82-A975-7B1905DA07EA}">
      <dsp:nvSpPr>
        <dsp:cNvPr id="0" name=""/>
        <dsp:cNvSpPr/>
      </dsp:nvSpPr>
      <dsp:spPr>
        <a:xfrm>
          <a:off x="3942080" y="456"/>
          <a:ext cx="5913120" cy="1781596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kern="1200" dirty="0"/>
            <a:t>Ģimenes ārstu praksēs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kern="1200" dirty="0"/>
            <a:t>Ārstniecības iestāžu vakcinācijas kabinetos</a:t>
          </a:r>
        </a:p>
      </dsp:txBody>
      <dsp:txXfrm>
        <a:off x="3942080" y="223156"/>
        <a:ext cx="5245022" cy="1336197"/>
      </dsp:txXfrm>
    </dsp:sp>
    <dsp:sp modelId="{52A32E54-ED89-486C-BC17-6A891BCC6533}">
      <dsp:nvSpPr>
        <dsp:cNvPr id="0" name=""/>
        <dsp:cNvSpPr/>
      </dsp:nvSpPr>
      <dsp:spPr>
        <a:xfrm>
          <a:off x="0" y="456"/>
          <a:ext cx="3942080" cy="17815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500" kern="1200" dirty="0">
              <a:solidFill>
                <a:schemeClr val="accent2">
                  <a:lumMod val="75000"/>
                </a:schemeClr>
              </a:solidFill>
            </a:rPr>
            <a:t>No 16.12.21.</a:t>
          </a:r>
        </a:p>
      </dsp:txBody>
      <dsp:txXfrm>
        <a:off x="86970" y="87426"/>
        <a:ext cx="3768140" cy="1607656"/>
      </dsp:txXfrm>
    </dsp:sp>
    <dsp:sp modelId="{AEEFE9D1-0791-436F-B636-08743D2CA243}">
      <dsp:nvSpPr>
        <dsp:cNvPr id="0" name=""/>
        <dsp:cNvSpPr/>
      </dsp:nvSpPr>
      <dsp:spPr>
        <a:xfrm>
          <a:off x="3942079" y="1960213"/>
          <a:ext cx="5913120" cy="1781596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lv-LV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kern="1200" dirty="0"/>
            <a:t>telefoniski un klātienē: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kern="1200" dirty="0"/>
            <a:t>Ģimenes ārstu praksēs;</a:t>
          </a:r>
        </a:p>
        <a:p>
          <a:pPr marL="457200" lvl="2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2000" kern="1200" dirty="0"/>
            <a:t>Ārstniecības iestāžu kabinetos;</a:t>
          </a:r>
        </a:p>
      </dsp:txBody>
      <dsp:txXfrm>
        <a:off x="3942079" y="2182913"/>
        <a:ext cx="5245022" cy="1336197"/>
      </dsp:txXfrm>
    </dsp:sp>
    <dsp:sp modelId="{A2A7575E-C08E-42A7-9905-3B88E5E44C0F}">
      <dsp:nvSpPr>
        <dsp:cNvPr id="0" name=""/>
        <dsp:cNvSpPr/>
      </dsp:nvSpPr>
      <dsp:spPr>
        <a:xfrm>
          <a:off x="0" y="1960213"/>
          <a:ext cx="3942080" cy="178159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500" kern="1200">
              <a:solidFill>
                <a:schemeClr val="accent2">
                  <a:lumMod val="75000"/>
                </a:schemeClr>
              </a:solidFill>
            </a:rPr>
            <a:t>Vecāki bērnu vakcinācijai var pieteikt</a:t>
          </a:r>
          <a:endParaRPr lang="lv-LV" sz="3500" kern="1200" dirty="0"/>
        </a:p>
      </dsp:txBody>
      <dsp:txXfrm>
        <a:off x="86970" y="2047183"/>
        <a:ext cx="3768140" cy="1607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5182C03-BC22-4A40-B878-BA77F906EF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6C4A8576-3B03-43CB-B3CE-645E5BC87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39EB2EB-BF7B-45E8-86A7-45603ACCA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063FA1E-FAF4-4A24-A977-BD512868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75387A3-FF17-496F-80AF-4910679D0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44710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D5C0A91-64AA-43E6-861B-95D86CA1A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17B26D23-955B-475C-A7DA-1882761D21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AD3E53F-19AB-4D26-BDEE-0427B62F2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F4FC8FA-ACF5-487C-ACB2-D67DB6C31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728D7D1-8A4E-4FDD-914F-9707C03DE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124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F52DC25E-9D5F-4C9E-AB0A-85531622B9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A8EED61D-50BA-4585-94E3-E4A893A8A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7365D99-BE3C-4ECE-9AB2-E33CB407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6783300-DFFD-49CA-A08C-14DC3743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5985B25-75E8-4EB3-9277-F91129B78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469416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914400" y="4724400"/>
            <a:ext cx="103632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914400" y="3505200"/>
            <a:ext cx="103632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4781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E416770-DBF1-402F-9EE7-52BA09ED2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5EA9843-07F2-4E65-B03A-ADA5BD005B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E2050AE-B579-4277-AFA6-8CA84E415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927EA25-4E51-4619-8970-87BD9B5AD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8C531F-0A62-4AFC-8133-39D987888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7248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1760103-E3D1-431B-9E7C-251029457F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E890006-24EF-4316-AD3C-6CAF8B1D2A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75D8ED1-B5F3-4B17-A582-FCE47D914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8F56D27-E19A-4978-BA8F-82FFFD863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8529E25-4AD8-4EF6-A5DC-D01465E93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1306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835659D-75DA-4BD6-BB8E-4D89285FC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ED3292D-E166-4EF7-94BF-BD50F0053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005D35F-0F2A-44C3-AA02-47654B3AE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6761222-02E6-432B-BC4A-A42EE50DE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B39458F1-5BBF-43F4-B4FC-D862FFD73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6320DD0-396D-46D5-9DD4-40C4998AC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1335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2B4987E-F1B2-4EB2-B445-2967F195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86D90A55-3E78-404A-B1AB-D586B06CFF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8E89918-9ED4-4DF9-8A86-BA77908F21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AACF7C9C-00B4-4DA7-A7AE-95CAD58A6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F9349986-E663-4C19-8DA0-C72AACD8B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4A42A01D-F21B-472E-898A-D7237B10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196BE58E-8706-4DFF-89BD-97666BA76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DAD6D38A-5A72-496F-9D7D-AEF908B11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2440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50824C3-7EF2-4BA8-B0E3-55A763554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3D3DDFB-2804-49F3-A1E3-0E05864B4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1B2323DE-481F-4AD2-860B-50F26DBCC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14EE5DCD-8369-4413-A463-A51E6EC90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0871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3348749-5164-40D0-BE38-5E4C5FA9C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B8C54086-4221-4E48-A24F-2185E4D62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517EF880-A13C-41F1-838A-EA06E2ECB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130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DBFAD35-9CB7-4DB1-9DB6-5378A3C24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E8897B3-5CFB-478F-BE7A-04191CB155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1AEB817-3FD9-46CE-90CC-9522DB73FA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29BE87AF-80D1-4876-A50F-DE4FEC2B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E94E523D-E17A-40B3-9D9D-F12813777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DCC7C365-10D5-45B3-9D21-E16D6CF79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445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D796F15-D649-4583-A6D5-04D6F44AA9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4660B792-1534-4791-B4B4-E4C95FCF1F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4A310C27-E79C-4370-921B-110FA14FF5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DDDDD35-C3BE-4C18-ADE2-E59DA922F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7E6B954-34A7-4867-96E5-698F875FB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5956A541-14F0-46C6-B0AC-083454FF2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8365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AEF11AD6-F1CC-460D-9F27-2A54D219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9E68C23-3DCA-460C-873E-DFCED3146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8567779-04A5-4694-9C03-21C1B0735A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E59EF-ED72-400E-9784-79040BC8B97D}" type="datetimeFigureOut">
              <a:rPr lang="lv-LV" smtClean="0"/>
              <a:t>14.12.2021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1C0C54B-8217-4CE0-891E-443F8D2E0F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CF6BDF7-672C-4240-8669-1F0312F76F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C6FBFC-341A-483F-9E4C-64230EC5645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877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Covid19vakcinas@spkc.gov.lv" TargetMode="External"/><Relationship Id="rId2" Type="http://schemas.openxmlformats.org/officeDocument/2006/relationships/hyperlink" Target="https://www.spkc.gov.lv/lv/vakcinu-pret-covid-19-pasutisan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2197872" y="3124200"/>
            <a:ext cx="9079727" cy="1477962"/>
          </a:xfrm>
        </p:spPr>
        <p:txBody>
          <a:bodyPr>
            <a:normAutofit/>
          </a:bodyPr>
          <a:lstStyle/>
          <a:p>
            <a:r>
              <a:rPr lang="lv-LV" sz="3200" dirty="0">
                <a:solidFill>
                  <a:schemeClr val="accent2">
                    <a:lumMod val="75000"/>
                  </a:schemeClr>
                </a:solidFill>
              </a:rPr>
              <a:t>Bērnu vecumā no 5 līdz 11 gadiem vakcinācija pret Covid-19</a:t>
            </a:r>
            <a:endParaRPr lang="lv-LV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292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lv-LV" altLang="en-US" dirty="0"/>
              <a:t>13.12.21.</a:t>
            </a:r>
          </a:p>
        </p:txBody>
      </p:sp>
      <p:pic>
        <p:nvPicPr>
          <p:cNvPr id="6" name="Attēls 5" descr="Attēls, kurā ir teksts&#10;&#10;Apraksts ģenerēts automātiski">
            <a:extLst>
              <a:ext uri="{FF2B5EF4-FFF2-40B4-BE49-F238E27FC236}">
                <a16:creationId xmlns:a16="http://schemas.microsoft.com/office/drawing/2014/main" id="{F07992A6-66EF-481B-9158-01EDF55A69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95874" y="4045527"/>
            <a:ext cx="2579834" cy="210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512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7A53063D-02CE-4F3E-AD05-1F57538B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FFFFFF"/>
                </a:solidFill>
              </a:rPr>
              <a:t>Bērnu vakcinācijas risku vadība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Satura vietturis 2">
            <a:extLst>
              <a:ext uri="{FF2B5EF4-FFF2-40B4-BE49-F238E27FC236}">
                <a16:creationId xmlns:a16="http://schemas.microsoft.com/office/drawing/2014/main" id="{F38CE198-65A7-42AC-9AA7-7D5E87108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4492382"/>
          </a:xfrm>
        </p:spPr>
        <p:txBody>
          <a:bodyPr>
            <a:normAutofit fontScale="85000" lnSpcReduction="20000"/>
          </a:bodyPr>
          <a:lstStyle/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lv-LV" sz="2200" dirty="0"/>
          </a:p>
          <a:p>
            <a:pPr marL="0" indent="0">
              <a:buClr>
                <a:schemeClr val="accent2">
                  <a:lumMod val="75000"/>
                </a:schemeClr>
              </a:buClr>
              <a:buNone/>
            </a:pPr>
            <a:endParaRPr lang="lv-LV" sz="22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 bērna vecums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/>
              <a:t>5-11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 bērna vecumam piemērota vakcīna 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/>
              <a:t>Comirnaty 10 </a:t>
            </a:r>
            <a:r>
              <a:rPr lang="lv-LV" sz="1800" dirty="0" err="1"/>
              <a:t>mcg</a:t>
            </a:r>
            <a:r>
              <a:rPr lang="lv-LV" sz="1800" dirty="0"/>
              <a:t> -oranžs flakona vāciņš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 atbilstoša vakcīnas ievadāmā deva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/>
              <a:t>0,2ml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atvērta flakona derīguma termiņam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/>
              <a:t>12 stundas</a:t>
            </a:r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korektai datu ievadei e veselībā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Comirnaty  EU/1/20/1528/004</a:t>
            </a:r>
            <a:endParaRPr lang="lv-LV" sz="1800" dirty="0"/>
          </a:p>
          <a:p>
            <a:pPr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r>
              <a:rPr lang="lv-LV" sz="2200" dirty="0"/>
              <a:t>pieejamas </a:t>
            </a:r>
            <a:r>
              <a:rPr lang="lv-LV" sz="2200" dirty="0" err="1"/>
              <a:t>epipen</a:t>
            </a:r>
            <a:r>
              <a:rPr lang="lv-LV" sz="2200" dirty="0"/>
              <a:t> </a:t>
            </a:r>
            <a:r>
              <a:rPr lang="lv-LV" sz="2200" dirty="0" err="1"/>
              <a:t>pilnšļirces</a:t>
            </a:r>
            <a:r>
              <a:rPr lang="lv-LV" sz="2200" dirty="0"/>
              <a:t> ar bērniem piemērotu devu</a:t>
            </a:r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Bērniem ar ķermeņa masu ( pēc skalām no 10 gadu vecuma)15- 30 kg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Epipen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mikrogramus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lv-LV" sz="1800" dirty="0"/>
          </a:p>
          <a:p>
            <a:pPr lvl="1">
              <a:buClr>
                <a:schemeClr val="accent2">
                  <a:lumMod val="75000"/>
                </a:schemeClr>
              </a:buClr>
              <a:buFont typeface="Wingdings" panose="05000000000000000000" pitchFamily="2" charset="2"/>
              <a:buChar char="q"/>
            </a:pPr>
            <a:endParaRPr lang="lv-LV" sz="1800" dirty="0"/>
          </a:p>
        </p:txBody>
      </p:sp>
    </p:spTree>
    <p:extLst>
      <p:ext uri="{BB962C8B-B14F-4D97-AF65-F5344CB8AC3E}">
        <p14:creationId xmlns:p14="http://schemas.microsoft.com/office/powerpoint/2010/main" val="4240901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844CA14-0574-4F52-940E-AA83E7BB6C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2372303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55B00F2-4E56-4784-9EEC-AB85EE9A73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</a:rPr>
              <a:t>Bērnu vecumā no 5 līdz 11 gadiem vakcinācija</a:t>
            </a:r>
          </a:p>
        </p:txBody>
      </p:sp>
      <p:graphicFrame>
        <p:nvGraphicFramePr>
          <p:cNvPr id="4" name="Shēma 3">
            <a:extLst>
              <a:ext uri="{FF2B5EF4-FFF2-40B4-BE49-F238E27FC236}">
                <a16:creationId xmlns:a16="http://schemas.microsoft.com/office/drawing/2014/main" id="{727A621F-D2CD-46F3-86F9-FB7663981D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2721177"/>
              </p:ext>
            </p:extLst>
          </p:nvPr>
        </p:nvGraphicFramePr>
        <p:xfrm>
          <a:off x="1244600" y="2192866"/>
          <a:ext cx="9855200" cy="3742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4815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792593F-7429-4C26-9205-C73F129B8E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F4FEC82-D430-4945-8AA9-240D0EF9DD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6095999" cy="685799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911B20E5-FDA4-4E84-96E0-219E915FC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5006" y="942798"/>
            <a:ext cx="3984833" cy="1445722"/>
          </a:xfrm>
        </p:spPr>
        <p:txBody>
          <a:bodyPr anchor="b">
            <a:noAutofit/>
          </a:bodyPr>
          <a:lstStyle/>
          <a:p>
            <a:pPr algn="ctr" fontAlgn="base">
              <a:spcAft>
                <a:spcPts val="800"/>
              </a:spcAft>
            </a:pPr>
            <a:r>
              <a:rPr lang="lv-LV" sz="2400" b="1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Veidlapa bērnam vecumā no 5 līdz 11 gadiem</a:t>
            </a:r>
            <a:br>
              <a:rPr lang="lv-LV" sz="2400" b="1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</a:br>
            <a:r>
              <a:rPr lang="lv-LV" sz="2400" b="1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 veselības stāvokļa </a:t>
            </a:r>
            <a:br>
              <a:rPr lang="lv-LV" sz="2400" b="1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</a:br>
            <a:r>
              <a:rPr lang="lv-LV" sz="2400" b="1" dirty="0">
                <a:solidFill>
                  <a:schemeClr val="accent2">
                    <a:lumMod val="75000"/>
                  </a:schemeClr>
                </a:solidFill>
                <a:effectLst/>
                <a:ea typeface="Times New Roman" panose="02020603050405020304" pitchFamily="18" charset="0"/>
              </a:rPr>
              <a:t>novērtēšanai pirms vakcinācijas pret Covid-19 </a:t>
            </a:r>
            <a:endParaRPr lang="lv-LV" sz="2400" dirty="0">
              <a:solidFill>
                <a:schemeClr val="accent2">
                  <a:lumMod val="75000"/>
                </a:schemeClr>
              </a:solidFill>
              <a:effectLst/>
              <a:ea typeface="Calibri" panose="020F0502020204030204" pitchFamily="34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D883CAA-0C00-47C4-BD78-C23D289315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5915" y="2388521"/>
            <a:ext cx="4216997" cy="3603487"/>
          </a:xfrm>
        </p:spPr>
        <p:txBody>
          <a:bodyPr anchor="t">
            <a:normAutofit/>
          </a:bodyPr>
          <a:lstStyle/>
          <a:p>
            <a:pPr algn="ctr"/>
            <a:r>
              <a:rPr lang="lv-LV" sz="2000" dirty="0">
                <a:solidFill>
                  <a:srgbClr val="595959"/>
                </a:solidFill>
              </a:rPr>
              <a:t>Personas sadaļa</a:t>
            </a:r>
          </a:p>
          <a:p>
            <a:pPr lvl="1" algn="ctr"/>
            <a:r>
              <a:rPr lang="lv-LV" sz="2000" dirty="0">
                <a:solidFill>
                  <a:srgbClr val="595959"/>
                </a:solidFill>
              </a:rPr>
              <a:t>INFORMĀCIJA PAR LIKUMISKO PĀSRTĀVI</a:t>
            </a:r>
          </a:p>
          <a:p>
            <a:pPr algn="ctr"/>
            <a:endParaRPr lang="lv-LV" sz="2000" dirty="0">
              <a:solidFill>
                <a:srgbClr val="595959"/>
              </a:solidFill>
            </a:endParaRPr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2D977B70-85E5-4F51-8991-800B44CDD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8726" y="378690"/>
            <a:ext cx="4895273" cy="604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8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6FC42E6-6C25-4922-95D2-B97B1E1235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295F874-A8A5-4A14-8CFC-828968DE64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754" y="0"/>
            <a:ext cx="4731782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EE3138ED-8ABC-4F96-B99B-63A67E37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0576" y="871442"/>
            <a:ext cx="4028788" cy="317236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Veidlapa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bērnam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vecumā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 no 5 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līdz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 11 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gadiem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br>
              <a:rPr lang="lv-LV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veselības 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stāvokļa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br>
              <a:rPr lang="lv-LV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</a:b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novērtēšanai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pirms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vakcinācijas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</a:t>
            </a:r>
            <a:r>
              <a:rPr lang="en-US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pret</a:t>
            </a:r>
            <a:r>
              <a:rPr lang="en-US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+mj-lt"/>
                <a:ea typeface="+mj-ea"/>
                <a:cs typeface="+mj-cs"/>
              </a:rPr>
              <a:t> Covid-19 </a:t>
            </a:r>
            <a:endParaRPr lang="en-US" sz="2400" kern="1200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E9A9F01-8456-450B-B50A-DCDC72C96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4716" y="4348571"/>
            <a:ext cx="2924843" cy="163798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1400" kern="1200">
                <a:solidFill>
                  <a:srgbClr val="595959"/>
                </a:solidFill>
                <a:latin typeface="+mn-lt"/>
                <a:ea typeface="+mn-ea"/>
                <a:cs typeface="+mn-cs"/>
              </a:rPr>
              <a:t>AIZPILDĪTA INFORMĀCIJA PAR IZVĒLĒTO VAKCĪNU</a:t>
            </a:r>
          </a:p>
        </p:txBody>
      </p:sp>
      <p:pic>
        <p:nvPicPr>
          <p:cNvPr id="16" name="Attēls 15">
            <a:extLst>
              <a:ext uri="{FF2B5EF4-FFF2-40B4-BE49-F238E27FC236}">
                <a16:creationId xmlns:a16="http://schemas.microsoft.com/office/drawing/2014/main" id="{CB9564EB-43B6-4362-AD4F-1FAC174DD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0967" y="0"/>
            <a:ext cx="556952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524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9F82590-5DDB-48A6-A6DC-A49A9C7F6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</a:rPr>
              <a:t>Vakcīnu flakoni</a:t>
            </a:r>
          </a:p>
        </p:txBody>
      </p:sp>
      <p:pic>
        <p:nvPicPr>
          <p:cNvPr id="4" name="Graphic 10">
            <a:extLst>
              <a:ext uri="{FF2B5EF4-FFF2-40B4-BE49-F238E27FC236}">
                <a16:creationId xmlns:a16="http://schemas.microsoft.com/office/drawing/2014/main" id="{83F9713B-770A-43DE-A5A1-AA464EBCAB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93331" y="555848"/>
            <a:ext cx="1140913" cy="1078319"/>
          </a:xfrm>
          <a:prstGeom prst="rect">
            <a:avLst/>
          </a:prstGeom>
        </p:spPr>
      </p:pic>
      <p:graphicFrame>
        <p:nvGraphicFramePr>
          <p:cNvPr id="6" name="Tabula 6">
            <a:extLst>
              <a:ext uri="{FF2B5EF4-FFF2-40B4-BE49-F238E27FC236}">
                <a16:creationId xmlns:a16="http://schemas.microsoft.com/office/drawing/2014/main" id="{D62AA1BA-BF3E-4B8F-8929-CA018D9640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291427"/>
              </p:ext>
            </p:extLst>
          </p:nvPr>
        </p:nvGraphicFramePr>
        <p:xfrm>
          <a:off x="540327" y="1767907"/>
          <a:ext cx="10813473" cy="423901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293267">
                  <a:extLst>
                    <a:ext uri="{9D8B030D-6E8A-4147-A177-3AD203B41FA5}">
                      <a16:colId xmlns:a16="http://schemas.microsoft.com/office/drawing/2014/main" val="1842295559"/>
                    </a:ext>
                  </a:extLst>
                </a:gridCol>
                <a:gridCol w="2671487">
                  <a:extLst>
                    <a:ext uri="{9D8B030D-6E8A-4147-A177-3AD203B41FA5}">
                      <a16:colId xmlns:a16="http://schemas.microsoft.com/office/drawing/2014/main" val="1955274503"/>
                    </a:ext>
                  </a:extLst>
                </a:gridCol>
                <a:gridCol w="2848719">
                  <a:extLst>
                    <a:ext uri="{9D8B030D-6E8A-4147-A177-3AD203B41FA5}">
                      <a16:colId xmlns:a16="http://schemas.microsoft.com/office/drawing/2014/main" val="2386522375"/>
                    </a:ext>
                  </a:extLst>
                </a:gridCol>
              </a:tblGrid>
              <a:tr h="686780">
                <a:tc>
                  <a:txBody>
                    <a:bodyPr/>
                    <a:lstStyle/>
                    <a:p>
                      <a:r>
                        <a:rPr lang="lv-LV" dirty="0"/>
                        <a:t>Flakonu lieto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Vecumā no 5līdz 11 gadiem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Vecumā 12+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1634189"/>
                  </a:ext>
                </a:extLst>
              </a:tr>
              <a:tr h="429829">
                <a:tc>
                  <a:txBody>
                    <a:bodyPr/>
                    <a:lstStyle/>
                    <a:p>
                      <a:r>
                        <a:rPr lang="lv-LV" dirty="0"/>
                        <a:t>Flakona vāciņa krāsa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Oranžā</a:t>
                      </a:r>
                    </a:p>
                  </a:txBody>
                  <a:tcPr>
                    <a:solidFill>
                      <a:schemeClr val="accent2">
                        <a:lumMod val="75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Lillā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2666029"/>
                  </a:ext>
                </a:extLst>
              </a:tr>
              <a:tr h="366504">
                <a:tc>
                  <a:txBody>
                    <a:bodyPr/>
                    <a:lstStyle/>
                    <a:p>
                      <a:r>
                        <a:rPr lang="lv-LV" dirty="0"/>
                        <a:t>Aktīvās vielas daudzums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10 </a:t>
                      </a:r>
                      <a:r>
                        <a:rPr lang="lv-LV" dirty="0" err="1"/>
                        <a:t>mcg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30 </a:t>
                      </a:r>
                      <a:r>
                        <a:rPr lang="lv-LV" dirty="0" err="1"/>
                        <a:t>mcg</a:t>
                      </a:r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0757033"/>
                  </a:ext>
                </a:extLst>
              </a:tr>
              <a:tr h="423205">
                <a:tc>
                  <a:txBody>
                    <a:bodyPr/>
                    <a:lstStyle/>
                    <a:p>
                      <a:r>
                        <a:rPr lang="lv-LV" dirty="0"/>
                        <a:t>Devu skaits Flakonā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7059696"/>
                  </a:ext>
                </a:extLst>
              </a:tr>
              <a:tr h="399011">
                <a:tc>
                  <a:txBody>
                    <a:bodyPr/>
                    <a:lstStyle/>
                    <a:p>
                      <a:r>
                        <a:rPr lang="lv-LV" dirty="0"/>
                        <a:t>Flakona </a:t>
                      </a:r>
                      <a:r>
                        <a:rPr lang="lv-LV" dirty="0" err="1"/>
                        <a:t>atškaidīšanu</a:t>
                      </a:r>
                      <a:r>
                        <a:rPr lang="lv-LV" dirty="0"/>
                        <a:t> veic</a:t>
                      </a:r>
                    </a:p>
                    <a:p>
                      <a:r>
                        <a:rPr lang="lv-LV" dirty="0"/>
                        <a:t>ar </a:t>
                      </a:r>
                      <a:r>
                        <a:rPr lang="lv-LV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0,9 % </a:t>
                      </a:r>
                      <a:r>
                        <a:rPr lang="lv-LV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NaCl</a:t>
                      </a:r>
                      <a:r>
                        <a:rPr lang="lv-LV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šķīdumu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1,3 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1,8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1015183"/>
                  </a:ext>
                </a:extLst>
              </a:tr>
              <a:tr h="307571">
                <a:tc>
                  <a:txBody>
                    <a:bodyPr/>
                    <a:lstStyle/>
                    <a:p>
                      <a:r>
                        <a:rPr lang="lv-LV" dirty="0"/>
                        <a:t>Ievadāmā deva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0,2 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0,3 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851442"/>
                  </a:ext>
                </a:extLst>
              </a:tr>
              <a:tr h="374535">
                <a:tc>
                  <a:txBody>
                    <a:bodyPr/>
                    <a:lstStyle/>
                    <a:p>
                      <a:r>
                        <a:rPr lang="lv-LV" dirty="0"/>
                        <a:t>Flakona uzglabāšanas ilgums pēc flakona caurduršanas ( 2-30</a:t>
                      </a:r>
                      <a:r>
                        <a:rPr lang="lv-LV" strike="noStrike" cap="none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r>
                        <a:rPr lang="lv-LV" strike="noStrike" cap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C)</a:t>
                      </a:r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12 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6 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1312329"/>
                  </a:ext>
                </a:extLst>
              </a:tr>
              <a:tr h="686780">
                <a:tc>
                  <a:txBody>
                    <a:bodyPr/>
                    <a:lstStyle/>
                    <a:p>
                      <a:r>
                        <a:rPr lang="lv-LV" dirty="0"/>
                        <a:t>Neatvērta flakona uzglabāšanas laiks ( 2-8</a:t>
                      </a:r>
                      <a:r>
                        <a:rPr lang="lv-LV" strike="noStrike" cap="none" baseline="30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r>
                        <a:rPr lang="lv-LV" strike="noStrike" cap="non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C)</a:t>
                      </a:r>
                      <a:endParaRPr lang="lv-LV" dirty="0"/>
                    </a:p>
                    <a:p>
                      <a:endParaRPr lang="lv-LV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/>
                        <a:t> 10 nedēļas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v-LV" dirty="0"/>
                        <a:t>1 mēnesis jeb 31 diena</a:t>
                      </a:r>
                    </a:p>
                    <a:p>
                      <a:endParaRPr lang="lv-LV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994902"/>
                  </a:ext>
                </a:extLst>
              </a:tr>
            </a:tbl>
          </a:graphicData>
        </a:graphic>
      </p:graphicFrame>
      <p:pic>
        <p:nvPicPr>
          <p:cNvPr id="7" name="Graphic 16">
            <a:extLst>
              <a:ext uri="{FF2B5EF4-FFF2-40B4-BE49-F238E27FC236}">
                <a16:creationId xmlns:a16="http://schemas.microsoft.com/office/drawing/2014/main" id="{B9623F38-8D41-433B-B71F-E425C31E21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105350" y="633068"/>
            <a:ext cx="1064028" cy="1001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49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F674930-FD33-4C64-956B-F5FF25B3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79225" cy="1325563"/>
          </a:xfrm>
        </p:spPr>
        <p:txBody>
          <a:bodyPr/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</a:rPr>
              <a:t>Jauna vakcīnu pieteikumu veidlapa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0C1006B1-7D41-49B7-8FD5-DE8DE2A60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9065" y="2008504"/>
            <a:ext cx="5176935" cy="4691553"/>
          </a:xfrm>
        </p:spPr>
        <p:txBody>
          <a:bodyPr/>
          <a:lstStyle/>
          <a:p>
            <a:r>
              <a:rPr lang="lv-LV" dirty="0">
                <a:hlinkClick r:id="rId2"/>
              </a:rPr>
              <a:t>https://www.spkc.gov.lv/lv/vakcinu-pret-covid-19-pasutisana</a:t>
            </a:r>
            <a:endParaRPr lang="lv-LV" dirty="0"/>
          </a:p>
          <a:p>
            <a:pPr marL="0" indent="0">
              <a:buNone/>
            </a:pPr>
            <a:r>
              <a:rPr lang="lv-LV" dirty="0"/>
              <a:t>sūtāma</a:t>
            </a:r>
          </a:p>
          <a:p>
            <a:pPr marL="0" indent="0">
              <a:buNone/>
            </a:pPr>
            <a:r>
              <a:rPr lang="lv-LV" dirty="0">
                <a:hlinkClick r:id="rId3"/>
              </a:rPr>
              <a:t>Covid19vakcinas@spkc.gov.lv</a:t>
            </a:r>
            <a:r>
              <a:rPr lang="lv-LV" dirty="0"/>
              <a:t> </a:t>
            </a:r>
          </a:p>
        </p:txBody>
      </p:sp>
      <p:pic>
        <p:nvPicPr>
          <p:cNvPr id="5" name="Attēls 4">
            <a:extLst>
              <a:ext uri="{FF2B5EF4-FFF2-40B4-BE49-F238E27FC236}">
                <a16:creationId xmlns:a16="http://schemas.microsoft.com/office/drawing/2014/main" id="{382E9942-FB41-4626-9802-D19F3B898F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6865" y="186908"/>
            <a:ext cx="5701004" cy="6870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421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BF0C83-C118-4C91-83BC-522A52109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>
                <a:solidFill>
                  <a:schemeClr val="accent2">
                    <a:lumMod val="75000"/>
                  </a:schemeClr>
                </a:solidFill>
              </a:rPr>
              <a:t>Ievadīšanas nosacījumi e - veselībā</a:t>
            </a:r>
            <a:endParaRPr lang="lv-LV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44E4286-938D-4262-A036-5CF19A845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 rtl="0" fontAlgn="base">
              <a:buNone/>
            </a:pPr>
            <a:r>
              <a:rPr lang="lv-LV" sz="2000" b="1" dirty="0">
                <a:solidFill>
                  <a:schemeClr val="accent2">
                    <a:lumMod val="75000"/>
                  </a:schemeClr>
                </a:solidFill>
              </a:rPr>
              <a:t>Preparāta nosaukums</a:t>
            </a:r>
          </a:p>
          <a:p>
            <a:pPr algn="l" rtl="0" fontAlgn="base"/>
            <a:r>
              <a:rPr lang="lv-LV" sz="1800" b="1" i="0" dirty="0">
                <a:solidFill>
                  <a:srgbClr val="000000"/>
                </a:solidFill>
                <a:effectLst/>
              </a:rPr>
              <a:t>Comirnaty</a:t>
            </a:r>
            <a:r>
              <a:rPr lang="lv-LV" sz="1800" b="0" i="0" dirty="0">
                <a:solidFill>
                  <a:srgbClr val="000000"/>
                </a:solidFill>
                <a:effectLst/>
              </a:rPr>
              <a:t> </a:t>
            </a:r>
            <a:r>
              <a:rPr lang="lv-LV" sz="1800" b="1" i="0" dirty="0">
                <a:solidFill>
                  <a:srgbClr val="000000"/>
                </a:solidFill>
                <a:effectLst/>
              </a:rPr>
              <a:t>EU/1/20/1528/001</a:t>
            </a:r>
            <a:r>
              <a:rPr lang="lv-LV" sz="1800" b="0" i="0" dirty="0">
                <a:solidFill>
                  <a:srgbClr val="000000"/>
                </a:solidFill>
                <a:effectLst/>
              </a:rPr>
              <a:t> ( atšķaidāma vakcīna , ko lieto no 12 gadu vecuma) </a:t>
            </a:r>
            <a:endParaRPr lang="lv-LV" b="0" i="0" dirty="0">
              <a:solidFill>
                <a:srgbClr val="000000"/>
              </a:solidFill>
              <a:effectLst/>
            </a:endParaRPr>
          </a:p>
          <a:p>
            <a:pPr algn="l" rtl="0" fontAlgn="base"/>
            <a:r>
              <a:rPr lang="lv-LV" sz="1800" b="1" i="0" dirty="0">
                <a:solidFill>
                  <a:srgbClr val="000000"/>
                </a:solidFill>
                <a:effectLst/>
              </a:rPr>
              <a:t>Comirnaty EU/1/20/1528/</a:t>
            </a:r>
            <a:r>
              <a:rPr lang="lv-LV" sz="1800" b="1" i="0" dirty="0">
                <a:solidFill>
                  <a:srgbClr val="FF0000"/>
                </a:solidFill>
                <a:effectLst/>
              </a:rPr>
              <a:t>004 </a:t>
            </a:r>
            <a:r>
              <a:rPr lang="lv-LV" sz="1800" i="0" dirty="0">
                <a:solidFill>
                  <a:srgbClr val="000000"/>
                </a:solidFill>
                <a:effectLst/>
              </a:rPr>
              <a:t>(atšķaidāma </a:t>
            </a:r>
            <a:r>
              <a:rPr lang="lv-LV" sz="1800" b="0" i="0" dirty="0">
                <a:solidFill>
                  <a:srgbClr val="000000"/>
                </a:solidFill>
                <a:effectLst/>
              </a:rPr>
              <a:t>vakcīna bērniem vecumā 5-11) </a:t>
            </a:r>
            <a:endParaRPr lang="lv-LV" b="0" i="0" dirty="0">
              <a:solidFill>
                <a:srgbClr val="000000"/>
              </a:solidFill>
              <a:effectLst/>
            </a:endParaRPr>
          </a:p>
          <a:p>
            <a:pPr marL="0" indent="0" algn="l" rtl="0" fontAlgn="base">
              <a:buNone/>
            </a:pPr>
            <a:r>
              <a:rPr lang="lv-LV" sz="1800" b="1" i="0" dirty="0">
                <a:solidFill>
                  <a:srgbClr val="000000"/>
                </a:solidFill>
                <a:effectLst/>
              </a:rPr>
              <a:t> </a:t>
            </a:r>
            <a:r>
              <a:rPr lang="lv-LV" sz="1800" b="0" i="0" dirty="0">
                <a:solidFill>
                  <a:srgbClr val="000000"/>
                </a:solidFill>
                <a:effectLst/>
              </a:rPr>
              <a:t> </a:t>
            </a:r>
            <a:endParaRPr lang="lv-LV" b="0" i="0" dirty="0">
              <a:solidFill>
                <a:srgbClr val="000000"/>
              </a:solidFill>
              <a:effectLst/>
            </a:endParaRPr>
          </a:p>
          <a:p>
            <a:pPr marL="0" indent="0">
              <a:buNone/>
            </a:pPr>
            <a:r>
              <a:rPr lang="lv-LV" sz="2000" b="1" dirty="0">
                <a:solidFill>
                  <a:schemeClr val="accent2">
                    <a:lumMod val="75000"/>
                  </a:schemeClr>
                </a:solidFill>
              </a:rPr>
              <a:t>Indikācija </a:t>
            </a:r>
          </a:p>
          <a:p>
            <a:r>
              <a:rPr lang="lv-LV" sz="1800" dirty="0"/>
              <a:t>Cits iedzīvotājs</a:t>
            </a:r>
          </a:p>
        </p:txBody>
      </p:sp>
    </p:spTree>
    <p:extLst>
      <p:ext uri="{BB962C8B-B14F-4D97-AF65-F5344CB8AC3E}">
        <p14:creationId xmlns:p14="http://schemas.microsoft.com/office/powerpoint/2010/main" val="3958475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65D8FC3-3A71-444C-8C14-E8CDCE6CA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err="1">
                <a:solidFill>
                  <a:schemeClr val="accent2">
                    <a:lumMod val="75000"/>
                  </a:schemeClr>
                </a:solidFill>
              </a:rPr>
              <a:t>Epinefrīna</a:t>
            </a:r>
            <a:r>
              <a:rPr lang="lv-LV" b="1" dirty="0">
                <a:solidFill>
                  <a:schemeClr val="accent2">
                    <a:lumMod val="75000"/>
                  </a:schemeClr>
                </a:solidFill>
              </a:rPr>
              <a:t> lietošana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77CD5A4A-704F-43E9-A8E7-D7E6362958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300355" indent="-6350" algn="just">
              <a:lnSpc>
                <a:spcPct val="110000"/>
              </a:lnSpc>
              <a:spcAft>
                <a:spcPts val="1000"/>
              </a:spcAft>
            </a:pP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Epipen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150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mikrogrami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paredzēts bērniem ar ķermeņa masu no 15- 30 kg. 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-6350">
              <a:lnSpc>
                <a:spcPct val="111000"/>
              </a:lnSpc>
              <a:spcAft>
                <a:spcPts val="25"/>
              </a:spcAft>
            </a:pP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Epipen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300 </a:t>
            </a:r>
            <a:r>
              <a:rPr lang="lv-LV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mikrogrami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paredzēts </a:t>
            </a:r>
            <a:r>
              <a:rPr lang="lv-LV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lv-LV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ieaugušiem, pusaudžiem un bērniem ar ķermeņa masu vairāk kā 30 kg</a:t>
            </a: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lv-LV" sz="8000" b="1" dirty="0">
                <a:solidFill>
                  <a:srgbClr val="FF0000"/>
                </a:solidFill>
              </a:rPr>
              <a:t>!</a:t>
            </a:r>
            <a:r>
              <a:rPr lang="lv-LV" dirty="0"/>
              <a:t>Atbilstoši augšanas skalām bērnam 10 gadu vecumā ķermeņa svars sasniedz 30 kg</a:t>
            </a:r>
          </a:p>
        </p:txBody>
      </p:sp>
    </p:spTree>
    <p:extLst>
      <p:ext uri="{BB962C8B-B14F-4D97-AF65-F5344CB8AC3E}">
        <p14:creationId xmlns:p14="http://schemas.microsoft.com/office/powerpoint/2010/main" val="1723047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1BC797F-8E72-4B4A-8969-3244FB1202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>
                <a:solidFill>
                  <a:schemeClr val="accent2">
                    <a:lumMod val="75000"/>
                  </a:schemeClr>
                </a:solidFill>
              </a:rPr>
              <a:t>Pakalpojumu apmaksa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6F5B86C-BC07-41DF-97FE-6CCD00E20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Jauna manipulācija</a:t>
            </a:r>
          </a:p>
          <a:p>
            <a:pPr lvl="1"/>
            <a:r>
              <a:rPr lang="lv-LV" dirty="0"/>
              <a:t>Kopā ar IAL manipulāciju izrāda tikai vakcinācijas kabineti</a:t>
            </a:r>
          </a:p>
          <a:p>
            <a:pPr marL="457200" lvl="1" indent="0">
              <a:buNone/>
            </a:pPr>
            <a:r>
              <a:rPr lang="lv-LV" sz="2000" i="1" dirty="0"/>
              <a:t>IAL ģimenes  ārstu praksēm un slimnīcām apmaksā pēc citiem principiem</a:t>
            </a:r>
          </a:p>
          <a:p>
            <a:endParaRPr lang="lv-LV" dirty="0"/>
          </a:p>
        </p:txBody>
      </p:sp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4B4651A7-531E-4F50-9EC3-127A6B9AE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793655"/>
              </p:ext>
            </p:extLst>
          </p:nvPr>
        </p:nvGraphicFramePr>
        <p:xfrm>
          <a:off x="806335" y="3773978"/>
          <a:ext cx="6683432" cy="831272"/>
        </p:xfrm>
        <a:graphic>
          <a:graphicData uri="http://schemas.openxmlformats.org/drawingml/2006/table">
            <a:tbl>
              <a:tblPr firstRow="1" firstCol="1" bandRow="1">
                <a:tableStyleId>{0E3FDE45-AF77-4B5C-9715-49D594BDF05E}</a:tableStyleId>
              </a:tblPr>
              <a:tblGrid>
                <a:gridCol w="1887651">
                  <a:extLst>
                    <a:ext uri="{9D8B030D-6E8A-4147-A177-3AD203B41FA5}">
                      <a16:colId xmlns:a16="http://schemas.microsoft.com/office/drawing/2014/main" val="2213539002"/>
                    </a:ext>
                  </a:extLst>
                </a:gridCol>
                <a:gridCol w="2005137">
                  <a:extLst>
                    <a:ext uri="{9D8B030D-6E8A-4147-A177-3AD203B41FA5}">
                      <a16:colId xmlns:a16="http://schemas.microsoft.com/office/drawing/2014/main" val="3235640232"/>
                    </a:ext>
                  </a:extLst>
                </a:gridCol>
                <a:gridCol w="2790644">
                  <a:extLst>
                    <a:ext uri="{9D8B030D-6E8A-4147-A177-3AD203B41FA5}">
                      <a16:colId xmlns:a16="http://schemas.microsoft.com/office/drawing/2014/main" val="197413161"/>
                    </a:ext>
                  </a:extLst>
                </a:gridCol>
              </a:tblGrid>
              <a:tr h="831272">
                <a:tc>
                  <a:txBody>
                    <a:bodyPr/>
                    <a:lstStyle/>
                    <a:p>
                      <a:r>
                        <a:rPr lang="lv-LV" sz="18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Jauns</a:t>
                      </a:r>
                      <a:endParaRPr lang="lv-LV" sz="18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lv-LV" sz="1800" b="1" i="1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03118</a:t>
                      </a:r>
                      <a:endParaRPr lang="lv-LV" sz="1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r>
                        <a:rPr lang="lv-LV" sz="1100" dirty="0">
                          <a:effectLst/>
                        </a:rPr>
                        <a:t>Vakcinācija pret Covid-19 bērniem līdz 11 gadu vecumam (ieskaitot) </a:t>
                      </a:r>
                      <a:endParaRPr lang="lv-LV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12.60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26419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119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2712</TotalTime>
  <Words>378</Words>
  <Application>Microsoft Office PowerPoint</Application>
  <PresentationFormat>Platekrāna</PresentationFormat>
  <Paragraphs>80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Verdana</vt:lpstr>
      <vt:lpstr>Wingdings</vt:lpstr>
      <vt:lpstr>Office dizains</vt:lpstr>
      <vt:lpstr>Bērnu vecumā no 5 līdz 11 gadiem vakcinācija pret Covid-19</vt:lpstr>
      <vt:lpstr>Bērnu vecumā no 5 līdz 11 gadiem vakcinācija</vt:lpstr>
      <vt:lpstr>Veidlapa bērnam vecumā no 5 līdz 11 gadiem  veselības stāvokļa  novērtēšanai pirms vakcinācijas pret Covid-19 </vt:lpstr>
      <vt:lpstr>Veidlapa bērnam vecumā no 5 līdz 11 gadiem  veselības stāvokļa  novērtēšanai pirms vakcinācijas pret Covid-19 </vt:lpstr>
      <vt:lpstr>Vakcīnu flakoni</vt:lpstr>
      <vt:lpstr>Jauna vakcīnu pieteikumu veidlapa</vt:lpstr>
      <vt:lpstr>Ievadīšanas nosacījumi e - veselībā</vt:lpstr>
      <vt:lpstr>Epinefrīna lietošana</vt:lpstr>
      <vt:lpstr>Pakalpojumu apmaksa</vt:lpstr>
      <vt:lpstr>Bērnu vakcinācijas risku vadība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Bērnu vecumā no 5 līdz 11 gadiem vakcinācija pret Covid-19</dc:title>
  <dc:creator>Līga Gaigala</dc:creator>
  <cp:lastModifiedBy>Līga Gaigala</cp:lastModifiedBy>
  <cp:revision>4</cp:revision>
  <dcterms:created xsi:type="dcterms:W3CDTF">2021-12-12T09:03:20Z</dcterms:created>
  <dcterms:modified xsi:type="dcterms:W3CDTF">2021-12-14T06:18:53Z</dcterms:modified>
</cp:coreProperties>
</file>