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57" r:id="rId3"/>
    <p:sldId id="258" r:id="rId4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BF0FC48-CA18-4F0B-A1A5-759AAB4E1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B8FB0C3-5034-4974-A3E7-23A0D01AEA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D995335-85DE-449D-83AC-71AD2B7F3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419E588-25D8-4DEF-B297-9086F1FE2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CF86503-DAB3-4EE2-89A9-237EF877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5147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12E390D-2152-42FB-872B-8858B7CCC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7C285CB9-6EB6-4CFB-BFF7-1A6BC0B05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50C9E22-A642-409A-8F04-1E0B2507E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930B44F-3FA6-443C-BE97-944E6FF4C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3A762A3-9F8B-438D-9324-DA65E8986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858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EB9807DF-2BC0-493F-AD7C-C03CAB6157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F9120D3-AFB5-49AF-84C0-A4CABDD70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D56541C-BFAB-42EF-AB90-D86689C67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AE4256A-6CC8-4E73-AEE5-7580317C8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21E498A-FF45-4D61-9795-7C70A29E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7766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4D0BCE-6B2B-4414-8A11-65B2C0F5F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202B3E6A-A554-4C47-9DE5-3FDBDCB1A2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D89D4976-A5CF-4BCF-9602-E72E51A8A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1D26FA3-A204-42C3-8BBA-D3C8878A7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21BE995-5F92-499F-889E-E78A61F7C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74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099F6FA-6494-41B6-8BC0-2EA0CC840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1C777F0-A405-4B0D-A2F9-F0B7BD735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461F7F1-0FAD-49A6-BF3E-894A1069A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C66A695-E50A-42AF-8D84-0E0DF8DA0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6D1CE7FA-3695-4CEF-9A9E-6849C2AC4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8348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A43F122-C581-4A3F-ABE1-F746EB757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BADE16D-8CE0-4F58-9AF8-C540EB303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4841832-A718-4828-9613-3E6A76578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29ECE79-86D5-4357-9114-19B8F691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EE1D676-3A60-4658-9CB2-38FAD26A1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9BC1F49-B4D6-4CB7-A342-959AE787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550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2BF869C-B636-44F3-9B37-01D4B148A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340157D5-ADBE-473F-BACA-74E0948D3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A5B3ACC-8249-4BDF-815B-9CA90511B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90C88D3-A8E5-4B17-AED6-381C258AFF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16F66C5C-3809-4753-89A9-3C9A57A7B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A7FBE545-93BF-4024-9474-F49391684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96207B34-0E95-4858-82CB-1183F1320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151FA897-C864-4ADE-B56C-A56E93EDD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8940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53689AD-0BB9-445D-A40C-B7858AAD1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31CDC56C-2784-4E84-A63A-160C0883E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DFDC4F1-64D7-4798-946E-000DA94B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F122476A-C8E9-47ED-9D8D-74B460716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7472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847A298A-6AC6-4304-BFF5-BC2282314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4AC1C7F1-D036-4F51-8163-6BC5AE765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0EF37EC-FC41-4417-ADAB-39E949EFC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642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7C19036-7360-4A7A-99B9-E2E3B2555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BED54D5-6C28-4740-8C2B-38C714A5D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D063D04-5137-4CBD-9B56-CD3893EAC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77116B6-C3EA-4721-A0D4-11303BB7F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EF1515C-2153-45C6-8A82-A869B04F9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6469722-50F8-40DA-8C22-3F5FE03A7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554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E3749E4-08EA-45BB-A0D9-426CA67B3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65470F1D-31A1-4EF8-9F5C-44283ECAF1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F15C478-33A2-4D8D-BFDA-82C2A9719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E267AA9-9D9C-4F58-B211-8EA430006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D545A5A-ED0F-4581-996E-8F8909BAF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8744086-9C69-495D-B286-F09FDF392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5950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4939F27D-1EB9-4463-99D7-87AB18EDB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FAA27EB-C320-4547-B349-6482932362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8DB5FC8-549D-4EE8-81B5-9148333677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EADFD-046D-4840-BF81-6C32696674D8}" type="datetimeFigureOut">
              <a:rPr lang="lv-LV" smtClean="0"/>
              <a:t>21.12.2021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EC124F3-B4C5-404F-9DF3-C902CBCB3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5837D04-FDA1-4CB4-9532-28E136275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22D6B-EADA-464B-AE75-E746A07E410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97742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457C2-E292-4833-93E0-B395178FB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Dati no Lielbritānijas un Dienvidāfrikas par Omikronu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9F8FC5-7534-458D-86C4-7940192AA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789" y="1825625"/>
            <a:ext cx="11295648" cy="4351338"/>
          </a:xfrm>
        </p:spPr>
        <p:txBody>
          <a:bodyPr>
            <a:normAutofit lnSpcReduction="10000"/>
          </a:bodyPr>
          <a:lstStyle/>
          <a:p>
            <a:r>
              <a:rPr lang="lv-LV" dirty="0"/>
              <a:t>Omikrons izplatās 2.5-3x ātrāk (dubultošanās laiks – 2 dienas Lielbritānijā).</a:t>
            </a:r>
          </a:p>
          <a:p>
            <a:r>
              <a:rPr lang="lv-LV" dirty="0"/>
              <a:t>Divas devas saņēmušo cilvēku aizsardzība pret infekcija ļoti zema (0-20%)</a:t>
            </a:r>
          </a:p>
          <a:p>
            <a:r>
              <a:rPr lang="lv-LV" b="1" dirty="0" err="1"/>
              <a:t>Balstvakcīna</a:t>
            </a:r>
            <a:r>
              <a:rPr lang="lv-LV" b="1" dirty="0"/>
              <a:t> palielina aizsardzību pret infekciju (50-80%)</a:t>
            </a:r>
            <a:r>
              <a:rPr lang="lv-LV" dirty="0"/>
              <a:t>. Noteikti īstermiņā, bet nav zināms par ilgtermiņa efektu.</a:t>
            </a:r>
          </a:p>
          <a:p>
            <a:r>
              <a:rPr lang="lv-LV" dirty="0"/>
              <a:t>Omikrons neizskatās «maigāks» par Deltu – slimnīcās Lielbritānijā nokļūst līdzīgs inficēto īpatsvars.</a:t>
            </a:r>
          </a:p>
          <a:p>
            <a:r>
              <a:rPr lang="lv-LV" dirty="0"/>
              <a:t>Cilvēki, kas iepriekš inficējušies vāji pasargāti (5x biežāk </a:t>
            </a:r>
            <a:r>
              <a:rPr lang="lv-LV" dirty="0" err="1"/>
              <a:t>reinficējas</a:t>
            </a:r>
            <a:r>
              <a:rPr lang="lv-LV" dirty="0"/>
              <a:t> nekā pirms Omikrona).</a:t>
            </a:r>
          </a:p>
          <a:p>
            <a:r>
              <a:rPr lang="lv-LV" dirty="0"/>
              <a:t>Vakcīnas un </a:t>
            </a:r>
            <a:r>
              <a:rPr lang="lv-LV" dirty="0" err="1"/>
              <a:t>balstvakcīnas</a:t>
            </a:r>
            <a:r>
              <a:rPr lang="lv-LV" dirty="0"/>
              <a:t> </a:t>
            </a:r>
            <a:r>
              <a:rPr lang="lv-LV" u="sng" dirty="0"/>
              <a:t>visticamāk</a:t>
            </a:r>
            <a:r>
              <a:rPr lang="lv-LV" dirty="0"/>
              <a:t> joprojām pasargā no smagas slimības gaitas ar augstu efektivitāti. </a:t>
            </a:r>
            <a:r>
              <a:rPr lang="lv-LV" b="1" dirty="0" err="1"/>
              <a:t>Balstvakcinētie</a:t>
            </a:r>
            <a:r>
              <a:rPr lang="lv-LV" b="1" dirty="0"/>
              <a:t> pasargāti labāk</a:t>
            </a:r>
            <a:r>
              <a:rPr lang="lv-LV" dirty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03FDE6-8F24-4525-A33B-4D14735608FF}"/>
              </a:ext>
            </a:extLst>
          </p:cNvPr>
          <p:cNvSpPr txBox="1"/>
          <p:nvPr/>
        </p:nvSpPr>
        <p:spPr>
          <a:xfrm>
            <a:off x="838200" y="6169709"/>
            <a:ext cx="8620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chemeClr val="bg1">
                    <a:lumMod val="65000"/>
                  </a:schemeClr>
                </a:solidFill>
              </a:rPr>
              <a:t>Avots: https://www.imperial.ac.uk/media/imperial-college/medicine/mrc-gida/2021-12-16-COVID19-Report-49.pdf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99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3F4E9D-320C-4CA6-85D5-41379ECF9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Balstvakcinācijas</a:t>
            </a:r>
            <a:r>
              <a:rPr lang="lv-LV" dirty="0"/>
              <a:t> nosacījumi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31296FE-5C6D-4DBC-9C1E-574D6C3D6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Janssen</a:t>
            </a: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vakcīnu saņēmušās personas - divus mēnešus pēc 1.potes;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b="1" i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Vaxzevria</a:t>
            </a:r>
            <a:r>
              <a:rPr lang="lv-LV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lv-LV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AstraZeneca</a:t>
            </a: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vakcīnu saņēmušās personas - trīs mēnešus pēc 2.potes;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Comirnaty</a:t>
            </a: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lv-LV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Pfizer-BioNTech</a:t>
            </a: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vai </a:t>
            </a:r>
            <a:r>
              <a:rPr lang="lv-LV" sz="1800" b="1" i="1" dirty="0" err="1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Spikevax</a:t>
            </a: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lv-LV" sz="1800" b="1" i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Moderna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vakcīnas saņēmušās personas</a:t>
            </a:r>
            <a:r>
              <a:rPr lang="lv-LV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 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trīs mēnešus pēc 2.potes;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Covid-19 pārslimojušas personas un vakcinējušās ar vienu poti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  trīs mēnešus pēc potes vai pārslimošanas (atkarībā, kas bijis pēdējais);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lv-LV" sz="18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personas ar novājinātu imunitāti 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 vakcinējušās ar trīs potēm - sešus mēnešus pēc 3.potes;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lv-LV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neveic</a:t>
            </a:r>
            <a:r>
              <a:rPr lang="lv-LV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jauniešiem vecumā no 12 līdz 17 gadiem. 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Covid-19 pārslimojušas personas un kuras vakcinējušās ar divām potēm, atsevišķos gadījumos  </a:t>
            </a:r>
            <a:r>
              <a:rPr lang="lv-LV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balstvakcīnu</a:t>
            </a: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var saņemt sešus mēnešus pēc potes vai pārslimošanas (atkarībā, kas bijis pēdējais).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56859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6D16B2B-9836-4509-897E-FA24B3DD5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Citas izmaiņas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8B1475A-EDB5-4493-B041-4039155235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bērnu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gan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pieaugušo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vecumā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primārā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vakcinācija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Covid-19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pēc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SARS CoV-2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infekcijas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rekomendējama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sākot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no 30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dienām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pēc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pozitīvā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SARS CoV-2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testa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lv-LV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personām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kas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iepriekš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saņēmušas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vakcināciju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pret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Covid-19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ES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neatzītām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vakcīnām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vakcinācija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uzsākama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turpināma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kā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iepriekš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nevakcinētām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personām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lv-LV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ievietota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informācija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par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tīmekļa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vietnes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adresi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kur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izvietotas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 Latvijas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Alergologu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asociācijas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rekomendācijas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SARS-CoV-2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vakcinācijas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smagu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alerģisku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reakciju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riska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izvērtēšanu</a:t>
            </a: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Covid-19 vakcinācijas kabinetā ( ārpus ģimenes ārsta prakses) var veikt valsts apmaksātu vakcināciju pret sezonālo gripu:  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personām, kuras  vecākas par 65 gadiem; 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 algn="just" fontAlgn="base">
              <a:buFont typeface="Courier New" panose="02070309020205020404" pitchFamily="49" charset="0"/>
              <a:buChar char="o"/>
            </a:pPr>
            <a:r>
              <a:rPr lang="lv-LV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personām, kuras parakstījušas apliecinājumu par piederību normatīvos aktos noteiktai riska grupai;</a:t>
            </a:r>
            <a:endParaRPr lang="lv-LV" sz="20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just" fontAlgn="base">
              <a:buFont typeface="Symbol" panose="05050102010706020507" pitchFamily="18" charset="2"/>
              <a:buChar char=""/>
            </a:pPr>
            <a:r>
              <a:rPr lang="lv-LV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labota “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Veidlapa personas veselības stāvokļa novērtēšanai pirms vakcinācijas pret Covid-19 “ </a:t>
            </a:r>
            <a:r>
              <a:rPr lang="lv-LV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balstvakcinācijas</a:t>
            </a:r>
            <a:r>
              <a:rPr lang="lv-LV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uzsākšanas nosacījumi</a:t>
            </a:r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just"/>
            <a:endParaRPr lang="lv-LV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99658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369</Words>
  <Application>Microsoft Office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Symbol</vt:lpstr>
      <vt:lpstr>Times New Roman</vt:lpstr>
      <vt:lpstr>Office dizains</vt:lpstr>
      <vt:lpstr>Dati no Lielbritānijas un Dienvidāfrikas par Omikronu</vt:lpstr>
      <vt:lpstr>Balstvakcinācijas nosacījumi</vt:lpstr>
      <vt:lpstr>Citas izmaiņas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Balstvakcinācijas nosacījumi</dc:title>
  <dc:creator>Līga Gaigala</dc:creator>
  <cp:lastModifiedBy>Nikita Trojanskis</cp:lastModifiedBy>
  <cp:revision>2</cp:revision>
  <dcterms:created xsi:type="dcterms:W3CDTF">2021-12-21T06:43:09Z</dcterms:created>
  <dcterms:modified xsi:type="dcterms:W3CDTF">2021-12-21T07:49:45Z</dcterms:modified>
</cp:coreProperties>
</file>