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03" r:id="rId2"/>
    <p:sldId id="257" r:id="rId3"/>
    <p:sldId id="297" r:id="rId4"/>
    <p:sldId id="315" r:id="rId5"/>
    <p:sldId id="259" r:id="rId6"/>
    <p:sldId id="327" r:id="rId7"/>
    <p:sldId id="313" r:id="rId8"/>
    <p:sldId id="314" r:id="rId9"/>
    <p:sldId id="261" r:id="rId10"/>
    <p:sldId id="267" r:id="rId11"/>
    <p:sldId id="269" r:id="rId12"/>
    <p:sldId id="268" r:id="rId13"/>
    <p:sldId id="270" r:id="rId14"/>
    <p:sldId id="271" r:id="rId15"/>
    <p:sldId id="328" r:id="rId16"/>
    <p:sldId id="329" r:id="rId17"/>
    <p:sldId id="330" r:id="rId18"/>
    <p:sldId id="331" r:id="rId19"/>
    <p:sldId id="296" r:id="rId20"/>
    <p:sldId id="316" r:id="rId21"/>
    <p:sldId id="311" r:id="rId22"/>
    <p:sldId id="317" r:id="rId23"/>
    <p:sldId id="277" r:id="rId24"/>
    <p:sldId id="265" r:id="rId25"/>
    <p:sldId id="332" r:id="rId26"/>
    <p:sldId id="278" r:id="rId27"/>
    <p:sldId id="280" r:id="rId28"/>
    <p:sldId id="282" r:id="rId29"/>
    <p:sldId id="284" r:id="rId30"/>
    <p:sldId id="285" r:id="rId31"/>
    <p:sldId id="286" r:id="rId32"/>
    <p:sldId id="318" r:id="rId33"/>
    <p:sldId id="319" r:id="rId34"/>
    <p:sldId id="287" r:id="rId35"/>
    <p:sldId id="288" r:id="rId36"/>
    <p:sldId id="289" r:id="rId37"/>
    <p:sldId id="275" r:id="rId38"/>
    <p:sldId id="321" r:id="rId39"/>
    <p:sldId id="322" r:id="rId40"/>
    <p:sldId id="290" r:id="rId41"/>
    <p:sldId id="308" r:id="rId42"/>
    <p:sldId id="305" r:id="rId43"/>
    <p:sldId id="306" r:id="rId44"/>
    <p:sldId id="307" r:id="rId45"/>
    <p:sldId id="291" r:id="rId46"/>
    <p:sldId id="325" r:id="rId47"/>
    <p:sldId id="323" r:id="rId48"/>
    <p:sldId id="333" r:id="rId49"/>
    <p:sldId id="334" r:id="rId50"/>
    <p:sldId id="335" r:id="rId51"/>
    <p:sldId id="304" r:id="rId52"/>
    <p:sldId id="294" r:id="rId53"/>
    <p:sldId id="295" r:id="rId54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7B4"/>
    <a:srgbClr val="C0BFC1"/>
    <a:srgbClr val="A8C8E6"/>
    <a:srgbClr val="85B2DC"/>
    <a:srgbClr val="A6A6A8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4042"/>
        <p:guide orient="horz" pos="2614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6335D-F199-4ADA-94AC-3CC0519BB86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F594287-1228-4429-BB04-698DAE9D18FF}">
      <dgm:prSet phldrT="[Teksti]" custT="1"/>
      <dgm:spPr/>
      <dgm:t>
        <a:bodyPr/>
        <a:lstStyle/>
        <a:p>
          <a:r>
            <a:rPr lang="fi-FI" sz="1600" dirty="0" smtClean="0"/>
            <a:t>DETERMINANTS</a:t>
          </a:r>
          <a:endParaRPr lang="fi-FI" sz="1600" dirty="0"/>
        </a:p>
      </dgm:t>
    </dgm:pt>
    <dgm:pt modelId="{E3EA2AAA-0276-44A9-82A8-21EBDFED5C76}" type="parTrans" cxnId="{A38BDE0D-72E1-43B4-B65F-6774EFD41306}">
      <dgm:prSet/>
      <dgm:spPr/>
      <dgm:t>
        <a:bodyPr/>
        <a:lstStyle/>
        <a:p>
          <a:endParaRPr lang="fi-FI"/>
        </a:p>
      </dgm:t>
    </dgm:pt>
    <dgm:pt modelId="{3354FB71-F256-4F44-A33A-E8AA728EC07A}" type="sibTrans" cxnId="{A38BDE0D-72E1-43B4-B65F-6774EFD41306}">
      <dgm:prSet/>
      <dgm:spPr/>
      <dgm:t>
        <a:bodyPr/>
        <a:lstStyle/>
        <a:p>
          <a:endParaRPr lang="fi-FI"/>
        </a:p>
      </dgm:t>
    </dgm:pt>
    <dgm:pt modelId="{DC9E2686-D7F6-4B0E-AA76-4B0B04230011}">
      <dgm:prSet phldrT="[Teksti]" custT="1"/>
      <dgm:spPr/>
      <dgm:t>
        <a:bodyPr/>
        <a:lstStyle/>
        <a:p>
          <a:r>
            <a:rPr lang="fi-FI" sz="1600" dirty="0" smtClean="0"/>
            <a:t>RISK FACTORS</a:t>
          </a:r>
        </a:p>
        <a:p>
          <a:r>
            <a:rPr lang="fi-FI" sz="1200" dirty="0" err="1" smtClean="0"/>
            <a:t>behavioral</a:t>
          </a:r>
          <a:r>
            <a:rPr lang="fi-FI" sz="1200" dirty="0" smtClean="0"/>
            <a:t>     </a:t>
          </a:r>
          <a:r>
            <a:rPr lang="fi-FI" sz="1200" dirty="0" err="1" smtClean="0"/>
            <a:t>biological</a:t>
          </a:r>
          <a:endParaRPr lang="fi-FI" sz="1200" dirty="0"/>
        </a:p>
      </dgm:t>
    </dgm:pt>
    <dgm:pt modelId="{DFBFBF63-77CA-4685-B9E6-7ED73EA5CFC3}" type="parTrans" cxnId="{75DB8803-590A-42FE-88F3-CB431EA0B5E1}">
      <dgm:prSet/>
      <dgm:spPr/>
      <dgm:t>
        <a:bodyPr/>
        <a:lstStyle/>
        <a:p>
          <a:endParaRPr lang="fi-FI"/>
        </a:p>
      </dgm:t>
    </dgm:pt>
    <dgm:pt modelId="{C6E52FA2-CB2E-49DE-82A5-664CD4768547}" type="sibTrans" cxnId="{75DB8803-590A-42FE-88F3-CB431EA0B5E1}">
      <dgm:prSet/>
      <dgm:spPr/>
      <dgm:t>
        <a:bodyPr/>
        <a:lstStyle/>
        <a:p>
          <a:endParaRPr lang="fi-FI"/>
        </a:p>
      </dgm:t>
    </dgm:pt>
    <dgm:pt modelId="{D2AB9C9D-6656-4045-879B-70DB50E860DF}">
      <dgm:prSet phldrT="[Teksti]"/>
      <dgm:spPr/>
      <dgm:t>
        <a:bodyPr/>
        <a:lstStyle/>
        <a:p>
          <a:r>
            <a:rPr lang="fi-FI" dirty="0" smtClean="0"/>
            <a:t>NCD</a:t>
          </a:r>
          <a:endParaRPr lang="fi-FI" dirty="0"/>
        </a:p>
      </dgm:t>
    </dgm:pt>
    <dgm:pt modelId="{68E2E7B4-391B-4936-8EC7-AE5221375236}" type="parTrans" cxnId="{5FEC7F8C-3DC8-4DB5-AFCF-FA9E5EF9339A}">
      <dgm:prSet/>
      <dgm:spPr/>
      <dgm:t>
        <a:bodyPr/>
        <a:lstStyle/>
        <a:p>
          <a:endParaRPr lang="fi-FI"/>
        </a:p>
      </dgm:t>
    </dgm:pt>
    <dgm:pt modelId="{58F72974-2B35-429A-8FE9-DFEE23A49218}" type="sibTrans" cxnId="{5FEC7F8C-3DC8-4DB5-AFCF-FA9E5EF9339A}">
      <dgm:prSet/>
      <dgm:spPr/>
      <dgm:t>
        <a:bodyPr/>
        <a:lstStyle/>
        <a:p>
          <a:endParaRPr lang="fi-FI"/>
        </a:p>
      </dgm:t>
    </dgm:pt>
    <dgm:pt modelId="{BAECF1F2-1381-47A4-8F24-D4A5B100FE2F}">
      <dgm:prSet phldrT="[Teksti]"/>
      <dgm:spPr/>
      <dgm:t>
        <a:bodyPr/>
        <a:lstStyle/>
        <a:p>
          <a:r>
            <a:rPr lang="fi-FI" dirty="0" err="1" smtClean="0"/>
            <a:t>Outcome</a:t>
          </a:r>
          <a:endParaRPr lang="fi-FI" dirty="0" smtClean="0"/>
        </a:p>
        <a:p>
          <a:r>
            <a:rPr lang="fi-FI" dirty="0" smtClean="0"/>
            <a:t>(</a:t>
          </a:r>
          <a:r>
            <a:rPr lang="fi-FI" dirty="0" err="1" smtClean="0"/>
            <a:t>death</a:t>
          </a:r>
          <a:r>
            <a:rPr lang="fi-FI" dirty="0" smtClean="0"/>
            <a:t> </a:t>
          </a:r>
          <a:r>
            <a:rPr lang="fi-FI" dirty="0" err="1" smtClean="0"/>
            <a:t>etc</a:t>
          </a:r>
          <a:r>
            <a:rPr lang="fi-FI" dirty="0" smtClean="0"/>
            <a:t>)</a:t>
          </a:r>
          <a:endParaRPr lang="fi-FI" dirty="0"/>
        </a:p>
      </dgm:t>
    </dgm:pt>
    <dgm:pt modelId="{6B3F30BD-5EE3-4758-AA94-D6A20DFE9DBB}" type="parTrans" cxnId="{641F6438-BCD0-48B5-B3BD-321EE653A378}">
      <dgm:prSet/>
      <dgm:spPr/>
      <dgm:t>
        <a:bodyPr/>
        <a:lstStyle/>
        <a:p>
          <a:endParaRPr lang="fi-FI"/>
        </a:p>
      </dgm:t>
    </dgm:pt>
    <dgm:pt modelId="{0B818768-29C6-4569-AE71-C10FE1DFCFA3}" type="sibTrans" cxnId="{641F6438-BCD0-48B5-B3BD-321EE653A378}">
      <dgm:prSet/>
      <dgm:spPr/>
      <dgm:t>
        <a:bodyPr/>
        <a:lstStyle/>
        <a:p>
          <a:endParaRPr lang="fi-FI"/>
        </a:p>
      </dgm:t>
    </dgm:pt>
    <dgm:pt modelId="{468C966A-AEAD-4E61-96C9-9EED40B50F24}" type="pres">
      <dgm:prSet presAssocID="{2B26335D-F199-4ADA-94AC-3CC0519BB8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9493481-E70B-480D-A3B0-FED4A471990A}" type="pres">
      <dgm:prSet presAssocID="{5F594287-1228-4429-BB04-698DAE9D18FF}" presName="node" presStyleLbl="node1" presStyleIdx="0" presStyleCnt="4" custScaleX="193029" custScaleY="181172" custLinFactNeighborX="11020" custLinFactNeighborY="-8168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6B010B-D92F-4099-9EF6-A9185D122BEB}" type="pres">
      <dgm:prSet presAssocID="{3354FB71-F256-4F44-A33A-E8AA728EC07A}" presName="sibTrans" presStyleLbl="sibTrans2D1" presStyleIdx="0" presStyleCnt="3" custScaleX="162567" custScaleY="67699"/>
      <dgm:spPr/>
      <dgm:t>
        <a:bodyPr/>
        <a:lstStyle/>
        <a:p>
          <a:endParaRPr lang="fi-FI"/>
        </a:p>
      </dgm:t>
    </dgm:pt>
    <dgm:pt modelId="{F54E4FA8-42A3-4A96-BB8C-78B803DE5F0E}" type="pres">
      <dgm:prSet presAssocID="{3354FB71-F256-4F44-A33A-E8AA728EC07A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D1EB0A9B-41A0-426A-8690-77D044C4473F}" type="pres">
      <dgm:prSet presAssocID="{DC9E2686-D7F6-4B0E-AA76-4B0B04230011}" presName="node" presStyleLbl="node1" presStyleIdx="1" presStyleCnt="4" custScaleX="193029" custScaleY="187838" custLinFactNeighborX="11020" custLinFactNeighborY="-8168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EF1E30F-5C4C-49A9-A3BC-DA8D698AE407}" type="pres">
      <dgm:prSet presAssocID="{C6E52FA2-CB2E-49DE-82A5-664CD4768547}" presName="sibTrans" presStyleLbl="sibTrans2D1" presStyleIdx="1" presStyleCnt="3" custScaleX="162567" custScaleY="67699"/>
      <dgm:spPr/>
      <dgm:t>
        <a:bodyPr/>
        <a:lstStyle/>
        <a:p>
          <a:endParaRPr lang="fi-FI"/>
        </a:p>
      </dgm:t>
    </dgm:pt>
    <dgm:pt modelId="{F58B2AF2-0CEF-454B-B1F5-E0840E1231C4}" type="pres">
      <dgm:prSet presAssocID="{C6E52FA2-CB2E-49DE-82A5-664CD4768547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1C93BD41-B710-4C11-AC2E-FCCA8B99905F}" type="pres">
      <dgm:prSet presAssocID="{D2AB9C9D-6656-4045-879B-70DB50E860DF}" presName="node" presStyleLbl="node1" presStyleIdx="2" presStyleCnt="4" custScaleX="193029" custScaleY="187838" custLinFactNeighborX="11185" custLinFactNeighborY="-8074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C39C342-3D32-4098-AA0B-2DDC0882C733}" type="pres">
      <dgm:prSet presAssocID="{58F72974-2B35-429A-8FE9-DFEE23A49218}" presName="sibTrans" presStyleLbl="sibTrans2D1" presStyleIdx="2" presStyleCnt="3" custScaleX="162567" custScaleY="67699"/>
      <dgm:spPr/>
      <dgm:t>
        <a:bodyPr/>
        <a:lstStyle/>
        <a:p>
          <a:endParaRPr lang="fi-FI"/>
        </a:p>
      </dgm:t>
    </dgm:pt>
    <dgm:pt modelId="{9108A728-0BC4-4C8C-9AB8-2D24FB60D9A8}" type="pres">
      <dgm:prSet presAssocID="{58F72974-2B35-429A-8FE9-DFEE23A49218}" presName="connectorText" presStyleLbl="sibTrans2D1" presStyleIdx="2" presStyleCnt="3"/>
      <dgm:spPr/>
      <dgm:t>
        <a:bodyPr/>
        <a:lstStyle/>
        <a:p>
          <a:endParaRPr lang="fi-FI"/>
        </a:p>
      </dgm:t>
    </dgm:pt>
    <dgm:pt modelId="{31503F07-A567-40FF-88CF-4E9D900B22C7}" type="pres">
      <dgm:prSet presAssocID="{BAECF1F2-1381-47A4-8F24-D4A5B100FE2F}" presName="node" presStyleLbl="node1" presStyleIdx="3" presStyleCnt="4" custScaleX="193029" custScaleY="187838" custLinFactNeighborX="11185" custLinFactNeighborY="-8074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771AC20-6E39-4034-BF7B-CA660F062B42}" type="presOf" srcId="{3354FB71-F256-4F44-A33A-E8AA728EC07A}" destId="{706B010B-D92F-4099-9EF6-A9185D122BEB}" srcOrd="0" destOrd="0" presId="urn:microsoft.com/office/officeart/2005/8/layout/process1"/>
    <dgm:cxn modelId="{64BA4342-54C4-445D-82C7-A69F49835B90}" type="presOf" srcId="{BAECF1F2-1381-47A4-8F24-D4A5B100FE2F}" destId="{31503F07-A567-40FF-88CF-4E9D900B22C7}" srcOrd="0" destOrd="0" presId="urn:microsoft.com/office/officeart/2005/8/layout/process1"/>
    <dgm:cxn modelId="{62EA3C13-B5B1-4651-97E8-DD2607F3496F}" type="presOf" srcId="{58F72974-2B35-429A-8FE9-DFEE23A49218}" destId="{2C39C342-3D32-4098-AA0B-2DDC0882C733}" srcOrd="0" destOrd="0" presId="urn:microsoft.com/office/officeart/2005/8/layout/process1"/>
    <dgm:cxn modelId="{ABE13216-2296-45D7-B20E-BE96643C9DB8}" type="presOf" srcId="{3354FB71-F256-4F44-A33A-E8AA728EC07A}" destId="{F54E4FA8-42A3-4A96-BB8C-78B803DE5F0E}" srcOrd="1" destOrd="0" presId="urn:microsoft.com/office/officeart/2005/8/layout/process1"/>
    <dgm:cxn modelId="{75DB8803-590A-42FE-88F3-CB431EA0B5E1}" srcId="{2B26335D-F199-4ADA-94AC-3CC0519BB86F}" destId="{DC9E2686-D7F6-4B0E-AA76-4B0B04230011}" srcOrd="1" destOrd="0" parTransId="{DFBFBF63-77CA-4685-B9E6-7ED73EA5CFC3}" sibTransId="{C6E52FA2-CB2E-49DE-82A5-664CD4768547}"/>
    <dgm:cxn modelId="{B209500F-2B5A-435F-A2D4-B562571FBA01}" type="presOf" srcId="{2B26335D-F199-4ADA-94AC-3CC0519BB86F}" destId="{468C966A-AEAD-4E61-96C9-9EED40B50F24}" srcOrd="0" destOrd="0" presId="urn:microsoft.com/office/officeart/2005/8/layout/process1"/>
    <dgm:cxn modelId="{2C5D59B2-9322-4E5C-B7A8-60AC6EAC931B}" type="presOf" srcId="{C6E52FA2-CB2E-49DE-82A5-664CD4768547}" destId="{F58B2AF2-0CEF-454B-B1F5-E0840E1231C4}" srcOrd="1" destOrd="0" presId="urn:microsoft.com/office/officeart/2005/8/layout/process1"/>
    <dgm:cxn modelId="{F5F7C9C2-1C66-45FD-8EB2-2AC8DF4E34B8}" type="presOf" srcId="{C6E52FA2-CB2E-49DE-82A5-664CD4768547}" destId="{0EF1E30F-5C4C-49A9-A3BC-DA8D698AE407}" srcOrd="0" destOrd="0" presId="urn:microsoft.com/office/officeart/2005/8/layout/process1"/>
    <dgm:cxn modelId="{F20C245D-00A9-4301-A784-5DCF09E92EB4}" type="presOf" srcId="{D2AB9C9D-6656-4045-879B-70DB50E860DF}" destId="{1C93BD41-B710-4C11-AC2E-FCCA8B99905F}" srcOrd="0" destOrd="0" presId="urn:microsoft.com/office/officeart/2005/8/layout/process1"/>
    <dgm:cxn modelId="{A38BDE0D-72E1-43B4-B65F-6774EFD41306}" srcId="{2B26335D-F199-4ADA-94AC-3CC0519BB86F}" destId="{5F594287-1228-4429-BB04-698DAE9D18FF}" srcOrd="0" destOrd="0" parTransId="{E3EA2AAA-0276-44A9-82A8-21EBDFED5C76}" sibTransId="{3354FB71-F256-4F44-A33A-E8AA728EC07A}"/>
    <dgm:cxn modelId="{02C632D2-234B-4707-BB84-7434BF37D39C}" type="presOf" srcId="{5F594287-1228-4429-BB04-698DAE9D18FF}" destId="{29493481-E70B-480D-A3B0-FED4A471990A}" srcOrd="0" destOrd="0" presId="urn:microsoft.com/office/officeart/2005/8/layout/process1"/>
    <dgm:cxn modelId="{CC0FE4A2-D94E-45F0-85F9-B85D4CBCE875}" type="presOf" srcId="{DC9E2686-D7F6-4B0E-AA76-4B0B04230011}" destId="{D1EB0A9B-41A0-426A-8690-77D044C4473F}" srcOrd="0" destOrd="0" presId="urn:microsoft.com/office/officeart/2005/8/layout/process1"/>
    <dgm:cxn modelId="{5FEC7F8C-3DC8-4DB5-AFCF-FA9E5EF9339A}" srcId="{2B26335D-F199-4ADA-94AC-3CC0519BB86F}" destId="{D2AB9C9D-6656-4045-879B-70DB50E860DF}" srcOrd="2" destOrd="0" parTransId="{68E2E7B4-391B-4936-8EC7-AE5221375236}" sibTransId="{58F72974-2B35-429A-8FE9-DFEE23A49218}"/>
    <dgm:cxn modelId="{65EBD7F4-434C-4F23-8EFA-5B914C731968}" type="presOf" srcId="{58F72974-2B35-429A-8FE9-DFEE23A49218}" destId="{9108A728-0BC4-4C8C-9AB8-2D24FB60D9A8}" srcOrd="1" destOrd="0" presId="urn:microsoft.com/office/officeart/2005/8/layout/process1"/>
    <dgm:cxn modelId="{641F6438-BCD0-48B5-B3BD-321EE653A378}" srcId="{2B26335D-F199-4ADA-94AC-3CC0519BB86F}" destId="{BAECF1F2-1381-47A4-8F24-D4A5B100FE2F}" srcOrd="3" destOrd="0" parTransId="{6B3F30BD-5EE3-4758-AA94-D6A20DFE9DBB}" sibTransId="{0B818768-29C6-4569-AE71-C10FE1DFCFA3}"/>
    <dgm:cxn modelId="{A4412F53-F6A5-4896-94FB-7760FFEE5923}" type="presParOf" srcId="{468C966A-AEAD-4E61-96C9-9EED40B50F24}" destId="{29493481-E70B-480D-A3B0-FED4A471990A}" srcOrd="0" destOrd="0" presId="urn:microsoft.com/office/officeart/2005/8/layout/process1"/>
    <dgm:cxn modelId="{5D801C50-00CB-4AEA-8769-F338075CE1AC}" type="presParOf" srcId="{468C966A-AEAD-4E61-96C9-9EED40B50F24}" destId="{706B010B-D92F-4099-9EF6-A9185D122BEB}" srcOrd="1" destOrd="0" presId="urn:microsoft.com/office/officeart/2005/8/layout/process1"/>
    <dgm:cxn modelId="{79595224-79FF-44BD-B342-46F2510EDCCC}" type="presParOf" srcId="{706B010B-D92F-4099-9EF6-A9185D122BEB}" destId="{F54E4FA8-42A3-4A96-BB8C-78B803DE5F0E}" srcOrd="0" destOrd="0" presId="urn:microsoft.com/office/officeart/2005/8/layout/process1"/>
    <dgm:cxn modelId="{8701FC4D-CC31-4D2E-B90E-38D82F9639F7}" type="presParOf" srcId="{468C966A-AEAD-4E61-96C9-9EED40B50F24}" destId="{D1EB0A9B-41A0-426A-8690-77D044C4473F}" srcOrd="2" destOrd="0" presId="urn:microsoft.com/office/officeart/2005/8/layout/process1"/>
    <dgm:cxn modelId="{296DCDAC-8105-4673-A0E8-1750778D585A}" type="presParOf" srcId="{468C966A-AEAD-4E61-96C9-9EED40B50F24}" destId="{0EF1E30F-5C4C-49A9-A3BC-DA8D698AE407}" srcOrd="3" destOrd="0" presId="urn:microsoft.com/office/officeart/2005/8/layout/process1"/>
    <dgm:cxn modelId="{64C3E41C-863F-47D5-9812-215DC824B4D6}" type="presParOf" srcId="{0EF1E30F-5C4C-49A9-A3BC-DA8D698AE407}" destId="{F58B2AF2-0CEF-454B-B1F5-E0840E1231C4}" srcOrd="0" destOrd="0" presId="urn:microsoft.com/office/officeart/2005/8/layout/process1"/>
    <dgm:cxn modelId="{615451AE-5F46-4857-B482-889800B51420}" type="presParOf" srcId="{468C966A-AEAD-4E61-96C9-9EED40B50F24}" destId="{1C93BD41-B710-4C11-AC2E-FCCA8B99905F}" srcOrd="4" destOrd="0" presId="urn:microsoft.com/office/officeart/2005/8/layout/process1"/>
    <dgm:cxn modelId="{8A55D99D-8CEE-40AF-AB1C-0653E244C680}" type="presParOf" srcId="{468C966A-AEAD-4E61-96C9-9EED40B50F24}" destId="{2C39C342-3D32-4098-AA0B-2DDC0882C733}" srcOrd="5" destOrd="0" presId="urn:microsoft.com/office/officeart/2005/8/layout/process1"/>
    <dgm:cxn modelId="{BF54E9BC-19FC-44E4-A851-0795FEA18C3F}" type="presParOf" srcId="{2C39C342-3D32-4098-AA0B-2DDC0882C733}" destId="{9108A728-0BC4-4C8C-9AB8-2D24FB60D9A8}" srcOrd="0" destOrd="0" presId="urn:microsoft.com/office/officeart/2005/8/layout/process1"/>
    <dgm:cxn modelId="{59F0D1A4-BF4C-4F7A-9386-E243EE3C9308}" type="presParOf" srcId="{468C966A-AEAD-4E61-96C9-9EED40B50F24}" destId="{31503F07-A567-40FF-88CF-4E9D900B22C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t" anchorCtr="0" compatLnSpc="1">
            <a:prstTxWarp prst="textNoShape">
              <a:avLst/>
            </a:prstTxWarp>
          </a:bodyPr>
          <a:lstStyle>
            <a:lvl1pPr defTabSz="948400">
              <a:defRPr sz="9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6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t" anchorCtr="0" compatLnSpc="1">
            <a:prstTxWarp prst="textNoShape">
              <a:avLst/>
            </a:prstTxWarp>
          </a:bodyPr>
          <a:lstStyle>
            <a:lvl1pPr algn="r" defTabSz="948400">
              <a:defRPr sz="9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b" anchorCtr="0" compatLnSpc="1">
            <a:prstTxWarp prst="textNoShape">
              <a:avLst/>
            </a:prstTxWarp>
          </a:bodyPr>
          <a:lstStyle>
            <a:lvl1pPr defTabSz="948400">
              <a:defRPr sz="900"/>
            </a:lvl1pPr>
          </a:lstStyle>
          <a:p>
            <a:endParaRPr lang="fi-F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6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b" anchorCtr="0" compatLnSpc="1">
            <a:prstTxWarp prst="textNoShape">
              <a:avLst/>
            </a:prstTxWarp>
          </a:bodyPr>
          <a:lstStyle>
            <a:lvl1pPr algn="r" defTabSz="9484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81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t" anchorCtr="0" compatLnSpc="1">
            <a:prstTxWarp prst="textNoShape">
              <a:avLst/>
            </a:prstTxWarp>
          </a:bodyPr>
          <a:lstStyle>
            <a:lvl1pPr defTabSz="948400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6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t" anchorCtr="0" compatLnSpc="1">
            <a:prstTxWarp prst="textNoShape">
              <a:avLst/>
            </a:prstTxWarp>
          </a:bodyPr>
          <a:lstStyle>
            <a:lvl1pPr algn="r" defTabSz="948400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4654"/>
            <a:ext cx="543874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b" anchorCtr="0" compatLnSpc="1">
            <a:prstTxWarp prst="textNoShape">
              <a:avLst/>
            </a:prstTxWarp>
          </a:bodyPr>
          <a:lstStyle>
            <a:lvl1pPr defTabSz="948400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6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5" rIns="94829" bIns="47415" numCol="1" anchor="b" anchorCtr="0" compatLnSpc="1">
            <a:prstTxWarp prst="textNoShape">
              <a:avLst/>
            </a:prstTxWarp>
          </a:bodyPr>
          <a:lstStyle>
            <a:lvl1pPr algn="r" defTabSz="9484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585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5B9D9D-020E-4310-9A46-08B00827D373}" type="slidenum">
              <a:rPr lang="fi-FI" altLang="fi-FI" smtClean="0"/>
              <a:pPr eaLnBrk="1" hangingPunct="1"/>
              <a:t>15</a:t>
            </a:fld>
            <a:endParaRPr lang="fi-FI" altLang="fi-FI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6B5AD5-6544-42C9-B08D-62CAA10D72DB}" type="slidenum">
              <a:rPr lang="fi-FI" altLang="fi-FI" smtClean="0"/>
              <a:pPr eaLnBrk="1" hangingPunct="1"/>
              <a:t>17</a:t>
            </a:fld>
            <a:endParaRPr lang="fi-FI" altLang="fi-FI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604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82" indent="-285724" defTabSz="947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95" indent="-228579" defTabSz="947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54" indent="-228579" defTabSz="947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212" indent="-228579" defTabSz="947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70" indent="-228579" defTabSz="947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28" indent="-228579" defTabSz="947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87" indent="-228579" defTabSz="947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44" indent="-228579" defTabSz="947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8E9735-620F-4B2E-9FB3-DB19329C3222}" type="slidenum">
              <a:rPr lang="fi-FI" altLang="fi-FI" sz="900"/>
              <a:pPr eaLnBrk="1" hangingPunct="1">
                <a:spcBef>
                  <a:spcPct val="0"/>
                </a:spcBef>
              </a:pPr>
              <a:t>29</a:t>
            </a:fld>
            <a:endParaRPr lang="fi-FI" altLang="fi-FI"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fld id="{57626D7E-3E22-4262-8503-F7494801F39B}" type="slidenum">
              <a:rPr lang="fi-FI"/>
              <a:pPr>
                <a:spcBef>
                  <a:spcPct val="0"/>
                </a:spcBef>
                <a:defRPr/>
              </a:pPr>
              <a:t>33</a:t>
            </a:fld>
            <a:endParaRPr lang="fi-FI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L_KV_LOGO_PP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5226679"/>
            <a:ext cx="4572000" cy="225853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BD6E6B6-68CB-4374-9EE4-C0656D9FA7D5}" type="datetime1">
              <a:rPr lang="fi-FI" smtClean="0"/>
              <a:t>21.10.2015</a:t>
            </a:fld>
            <a:endParaRPr lang="fi-FI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A711-C197-4373-8551-FFB0E86C5235}" type="datetime1">
              <a:rPr lang="fi-FI" smtClean="0">
                <a:solidFill>
                  <a:prstClr val="white">
                    <a:tint val="75000"/>
                  </a:prstClr>
                </a:solidFill>
              </a:rPr>
              <a:t>21.10.2015</a:t>
            </a:fld>
            <a:endParaRPr lang="fi-F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08B9-C819-45D9-8549-792C38B54BBF}" type="slidenum">
              <a:rPr lang="fi-FI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white">
                    <a:tint val="75000"/>
                  </a:prstClr>
                </a:solidFill>
              </a:rPr>
              <a:t>Pekka Puska</a:t>
            </a:r>
            <a:endParaRPr lang="fi-F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7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C54B4-D260-47AE-B206-A4B169EE50DC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736-0628-40EC-9E18-63BEF8DFF764}" type="datetime1">
              <a:rPr lang="fi-FI" smtClean="0"/>
              <a:t>21.10.2015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33611-96E2-48C1-93E0-A50D15654290}" type="datetime1">
              <a:rPr lang="fi-FI" smtClean="0"/>
              <a:t>21.10.2015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B556D-6540-4996-89D7-B92AF8A4C976}" type="datetime1">
              <a:rPr lang="fi-FI" smtClean="0"/>
              <a:t>21.10.2015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1284B-CA11-45AD-8C29-09CABB21CA9D}" type="datetime1">
              <a:rPr lang="fi-FI" smtClean="0"/>
              <a:t>21.10.2015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850" y="1484313"/>
            <a:ext cx="4033838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850" y="3756025"/>
            <a:ext cx="4033838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B467-FA45-4CCA-9F77-6DF93A2F374C}" type="datetime1">
              <a:rPr lang="fi-FI" smtClean="0"/>
              <a:t>21.10.2015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Pekka Puska</a:t>
            </a: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8745-FF36-4C82-9F0E-8C78E6E80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214438" y="5643563"/>
            <a:ext cx="6661150" cy="198437"/>
            <a:chOff x="782" y="2489"/>
            <a:chExt cx="4196" cy="125"/>
          </a:xfrm>
        </p:grpSpPr>
        <p:sp>
          <p:nvSpPr>
            <p:cNvPr id="4" name="Freeform 40"/>
            <p:cNvSpPr>
              <a:spLocks noEditPoints="1"/>
            </p:cNvSpPr>
            <p:nvPr/>
          </p:nvSpPr>
          <p:spPr bwMode="auto">
            <a:xfrm>
              <a:off x="2643" y="2489"/>
              <a:ext cx="2335" cy="125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206" y="29"/>
                </a:cxn>
                <a:cxn ang="0">
                  <a:pos x="160" y="0"/>
                </a:cxn>
                <a:cxn ang="0">
                  <a:pos x="107" y="19"/>
                </a:cxn>
                <a:cxn ang="0">
                  <a:pos x="92" y="73"/>
                </a:cxn>
                <a:cxn ang="0">
                  <a:pos x="117" y="122"/>
                </a:cxn>
                <a:cxn ang="0">
                  <a:pos x="173" y="130"/>
                </a:cxn>
                <a:cxn ang="0">
                  <a:pos x="211" y="92"/>
                </a:cxn>
                <a:cxn ang="0">
                  <a:pos x="191" y="90"/>
                </a:cxn>
                <a:cxn ang="0">
                  <a:pos x="158" y="116"/>
                </a:cxn>
                <a:cxn ang="0">
                  <a:pos x="122" y="102"/>
                </a:cxn>
                <a:cxn ang="0">
                  <a:pos x="111" y="61"/>
                </a:cxn>
                <a:cxn ang="0">
                  <a:pos x="136" y="20"/>
                </a:cxn>
                <a:cxn ang="0">
                  <a:pos x="175" y="22"/>
                </a:cxn>
                <a:cxn ang="0">
                  <a:pos x="195" y="56"/>
                </a:cxn>
                <a:cxn ang="0">
                  <a:pos x="325" y="110"/>
                </a:cxn>
                <a:cxn ang="0">
                  <a:pos x="315" y="58"/>
                </a:cxn>
                <a:cxn ang="0">
                  <a:pos x="321" y="19"/>
                </a:cxn>
                <a:cxn ang="0">
                  <a:pos x="242" y="2"/>
                </a:cxn>
                <a:cxn ang="0">
                  <a:pos x="289" y="82"/>
                </a:cxn>
                <a:cxn ang="0">
                  <a:pos x="328" y="130"/>
                </a:cxn>
                <a:cxn ang="0">
                  <a:pos x="291" y="56"/>
                </a:cxn>
                <a:cxn ang="0">
                  <a:pos x="298" y="23"/>
                </a:cxn>
                <a:cxn ang="0">
                  <a:pos x="443" y="55"/>
                </a:cxn>
                <a:cxn ang="0">
                  <a:pos x="632" y="18"/>
                </a:cxn>
                <a:cxn ang="0">
                  <a:pos x="628" y="55"/>
                </a:cxn>
                <a:cxn ang="0">
                  <a:pos x="682" y="98"/>
                </a:cxn>
                <a:cxn ang="0">
                  <a:pos x="870" y="114"/>
                </a:cxn>
                <a:cxn ang="0">
                  <a:pos x="879" y="18"/>
                </a:cxn>
                <a:cxn ang="0">
                  <a:pos x="1078" y="55"/>
                </a:cxn>
                <a:cxn ang="0">
                  <a:pos x="1097" y="130"/>
                </a:cxn>
                <a:cxn ang="0">
                  <a:pos x="1312" y="130"/>
                </a:cxn>
                <a:cxn ang="0">
                  <a:pos x="1413" y="105"/>
                </a:cxn>
                <a:cxn ang="0">
                  <a:pos x="1573" y="60"/>
                </a:cxn>
                <a:cxn ang="0">
                  <a:pos x="1547" y="13"/>
                </a:cxn>
                <a:cxn ang="0">
                  <a:pos x="1511" y="130"/>
                </a:cxn>
                <a:cxn ang="0">
                  <a:pos x="1560" y="107"/>
                </a:cxn>
                <a:cxn ang="0">
                  <a:pos x="1554" y="67"/>
                </a:cxn>
                <a:cxn ang="0">
                  <a:pos x="1536" y="106"/>
                </a:cxn>
                <a:cxn ang="0">
                  <a:pos x="1516" y="19"/>
                </a:cxn>
                <a:cxn ang="0">
                  <a:pos x="1548" y="41"/>
                </a:cxn>
                <a:cxn ang="0">
                  <a:pos x="1784" y="108"/>
                </a:cxn>
                <a:cxn ang="0">
                  <a:pos x="1714" y="130"/>
                </a:cxn>
                <a:cxn ang="0">
                  <a:pos x="1856" y="130"/>
                </a:cxn>
                <a:cxn ang="0">
                  <a:pos x="1929" y="18"/>
                </a:cxn>
                <a:cxn ang="0">
                  <a:pos x="2127" y="2"/>
                </a:cxn>
                <a:cxn ang="0">
                  <a:pos x="2127" y="18"/>
                </a:cxn>
                <a:cxn ang="0">
                  <a:pos x="2262" y="130"/>
                </a:cxn>
                <a:cxn ang="0">
                  <a:pos x="2369" y="113"/>
                </a:cxn>
                <a:cxn ang="0">
                  <a:pos x="2347" y="64"/>
                </a:cxn>
                <a:cxn ang="0">
                  <a:pos x="2365" y="28"/>
                </a:cxn>
                <a:cxn ang="0">
                  <a:pos x="2335" y="3"/>
                </a:cxn>
                <a:cxn ang="0">
                  <a:pos x="2324" y="76"/>
                </a:cxn>
                <a:cxn ang="0">
                  <a:pos x="2362" y="128"/>
                </a:cxn>
                <a:cxn ang="0">
                  <a:pos x="2339" y="51"/>
                </a:cxn>
                <a:cxn ang="0">
                  <a:pos x="2332" y="19"/>
                </a:cxn>
                <a:cxn ang="0">
                  <a:pos x="2404" y="2"/>
                </a:cxn>
                <a:cxn ang="0">
                  <a:pos x="2422" y="18"/>
                </a:cxn>
              </a:cxnLst>
              <a:rect l="0" t="0" r="r" b="b"/>
              <a:pathLst>
                <a:path w="2476" h="133">
                  <a:moveTo>
                    <a:pt x="72" y="18"/>
                  </a:moveTo>
                  <a:lnTo>
                    <a:pt x="72" y="2"/>
                  </a:lnTo>
                  <a:lnTo>
                    <a:pt x="0" y="2"/>
                  </a:lnTo>
                  <a:lnTo>
                    <a:pt x="0" y="130"/>
                  </a:lnTo>
                  <a:lnTo>
                    <a:pt x="18" y="130"/>
                  </a:lnTo>
                  <a:lnTo>
                    <a:pt x="18" y="72"/>
                  </a:lnTo>
                  <a:lnTo>
                    <a:pt x="67" y="72"/>
                  </a:lnTo>
                  <a:lnTo>
                    <a:pt x="67" y="55"/>
                  </a:lnTo>
                  <a:lnTo>
                    <a:pt x="18" y="55"/>
                  </a:lnTo>
                  <a:lnTo>
                    <a:pt x="18" y="18"/>
                  </a:lnTo>
                  <a:lnTo>
                    <a:pt x="72" y="18"/>
                  </a:lnTo>
                  <a:close/>
                  <a:moveTo>
                    <a:pt x="215" y="66"/>
                  </a:moveTo>
                  <a:lnTo>
                    <a:pt x="215" y="59"/>
                  </a:lnTo>
                  <a:lnTo>
                    <a:pt x="214" y="52"/>
                  </a:lnTo>
                  <a:lnTo>
                    <a:pt x="213" y="46"/>
                  </a:lnTo>
                  <a:lnTo>
                    <a:pt x="211" y="40"/>
                  </a:lnTo>
                  <a:lnTo>
                    <a:pt x="209" y="34"/>
                  </a:lnTo>
                  <a:lnTo>
                    <a:pt x="206" y="29"/>
                  </a:lnTo>
                  <a:lnTo>
                    <a:pt x="203" y="24"/>
                  </a:lnTo>
                  <a:lnTo>
                    <a:pt x="199" y="19"/>
                  </a:lnTo>
                  <a:lnTo>
                    <a:pt x="195" y="14"/>
                  </a:lnTo>
                  <a:lnTo>
                    <a:pt x="190" y="11"/>
                  </a:lnTo>
                  <a:lnTo>
                    <a:pt x="185" y="7"/>
                  </a:lnTo>
                  <a:lnTo>
                    <a:pt x="179" y="5"/>
                  </a:lnTo>
                  <a:lnTo>
                    <a:pt x="173" y="2"/>
                  </a:lnTo>
                  <a:lnTo>
                    <a:pt x="167" y="1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9" y="1"/>
                  </a:lnTo>
                  <a:lnTo>
                    <a:pt x="133" y="2"/>
                  </a:lnTo>
                  <a:lnTo>
                    <a:pt x="127" y="5"/>
                  </a:lnTo>
                  <a:lnTo>
                    <a:pt x="122" y="7"/>
                  </a:lnTo>
                  <a:lnTo>
                    <a:pt x="117" y="11"/>
                  </a:lnTo>
                  <a:lnTo>
                    <a:pt x="112" y="14"/>
                  </a:lnTo>
                  <a:lnTo>
                    <a:pt x="107" y="19"/>
                  </a:lnTo>
                  <a:lnTo>
                    <a:pt x="104" y="24"/>
                  </a:lnTo>
                  <a:lnTo>
                    <a:pt x="101" y="29"/>
                  </a:lnTo>
                  <a:lnTo>
                    <a:pt x="98" y="34"/>
                  </a:lnTo>
                  <a:lnTo>
                    <a:pt x="96" y="40"/>
                  </a:lnTo>
                  <a:lnTo>
                    <a:pt x="94" y="46"/>
                  </a:lnTo>
                  <a:lnTo>
                    <a:pt x="93" y="52"/>
                  </a:lnTo>
                  <a:lnTo>
                    <a:pt x="92" y="59"/>
                  </a:lnTo>
                  <a:lnTo>
                    <a:pt x="92" y="66"/>
                  </a:lnTo>
                  <a:lnTo>
                    <a:pt x="92" y="73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6" y="92"/>
                  </a:lnTo>
                  <a:lnTo>
                    <a:pt x="98" y="98"/>
                  </a:lnTo>
                  <a:lnTo>
                    <a:pt x="101" y="104"/>
                  </a:lnTo>
                  <a:lnTo>
                    <a:pt x="104" y="109"/>
                  </a:lnTo>
                  <a:lnTo>
                    <a:pt x="107" y="113"/>
                  </a:lnTo>
                  <a:lnTo>
                    <a:pt x="112" y="118"/>
                  </a:lnTo>
                  <a:lnTo>
                    <a:pt x="117" y="122"/>
                  </a:lnTo>
                  <a:lnTo>
                    <a:pt x="122" y="125"/>
                  </a:lnTo>
                  <a:lnTo>
                    <a:pt x="127" y="128"/>
                  </a:lnTo>
                  <a:lnTo>
                    <a:pt x="133" y="130"/>
                  </a:lnTo>
                  <a:lnTo>
                    <a:pt x="139" y="132"/>
                  </a:lnTo>
                  <a:lnTo>
                    <a:pt x="146" y="132"/>
                  </a:lnTo>
                  <a:lnTo>
                    <a:pt x="153" y="133"/>
                  </a:lnTo>
                  <a:lnTo>
                    <a:pt x="160" y="132"/>
                  </a:lnTo>
                  <a:lnTo>
                    <a:pt x="167" y="132"/>
                  </a:lnTo>
                  <a:lnTo>
                    <a:pt x="173" y="130"/>
                  </a:lnTo>
                  <a:lnTo>
                    <a:pt x="179" y="128"/>
                  </a:lnTo>
                  <a:lnTo>
                    <a:pt x="185" y="125"/>
                  </a:lnTo>
                  <a:lnTo>
                    <a:pt x="190" y="122"/>
                  </a:lnTo>
                  <a:lnTo>
                    <a:pt x="195" y="118"/>
                  </a:lnTo>
                  <a:lnTo>
                    <a:pt x="199" y="113"/>
                  </a:lnTo>
                  <a:lnTo>
                    <a:pt x="203" y="109"/>
                  </a:lnTo>
                  <a:lnTo>
                    <a:pt x="206" y="103"/>
                  </a:lnTo>
                  <a:lnTo>
                    <a:pt x="209" y="98"/>
                  </a:lnTo>
                  <a:lnTo>
                    <a:pt x="211" y="92"/>
                  </a:lnTo>
                  <a:lnTo>
                    <a:pt x="213" y="86"/>
                  </a:lnTo>
                  <a:lnTo>
                    <a:pt x="214" y="80"/>
                  </a:lnTo>
                  <a:lnTo>
                    <a:pt x="215" y="73"/>
                  </a:lnTo>
                  <a:lnTo>
                    <a:pt x="215" y="66"/>
                  </a:lnTo>
                  <a:close/>
                  <a:moveTo>
                    <a:pt x="196" y="66"/>
                  </a:moveTo>
                  <a:lnTo>
                    <a:pt x="195" y="72"/>
                  </a:lnTo>
                  <a:lnTo>
                    <a:pt x="195" y="77"/>
                  </a:lnTo>
                  <a:lnTo>
                    <a:pt x="193" y="86"/>
                  </a:lnTo>
                  <a:lnTo>
                    <a:pt x="191" y="90"/>
                  </a:lnTo>
                  <a:lnTo>
                    <a:pt x="189" y="95"/>
                  </a:lnTo>
                  <a:lnTo>
                    <a:pt x="184" y="102"/>
                  </a:lnTo>
                  <a:lnTo>
                    <a:pt x="181" y="105"/>
                  </a:lnTo>
                  <a:lnTo>
                    <a:pt x="178" y="108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67" y="114"/>
                  </a:lnTo>
                  <a:lnTo>
                    <a:pt x="163" y="115"/>
                  </a:lnTo>
                  <a:lnTo>
                    <a:pt x="158" y="116"/>
                  </a:lnTo>
                  <a:lnTo>
                    <a:pt x="153" y="116"/>
                  </a:lnTo>
                  <a:lnTo>
                    <a:pt x="149" y="116"/>
                  </a:lnTo>
                  <a:lnTo>
                    <a:pt x="144" y="115"/>
                  </a:lnTo>
                  <a:lnTo>
                    <a:pt x="140" y="114"/>
                  </a:lnTo>
                  <a:lnTo>
                    <a:pt x="136" y="113"/>
                  </a:lnTo>
                  <a:lnTo>
                    <a:pt x="132" y="111"/>
                  </a:lnTo>
                  <a:lnTo>
                    <a:pt x="128" y="108"/>
                  </a:lnTo>
                  <a:lnTo>
                    <a:pt x="125" y="105"/>
                  </a:lnTo>
                  <a:lnTo>
                    <a:pt x="122" y="102"/>
                  </a:lnTo>
                  <a:lnTo>
                    <a:pt x="120" y="98"/>
                  </a:lnTo>
                  <a:lnTo>
                    <a:pt x="117" y="95"/>
                  </a:lnTo>
                  <a:lnTo>
                    <a:pt x="115" y="90"/>
                  </a:lnTo>
                  <a:lnTo>
                    <a:pt x="114" y="86"/>
                  </a:lnTo>
                  <a:lnTo>
                    <a:pt x="112" y="81"/>
                  </a:lnTo>
                  <a:lnTo>
                    <a:pt x="112" y="77"/>
                  </a:lnTo>
                  <a:lnTo>
                    <a:pt x="111" y="72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5" y="42"/>
                  </a:lnTo>
                  <a:lnTo>
                    <a:pt x="117" y="38"/>
                  </a:lnTo>
                  <a:lnTo>
                    <a:pt x="122" y="31"/>
                  </a:lnTo>
                  <a:lnTo>
                    <a:pt x="125" y="27"/>
                  </a:lnTo>
                  <a:lnTo>
                    <a:pt x="128" y="24"/>
                  </a:lnTo>
                  <a:lnTo>
                    <a:pt x="132" y="22"/>
                  </a:lnTo>
                  <a:lnTo>
                    <a:pt x="136" y="20"/>
                  </a:lnTo>
                  <a:lnTo>
                    <a:pt x="140" y="18"/>
                  </a:lnTo>
                  <a:lnTo>
                    <a:pt x="144" y="17"/>
                  </a:lnTo>
                  <a:lnTo>
                    <a:pt x="149" y="16"/>
                  </a:lnTo>
                  <a:lnTo>
                    <a:pt x="153" y="16"/>
                  </a:lnTo>
                  <a:lnTo>
                    <a:pt x="158" y="16"/>
                  </a:lnTo>
                  <a:lnTo>
                    <a:pt x="163" y="17"/>
                  </a:lnTo>
                  <a:lnTo>
                    <a:pt x="167" y="18"/>
                  </a:lnTo>
                  <a:lnTo>
                    <a:pt x="171" y="20"/>
                  </a:lnTo>
                  <a:lnTo>
                    <a:pt x="175" y="22"/>
                  </a:lnTo>
                  <a:lnTo>
                    <a:pt x="178" y="24"/>
                  </a:lnTo>
                  <a:lnTo>
                    <a:pt x="181" y="27"/>
                  </a:lnTo>
                  <a:lnTo>
                    <a:pt x="184" y="31"/>
                  </a:lnTo>
                  <a:lnTo>
                    <a:pt x="187" y="34"/>
                  </a:lnTo>
                  <a:lnTo>
                    <a:pt x="189" y="38"/>
                  </a:lnTo>
                  <a:lnTo>
                    <a:pt x="191" y="42"/>
                  </a:lnTo>
                  <a:lnTo>
                    <a:pt x="193" y="46"/>
                  </a:lnTo>
                  <a:lnTo>
                    <a:pt x="194" y="51"/>
                  </a:lnTo>
                  <a:lnTo>
                    <a:pt x="195" y="56"/>
                  </a:lnTo>
                  <a:lnTo>
                    <a:pt x="195" y="61"/>
                  </a:lnTo>
                  <a:lnTo>
                    <a:pt x="196" y="66"/>
                  </a:lnTo>
                  <a:close/>
                  <a:moveTo>
                    <a:pt x="336" y="130"/>
                  </a:moveTo>
                  <a:lnTo>
                    <a:pt x="336" y="114"/>
                  </a:lnTo>
                  <a:lnTo>
                    <a:pt x="332" y="114"/>
                  </a:lnTo>
                  <a:lnTo>
                    <a:pt x="330" y="114"/>
                  </a:lnTo>
                  <a:lnTo>
                    <a:pt x="329" y="113"/>
                  </a:lnTo>
                  <a:lnTo>
                    <a:pt x="327" y="112"/>
                  </a:lnTo>
                  <a:lnTo>
                    <a:pt x="325" y="110"/>
                  </a:lnTo>
                  <a:lnTo>
                    <a:pt x="321" y="104"/>
                  </a:lnTo>
                  <a:lnTo>
                    <a:pt x="317" y="97"/>
                  </a:lnTo>
                  <a:lnTo>
                    <a:pt x="312" y="87"/>
                  </a:lnTo>
                  <a:lnTo>
                    <a:pt x="308" y="78"/>
                  </a:lnTo>
                  <a:lnTo>
                    <a:pt x="304" y="72"/>
                  </a:lnTo>
                  <a:lnTo>
                    <a:pt x="300" y="67"/>
                  </a:lnTo>
                  <a:lnTo>
                    <a:pt x="306" y="64"/>
                  </a:lnTo>
                  <a:lnTo>
                    <a:pt x="311" y="61"/>
                  </a:lnTo>
                  <a:lnTo>
                    <a:pt x="315" y="58"/>
                  </a:lnTo>
                  <a:lnTo>
                    <a:pt x="319" y="54"/>
                  </a:lnTo>
                  <a:lnTo>
                    <a:pt x="322" y="50"/>
                  </a:lnTo>
                  <a:lnTo>
                    <a:pt x="324" y="45"/>
                  </a:lnTo>
                  <a:lnTo>
                    <a:pt x="325" y="40"/>
                  </a:lnTo>
                  <a:lnTo>
                    <a:pt x="325" y="35"/>
                  </a:lnTo>
                  <a:lnTo>
                    <a:pt x="325" y="32"/>
                  </a:lnTo>
                  <a:lnTo>
                    <a:pt x="324" y="28"/>
                  </a:lnTo>
                  <a:lnTo>
                    <a:pt x="322" y="22"/>
                  </a:lnTo>
                  <a:lnTo>
                    <a:pt x="321" y="19"/>
                  </a:lnTo>
                  <a:lnTo>
                    <a:pt x="319" y="16"/>
                  </a:lnTo>
                  <a:lnTo>
                    <a:pt x="317" y="13"/>
                  </a:lnTo>
                  <a:lnTo>
                    <a:pt x="314" y="11"/>
                  </a:lnTo>
                  <a:lnTo>
                    <a:pt x="308" y="7"/>
                  </a:lnTo>
                  <a:lnTo>
                    <a:pt x="305" y="6"/>
                  </a:lnTo>
                  <a:lnTo>
                    <a:pt x="301" y="4"/>
                  </a:lnTo>
                  <a:lnTo>
                    <a:pt x="294" y="3"/>
                  </a:lnTo>
                  <a:lnTo>
                    <a:pt x="286" y="2"/>
                  </a:lnTo>
                  <a:lnTo>
                    <a:pt x="242" y="2"/>
                  </a:lnTo>
                  <a:lnTo>
                    <a:pt x="242" y="130"/>
                  </a:lnTo>
                  <a:lnTo>
                    <a:pt x="262" y="130"/>
                  </a:lnTo>
                  <a:lnTo>
                    <a:pt x="262" y="74"/>
                  </a:lnTo>
                  <a:lnTo>
                    <a:pt x="276" y="74"/>
                  </a:lnTo>
                  <a:lnTo>
                    <a:pt x="278" y="74"/>
                  </a:lnTo>
                  <a:lnTo>
                    <a:pt x="281" y="75"/>
                  </a:lnTo>
                  <a:lnTo>
                    <a:pt x="283" y="76"/>
                  </a:lnTo>
                  <a:lnTo>
                    <a:pt x="285" y="77"/>
                  </a:lnTo>
                  <a:lnTo>
                    <a:pt x="289" y="82"/>
                  </a:lnTo>
                  <a:lnTo>
                    <a:pt x="293" y="88"/>
                  </a:lnTo>
                  <a:lnTo>
                    <a:pt x="307" y="116"/>
                  </a:lnTo>
                  <a:lnTo>
                    <a:pt x="309" y="119"/>
                  </a:lnTo>
                  <a:lnTo>
                    <a:pt x="312" y="122"/>
                  </a:lnTo>
                  <a:lnTo>
                    <a:pt x="315" y="125"/>
                  </a:lnTo>
                  <a:lnTo>
                    <a:pt x="318" y="127"/>
                  </a:lnTo>
                  <a:lnTo>
                    <a:pt x="321" y="128"/>
                  </a:lnTo>
                  <a:lnTo>
                    <a:pt x="324" y="129"/>
                  </a:lnTo>
                  <a:lnTo>
                    <a:pt x="328" y="130"/>
                  </a:lnTo>
                  <a:lnTo>
                    <a:pt x="332" y="130"/>
                  </a:lnTo>
                  <a:lnTo>
                    <a:pt x="336" y="130"/>
                  </a:lnTo>
                  <a:close/>
                  <a:moveTo>
                    <a:pt x="305" y="35"/>
                  </a:moveTo>
                  <a:lnTo>
                    <a:pt x="305" y="40"/>
                  </a:lnTo>
                  <a:lnTo>
                    <a:pt x="304" y="44"/>
                  </a:lnTo>
                  <a:lnTo>
                    <a:pt x="302" y="47"/>
                  </a:lnTo>
                  <a:lnTo>
                    <a:pt x="299" y="51"/>
                  </a:lnTo>
                  <a:lnTo>
                    <a:pt x="295" y="54"/>
                  </a:lnTo>
                  <a:lnTo>
                    <a:pt x="291" y="56"/>
                  </a:lnTo>
                  <a:lnTo>
                    <a:pt x="287" y="57"/>
                  </a:lnTo>
                  <a:lnTo>
                    <a:pt x="283" y="57"/>
                  </a:lnTo>
                  <a:lnTo>
                    <a:pt x="262" y="57"/>
                  </a:lnTo>
                  <a:lnTo>
                    <a:pt x="262" y="18"/>
                  </a:lnTo>
                  <a:lnTo>
                    <a:pt x="283" y="18"/>
                  </a:lnTo>
                  <a:lnTo>
                    <a:pt x="287" y="18"/>
                  </a:lnTo>
                  <a:lnTo>
                    <a:pt x="291" y="19"/>
                  </a:lnTo>
                  <a:lnTo>
                    <a:pt x="295" y="21"/>
                  </a:lnTo>
                  <a:lnTo>
                    <a:pt x="298" y="23"/>
                  </a:lnTo>
                  <a:lnTo>
                    <a:pt x="301" y="25"/>
                  </a:lnTo>
                  <a:lnTo>
                    <a:pt x="304" y="28"/>
                  </a:lnTo>
                  <a:lnTo>
                    <a:pt x="305" y="32"/>
                  </a:lnTo>
                  <a:lnTo>
                    <a:pt x="305" y="35"/>
                  </a:lnTo>
                  <a:close/>
                  <a:moveTo>
                    <a:pt x="524" y="130"/>
                  </a:moveTo>
                  <a:lnTo>
                    <a:pt x="524" y="2"/>
                  </a:lnTo>
                  <a:lnTo>
                    <a:pt x="505" y="2"/>
                  </a:lnTo>
                  <a:lnTo>
                    <a:pt x="505" y="55"/>
                  </a:lnTo>
                  <a:lnTo>
                    <a:pt x="443" y="55"/>
                  </a:lnTo>
                  <a:lnTo>
                    <a:pt x="443" y="2"/>
                  </a:lnTo>
                  <a:lnTo>
                    <a:pt x="425" y="2"/>
                  </a:lnTo>
                  <a:lnTo>
                    <a:pt x="425" y="130"/>
                  </a:lnTo>
                  <a:lnTo>
                    <a:pt x="443" y="130"/>
                  </a:lnTo>
                  <a:lnTo>
                    <a:pt x="443" y="71"/>
                  </a:lnTo>
                  <a:lnTo>
                    <a:pt x="505" y="71"/>
                  </a:lnTo>
                  <a:lnTo>
                    <a:pt x="505" y="130"/>
                  </a:lnTo>
                  <a:lnTo>
                    <a:pt x="524" y="130"/>
                  </a:lnTo>
                  <a:close/>
                  <a:moveTo>
                    <a:pt x="632" y="18"/>
                  </a:moveTo>
                  <a:lnTo>
                    <a:pt x="632" y="2"/>
                  </a:lnTo>
                  <a:lnTo>
                    <a:pt x="560" y="2"/>
                  </a:lnTo>
                  <a:lnTo>
                    <a:pt x="560" y="130"/>
                  </a:lnTo>
                  <a:lnTo>
                    <a:pt x="632" y="130"/>
                  </a:lnTo>
                  <a:lnTo>
                    <a:pt x="632" y="114"/>
                  </a:lnTo>
                  <a:lnTo>
                    <a:pt x="579" y="114"/>
                  </a:lnTo>
                  <a:lnTo>
                    <a:pt x="579" y="72"/>
                  </a:lnTo>
                  <a:lnTo>
                    <a:pt x="628" y="72"/>
                  </a:lnTo>
                  <a:lnTo>
                    <a:pt x="628" y="55"/>
                  </a:lnTo>
                  <a:lnTo>
                    <a:pt x="579" y="55"/>
                  </a:lnTo>
                  <a:lnTo>
                    <a:pt x="579" y="18"/>
                  </a:lnTo>
                  <a:lnTo>
                    <a:pt x="632" y="18"/>
                  </a:lnTo>
                  <a:close/>
                  <a:moveTo>
                    <a:pt x="778" y="130"/>
                  </a:moveTo>
                  <a:lnTo>
                    <a:pt x="722" y="2"/>
                  </a:lnTo>
                  <a:lnTo>
                    <a:pt x="704" y="2"/>
                  </a:lnTo>
                  <a:lnTo>
                    <a:pt x="649" y="130"/>
                  </a:lnTo>
                  <a:lnTo>
                    <a:pt x="669" y="130"/>
                  </a:lnTo>
                  <a:lnTo>
                    <a:pt x="682" y="98"/>
                  </a:lnTo>
                  <a:lnTo>
                    <a:pt x="745" y="98"/>
                  </a:lnTo>
                  <a:lnTo>
                    <a:pt x="758" y="130"/>
                  </a:lnTo>
                  <a:lnTo>
                    <a:pt x="778" y="130"/>
                  </a:lnTo>
                  <a:close/>
                  <a:moveTo>
                    <a:pt x="739" y="83"/>
                  </a:moveTo>
                  <a:lnTo>
                    <a:pt x="688" y="83"/>
                  </a:lnTo>
                  <a:lnTo>
                    <a:pt x="713" y="20"/>
                  </a:lnTo>
                  <a:lnTo>
                    <a:pt x="739" y="83"/>
                  </a:lnTo>
                  <a:close/>
                  <a:moveTo>
                    <a:pt x="870" y="130"/>
                  </a:moveTo>
                  <a:lnTo>
                    <a:pt x="870" y="114"/>
                  </a:lnTo>
                  <a:lnTo>
                    <a:pt x="817" y="114"/>
                  </a:lnTo>
                  <a:lnTo>
                    <a:pt x="817" y="2"/>
                  </a:lnTo>
                  <a:lnTo>
                    <a:pt x="799" y="2"/>
                  </a:lnTo>
                  <a:lnTo>
                    <a:pt x="799" y="130"/>
                  </a:lnTo>
                  <a:lnTo>
                    <a:pt x="870" y="130"/>
                  </a:lnTo>
                  <a:close/>
                  <a:moveTo>
                    <a:pt x="976" y="18"/>
                  </a:moveTo>
                  <a:lnTo>
                    <a:pt x="976" y="2"/>
                  </a:lnTo>
                  <a:lnTo>
                    <a:pt x="879" y="2"/>
                  </a:lnTo>
                  <a:lnTo>
                    <a:pt x="879" y="18"/>
                  </a:lnTo>
                  <a:lnTo>
                    <a:pt x="918" y="18"/>
                  </a:lnTo>
                  <a:lnTo>
                    <a:pt x="918" y="130"/>
                  </a:lnTo>
                  <a:lnTo>
                    <a:pt x="937" y="130"/>
                  </a:lnTo>
                  <a:lnTo>
                    <a:pt x="937" y="18"/>
                  </a:lnTo>
                  <a:lnTo>
                    <a:pt x="976" y="18"/>
                  </a:lnTo>
                  <a:close/>
                  <a:moveTo>
                    <a:pt x="1097" y="130"/>
                  </a:moveTo>
                  <a:lnTo>
                    <a:pt x="1097" y="2"/>
                  </a:lnTo>
                  <a:lnTo>
                    <a:pt x="1078" y="2"/>
                  </a:lnTo>
                  <a:lnTo>
                    <a:pt x="1078" y="55"/>
                  </a:lnTo>
                  <a:lnTo>
                    <a:pt x="1016" y="55"/>
                  </a:lnTo>
                  <a:lnTo>
                    <a:pt x="1016" y="2"/>
                  </a:lnTo>
                  <a:lnTo>
                    <a:pt x="998" y="2"/>
                  </a:lnTo>
                  <a:lnTo>
                    <a:pt x="998" y="130"/>
                  </a:lnTo>
                  <a:lnTo>
                    <a:pt x="1016" y="130"/>
                  </a:lnTo>
                  <a:lnTo>
                    <a:pt x="1016" y="71"/>
                  </a:lnTo>
                  <a:lnTo>
                    <a:pt x="1078" y="71"/>
                  </a:lnTo>
                  <a:lnTo>
                    <a:pt x="1078" y="130"/>
                  </a:lnTo>
                  <a:lnTo>
                    <a:pt x="1097" y="130"/>
                  </a:lnTo>
                  <a:close/>
                  <a:moveTo>
                    <a:pt x="1312" y="130"/>
                  </a:moveTo>
                  <a:lnTo>
                    <a:pt x="1256" y="2"/>
                  </a:lnTo>
                  <a:lnTo>
                    <a:pt x="1238" y="2"/>
                  </a:lnTo>
                  <a:lnTo>
                    <a:pt x="1183" y="130"/>
                  </a:lnTo>
                  <a:lnTo>
                    <a:pt x="1203" y="130"/>
                  </a:lnTo>
                  <a:lnTo>
                    <a:pt x="1216" y="98"/>
                  </a:lnTo>
                  <a:lnTo>
                    <a:pt x="1279" y="98"/>
                  </a:lnTo>
                  <a:lnTo>
                    <a:pt x="1292" y="130"/>
                  </a:lnTo>
                  <a:lnTo>
                    <a:pt x="1312" y="130"/>
                  </a:lnTo>
                  <a:close/>
                  <a:moveTo>
                    <a:pt x="1273" y="83"/>
                  </a:moveTo>
                  <a:lnTo>
                    <a:pt x="1222" y="83"/>
                  </a:lnTo>
                  <a:lnTo>
                    <a:pt x="1247" y="20"/>
                  </a:lnTo>
                  <a:lnTo>
                    <a:pt x="1273" y="83"/>
                  </a:lnTo>
                  <a:close/>
                  <a:moveTo>
                    <a:pt x="1432" y="130"/>
                  </a:moveTo>
                  <a:lnTo>
                    <a:pt x="1432" y="2"/>
                  </a:lnTo>
                  <a:lnTo>
                    <a:pt x="1414" y="2"/>
                  </a:lnTo>
                  <a:lnTo>
                    <a:pt x="1414" y="105"/>
                  </a:lnTo>
                  <a:lnTo>
                    <a:pt x="1413" y="105"/>
                  </a:lnTo>
                  <a:lnTo>
                    <a:pt x="1357" y="2"/>
                  </a:lnTo>
                  <a:lnTo>
                    <a:pt x="1333" y="2"/>
                  </a:lnTo>
                  <a:lnTo>
                    <a:pt x="1333" y="130"/>
                  </a:lnTo>
                  <a:lnTo>
                    <a:pt x="1352" y="130"/>
                  </a:lnTo>
                  <a:lnTo>
                    <a:pt x="1352" y="28"/>
                  </a:lnTo>
                  <a:lnTo>
                    <a:pt x="1408" y="130"/>
                  </a:lnTo>
                  <a:lnTo>
                    <a:pt x="1432" y="130"/>
                  </a:lnTo>
                  <a:close/>
                  <a:moveTo>
                    <a:pt x="1573" y="67"/>
                  </a:moveTo>
                  <a:lnTo>
                    <a:pt x="1573" y="60"/>
                  </a:lnTo>
                  <a:lnTo>
                    <a:pt x="1572" y="54"/>
                  </a:lnTo>
                  <a:lnTo>
                    <a:pt x="1571" y="48"/>
                  </a:lnTo>
                  <a:lnTo>
                    <a:pt x="1569" y="42"/>
                  </a:lnTo>
                  <a:lnTo>
                    <a:pt x="1566" y="36"/>
                  </a:lnTo>
                  <a:lnTo>
                    <a:pt x="1564" y="31"/>
                  </a:lnTo>
                  <a:lnTo>
                    <a:pt x="1560" y="26"/>
                  </a:lnTo>
                  <a:lnTo>
                    <a:pt x="1556" y="21"/>
                  </a:lnTo>
                  <a:lnTo>
                    <a:pt x="1552" y="17"/>
                  </a:lnTo>
                  <a:lnTo>
                    <a:pt x="1547" y="13"/>
                  </a:lnTo>
                  <a:lnTo>
                    <a:pt x="1542" y="10"/>
                  </a:lnTo>
                  <a:lnTo>
                    <a:pt x="1536" y="7"/>
                  </a:lnTo>
                  <a:lnTo>
                    <a:pt x="1531" y="5"/>
                  </a:lnTo>
                  <a:lnTo>
                    <a:pt x="1524" y="3"/>
                  </a:lnTo>
                  <a:lnTo>
                    <a:pt x="1518" y="2"/>
                  </a:lnTo>
                  <a:lnTo>
                    <a:pt x="1511" y="2"/>
                  </a:lnTo>
                  <a:lnTo>
                    <a:pt x="1466" y="2"/>
                  </a:lnTo>
                  <a:lnTo>
                    <a:pt x="1466" y="130"/>
                  </a:lnTo>
                  <a:lnTo>
                    <a:pt x="1511" y="130"/>
                  </a:lnTo>
                  <a:lnTo>
                    <a:pt x="1518" y="130"/>
                  </a:lnTo>
                  <a:lnTo>
                    <a:pt x="1524" y="129"/>
                  </a:lnTo>
                  <a:lnTo>
                    <a:pt x="1531" y="128"/>
                  </a:lnTo>
                  <a:lnTo>
                    <a:pt x="1536" y="126"/>
                  </a:lnTo>
                  <a:lnTo>
                    <a:pt x="1542" y="123"/>
                  </a:lnTo>
                  <a:lnTo>
                    <a:pt x="1547" y="120"/>
                  </a:lnTo>
                  <a:lnTo>
                    <a:pt x="1552" y="116"/>
                  </a:lnTo>
                  <a:lnTo>
                    <a:pt x="1556" y="112"/>
                  </a:lnTo>
                  <a:lnTo>
                    <a:pt x="1560" y="107"/>
                  </a:lnTo>
                  <a:lnTo>
                    <a:pt x="1564" y="102"/>
                  </a:lnTo>
                  <a:lnTo>
                    <a:pt x="1566" y="97"/>
                  </a:lnTo>
                  <a:lnTo>
                    <a:pt x="1568" y="94"/>
                  </a:lnTo>
                  <a:lnTo>
                    <a:pt x="1569" y="91"/>
                  </a:lnTo>
                  <a:lnTo>
                    <a:pt x="1571" y="86"/>
                  </a:lnTo>
                  <a:lnTo>
                    <a:pt x="1572" y="80"/>
                  </a:lnTo>
                  <a:lnTo>
                    <a:pt x="1573" y="73"/>
                  </a:lnTo>
                  <a:lnTo>
                    <a:pt x="1573" y="67"/>
                  </a:lnTo>
                  <a:close/>
                  <a:moveTo>
                    <a:pt x="1554" y="67"/>
                  </a:moveTo>
                  <a:lnTo>
                    <a:pt x="1554" y="72"/>
                  </a:lnTo>
                  <a:lnTo>
                    <a:pt x="1554" y="76"/>
                  </a:lnTo>
                  <a:lnTo>
                    <a:pt x="1553" y="81"/>
                  </a:lnTo>
                  <a:lnTo>
                    <a:pt x="1551" y="85"/>
                  </a:lnTo>
                  <a:lnTo>
                    <a:pt x="1550" y="89"/>
                  </a:lnTo>
                  <a:lnTo>
                    <a:pt x="1548" y="93"/>
                  </a:lnTo>
                  <a:lnTo>
                    <a:pt x="1543" y="100"/>
                  </a:lnTo>
                  <a:lnTo>
                    <a:pt x="1539" y="103"/>
                  </a:lnTo>
                  <a:lnTo>
                    <a:pt x="1536" y="106"/>
                  </a:lnTo>
                  <a:lnTo>
                    <a:pt x="1532" y="109"/>
                  </a:lnTo>
                  <a:lnTo>
                    <a:pt x="1529" y="110"/>
                  </a:lnTo>
                  <a:lnTo>
                    <a:pt x="1525" y="112"/>
                  </a:lnTo>
                  <a:lnTo>
                    <a:pt x="1520" y="113"/>
                  </a:lnTo>
                  <a:lnTo>
                    <a:pt x="1511" y="114"/>
                  </a:lnTo>
                  <a:lnTo>
                    <a:pt x="1485" y="114"/>
                  </a:lnTo>
                  <a:lnTo>
                    <a:pt x="1485" y="18"/>
                  </a:lnTo>
                  <a:lnTo>
                    <a:pt x="1511" y="18"/>
                  </a:lnTo>
                  <a:lnTo>
                    <a:pt x="1516" y="19"/>
                  </a:lnTo>
                  <a:lnTo>
                    <a:pt x="1520" y="19"/>
                  </a:lnTo>
                  <a:lnTo>
                    <a:pt x="1525" y="21"/>
                  </a:lnTo>
                  <a:lnTo>
                    <a:pt x="1529" y="22"/>
                  </a:lnTo>
                  <a:lnTo>
                    <a:pt x="1532" y="24"/>
                  </a:lnTo>
                  <a:lnTo>
                    <a:pt x="1536" y="27"/>
                  </a:lnTo>
                  <a:lnTo>
                    <a:pt x="1539" y="30"/>
                  </a:lnTo>
                  <a:lnTo>
                    <a:pt x="1543" y="33"/>
                  </a:lnTo>
                  <a:lnTo>
                    <a:pt x="1545" y="37"/>
                  </a:lnTo>
                  <a:lnTo>
                    <a:pt x="1548" y="41"/>
                  </a:lnTo>
                  <a:lnTo>
                    <a:pt x="1550" y="44"/>
                  </a:lnTo>
                  <a:lnTo>
                    <a:pt x="1551" y="49"/>
                  </a:lnTo>
                  <a:lnTo>
                    <a:pt x="1553" y="53"/>
                  </a:lnTo>
                  <a:lnTo>
                    <a:pt x="1554" y="57"/>
                  </a:lnTo>
                  <a:lnTo>
                    <a:pt x="1554" y="62"/>
                  </a:lnTo>
                  <a:lnTo>
                    <a:pt x="1554" y="67"/>
                  </a:lnTo>
                  <a:close/>
                  <a:moveTo>
                    <a:pt x="1835" y="2"/>
                  </a:moveTo>
                  <a:lnTo>
                    <a:pt x="1816" y="2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56" y="2"/>
                  </a:lnTo>
                  <a:lnTo>
                    <a:pt x="1730" y="2"/>
                  </a:lnTo>
                  <a:lnTo>
                    <a:pt x="1703" y="108"/>
                  </a:lnTo>
                  <a:lnTo>
                    <a:pt x="1701" y="108"/>
                  </a:lnTo>
                  <a:lnTo>
                    <a:pt x="1670" y="2"/>
                  </a:lnTo>
                  <a:lnTo>
                    <a:pt x="1650" y="2"/>
                  </a:lnTo>
                  <a:lnTo>
                    <a:pt x="1690" y="130"/>
                  </a:lnTo>
                  <a:lnTo>
                    <a:pt x="1714" y="130"/>
                  </a:lnTo>
                  <a:lnTo>
                    <a:pt x="1743" y="19"/>
                  </a:lnTo>
                  <a:lnTo>
                    <a:pt x="1744" y="19"/>
                  </a:lnTo>
                  <a:lnTo>
                    <a:pt x="1772" y="130"/>
                  </a:lnTo>
                  <a:lnTo>
                    <a:pt x="1795" y="130"/>
                  </a:lnTo>
                  <a:lnTo>
                    <a:pt x="1835" y="2"/>
                  </a:lnTo>
                  <a:close/>
                  <a:moveTo>
                    <a:pt x="1929" y="18"/>
                  </a:moveTo>
                  <a:lnTo>
                    <a:pt x="1929" y="2"/>
                  </a:lnTo>
                  <a:lnTo>
                    <a:pt x="1856" y="2"/>
                  </a:lnTo>
                  <a:lnTo>
                    <a:pt x="1856" y="130"/>
                  </a:lnTo>
                  <a:lnTo>
                    <a:pt x="1928" y="130"/>
                  </a:lnTo>
                  <a:lnTo>
                    <a:pt x="1928" y="114"/>
                  </a:lnTo>
                  <a:lnTo>
                    <a:pt x="1875" y="114"/>
                  </a:lnTo>
                  <a:lnTo>
                    <a:pt x="1875" y="72"/>
                  </a:lnTo>
                  <a:lnTo>
                    <a:pt x="1924" y="72"/>
                  </a:lnTo>
                  <a:lnTo>
                    <a:pt x="1924" y="55"/>
                  </a:lnTo>
                  <a:lnTo>
                    <a:pt x="1875" y="55"/>
                  </a:lnTo>
                  <a:lnTo>
                    <a:pt x="1875" y="18"/>
                  </a:lnTo>
                  <a:lnTo>
                    <a:pt x="1929" y="18"/>
                  </a:lnTo>
                  <a:close/>
                  <a:moveTo>
                    <a:pt x="2031" y="130"/>
                  </a:moveTo>
                  <a:lnTo>
                    <a:pt x="2031" y="114"/>
                  </a:lnTo>
                  <a:lnTo>
                    <a:pt x="1978" y="114"/>
                  </a:lnTo>
                  <a:lnTo>
                    <a:pt x="1978" y="2"/>
                  </a:lnTo>
                  <a:lnTo>
                    <a:pt x="1960" y="2"/>
                  </a:lnTo>
                  <a:lnTo>
                    <a:pt x="1960" y="130"/>
                  </a:lnTo>
                  <a:lnTo>
                    <a:pt x="2031" y="130"/>
                  </a:lnTo>
                  <a:close/>
                  <a:moveTo>
                    <a:pt x="2127" y="18"/>
                  </a:moveTo>
                  <a:lnTo>
                    <a:pt x="2127" y="2"/>
                  </a:lnTo>
                  <a:lnTo>
                    <a:pt x="2055" y="2"/>
                  </a:lnTo>
                  <a:lnTo>
                    <a:pt x="2055" y="130"/>
                  </a:lnTo>
                  <a:lnTo>
                    <a:pt x="2073" y="130"/>
                  </a:lnTo>
                  <a:lnTo>
                    <a:pt x="2073" y="72"/>
                  </a:lnTo>
                  <a:lnTo>
                    <a:pt x="2122" y="72"/>
                  </a:lnTo>
                  <a:lnTo>
                    <a:pt x="2122" y="55"/>
                  </a:lnTo>
                  <a:lnTo>
                    <a:pt x="2073" y="55"/>
                  </a:lnTo>
                  <a:lnTo>
                    <a:pt x="2073" y="18"/>
                  </a:lnTo>
                  <a:lnTo>
                    <a:pt x="2127" y="18"/>
                  </a:lnTo>
                  <a:close/>
                  <a:moveTo>
                    <a:pt x="2262" y="130"/>
                  </a:moveTo>
                  <a:lnTo>
                    <a:pt x="2206" y="2"/>
                  </a:lnTo>
                  <a:lnTo>
                    <a:pt x="2188" y="2"/>
                  </a:lnTo>
                  <a:lnTo>
                    <a:pt x="2132" y="130"/>
                  </a:lnTo>
                  <a:lnTo>
                    <a:pt x="2152" y="130"/>
                  </a:lnTo>
                  <a:lnTo>
                    <a:pt x="2165" y="98"/>
                  </a:lnTo>
                  <a:lnTo>
                    <a:pt x="2228" y="98"/>
                  </a:lnTo>
                  <a:lnTo>
                    <a:pt x="2242" y="130"/>
                  </a:lnTo>
                  <a:lnTo>
                    <a:pt x="2262" y="130"/>
                  </a:lnTo>
                  <a:close/>
                  <a:moveTo>
                    <a:pt x="2222" y="83"/>
                  </a:moveTo>
                  <a:lnTo>
                    <a:pt x="2171" y="83"/>
                  </a:lnTo>
                  <a:lnTo>
                    <a:pt x="2197" y="20"/>
                  </a:lnTo>
                  <a:lnTo>
                    <a:pt x="2222" y="83"/>
                  </a:lnTo>
                  <a:close/>
                  <a:moveTo>
                    <a:pt x="2377" y="130"/>
                  </a:moveTo>
                  <a:lnTo>
                    <a:pt x="2377" y="114"/>
                  </a:lnTo>
                  <a:lnTo>
                    <a:pt x="2373" y="114"/>
                  </a:lnTo>
                  <a:lnTo>
                    <a:pt x="2371" y="114"/>
                  </a:lnTo>
                  <a:lnTo>
                    <a:pt x="2369" y="113"/>
                  </a:lnTo>
                  <a:lnTo>
                    <a:pt x="2368" y="112"/>
                  </a:lnTo>
                  <a:lnTo>
                    <a:pt x="2366" y="110"/>
                  </a:lnTo>
                  <a:lnTo>
                    <a:pt x="2362" y="104"/>
                  </a:lnTo>
                  <a:lnTo>
                    <a:pt x="2358" y="97"/>
                  </a:lnTo>
                  <a:lnTo>
                    <a:pt x="2353" y="87"/>
                  </a:lnTo>
                  <a:lnTo>
                    <a:pt x="2349" y="78"/>
                  </a:lnTo>
                  <a:lnTo>
                    <a:pt x="2344" y="72"/>
                  </a:lnTo>
                  <a:lnTo>
                    <a:pt x="2341" y="67"/>
                  </a:lnTo>
                  <a:lnTo>
                    <a:pt x="2347" y="64"/>
                  </a:lnTo>
                  <a:lnTo>
                    <a:pt x="2352" y="61"/>
                  </a:lnTo>
                  <a:lnTo>
                    <a:pt x="2356" y="58"/>
                  </a:lnTo>
                  <a:lnTo>
                    <a:pt x="2360" y="54"/>
                  </a:lnTo>
                  <a:lnTo>
                    <a:pt x="2362" y="50"/>
                  </a:lnTo>
                  <a:lnTo>
                    <a:pt x="2364" y="45"/>
                  </a:lnTo>
                  <a:lnTo>
                    <a:pt x="2366" y="40"/>
                  </a:lnTo>
                  <a:lnTo>
                    <a:pt x="2366" y="35"/>
                  </a:lnTo>
                  <a:lnTo>
                    <a:pt x="2366" y="32"/>
                  </a:lnTo>
                  <a:lnTo>
                    <a:pt x="2365" y="28"/>
                  </a:lnTo>
                  <a:lnTo>
                    <a:pt x="2363" y="22"/>
                  </a:lnTo>
                  <a:lnTo>
                    <a:pt x="2362" y="19"/>
                  </a:lnTo>
                  <a:lnTo>
                    <a:pt x="2360" y="16"/>
                  </a:lnTo>
                  <a:lnTo>
                    <a:pt x="2357" y="13"/>
                  </a:lnTo>
                  <a:lnTo>
                    <a:pt x="2355" y="11"/>
                  </a:lnTo>
                  <a:lnTo>
                    <a:pt x="2349" y="7"/>
                  </a:lnTo>
                  <a:lnTo>
                    <a:pt x="2346" y="6"/>
                  </a:lnTo>
                  <a:lnTo>
                    <a:pt x="2342" y="4"/>
                  </a:lnTo>
                  <a:lnTo>
                    <a:pt x="2335" y="3"/>
                  </a:lnTo>
                  <a:lnTo>
                    <a:pt x="2327" y="2"/>
                  </a:lnTo>
                  <a:lnTo>
                    <a:pt x="2284" y="2"/>
                  </a:lnTo>
                  <a:lnTo>
                    <a:pt x="2284" y="130"/>
                  </a:lnTo>
                  <a:lnTo>
                    <a:pt x="2303" y="130"/>
                  </a:lnTo>
                  <a:lnTo>
                    <a:pt x="2303" y="74"/>
                  </a:lnTo>
                  <a:lnTo>
                    <a:pt x="2317" y="74"/>
                  </a:lnTo>
                  <a:lnTo>
                    <a:pt x="2319" y="74"/>
                  </a:lnTo>
                  <a:lnTo>
                    <a:pt x="2322" y="75"/>
                  </a:lnTo>
                  <a:lnTo>
                    <a:pt x="2324" y="76"/>
                  </a:lnTo>
                  <a:lnTo>
                    <a:pt x="2326" y="77"/>
                  </a:lnTo>
                  <a:lnTo>
                    <a:pt x="2330" y="82"/>
                  </a:lnTo>
                  <a:lnTo>
                    <a:pt x="2334" y="88"/>
                  </a:lnTo>
                  <a:lnTo>
                    <a:pt x="2347" y="116"/>
                  </a:lnTo>
                  <a:lnTo>
                    <a:pt x="2350" y="119"/>
                  </a:lnTo>
                  <a:lnTo>
                    <a:pt x="2353" y="122"/>
                  </a:lnTo>
                  <a:lnTo>
                    <a:pt x="2356" y="125"/>
                  </a:lnTo>
                  <a:lnTo>
                    <a:pt x="2359" y="127"/>
                  </a:lnTo>
                  <a:lnTo>
                    <a:pt x="2362" y="128"/>
                  </a:lnTo>
                  <a:lnTo>
                    <a:pt x="2365" y="129"/>
                  </a:lnTo>
                  <a:lnTo>
                    <a:pt x="2369" y="130"/>
                  </a:lnTo>
                  <a:lnTo>
                    <a:pt x="2373" y="130"/>
                  </a:lnTo>
                  <a:lnTo>
                    <a:pt x="2377" y="130"/>
                  </a:lnTo>
                  <a:close/>
                  <a:moveTo>
                    <a:pt x="2346" y="35"/>
                  </a:moveTo>
                  <a:lnTo>
                    <a:pt x="2346" y="40"/>
                  </a:lnTo>
                  <a:lnTo>
                    <a:pt x="2345" y="44"/>
                  </a:lnTo>
                  <a:lnTo>
                    <a:pt x="2342" y="47"/>
                  </a:lnTo>
                  <a:lnTo>
                    <a:pt x="2339" y="51"/>
                  </a:lnTo>
                  <a:lnTo>
                    <a:pt x="2336" y="54"/>
                  </a:lnTo>
                  <a:lnTo>
                    <a:pt x="2332" y="56"/>
                  </a:lnTo>
                  <a:lnTo>
                    <a:pt x="2328" y="57"/>
                  </a:lnTo>
                  <a:lnTo>
                    <a:pt x="2323" y="57"/>
                  </a:lnTo>
                  <a:lnTo>
                    <a:pt x="2303" y="57"/>
                  </a:lnTo>
                  <a:lnTo>
                    <a:pt x="2303" y="18"/>
                  </a:lnTo>
                  <a:lnTo>
                    <a:pt x="2323" y="18"/>
                  </a:lnTo>
                  <a:lnTo>
                    <a:pt x="2328" y="18"/>
                  </a:lnTo>
                  <a:lnTo>
                    <a:pt x="2332" y="19"/>
                  </a:lnTo>
                  <a:lnTo>
                    <a:pt x="2336" y="21"/>
                  </a:lnTo>
                  <a:lnTo>
                    <a:pt x="2339" y="23"/>
                  </a:lnTo>
                  <a:lnTo>
                    <a:pt x="2342" y="25"/>
                  </a:lnTo>
                  <a:lnTo>
                    <a:pt x="2344" y="28"/>
                  </a:lnTo>
                  <a:lnTo>
                    <a:pt x="2346" y="32"/>
                  </a:lnTo>
                  <a:lnTo>
                    <a:pt x="2346" y="35"/>
                  </a:lnTo>
                  <a:close/>
                  <a:moveTo>
                    <a:pt x="2476" y="18"/>
                  </a:moveTo>
                  <a:lnTo>
                    <a:pt x="2476" y="2"/>
                  </a:lnTo>
                  <a:lnTo>
                    <a:pt x="2404" y="2"/>
                  </a:lnTo>
                  <a:lnTo>
                    <a:pt x="2404" y="130"/>
                  </a:lnTo>
                  <a:lnTo>
                    <a:pt x="2476" y="130"/>
                  </a:lnTo>
                  <a:lnTo>
                    <a:pt x="2476" y="114"/>
                  </a:lnTo>
                  <a:lnTo>
                    <a:pt x="2422" y="114"/>
                  </a:lnTo>
                  <a:lnTo>
                    <a:pt x="2422" y="72"/>
                  </a:lnTo>
                  <a:lnTo>
                    <a:pt x="2471" y="72"/>
                  </a:lnTo>
                  <a:lnTo>
                    <a:pt x="2471" y="55"/>
                  </a:lnTo>
                  <a:lnTo>
                    <a:pt x="2422" y="55"/>
                  </a:lnTo>
                  <a:lnTo>
                    <a:pt x="2422" y="18"/>
                  </a:lnTo>
                  <a:lnTo>
                    <a:pt x="2476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" name="Freeform 41"/>
            <p:cNvSpPr>
              <a:spLocks noEditPoints="1"/>
            </p:cNvSpPr>
            <p:nvPr/>
          </p:nvSpPr>
          <p:spPr bwMode="auto">
            <a:xfrm>
              <a:off x="782" y="2489"/>
              <a:ext cx="1777" cy="1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4" y="2"/>
                </a:cxn>
                <a:cxn ang="0">
                  <a:pos x="250" y="131"/>
                </a:cxn>
                <a:cxn ang="0">
                  <a:pos x="245" y="2"/>
                </a:cxn>
                <a:cxn ang="0">
                  <a:pos x="386" y="131"/>
                </a:cxn>
                <a:cxn ang="0">
                  <a:pos x="537" y="53"/>
                </a:cxn>
                <a:cxn ang="0">
                  <a:pos x="518" y="15"/>
                </a:cxn>
                <a:cxn ang="0">
                  <a:pos x="476" y="0"/>
                </a:cxn>
                <a:cxn ang="0">
                  <a:pos x="435" y="15"/>
                </a:cxn>
                <a:cxn ang="0">
                  <a:pos x="416" y="53"/>
                </a:cxn>
                <a:cxn ang="0">
                  <a:pos x="421" y="99"/>
                </a:cxn>
                <a:cxn ang="0">
                  <a:pos x="450" y="128"/>
                </a:cxn>
                <a:cxn ang="0">
                  <a:pos x="496" y="130"/>
                </a:cxn>
                <a:cxn ang="0">
                  <a:pos x="529" y="104"/>
                </a:cxn>
                <a:cxn ang="0">
                  <a:pos x="518" y="67"/>
                </a:cxn>
                <a:cxn ang="0">
                  <a:pos x="504" y="106"/>
                </a:cxn>
                <a:cxn ang="0">
                  <a:pos x="476" y="117"/>
                </a:cxn>
                <a:cxn ang="0">
                  <a:pos x="448" y="106"/>
                </a:cxn>
                <a:cxn ang="0">
                  <a:pos x="434" y="77"/>
                </a:cxn>
                <a:cxn ang="0">
                  <a:pos x="440" y="38"/>
                </a:cxn>
                <a:cxn ang="0">
                  <a:pos x="467" y="17"/>
                </a:cxn>
                <a:cxn ang="0">
                  <a:pos x="497" y="22"/>
                </a:cxn>
                <a:cxn ang="0">
                  <a:pos x="516" y="47"/>
                </a:cxn>
                <a:cxn ang="0">
                  <a:pos x="647" y="2"/>
                </a:cxn>
                <a:cxn ang="0">
                  <a:pos x="585" y="28"/>
                </a:cxn>
                <a:cxn ang="0">
                  <a:pos x="686" y="131"/>
                </a:cxn>
                <a:cxn ang="0">
                  <a:pos x="726" y="83"/>
                </a:cxn>
                <a:cxn ang="0">
                  <a:pos x="837" y="2"/>
                </a:cxn>
                <a:cxn ang="0">
                  <a:pos x="1008" y="131"/>
                </a:cxn>
                <a:cxn ang="0">
                  <a:pos x="1048" y="2"/>
                </a:cxn>
                <a:cxn ang="0">
                  <a:pos x="1255" y="96"/>
                </a:cxn>
                <a:cxn ang="0">
                  <a:pos x="1247" y="72"/>
                </a:cxn>
                <a:cxn ang="0">
                  <a:pos x="1207" y="46"/>
                </a:cxn>
                <a:cxn ang="0">
                  <a:pos x="1201" y="28"/>
                </a:cxn>
                <a:cxn ang="0">
                  <a:pos x="1225" y="16"/>
                </a:cxn>
                <a:cxn ang="0">
                  <a:pos x="1221" y="0"/>
                </a:cxn>
                <a:cxn ang="0">
                  <a:pos x="1193" y="8"/>
                </a:cxn>
                <a:cxn ang="0">
                  <a:pos x="1180" y="30"/>
                </a:cxn>
                <a:cxn ang="0">
                  <a:pos x="1193" y="59"/>
                </a:cxn>
                <a:cxn ang="0">
                  <a:pos x="1232" y="86"/>
                </a:cxn>
                <a:cxn ang="0">
                  <a:pos x="1230" y="109"/>
                </a:cxn>
                <a:cxn ang="0">
                  <a:pos x="1195" y="115"/>
                </a:cxn>
                <a:cxn ang="0">
                  <a:pos x="1208" y="133"/>
                </a:cxn>
                <a:cxn ang="0">
                  <a:pos x="1249" y="116"/>
                </a:cxn>
                <a:cxn ang="0">
                  <a:pos x="1370" y="2"/>
                </a:cxn>
                <a:cxn ang="0">
                  <a:pos x="1370" y="18"/>
                </a:cxn>
                <a:cxn ang="0">
                  <a:pos x="1537" y="2"/>
                </a:cxn>
                <a:cxn ang="0">
                  <a:pos x="1537" y="18"/>
                </a:cxn>
                <a:cxn ang="0">
                  <a:pos x="1642" y="95"/>
                </a:cxn>
                <a:cxn ang="0">
                  <a:pos x="1620" y="116"/>
                </a:cxn>
                <a:cxn ang="0">
                  <a:pos x="1591" y="109"/>
                </a:cxn>
                <a:cxn ang="0">
                  <a:pos x="1563" y="2"/>
                </a:cxn>
                <a:cxn ang="0">
                  <a:pos x="1571" y="112"/>
                </a:cxn>
                <a:cxn ang="0">
                  <a:pos x="1601" y="132"/>
                </a:cxn>
                <a:cxn ang="0">
                  <a:pos x="1640" y="126"/>
                </a:cxn>
                <a:cxn ang="0">
                  <a:pos x="1660" y="99"/>
                </a:cxn>
                <a:cxn ang="0">
                  <a:pos x="1689" y="2"/>
                </a:cxn>
                <a:cxn ang="0">
                  <a:pos x="1885" y="18"/>
                </a:cxn>
                <a:cxn ang="0">
                  <a:pos x="1831" y="72"/>
                </a:cxn>
              </a:cxnLst>
              <a:rect l="0" t="0" r="r" b="b"/>
              <a:pathLst>
                <a:path w="1885" h="133">
                  <a:moveTo>
                    <a:pt x="100" y="131"/>
                  </a:moveTo>
                  <a:lnTo>
                    <a:pt x="100" y="2"/>
                  </a:lnTo>
                  <a:lnTo>
                    <a:pt x="81" y="2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131"/>
                  </a:lnTo>
                  <a:lnTo>
                    <a:pt x="19" y="131"/>
                  </a:lnTo>
                  <a:lnTo>
                    <a:pt x="19" y="28"/>
                  </a:lnTo>
                  <a:lnTo>
                    <a:pt x="76" y="131"/>
                  </a:lnTo>
                  <a:lnTo>
                    <a:pt x="100" y="131"/>
                  </a:lnTo>
                  <a:close/>
                  <a:moveTo>
                    <a:pt x="250" y="131"/>
                  </a:moveTo>
                  <a:lnTo>
                    <a:pt x="194" y="2"/>
                  </a:lnTo>
                  <a:lnTo>
                    <a:pt x="176" y="2"/>
                  </a:lnTo>
                  <a:lnTo>
                    <a:pt x="120" y="131"/>
                  </a:lnTo>
                  <a:lnTo>
                    <a:pt x="140" y="131"/>
                  </a:lnTo>
                  <a:lnTo>
                    <a:pt x="153" y="98"/>
                  </a:lnTo>
                  <a:lnTo>
                    <a:pt x="216" y="98"/>
                  </a:lnTo>
                  <a:lnTo>
                    <a:pt x="230" y="131"/>
                  </a:lnTo>
                  <a:lnTo>
                    <a:pt x="250" y="131"/>
                  </a:lnTo>
                  <a:close/>
                  <a:moveTo>
                    <a:pt x="210" y="83"/>
                  </a:moveTo>
                  <a:lnTo>
                    <a:pt x="160" y="83"/>
                  </a:lnTo>
                  <a:lnTo>
                    <a:pt x="185" y="20"/>
                  </a:lnTo>
                  <a:lnTo>
                    <a:pt x="210" y="83"/>
                  </a:lnTo>
                  <a:close/>
                  <a:moveTo>
                    <a:pt x="342" y="18"/>
                  </a:moveTo>
                  <a:lnTo>
                    <a:pt x="342" y="2"/>
                  </a:lnTo>
                  <a:lnTo>
                    <a:pt x="245" y="2"/>
                  </a:lnTo>
                  <a:lnTo>
                    <a:pt x="245" y="18"/>
                  </a:lnTo>
                  <a:lnTo>
                    <a:pt x="284" y="18"/>
                  </a:lnTo>
                  <a:lnTo>
                    <a:pt x="284" y="131"/>
                  </a:lnTo>
                  <a:lnTo>
                    <a:pt x="303" y="131"/>
                  </a:lnTo>
                  <a:lnTo>
                    <a:pt x="303" y="18"/>
                  </a:lnTo>
                  <a:lnTo>
                    <a:pt x="342" y="18"/>
                  </a:lnTo>
                  <a:close/>
                  <a:moveTo>
                    <a:pt x="386" y="131"/>
                  </a:moveTo>
                  <a:lnTo>
                    <a:pt x="386" y="2"/>
                  </a:lnTo>
                  <a:lnTo>
                    <a:pt x="368" y="2"/>
                  </a:lnTo>
                  <a:lnTo>
                    <a:pt x="368" y="131"/>
                  </a:lnTo>
                  <a:lnTo>
                    <a:pt x="386" y="131"/>
                  </a:lnTo>
                  <a:close/>
                  <a:moveTo>
                    <a:pt x="538" y="67"/>
                  </a:moveTo>
                  <a:lnTo>
                    <a:pt x="537" y="60"/>
                  </a:lnTo>
                  <a:lnTo>
                    <a:pt x="537" y="53"/>
                  </a:lnTo>
                  <a:lnTo>
                    <a:pt x="535" y="46"/>
                  </a:lnTo>
                  <a:lnTo>
                    <a:pt x="534" y="40"/>
                  </a:lnTo>
                  <a:lnTo>
                    <a:pt x="531" y="35"/>
                  </a:lnTo>
                  <a:lnTo>
                    <a:pt x="529" y="29"/>
                  </a:lnTo>
                  <a:lnTo>
                    <a:pt x="526" y="24"/>
                  </a:lnTo>
                  <a:lnTo>
                    <a:pt x="522" y="19"/>
                  </a:lnTo>
                  <a:lnTo>
                    <a:pt x="518" y="15"/>
                  </a:lnTo>
                  <a:lnTo>
                    <a:pt x="513" y="11"/>
                  </a:lnTo>
                  <a:lnTo>
                    <a:pt x="508" y="8"/>
                  </a:lnTo>
                  <a:lnTo>
                    <a:pt x="502" y="5"/>
                  </a:lnTo>
                  <a:lnTo>
                    <a:pt x="496" y="3"/>
                  </a:lnTo>
                  <a:lnTo>
                    <a:pt x="490" y="1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2" y="1"/>
                  </a:lnTo>
                  <a:lnTo>
                    <a:pt x="456" y="3"/>
                  </a:lnTo>
                  <a:lnTo>
                    <a:pt x="450" y="5"/>
                  </a:lnTo>
                  <a:lnTo>
                    <a:pt x="444" y="8"/>
                  </a:lnTo>
                  <a:lnTo>
                    <a:pt x="439" y="11"/>
                  </a:lnTo>
                  <a:lnTo>
                    <a:pt x="435" y="15"/>
                  </a:lnTo>
                  <a:lnTo>
                    <a:pt x="430" y="19"/>
                  </a:lnTo>
                  <a:lnTo>
                    <a:pt x="427" y="24"/>
                  </a:lnTo>
                  <a:lnTo>
                    <a:pt x="423" y="29"/>
                  </a:lnTo>
                  <a:lnTo>
                    <a:pt x="421" y="35"/>
                  </a:lnTo>
                  <a:lnTo>
                    <a:pt x="419" y="40"/>
                  </a:lnTo>
                  <a:lnTo>
                    <a:pt x="417" y="46"/>
                  </a:lnTo>
                  <a:lnTo>
                    <a:pt x="416" y="53"/>
                  </a:lnTo>
                  <a:lnTo>
                    <a:pt x="415" y="60"/>
                  </a:lnTo>
                  <a:lnTo>
                    <a:pt x="415" y="67"/>
                  </a:lnTo>
                  <a:lnTo>
                    <a:pt x="415" y="74"/>
                  </a:lnTo>
                  <a:lnTo>
                    <a:pt x="416" y="80"/>
                  </a:lnTo>
                  <a:lnTo>
                    <a:pt x="417" y="87"/>
                  </a:lnTo>
                  <a:lnTo>
                    <a:pt x="419" y="93"/>
                  </a:lnTo>
                  <a:lnTo>
                    <a:pt x="421" y="99"/>
                  </a:lnTo>
                  <a:lnTo>
                    <a:pt x="423" y="104"/>
                  </a:lnTo>
                  <a:lnTo>
                    <a:pt x="427" y="109"/>
                  </a:lnTo>
                  <a:lnTo>
                    <a:pt x="430" y="114"/>
                  </a:lnTo>
                  <a:lnTo>
                    <a:pt x="435" y="118"/>
                  </a:lnTo>
                  <a:lnTo>
                    <a:pt x="439" y="122"/>
                  </a:lnTo>
                  <a:lnTo>
                    <a:pt x="444" y="126"/>
                  </a:lnTo>
                  <a:lnTo>
                    <a:pt x="450" y="128"/>
                  </a:lnTo>
                  <a:lnTo>
                    <a:pt x="456" y="130"/>
                  </a:lnTo>
                  <a:lnTo>
                    <a:pt x="462" y="132"/>
                  </a:lnTo>
                  <a:lnTo>
                    <a:pt x="469" y="133"/>
                  </a:lnTo>
                  <a:lnTo>
                    <a:pt x="476" y="133"/>
                  </a:lnTo>
                  <a:lnTo>
                    <a:pt x="483" y="133"/>
                  </a:lnTo>
                  <a:lnTo>
                    <a:pt x="490" y="132"/>
                  </a:lnTo>
                  <a:lnTo>
                    <a:pt x="496" y="130"/>
                  </a:lnTo>
                  <a:lnTo>
                    <a:pt x="502" y="128"/>
                  </a:lnTo>
                  <a:lnTo>
                    <a:pt x="508" y="126"/>
                  </a:lnTo>
                  <a:lnTo>
                    <a:pt x="513" y="122"/>
                  </a:lnTo>
                  <a:lnTo>
                    <a:pt x="518" y="118"/>
                  </a:lnTo>
                  <a:lnTo>
                    <a:pt x="522" y="114"/>
                  </a:lnTo>
                  <a:lnTo>
                    <a:pt x="526" y="109"/>
                  </a:lnTo>
                  <a:lnTo>
                    <a:pt x="529" y="104"/>
                  </a:lnTo>
                  <a:lnTo>
                    <a:pt x="531" y="98"/>
                  </a:lnTo>
                  <a:lnTo>
                    <a:pt x="534" y="93"/>
                  </a:lnTo>
                  <a:lnTo>
                    <a:pt x="535" y="87"/>
                  </a:lnTo>
                  <a:lnTo>
                    <a:pt x="537" y="80"/>
                  </a:lnTo>
                  <a:lnTo>
                    <a:pt x="537" y="74"/>
                  </a:lnTo>
                  <a:lnTo>
                    <a:pt x="538" y="67"/>
                  </a:lnTo>
                  <a:close/>
                  <a:moveTo>
                    <a:pt x="518" y="67"/>
                  </a:moveTo>
                  <a:lnTo>
                    <a:pt x="518" y="72"/>
                  </a:lnTo>
                  <a:lnTo>
                    <a:pt x="518" y="77"/>
                  </a:lnTo>
                  <a:lnTo>
                    <a:pt x="516" y="86"/>
                  </a:lnTo>
                  <a:lnTo>
                    <a:pt x="514" y="91"/>
                  </a:lnTo>
                  <a:lnTo>
                    <a:pt x="512" y="95"/>
                  </a:lnTo>
                  <a:lnTo>
                    <a:pt x="507" y="102"/>
                  </a:lnTo>
                  <a:lnTo>
                    <a:pt x="504" y="106"/>
                  </a:lnTo>
                  <a:lnTo>
                    <a:pt x="501" y="109"/>
                  </a:lnTo>
                  <a:lnTo>
                    <a:pt x="497" y="111"/>
                  </a:lnTo>
                  <a:lnTo>
                    <a:pt x="494" y="113"/>
                  </a:lnTo>
                  <a:lnTo>
                    <a:pt x="490" y="115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6" y="117"/>
                  </a:lnTo>
                  <a:lnTo>
                    <a:pt x="471" y="116"/>
                  </a:lnTo>
                  <a:lnTo>
                    <a:pt x="467" y="116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5" y="111"/>
                  </a:lnTo>
                  <a:lnTo>
                    <a:pt x="451" y="109"/>
                  </a:lnTo>
                  <a:lnTo>
                    <a:pt x="448" y="106"/>
                  </a:lnTo>
                  <a:lnTo>
                    <a:pt x="445" y="102"/>
                  </a:lnTo>
                  <a:lnTo>
                    <a:pt x="442" y="99"/>
                  </a:lnTo>
                  <a:lnTo>
                    <a:pt x="440" y="95"/>
                  </a:lnTo>
                  <a:lnTo>
                    <a:pt x="438" y="91"/>
                  </a:lnTo>
                  <a:lnTo>
                    <a:pt x="436" y="86"/>
                  </a:lnTo>
                  <a:lnTo>
                    <a:pt x="435" y="82"/>
                  </a:lnTo>
                  <a:lnTo>
                    <a:pt x="434" y="77"/>
                  </a:lnTo>
                  <a:lnTo>
                    <a:pt x="434" y="72"/>
                  </a:lnTo>
                  <a:lnTo>
                    <a:pt x="434" y="67"/>
                  </a:lnTo>
                  <a:lnTo>
                    <a:pt x="434" y="61"/>
                  </a:lnTo>
                  <a:lnTo>
                    <a:pt x="434" y="56"/>
                  </a:lnTo>
                  <a:lnTo>
                    <a:pt x="436" y="47"/>
                  </a:lnTo>
                  <a:lnTo>
                    <a:pt x="438" y="43"/>
                  </a:lnTo>
                  <a:lnTo>
                    <a:pt x="440" y="38"/>
                  </a:lnTo>
                  <a:lnTo>
                    <a:pt x="445" y="31"/>
                  </a:lnTo>
                  <a:lnTo>
                    <a:pt x="448" y="28"/>
                  </a:lnTo>
                  <a:lnTo>
                    <a:pt x="451" y="25"/>
                  </a:lnTo>
                  <a:lnTo>
                    <a:pt x="455" y="22"/>
                  </a:lnTo>
                  <a:lnTo>
                    <a:pt x="459" y="20"/>
                  </a:lnTo>
                  <a:lnTo>
                    <a:pt x="463" y="18"/>
                  </a:lnTo>
                  <a:lnTo>
                    <a:pt x="467" y="17"/>
                  </a:lnTo>
                  <a:lnTo>
                    <a:pt x="471" y="17"/>
                  </a:lnTo>
                  <a:lnTo>
                    <a:pt x="476" y="16"/>
                  </a:lnTo>
                  <a:lnTo>
                    <a:pt x="481" y="17"/>
                  </a:lnTo>
                  <a:lnTo>
                    <a:pt x="485" y="17"/>
                  </a:lnTo>
                  <a:lnTo>
                    <a:pt x="490" y="18"/>
                  </a:lnTo>
                  <a:lnTo>
                    <a:pt x="494" y="20"/>
                  </a:lnTo>
                  <a:lnTo>
                    <a:pt x="497" y="22"/>
                  </a:lnTo>
                  <a:lnTo>
                    <a:pt x="501" y="25"/>
                  </a:lnTo>
                  <a:lnTo>
                    <a:pt x="504" y="28"/>
                  </a:lnTo>
                  <a:lnTo>
                    <a:pt x="507" y="31"/>
                  </a:lnTo>
                  <a:lnTo>
                    <a:pt x="510" y="35"/>
                  </a:lnTo>
                  <a:lnTo>
                    <a:pt x="512" y="38"/>
                  </a:lnTo>
                  <a:lnTo>
                    <a:pt x="514" y="43"/>
                  </a:lnTo>
                  <a:lnTo>
                    <a:pt x="516" y="47"/>
                  </a:lnTo>
                  <a:lnTo>
                    <a:pt x="517" y="51"/>
                  </a:lnTo>
                  <a:lnTo>
                    <a:pt x="518" y="56"/>
                  </a:lnTo>
                  <a:lnTo>
                    <a:pt x="518" y="61"/>
                  </a:lnTo>
                  <a:lnTo>
                    <a:pt x="518" y="67"/>
                  </a:lnTo>
                  <a:close/>
                  <a:moveTo>
                    <a:pt x="666" y="131"/>
                  </a:moveTo>
                  <a:lnTo>
                    <a:pt x="666" y="2"/>
                  </a:lnTo>
                  <a:lnTo>
                    <a:pt x="647" y="2"/>
                  </a:lnTo>
                  <a:lnTo>
                    <a:pt x="647" y="105"/>
                  </a:lnTo>
                  <a:lnTo>
                    <a:pt x="646" y="105"/>
                  </a:lnTo>
                  <a:lnTo>
                    <a:pt x="591" y="2"/>
                  </a:lnTo>
                  <a:lnTo>
                    <a:pt x="566" y="2"/>
                  </a:lnTo>
                  <a:lnTo>
                    <a:pt x="566" y="131"/>
                  </a:lnTo>
                  <a:lnTo>
                    <a:pt x="585" y="131"/>
                  </a:lnTo>
                  <a:lnTo>
                    <a:pt x="585" y="28"/>
                  </a:lnTo>
                  <a:lnTo>
                    <a:pt x="586" y="28"/>
                  </a:lnTo>
                  <a:lnTo>
                    <a:pt x="642" y="131"/>
                  </a:lnTo>
                  <a:lnTo>
                    <a:pt x="666" y="131"/>
                  </a:lnTo>
                  <a:close/>
                  <a:moveTo>
                    <a:pt x="817" y="131"/>
                  </a:moveTo>
                  <a:lnTo>
                    <a:pt x="761" y="2"/>
                  </a:lnTo>
                  <a:lnTo>
                    <a:pt x="743" y="2"/>
                  </a:lnTo>
                  <a:lnTo>
                    <a:pt x="686" y="131"/>
                  </a:lnTo>
                  <a:lnTo>
                    <a:pt x="706" y="131"/>
                  </a:lnTo>
                  <a:lnTo>
                    <a:pt x="720" y="98"/>
                  </a:lnTo>
                  <a:lnTo>
                    <a:pt x="783" y="98"/>
                  </a:lnTo>
                  <a:lnTo>
                    <a:pt x="797" y="131"/>
                  </a:lnTo>
                  <a:lnTo>
                    <a:pt x="817" y="131"/>
                  </a:lnTo>
                  <a:close/>
                  <a:moveTo>
                    <a:pt x="778" y="83"/>
                  </a:moveTo>
                  <a:lnTo>
                    <a:pt x="726" y="83"/>
                  </a:lnTo>
                  <a:lnTo>
                    <a:pt x="752" y="20"/>
                  </a:lnTo>
                  <a:lnTo>
                    <a:pt x="778" y="83"/>
                  </a:lnTo>
                  <a:close/>
                  <a:moveTo>
                    <a:pt x="909" y="131"/>
                  </a:moveTo>
                  <a:lnTo>
                    <a:pt x="909" y="114"/>
                  </a:lnTo>
                  <a:lnTo>
                    <a:pt x="856" y="114"/>
                  </a:lnTo>
                  <a:lnTo>
                    <a:pt x="856" y="2"/>
                  </a:lnTo>
                  <a:lnTo>
                    <a:pt x="837" y="2"/>
                  </a:lnTo>
                  <a:lnTo>
                    <a:pt x="837" y="131"/>
                  </a:lnTo>
                  <a:lnTo>
                    <a:pt x="909" y="131"/>
                  </a:lnTo>
                  <a:close/>
                  <a:moveTo>
                    <a:pt x="1008" y="131"/>
                  </a:moveTo>
                  <a:lnTo>
                    <a:pt x="1008" y="2"/>
                  </a:lnTo>
                  <a:lnTo>
                    <a:pt x="990" y="2"/>
                  </a:lnTo>
                  <a:lnTo>
                    <a:pt x="990" y="131"/>
                  </a:lnTo>
                  <a:lnTo>
                    <a:pt x="1008" y="131"/>
                  </a:lnTo>
                  <a:close/>
                  <a:moveTo>
                    <a:pt x="1148" y="131"/>
                  </a:moveTo>
                  <a:lnTo>
                    <a:pt x="1148" y="2"/>
                  </a:lnTo>
                  <a:lnTo>
                    <a:pt x="1129" y="2"/>
                  </a:lnTo>
                  <a:lnTo>
                    <a:pt x="1129" y="105"/>
                  </a:lnTo>
                  <a:lnTo>
                    <a:pt x="1128" y="105"/>
                  </a:lnTo>
                  <a:lnTo>
                    <a:pt x="1072" y="2"/>
                  </a:lnTo>
                  <a:lnTo>
                    <a:pt x="1048" y="2"/>
                  </a:lnTo>
                  <a:lnTo>
                    <a:pt x="1048" y="131"/>
                  </a:lnTo>
                  <a:lnTo>
                    <a:pt x="1067" y="131"/>
                  </a:lnTo>
                  <a:lnTo>
                    <a:pt x="1067" y="28"/>
                  </a:lnTo>
                  <a:lnTo>
                    <a:pt x="1068" y="28"/>
                  </a:lnTo>
                  <a:lnTo>
                    <a:pt x="1124" y="131"/>
                  </a:lnTo>
                  <a:lnTo>
                    <a:pt x="1148" y="131"/>
                  </a:lnTo>
                  <a:close/>
                  <a:moveTo>
                    <a:pt x="1255" y="96"/>
                  </a:moveTo>
                  <a:lnTo>
                    <a:pt x="1254" y="92"/>
                  </a:lnTo>
                  <a:lnTo>
                    <a:pt x="1254" y="89"/>
                  </a:lnTo>
                  <a:lnTo>
                    <a:pt x="1254" y="87"/>
                  </a:lnTo>
                  <a:lnTo>
                    <a:pt x="1253" y="83"/>
                  </a:lnTo>
                  <a:lnTo>
                    <a:pt x="1251" y="79"/>
                  </a:lnTo>
                  <a:lnTo>
                    <a:pt x="1249" y="76"/>
                  </a:lnTo>
                  <a:lnTo>
                    <a:pt x="1247" y="72"/>
                  </a:lnTo>
                  <a:lnTo>
                    <a:pt x="1244" y="69"/>
                  </a:lnTo>
                  <a:lnTo>
                    <a:pt x="1240" y="66"/>
                  </a:lnTo>
                  <a:lnTo>
                    <a:pt x="1237" y="63"/>
                  </a:lnTo>
                  <a:lnTo>
                    <a:pt x="1231" y="60"/>
                  </a:lnTo>
                  <a:lnTo>
                    <a:pt x="1223" y="55"/>
                  </a:lnTo>
                  <a:lnTo>
                    <a:pt x="1214" y="50"/>
                  </a:lnTo>
                  <a:lnTo>
                    <a:pt x="1207" y="46"/>
                  </a:lnTo>
                  <a:lnTo>
                    <a:pt x="1205" y="44"/>
                  </a:lnTo>
                  <a:lnTo>
                    <a:pt x="1203" y="42"/>
                  </a:lnTo>
                  <a:lnTo>
                    <a:pt x="1200" y="38"/>
                  </a:lnTo>
                  <a:lnTo>
                    <a:pt x="1199" y="36"/>
                  </a:lnTo>
                  <a:lnTo>
                    <a:pt x="1199" y="35"/>
                  </a:lnTo>
                  <a:lnTo>
                    <a:pt x="1199" y="31"/>
                  </a:lnTo>
                  <a:lnTo>
                    <a:pt x="1201" y="28"/>
                  </a:lnTo>
                  <a:lnTo>
                    <a:pt x="1203" y="25"/>
                  </a:lnTo>
                  <a:lnTo>
                    <a:pt x="1205" y="22"/>
                  </a:lnTo>
                  <a:lnTo>
                    <a:pt x="1209" y="19"/>
                  </a:lnTo>
                  <a:lnTo>
                    <a:pt x="1212" y="17"/>
                  </a:lnTo>
                  <a:lnTo>
                    <a:pt x="1217" y="16"/>
                  </a:lnTo>
                  <a:lnTo>
                    <a:pt x="1221" y="16"/>
                  </a:lnTo>
                  <a:lnTo>
                    <a:pt x="1225" y="16"/>
                  </a:lnTo>
                  <a:lnTo>
                    <a:pt x="1231" y="18"/>
                  </a:lnTo>
                  <a:lnTo>
                    <a:pt x="1247" y="22"/>
                  </a:lnTo>
                  <a:lnTo>
                    <a:pt x="1250" y="4"/>
                  </a:lnTo>
                  <a:lnTo>
                    <a:pt x="1243" y="2"/>
                  </a:lnTo>
                  <a:lnTo>
                    <a:pt x="1235" y="1"/>
                  </a:lnTo>
                  <a:lnTo>
                    <a:pt x="1228" y="0"/>
                  </a:lnTo>
                  <a:lnTo>
                    <a:pt x="1221" y="0"/>
                  </a:lnTo>
                  <a:lnTo>
                    <a:pt x="1213" y="0"/>
                  </a:lnTo>
                  <a:lnTo>
                    <a:pt x="1210" y="1"/>
                  </a:lnTo>
                  <a:lnTo>
                    <a:pt x="1206" y="2"/>
                  </a:lnTo>
                  <a:lnTo>
                    <a:pt x="1203" y="3"/>
                  </a:lnTo>
                  <a:lnTo>
                    <a:pt x="1199" y="4"/>
                  </a:lnTo>
                  <a:lnTo>
                    <a:pt x="1196" y="6"/>
                  </a:lnTo>
                  <a:lnTo>
                    <a:pt x="1193" y="8"/>
                  </a:lnTo>
                  <a:lnTo>
                    <a:pt x="1190" y="11"/>
                  </a:lnTo>
                  <a:lnTo>
                    <a:pt x="1187" y="13"/>
                  </a:lnTo>
                  <a:lnTo>
                    <a:pt x="1185" y="16"/>
                  </a:lnTo>
                  <a:lnTo>
                    <a:pt x="1183" y="20"/>
                  </a:lnTo>
                  <a:lnTo>
                    <a:pt x="1182" y="23"/>
                  </a:lnTo>
                  <a:lnTo>
                    <a:pt x="1181" y="27"/>
                  </a:lnTo>
                  <a:lnTo>
                    <a:pt x="1180" y="30"/>
                  </a:lnTo>
                  <a:lnTo>
                    <a:pt x="1180" y="35"/>
                  </a:lnTo>
                  <a:lnTo>
                    <a:pt x="1180" y="39"/>
                  </a:lnTo>
                  <a:lnTo>
                    <a:pt x="1181" y="43"/>
                  </a:lnTo>
                  <a:lnTo>
                    <a:pt x="1183" y="48"/>
                  </a:lnTo>
                  <a:lnTo>
                    <a:pt x="1186" y="52"/>
                  </a:lnTo>
                  <a:lnTo>
                    <a:pt x="1189" y="56"/>
                  </a:lnTo>
                  <a:lnTo>
                    <a:pt x="1193" y="59"/>
                  </a:lnTo>
                  <a:lnTo>
                    <a:pt x="1198" y="63"/>
                  </a:lnTo>
                  <a:lnTo>
                    <a:pt x="1204" y="66"/>
                  </a:lnTo>
                  <a:lnTo>
                    <a:pt x="1218" y="73"/>
                  </a:lnTo>
                  <a:lnTo>
                    <a:pt x="1225" y="78"/>
                  </a:lnTo>
                  <a:lnTo>
                    <a:pt x="1228" y="80"/>
                  </a:lnTo>
                  <a:lnTo>
                    <a:pt x="1230" y="82"/>
                  </a:lnTo>
                  <a:lnTo>
                    <a:pt x="1232" y="86"/>
                  </a:lnTo>
                  <a:lnTo>
                    <a:pt x="1234" y="89"/>
                  </a:lnTo>
                  <a:lnTo>
                    <a:pt x="1235" y="92"/>
                  </a:lnTo>
                  <a:lnTo>
                    <a:pt x="1235" y="96"/>
                  </a:lnTo>
                  <a:lnTo>
                    <a:pt x="1235" y="100"/>
                  </a:lnTo>
                  <a:lnTo>
                    <a:pt x="1234" y="104"/>
                  </a:lnTo>
                  <a:lnTo>
                    <a:pt x="1231" y="108"/>
                  </a:lnTo>
                  <a:lnTo>
                    <a:pt x="1230" y="109"/>
                  </a:lnTo>
                  <a:lnTo>
                    <a:pt x="1228" y="111"/>
                  </a:lnTo>
                  <a:lnTo>
                    <a:pt x="1224" y="113"/>
                  </a:lnTo>
                  <a:lnTo>
                    <a:pt x="1219" y="115"/>
                  </a:lnTo>
                  <a:lnTo>
                    <a:pt x="1214" y="116"/>
                  </a:lnTo>
                  <a:lnTo>
                    <a:pt x="1208" y="117"/>
                  </a:lnTo>
                  <a:lnTo>
                    <a:pt x="1201" y="116"/>
                  </a:lnTo>
                  <a:lnTo>
                    <a:pt x="1195" y="115"/>
                  </a:lnTo>
                  <a:lnTo>
                    <a:pt x="1189" y="113"/>
                  </a:lnTo>
                  <a:lnTo>
                    <a:pt x="1184" y="110"/>
                  </a:lnTo>
                  <a:lnTo>
                    <a:pt x="1181" y="128"/>
                  </a:lnTo>
                  <a:lnTo>
                    <a:pt x="1190" y="131"/>
                  </a:lnTo>
                  <a:lnTo>
                    <a:pt x="1195" y="132"/>
                  </a:lnTo>
                  <a:lnTo>
                    <a:pt x="1200" y="133"/>
                  </a:lnTo>
                  <a:lnTo>
                    <a:pt x="1208" y="133"/>
                  </a:lnTo>
                  <a:lnTo>
                    <a:pt x="1217" y="133"/>
                  </a:lnTo>
                  <a:lnTo>
                    <a:pt x="1225" y="131"/>
                  </a:lnTo>
                  <a:lnTo>
                    <a:pt x="1232" y="129"/>
                  </a:lnTo>
                  <a:lnTo>
                    <a:pt x="1239" y="125"/>
                  </a:lnTo>
                  <a:lnTo>
                    <a:pt x="1243" y="122"/>
                  </a:lnTo>
                  <a:lnTo>
                    <a:pt x="1246" y="119"/>
                  </a:lnTo>
                  <a:lnTo>
                    <a:pt x="1249" y="116"/>
                  </a:lnTo>
                  <a:lnTo>
                    <a:pt x="1251" y="113"/>
                  </a:lnTo>
                  <a:lnTo>
                    <a:pt x="1252" y="109"/>
                  </a:lnTo>
                  <a:lnTo>
                    <a:pt x="1254" y="105"/>
                  </a:lnTo>
                  <a:lnTo>
                    <a:pt x="1254" y="101"/>
                  </a:lnTo>
                  <a:lnTo>
                    <a:pt x="1255" y="96"/>
                  </a:lnTo>
                  <a:close/>
                  <a:moveTo>
                    <a:pt x="1370" y="18"/>
                  </a:moveTo>
                  <a:lnTo>
                    <a:pt x="1370" y="2"/>
                  </a:lnTo>
                  <a:lnTo>
                    <a:pt x="1273" y="2"/>
                  </a:lnTo>
                  <a:lnTo>
                    <a:pt x="1273" y="18"/>
                  </a:lnTo>
                  <a:lnTo>
                    <a:pt x="1312" y="18"/>
                  </a:lnTo>
                  <a:lnTo>
                    <a:pt x="1312" y="131"/>
                  </a:lnTo>
                  <a:lnTo>
                    <a:pt x="1331" y="131"/>
                  </a:lnTo>
                  <a:lnTo>
                    <a:pt x="1331" y="18"/>
                  </a:lnTo>
                  <a:lnTo>
                    <a:pt x="1370" y="18"/>
                  </a:lnTo>
                  <a:close/>
                  <a:moveTo>
                    <a:pt x="1414" y="131"/>
                  </a:moveTo>
                  <a:lnTo>
                    <a:pt x="1414" y="2"/>
                  </a:lnTo>
                  <a:lnTo>
                    <a:pt x="1395" y="2"/>
                  </a:lnTo>
                  <a:lnTo>
                    <a:pt x="1395" y="131"/>
                  </a:lnTo>
                  <a:lnTo>
                    <a:pt x="1414" y="131"/>
                  </a:lnTo>
                  <a:close/>
                  <a:moveTo>
                    <a:pt x="1537" y="18"/>
                  </a:moveTo>
                  <a:lnTo>
                    <a:pt x="1537" y="2"/>
                  </a:lnTo>
                  <a:lnTo>
                    <a:pt x="1440" y="2"/>
                  </a:lnTo>
                  <a:lnTo>
                    <a:pt x="1440" y="18"/>
                  </a:lnTo>
                  <a:lnTo>
                    <a:pt x="1479" y="18"/>
                  </a:lnTo>
                  <a:lnTo>
                    <a:pt x="1479" y="131"/>
                  </a:lnTo>
                  <a:lnTo>
                    <a:pt x="1498" y="131"/>
                  </a:lnTo>
                  <a:lnTo>
                    <a:pt x="1498" y="18"/>
                  </a:lnTo>
                  <a:lnTo>
                    <a:pt x="1537" y="18"/>
                  </a:lnTo>
                  <a:close/>
                  <a:moveTo>
                    <a:pt x="1663" y="77"/>
                  </a:moveTo>
                  <a:lnTo>
                    <a:pt x="1663" y="2"/>
                  </a:lnTo>
                  <a:lnTo>
                    <a:pt x="1644" y="2"/>
                  </a:lnTo>
                  <a:lnTo>
                    <a:pt x="1644" y="81"/>
                  </a:lnTo>
                  <a:lnTo>
                    <a:pt x="1643" y="88"/>
                  </a:lnTo>
                  <a:lnTo>
                    <a:pt x="1643" y="92"/>
                  </a:lnTo>
                  <a:lnTo>
                    <a:pt x="1642" y="95"/>
                  </a:lnTo>
                  <a:lnTo>
                    <a:pt x="1641" y="98"/>
                  </a:lnTo>
                  <a:lnTo>
                    <a:pt x="1639" y="101"/>
                  </a:lnTo>
                  <a:lnTo>
                    <a:pt x="1636" y="106"/>
                  </a:lnTo>
                  <a:lnTo>
                    <a:pt x="1634" y="109"/>
                  </a:lnTo>
                  <a:lnTo>
                    <a:pt x="1632" y="111"/>
                  </a:lnTo>
                  <a:lnTo>
                    <a:pt x="1626" y="114"/>
                  </a:lnTo>
                  <a:lnTo>
                    <a:pt x="1620" y="116"/>
                  </a:lnTo>
                  <a:lnTo>
                    <a:pt x="1613" y="117"/>
                  </a:lnTo>
                  <a:lnTo>
                    <a:pt x="1606" y="116"/>
                  </a:lnTo>
                  <a:lnTo>
                    <a:pt x="1602" y="115"/>
                  </a:lnTo>
                  <a:lnTo>
                    <a:pt x="1599" y="114"/>
                  </a:lnTo>
                  <a:lnTo>
                    <a:pt x="1596" y="113"/>
                  </a:lnTo>
                  <a:lnTo>
                    <a:pt x="1594" y="111"/>
                  </a:lnTo>
                  <a:lnTo>
                    <a:pt x="1591" y="109"/>
                  </a:lnTo>
                  <a:lnTo>
                    <a:pt x="1589" y="106"/>
                  </a:lnTo>
                  <a:lnTo>
                    <a:pt x="1586" y="101"/>
                  </a:lnTo>
                  <a:lnTo>
                    <a:pt x="1583" y="95"/>
                  </a:lnTo>
                  <a:lnTo>
                    <a:pt x="1582" y="88"/>
                  </a:lnTo>
                  <a:lnTo>
                    <a:pt x="1582" y="81"/>
                  </a:lnTo>
                  <a:lnTo>
                    <a:pt x="1582" y="2"/>
                  </a:lnTo>
                  <a:lnTo>
                    <a:pt x="1563" y="2"/>
                  </a:lnTo>
                  <a:lnTo>
                    <a:pt x="1563" y="77"/>
                  </a:lnTo>
                  <a:lnTo>
                    <a:pt x="1563" y="83"/>
                  </a:lnTo>
                  <a:lnTo>
                    <a:pt x="1564" y="89"/>
                  </a:lnTo>
                  <a:lnTo>
                    <a:pt x="1566" y="99"/>
                  </a:lnTo>
                  <a:lnTo>
                    <a:pt x="1567" y="104"/>
                  </a:lnTo>
                  <a:lnTo>
                    <a:pt x="1569" y="108"/>
                  </a:lnTo>
                  <a:lnTo>
                    <a:pt x="1571" y="112"/>
                  </a:lnTo>
                  <a:lnTo>
                    <a:pt x="1574" y="116"/>
                  </a:lnTo>
                  <a:lnTo>
                    <a:pt x="1577" y="120"/>
                  </a:lnTo>
                  <a:lnTo>
                    <a:pt x="1581" y="123"/>
                  </a:lnTo>
                  <a:lnTo>
                    <a:pt x="1585" y="126"/>
                  </a:lnTo>
                  <a:lnTo>
                    <a:pt x="1590" y="129"/>
                  </a:lnTo>
                  <a:lnTo>
                    <a:pt x="1595" y="131"/>
                  </a:lnTo>
                  <a:lnTo>
                    <a:pt x="1601" y="132"/>
                  </a:lnTo>
                  <a:lnTo>
                    <a:pt x="1606" y="133"/>
                  </a:lnTo>
                  <a:lnTo>
                    <a:pt x="1613" y="133"/>
                  </a:lnTo>
                  <a:lnTo>
                    <a:pt x="1619" y="133"/>
                  </a:lnTo>
                  <a:lnTo>
                    <a:pt x="1625" y="132"/>
                  </a:lnTo>
                  <a:lnTo>
                    <a:pt x="1630" y="131"/>
                  </a:lnTo>
                  <a:lnTo>
                    <a:pt x="1635" y="129"/>
                  </a:lnTo>
                  <a:lnTo>
                    <a:pt x="1640" y="126"/>
                  </a:lnTo>
                  <a:lnTo>
                    <a:pt x="1644" y="123"/>
                  </a:lnTo>
                  <a:lnTo>
                    <a:pt x="1648" y="120"/>
                  </a:lnTo>
                  <a:lnTo>
                    <a:pt x="1652" y="116"/>
                  </a:lnTo>
                  <a:lnTo>
                    <a:pt x="1654" y="112"/>
                  </a:lnTo>
                  <a:lnTo>
                    <a:pt x="1656" y="108"/>
                  </a:lnTo>
                  <a:lnTo>
                    <a:pt x="1658" y="104"/>
                  </a:lnTo>
                  <a:lnTo>
                    <a:pt x="1660" y="99"/>
                  </a:lnTo>
                  <a:lnTo>
                    <a:pt x="1661" y="94"/>
                  </a:lnTo>
                  <a:lnTo>
                    <a:pt x="1662" y="89"/>
                  </a:lnTo>
                  <a:lnTo>
                    <a:pt x="1662" y="83"/>
                  </a:lnTo>
                  <a:lnTo>
                    <a:pt x="1663" y="77"/>
                  </a:lnTo>
                  <a:close/>
                  <a:moveTo>
                    <a:pt x="1786" y="18"/>
                  </a:moveTo>
                  <a:lnTo>
                    <a:pt x="1786" y="2"/>
                  </a:lnTo>
                  <a:lnTo>
                    <a:pt x="1689" y="2"/>
                  </a:lnTo>
                  <a:lnTo>
                    <a:pt x="1689" y="18"/>
                  </a:lnTo>
                  <a:lnTo>
                    <a:pt x="1728" y="18"/>
                  </a:lnTo>
                  <a:lnTo>
                    <a:pt x="1728" y="131"/>
                  </a:lnTo>
                  <a:lnTo>
                    <a:pt x="1747" y="131"/>
                  </a:lnTo>
                  <a:lnTo>
                    <a:pt x="1747" y="18"/>
                  </a:lnTo>
                  <a:lnTo>
                    <a:pt x="1786" y="18"/>
                  </a:lnTo>
                  <a:close/>
                  <a:moveTo>
                    <a:pt x="1885" y="18"/>
                  </a:moveTo>
                  <a:lnTo>
                    <a:pt x="1885" y="2"/>
                  </a:lnTo>
                  <a:lnTo>
                    <a:pt x="1813" y="2"/>
                  </a:lnTo>
                  <a:lnTo>
                    <a:pt x="1813" y="131"/>
                  </a:lnTo>
                  <a:lnTo>
                    <a:pt x="1885" y="131"/>
                  </a:lnTo>
                  <a:lnTo>
                    <a:pt x="1885" y="114"/>
                  </a:lnTo>
                  <a:lnTo>
                    <a:pt x="1831" y="114"/>
                  </a:lnTo>
                  <a:lnTo>
                    <a:pt x="1831" y="72"/>
                  </a:lnTo>
                  <a:lnTo>
                    <a:pt x="1880" y="72"/>
                  </a:lnTo>
                  <a:lnTo>
                    <a:pt x="1880" y="56"/>
                  </a:lnTo>
                  <a:lnTo>
                    <a:pt x="1831" y="56"/>
                  </a:lnTo>
                  <a:lnTo>
                    <a:pt x="1831" y="18"/>
                  </a:lnTo>
                  <a:lnTo>
                    <a:pt x="1885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072188"/>
            <a:ext cx="9144000" cy="785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" name="Picture 30" descr="THL_helmi_BIG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2428875"/>
            <a:ext cx="36687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072206"/>
            <a:ext cx="8207375" cy="309544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Muokkaa alaotsikon perustyyliä napsautt.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ED4C-E740-4D4C-BEAF-0B4CD88C693E}" type="datetime1">
              <a:rPr lang="fi-FI" smtClean="0"/>
              <a:t>21.10.2015</a:t>
            </a:fld>
            <a:endParaRPr lang="en-GB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Pekka Puska</a:t>
            </a:r>
            <a:endParaRPr lang="en-GB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4D48-C9E9-497B-9545-190B04243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48282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vienna first 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HL_KV_LOGO_PPT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1" y="6273801"/>
            <a:ext cx="4572000" cy="225853"/>
          </a:xfrm>
          <a:prstGeom prst="rect">
            <a:avLst/>
          </a:prstGeom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C67608F-8D67-4B2B-9877-C1C21D459400}" type="datetime1">
              <a:rPr lang="fi-FI" smtClean="0"/>
              <a:t>21.10.2015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94398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Microsoft_Word_97_-_2003_Document1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07375" cy="1295400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GB" sz="2400" dirty="0">
                <a:latin typeface="Arial Narrow" pitchFamily="34" charset="0"/>
                <a:cs typeface="Arial" charset="0"/>
              </a:rPr>
              <a:t/>
            </a:r>
            <a:br>
              <a:rPr lang="en-GB" sz="2400" dirty="0">
                <a:latin typeface="Arial Narrow" pitchFamily="34" charset="0"/>
                <a:cs typeface="Arial" charset="0"/>
              </a:rPr>
            </a:br>
            <a:r>
              <a:rPr lang="en-GB" sz="2400" dirty="0" smtClean="0">
                <a:latin typeface="Arial Narrow" pitchFamily="34" charset="0"/>
                <a:cs typeface="Arial" charset="0"/>
              </a:rPr>
              <a:t/>
            </a:r>
            <a:br>
              <a:rPr lang="en-GB" sz="2400" dirty="0" smtClean="0">
                <a:latin typeface="Arial Narrow" pitchFamily="34" charset="0"/>
                <a:cs typeface="Arial" charset="0"/>
              </a:rPr>
            </a:br>
            <a:r>
              <a:rPr lang="en-GB" sz="2400" dirty="0">
                <a:latin typeface="Arial Narrow" pitchFamily="34" charset="0"/>
                <a:cs typeface="Arial" charset="0"/>
              </a:rPr>
              <a:t/>
            </a:r>
            <a:br>
              <a:rPr lang="en-GB" sz="2400" dirty="0">
                <a:latin typeface="Arial Narrow" pitchFamily="34" charset="0"/>
                <a:cs typeface="Arial" charset="0"/>
              </a:rPr>
            </a:br>
            <a:r>
              <a:rPr lang="en-GB" sz="2400" dirty="0" smtClean="0">
                <a:latin typeface="Arial Narrow" pitchFamily="34" charset="0"/>
                <a:cs typeface="Arial" charset="0"/>
              </a:rPr>
              <a:t/>
            </a:r>
            <a:br>
              <a:rPr lang="en-GB" sz="2400" dirty="0" smtClean="0">
                <a:latin typeface="Arial Narrow" pitchFamily="34" charset="0"/>
                <a:cs typeface="Arial" charset="0"/>
              </a:rPr>
            </a:br>
            <a:r>
              <a:rPr lang="en-GB" sz="2400" dirty="0">
                <a:latin typeface="Arial Narrow" pitchFamily="34" charset="0"/>
                <a:cs typeface="Arial" charset="0"/>
              </a:rPr>
              <a:t/>
            </a:r>
            <a:br>
              <a:rPr lang="en-GB" sz="2400" dirty="0">
                <a:latin typeface="Arial Narrow" pitchFamily="34" charset="0"/>
                <a:cs typeface="Arial" charset="0"/>
              </a:rPr>
            </a:br>
            <a:r>
              <a:rPr lang="en-GB" sz="2400" dirty="0" smtClean="0">
                <a:latin typeface="Arial Narrow" pitchFamily="34" charset="0"/>
                <a:cs typeface="Arial" charset="0"/>
              </a:rPr>
              <a:t/>
            </a:r>
            <a:br>
              <a:rPr lang="en-GB" sz="2400" dirty="0" smtClean="0">
                <a:latin typeface="Arial Narrow" pitchFamily="34" charset="0"/>
                <a:cs typeface="Arial" charset="0"/>
              </a:rPr>
            </a:br>
            <a:r>
              <a:rPr lang="en-GB" sz="2400" dirty="0">
                <a:latin typeface="Arial Narrow" pitchFamily="34" charset="0"/>
                <a:cs typeface="Arial" charset="0"/>
              </a:rPr>
              <a:t/>
            </a:r>
            <a:br>
              <a:rPr lang="en-GB" sz="2400" dirty="0">
                <a:latin typeface="Arial Narrow" pitchFamily="34" charset="0"/>
                <a:cs typeface="Arial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GB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GB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GB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en-US" sz="3600" dirty="0">
                <a:latin typeface="Arial Narrow" pitchFamily="34" charset="0"/>
                <a:cs typeface="Arial" charset="0"/>
              </a:rPr>
              <a:t>Health promotion and disease prevention in practice</a:t>
            </a:r>
            <a:endParaRPr lang="en-GB" dirty="0" smtClean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207375" cy="949325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err="1" smtClean="0"/>
              <a:t>Riga</a:t>
            </a:r>
            <a:r>
              <a:rPr lang="fi-FI" dirty="0" smtClean="0"/>
              <a:t> 30.9.2015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altLang="fi-FI" sz="1200" dirty="0"/>
              <a:t>Pekka Puska, MD, </a:t>
            </a:r>
            <a:r>
              <a:rPr lang="fi-FI" altLang="fi-FI" sz="1200" dirty="0" err="1"/>
              <a:t>PhD</a:t>
            </a:r>
            <a:r>
              <a:rPr lang="fi-FI" altLang="fi-FI" sz="1200" dirty="0"/>
              <a:t>, </a:t>
            </a:r>
            <a:r>
              <a:rPr lang="fi-FI" altLang="fi-FI" sz="1200" dirty="0" err="1"/>
              <a:t>MPolSc</a:t>
            </a:r>
            <a:endParaRPr lang="fi-FI" altLang="fi-FI" sz="1200" dirty="0"/>
          </a:p>
          <a:p>
            <a:pPr eaLnBrk="1" hangingPunct="1"/>
            <a:r>
              <a:rPr lang="fi-FI" altLang="fi-FI" sz="1200" dirty="0" smtClean="0"/>
              <a:t>Ex </a:t>
            </a:r>
            <a:r>
              <a:rPr lang="fi-FI" altLang="fi-FI" sz="1200" dirty="0" err="1" smtClean="0"/>
              <a:t>Director</a:t>
            </a:r>
            <a:r>
              <a:rPr lang="fi-FI" altLang="fi-FI" sz="1200" dirty="0" smtClean="0"/>
              <a:t> </a:t>
            </a:r>
            <a:r>
              <a:rPr lang="fi-FI" altLang="fi-FI" sz="1200" dirty="0"/>
              <a:t>General, National Institute for Health and </a:t>
            </a:r>
            <a:r>
              <a:rPr lang="fi-FI" altLang="fi-FI" sz="1200" dirty="0" err="1"/>
              <a:t>Welfare</a:t>
            </a:r>
            <a:r>
              <a:rPr lang="fi-FI" altLang="fi-FI" sz="1200" dirty="0"/>
              <a:t> (THL), Finland</a:t>
            </a:r>
          </a:p>
          <a:p>
            <a:pPr eaLnBrk="1" hangingPunct="1"/>
            <a:r>
              <a:rPr lang="fi-FI" altLang="fi-FI" sz="1200" dirty="0" err="1"/>
              <a:t>President</a:t>
            </a:r>
            <a:r>
              <a:rPr lang="fi-FI" altLang="fi-FI" sz="1200" dirty="0"/>
              <a:t>, </a:t>
            </a:r>
            <a:r>
              <a:rPr lang="fi-FI" altLang="fi-FI" sz="1200" dirty="0" err="1"/>
              <a:t>Int</a:t>
            </a:r>
            <a:r>
              <a:rPr lang="fi-FI" altLang="fi-FI" sz="1200" dirty="0"/>
              <a:t>. Association of National Public Health </a:t>
            </a:r>
            <a:r>
              <a:rPr lang="fi-FI" altLang="fi-FI" sz="1200" dirty="0" err="1"/>
              <a:t>Institutes</a:t>
            </a:r>
            <a:r>
              <a:rPr lang="fi-FI" altLang="fi-FI" sz="1200" dirty="0"/>
              <a:t> (IANPHI</a:t>
            </a:r>
            <a:r>
              <a:rPr lang="fi-FI" altLang="fi-FI" sz="1200" dirty="0" smtClean="0"/>
              <a:t>)</a:t>
            </a:r>
            <a:endParaRPr lang="fi-FI" altLang="fi-FI" sz="1200" dirty="0"/>
          </a:p>
        </p:txBody>
      </p:sp>
    </p:spTree>
    <p:extLst>
      <p:ext uri="{BB962C8B-B14F-4D97-AF65-F5344CB8AC3E}">
        <p14:creationId xmlns:p14="http://schemas.microsoft.com/office/powerpoint/2010/main" val="9843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9024" y="1268760"/>
            <a:ext cx="8784976" cy="1008063"/>
          </a:xfrm>
        </p:spPr>
        <p:txBody>
          <a:bodyPr/>
          <a:lstStyle/>
          <a:p>
            <a:r>
              <a:rPr lang="fi-FI" sz="4000" dirty="0" smtClean="0"/>
              <a:t>The </a:t>
            </a:r>
            <a:r>
              <a:rPr lang="fi-FI" sz="4000" dirty="0" err="1" smtClean="0"/>
              <a:t>effects</a:t>
            </a:r>
            <a:r>
              <a:rPr lang="fi-FI" sz="4000" dirty="0" smtClean="0"/>
              <a:t> of prevention (</a:t>
            </a:r>
            <a:r>
              <a:rPr lang="fi-FI" sz="4000" dirty="0" err="1" smtClean="0"/>
              <a:t>risk</a:t>
            </a:r>
            <a:r>
              <a:rPr lang="fi-FI" sz="4000" dirty="0" smtClean="0"/>
              <a:t> </a:t>
            </a:r>
            <a:r>
              <a:rPr lang="fi-FI" sz="4000" dirty="0" err="1" smtClean="0"/>
              <a:t>factor</a:t>
            </a:r>
            <a:r>
              <a:rPr lang="fi-FI" sz="4000" dirty="0" smtClean="0"/>
              <a:t> </a:t>
            </a:r>
            <a:r>
              <a:rPr lang="fi-FI" sz="4000" dirty="0" err="1" smtClean="0"/>
              <a:t>reduction</a:t>
            </a:r>
            <a:r>
              <a:rPr lang="fi-FI" sz="4000" dirty="0" smtClean="0"/>
              <a:t>) </a:t>
            </a:r>
            <a:r>
              <a:rPr lang="fi-FI" sz="4000" dirty="0" err="1" smtClean="0"/>
              <a:t>are</a:t>
            </a:r>
            <a:r>
              <a:rPr lang="fi-FI" sz="4000" dirty="0" smtClean="0"/>
              <a:t> (</a:t>
            </a:r>
            <a:r>
              <a:rPr lang="fi-FI" sz="4000" dirty="0" err="1" smtClean="0"/>
              <a:t>particularly</a:t>
            </a:r>
            <a:r>
              <a:rPr lang="fi-FI" sz="4000" dirty="0" smtClean="0"/>
              <a:t> for </a:t>
            </a:r>
            <a:r>
              <a:rPr lang="fi-FI" sz="4000" dirty="0" err="1" smtClean="0"/>
              <a:t>cardiovascular</a:t>
            </a:r>
            <a:r>
              <a:rPr lang="fi-FI" sz="4000" dirty="0" smtClean="0"/>
              <a:t> </a:t>
            </a:r>
            <a:r>
              <a:rPr lang="fi-FI" sz="4000" dirty="0" err="1" smtClean="0"/>
              <a:t>diseases</a:t>
            </a:r>
            <a:r>
              <a:rPr lang="fi-FI" sz="4000" dirty="0" smtClean="0"/>
              <a:t> and diabetes)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0748" y="2276872"/>
            <a:ext cx="8218488" cy="4392612"/>
          </a:xfrm>
        </p:spPr>
        <p:txBody>
          <a:bodyPr/>
          <a:lstStyle/>
          <a:p>
            <a:r>
              <a:rPr lang="fi-FI" sz="3600" dirty="0" err="1" smtClean="0"/>
              <a:t>surprisingly</a:t>
            </a:r>
            <a:r>
              <a:rPr lang="fi-FI" sz="3600" dirty="0" smtClean="0"/>
              <a:t> </a:t>
            </a:r>
            <a:r>
              <a:rPr lang="fi-FI" sz="3600" dirty="0" err="1" smtClean="0"/>
              <a:t>rapid</a:t>
            </a:r>
            <a:r>
              <a:rPr lang="fi-FI" sz="3600" dirty="0" smtClean="0"/>
              <a:t> and</a:t>
            </a:r>
          </a:p>
          <a:p>
            <a:r>
              <a:rPr lang="fi-FI" sz="3600" dirty="0" err="1"/>
              <a:t>c</a:t>
            </a:r>
            <a:r>
              <a:rPr lang="fi-FI" sz="3600" dirty="0" err="1" smtClean="0"/>
              <a:t>oncern</a:t>
            </a:r>
            <a:r>
              <a:rPr lang="fi-FI" sz="3600" dirty="0" smtClean="0"/>
              <a:t> </a:t>
            </a:r>
            <a:r>
              <a:rPr lang="fi-FI" sz="3600" dirty="0" err="1" smtClean="0"/>
              <a:t>also</a:t>
            </a:r>
            <a:r>
              <a:rPr lang="fi-FI" sz="3600" dirty="0" smtClean="0"/>
              <a:t> </a:t>
            </a:r>
            <a:r>
              <a:rPr lang="fi-FI" sz="3600" dirty="0" err="1" smtClean="0"/>
              <a:t>relatively</a:t>
            </a:r>
            <a:r>
              <a:rPr lang="fi-FI" sz="3600" dirty="0" smtClean="0"/>
              <a:t> </a:t>
            </a:r>
            <a:r>
              <a:rPr lang="fi-FI" sz="3600" dirty="0" err="1" smtClean="0"/>
              <a:t>old</a:t>
            </a:r>
            <a:r>
              <a:rPr lang="fi-FI" sz="3600" dirty="0" smtClean="0"/>
              <a:t> </a:t>
            </a:r>
            <a:r>
              <a:rPr lang="fi-FI" sz="3600" dirty="0" err="1" smtClean="0"/>
              <a:t>ages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8771-EB0C-4D5E-92B5-BA4C35293019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3074" name="Picture 2" descr="C:\Users\trid\AppData\Local\Microsoft\Windows\Temporary Internet Files\Content.Outlook\CY7VULZK\WP_20131120_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552728" cy="26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7375" cy="1008063"/>
          </a:xfrm>
        </p:spPr>
        <p:txBody>
          <a:bodyPr/>
          <a:lstStyle/>
          <a:p>
            <a:r>
              <a:rPr lang="fi-FI" sz="4000" dirty="0" err="1" smtClean="0"/>
              <a:t>Rapid</a:t>
            </a:r>
            <a:r>
              <a:rPr lang="fi-FI" sz="4000" dirty="0" smtClean="0"/>
              <a:t> </a:t>
            </a:r>
            <a:r>
              <a:rPr lang="fi-FI" sz="4000" dirty="0" err="1" smtClean="0"/>
              <a:t>impact</a:t>
            </a:r>
            <a:r>
              <a:rPr lang="fi-FI" sz="4000" dirty="0" smtClean="0"/>
              <a:t> of </a:t>
            </a:r>
            <a:r>
              <a:rPr lang="fi-FI" sz="4000" dirty="0" err="1" smtClean="0"/>
              <a:t>risk</a:t>
            </a:r>
            <a:r>
              <a:rPr lang="fi-FI" sz="4000" dirty="0" smtClean="0"/>
              <a:t> </a:t>
            </a:r>
            <a:r>
              <a:rPr lang="fi-FI" sz="4000" dirty="0" err="1" smtClean="0"/>
              <a:t>factor</a:t>
            </a:r>
            <a:r>
              <a:rPr lang="fi-FI" sz="4000" dirty="0" smtClean="0"/>
              <a:t> </a:t>
            </a:r>
            <a:r>
              <a:rPr lang="fi-FI" sz="4000" dirty="0" err="1" smtClean="0"/>
              <a:t>changes</a:t>
            </a:r>
            <a:r>
              <a:rPr lang="fi-FI" sz="4000" dirty="0" smtClean="0"/>
              <a:t> on CHD and diabetes </a:t>
            </a:r>
            <a:r>
              <a:rPr lang="fi-FI" sz="4000" dirty="0" err="1" smtClean="0"/>
              <a:t>rates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18488" cy="4392612"/>
          </a:xfrm>
        </p:spPr>
        <p:txBody>
          <a:bodyPr/>
          <a:lstStyle/>
          <a:p>
            <a:r>
              <a:rPr lang="fi-FI" sz="3600" dirty="0" err="1" smtClean="0"/>
              <a:t>Stopping</a:t>
            </a:r>
            <a:r>
              <a:rPr lang="fi-FI" sz="3600" dirty="0" smtClean="0"/>
              <a:t> smoking and AMI </a:t>
            </a:r>
            <a:r>
              <a:rPr lang="fi-FI" sz="3600" dirty="0" err="1" smtClean="0"/>
              <a:t>risk</a:t>
            </a:r>
            <a:endParaRPr lang="fi-FI" sz="3600" dirty="0" smtClean="0"/>
          </a:p>
          <a:p>
            <a:r>
              <a:rPr lang="fi-FI" sz="3600" dirty="0" err="1" smtClean="0"/>
              <a:t>Introduction</a:t>
            </a:r>
            <a:r>
              <a:rPr lang="fi-FI" sz="3600" dirty="0" smtClean="0"/>
              <a:t> of </a:t>
            </a:r>
            <a:r>
              <a:rPr lang="fi-FI" sz="3600" dirty="0" err="1" smtClean="0"/>
              <a:t>smokefree</a:t>
            </a:r>
            <a:r>
              <a:rPr lang="fi-FI" sz="3600" dirty="0" smtClean="0"/>
              <a:t> </a:t>
            </a:r>
            <a:r>
              <a:rPr lang="fi-FI" sz="3600" dirty="0" err="1" smtClean="0"/>
              <a:t>restaurants</a:t>
            </a:r>
            <a:endParaRPr lang="fi-FI" sz="3600" dirty="0" smtClean="0"/>
          </a:p>
          <a:p>
            <a:r>
              <a:rPr lang="fi-FI" sz="3600" dirty="0" err="1" smtClean="0"/>
              <a:t>Cholesterol</a:t>
            </a:r>
            <a:r>
              <a:rPr lang="fi-FI" sz="3600" dirty="0" smtClean="0"/>
              <a:t> </a:t>
            </a:r>
            <a:r>
              <a:rPr lang="fi-FI" sz="3600" dirty="0" err="1" smtClean="0"/>
              <a:t>lowering</a:t>
            </a:r>
            <a:r>
              <a:rPr lang="fi-FI" sz="3600" dirty="0" smtClean="0"/>
              <a:t> in </a:t>
            </a:r>
            <a:r>
              <a:rPr lang="fi-FI" sz="3600" dirty="0" err="1" smtClean="0"/>
              <a:t>lipid</a:t>
            </a:r>
            <a:r>
              <a:rPr lang="fi-FI" sz="3600" dirty="0" smtClean="0"/>
              <a:t> </a:t>
            </a:r>
            <a:r>
              <a:rPr lang="fi-FI" sz="3600" dirty="0" err="1" smtClean="0"/>
              <a:t>trials</a:t>
            </a:r>
            <a:endParaRPr lang="fi-FI" sz="3600" dirty="0" smtClean="0"/>
          </a:p>
          <a:p>
            <a:r>
              <a:rPr lang="fi-FI" sz="3600" dirty="0" err="1" smtClean="0"/>
              <a:t>Lowering</a:t>
            </a:r>
            <a:r>
              <a:rPr lang="fi-FI" sz="3600" dirty="0" smtClean="0"/>
              <a:t> of T2 diabetes </a:t>
            </a:r>
            <a:r>
              <a:rPr lang="fi-FI" sz="3600" dirty="0" err="1" smtClean="0"/>
              <a:t>rates</a:t>
            </a:r>
            <a:r>
              <a:rPr lang="fi-FI" sz="3600" dirty="0" smtClean="0"/>
              <a:t> in </a:t>
            </a:r>
            <a:r>
              <a:rPr lang="fi-FI" sz="3600" dirty="0" err="1" smtClean="0"/>
              <a:t>diet/PA</a:t>
            </a:r>
            <a:r>
              <a:rPr lang="fi-FI" sz="3600" dirty="0" smtClean="0"/>
              <a:t> </a:t>
            </a:r>
            <a:r>
              <a:rPr lang="fi-FI" sz="3600" dirty="0" err="1" smtClean="0"/>
              <a:t>interventions</a:t>
            </a:r>
            <a:endParaRPr lang="fi-FI" sz="3600" dirty="0" smtClean="0"/>
          </a:p>
          <a:p>
            <a:r>
              <a:rPr lang="fi-FI" sz="3600" dirty="0" err="1" smtClean="0"/>
              <a:t>Changes</a:t>
            </a:r>
            <a:r>
              <a:rPr lang="fi-FI" sz="3600" dirty="0" smtClean="0"/>
              <a:t> on </a:t>
            </a:r>
            <a:r>
              <a:rPr lang="fi-FI" sz="3600" dirty="0" err="1" smtClean="0"/>
              <a:t>population</a:t>
            </a:r>
            <a:r>
              <a:rPr lang="fi-FI" sz="3600" dirty="0" smtClean="0"/>
              <a:t> </a:t>
            </a:r>
            <a:r>
              <a:rPr lang="fi-FI" sz="3600" dirty="0" err="1" smtClean="0"/>
              <a:t>level</a:t>
            </a:r>
            <a:r>
              <a:rPr lang="fi-FI" sz="3600" dirty="0" smtClean="0"/>
              <a:t> (Finland/North Karelia, </a:t>
            </a:r>
            <a:r>
              <a:rPr lang="fi-FI" sz="3600" dirty="0" err="1" smtClean="0"/>
              <a:t>Poland</a:t>
            </a:r>
            <a:r>
              <a:rPr lang="fi-FI" sz="3600" dirty="0" smtClean="0"/>
              <a:t> etc.)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DE28-2D96-4FE3-9836-670E32DC1202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0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7375" cy="1008063"/>
          </a:xfrm>
        </p:spPr>
        <p:txBody>
          <a:bodyPr/>
          <a:lstStyle/>
          <a:p>
            <a:r>
              <a:rPr lang="fi-FI" sz="3200" dirty="0" err="1" smtClean="0"/>
              <a:t>Introduction</a:t>
            </a:r>
            <a:r>
              <a:rPr lang="fi-FI" sz="3200" dirty="0" smtClean="0"/>
              <a:t> of </a:t>
            </a:r>
            <a:r>
              <a:rPr lang="fi-FI" sz="3200" dirty="0" err="1" smtClean="0"/>
              <a:t>smokefree</a:t>
            </a:r>
            <a:r>
              <a:rPr lang="fi-FI" sz="3200" dirty="0" smtClean="0"/>
              <a:t> </a:t>
            </a:r>
            <a:r>
              <a:rPr lang="fi-FI" sz="3200" dirty="0" err="1" smtClean="0"/>
              <a:t>restaurants</a:t>
            </a:r>
            <a:r>
              <a:rPr lang="fi-FI" sz="3200" dirty="0" smtClean="0"/>
              <a:t>: </a:t>
            </a:r>
            <a:br>
              <a:rPr lang="fi-FI" sz="3200" dirty="0" smtClean="0"/>
            </a:br>
            <a:r>
              <a:rPr lang="fi-FI" sz="3200" dirty="0" err="1" smtClean="0"/>
              <a:t>Impact</a:t>
            </a:r>
            <a:r>
              <a:rPr lang="fi-FI" sz="3200" dirty="0" smtClean="0"/>
              <a:t> on AMI (</a:t>
            </a:r>
            <a:r>
              <a:rPr lang="fi-FI" sz="3200" dirty="0" err="1" smtClean="0"/>
              <a:t>Acute</a:t>
            </a:r>
            <a:r>
              <a:rPr lang="fi-FI" sz="3200" dirty="0" smtClean="0"/>
              <a:t> </a:t>
            </a:r>
            <a:r>
              <a:rPr lang="fi-FI" sz="3200" dirty="0" err="1" smtClean="0"/>
              <a:t>Myocardial</a:t>
            </a:r>
            <a:r>
              <a:rPr lang="fi-FI" sz="3200" dirty="0" smtClean="0"/>
              <a:t> </a:t>
            </a:r>
            <a:r>
              <a:rPr lang="fi-FI" sz="3200" dirty="0" err="1" smtClean="0"/>
              <a:t>Infarction</a:t>
            </a:r>
            <a:r>
              <a:rPr lang="fi-FI" sz="3200" dirty="0" smtClean="0"/>
              <a:t>) </a:t>
            </a:r>
            <a:r>
              <a:rPr lang="fi-FI" sz="3200" dirty="0" err="1" smtClean="0"/>
              <a:t>rates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68760"/>
            <a:ext cx="8218488" cy="4392612"/>
          </a:xfrm>
        </p:spPr>
        <p:txBody>
          <a:bodyPr/>
          <a:lstStyle/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err="1" smtClean="0"/>
              <a:t>Reviews</a:t>
            </a:r>
            <a:r>
              <a:rPr lang="fi-FI" sz="2000" dirty="0"/>
              <a:t>	</a:t>
            </a:r>
            <a:r>
              <a:rPr lang="fi-FI" sz="2000" dirty="0" smtClean="0"/>
              <a:t>		</a:t>
            </a:r>
            <a:r>
              <a:rPr lang="fi-FI" sz="2000" dirty="0" err="1" smtClean="0"/>
              <a:t>Amirate</a:t>
            </a:r>
            <a:r>
              <a:rPr lang="fi-FI" sz="2000" dirty="0" smtClean="0"/>
              <a:t> </a:t>
            </a:r>
            <a:r>
              <a:rPr lang="fi-FI" sz="2000" dirty="0" err="1" smtClean="0"/>
              <a:t>reduction</a:t>
            </a:r>
            <a:endParaRPr lang="fi-FI" sz="2000" dirty="0"/>
          </a:p>
          <a:p>
            <a:pPr marL="0" indent="0">
              <a:buNone/>
            </a:pPr>
            <a:r>
              <a:rPr lang="fi-FI" sz="2800" dirty="0" err="1" smtClean="0"/>
              <a:t>Meyers</a:t>
            </a:r>
            <a:r>
              <a:rPr lang="fi-FI" sz="2800" dirty="0" smtClean="0"/>
              <a:t> et al. (2009):	-17 %	    (11 </a:t>
            </a:r>
            <a:r>
              <a:rPr lang="fi-FI" sz="2800" dirty="0" err="1" smtClean="0"/>
              <a:t>studies</a:t>
            </a:r>
            <a:r>
              <a:rPr lang="fi-FI" sz="2800" dirty="0" smtClean="0"/>
              <a:t>)</a:t>
            </a:r>
          </a:p>
          <a:p>
            <a:pPr marL="0" indent="0">
              <a:buNone/>
            </a:pPr>
            <a:r>
              <a:rPr lang="fi-FI" sz="2800" dirty="0" err="1" smtClean="0"/>
              <a:t>Mackey</a:t>
            </a:r>
            <a:r>
              <a:rPr lang="fi-FI" sz="2800" dirty="0" smtClean="0"/>
              <a:t> et al. (2010):	-10 %	    (17 </a:t>
            </a:r>
            <a:r>
              <a:rPr lang="fi-FI" sz="2800" dirty="0" err="1" smtClean="0"/>
              <a:t>studies</a:t>
            </a:r>
            <a:r>
              <a:rPr lang="fi-FI" sz="2800" dirty="0" smtClean="0"/>
              <a:t>)</a:t>
            </a:r>
          </a:p>
          <a:p>
            <a:pPr marL="0" indent="0">
              <a:buNone/>
            </a:pPr>
            <a:r>
              <a:rPr lang="fi-FI" sz="2800" dirty="0" err="1" smtClean="0"/>
              <a:t>Lin</a:t>
            </a:r>
            <a:r>
              <a:rPr lang="fi-FI" sz="2800" dirty="0" smtClean="0"/>
              <a:t> et al. (2013):		-13 %	    (18 </a:t>
            </a:r>
            <a:r>
              <a:rPr lang="fi-FI" sz="2800" dirty="0" err="1" smtClean="0"/>
              <a:t>studies</a:t>
            </a:r>
            <a:r>
              <a:rPr lang="fi-FI" sz="2800" dirty="0" smtClean="0"/>
              <a:t>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4670-6F2A-4D78-878E-3F71B8AF7947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4098" name="Picture 2" descr="C:\Users\trid\AppData\Local\Microsoft\Windows\Temporary Internet Files\Content.Outlook\CY7VULZK\WP_20131120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78488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750"/>
            <a:ext cx="8858250" cy="1081088"/>
          </a:xfrm>
        </p:spPr>
        <p:txBody>
          <a:bodyPr/>
          <a:lstStyle/>
          <a:p>
            <a:pPr eaLnBrk="1" hangingPunct="1"/>
            <a:r>
              <a:rPr lang="en-US" altLang="fi-FI" sz="3200" smtClean="0">
                <a:ea typeface="MS PGothic" pitchFamily="34" charset="-128"/>
              </a:rPr>
              <a:t>DIABETES PREVENTION STUDY, FINLAND</a:t>
            </a:r>
            <a:endParaRPr lang="fi-FI" altLang="fi-FI" sz="3200" smtClean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15000" y="6357938"/>
            <a:ext cx="232727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Lindström</a:t>
            </a: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et al, Lancet 2006:368;1673-79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639888" y="5781675"/>
            <a:ext cx="6515100" cy="3175"/>
          </a:xfrm>
          <a:prstGeom prst="line">
            <a:avLst/>
          </a:prstGeom>
          <a:noFill/>
          <a:ln w="7938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39888" y="5011738"/>
            <a:ext cx="6305550" cy="4762"/>
          </a:xfrm>
          <a:prstGeom prst="line">
            <a:avLst/>
          </a:prstGeom>
          <a:noFill/>
          <a:ln w="7938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639888" y="4248150"/>
            <a:ext cx="6316662" cy="1588"/>
          </a:xfrm>
          <a:prstGeom prst="line">
            <a:avLst/>
          </a:prstGeom>
          <a:noFill/>
          <a:ln w="7938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639888" y="3481388"/>
            <a:ext cx="6294437" cy="1587"/>
          </a:xfrm>
          <a:prstGeom prst="line">
            <a:avLst/>
          </a:prstGeom>
          <a:noFill/>
          <a:ln w="7938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639888" y="2706688"/>
            <a:ext cx="6316662" cy="1587"/>
          </a:xfrm>
          <a:prstGeom prst="line">
            <a:avLst/>
          </a:prstGeom>
          <a:noFill/>
          <a:ln w="7938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639888" y="1944688"/>
            <a:ext cx="6294437" cy="1587"/>
          </a:xfrm>
          <a:prstGeom prst="line">
            <a:avLst/>
          </a:prstGeom>
          <a:noFill/>
          <a:ln w="7938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757363" y="5781675"/>
            <a:ext cx="122237" cy="3175"/>
          </a:xfrm>
          <a:custGeom>
            <a:avLst/>
            <a:gdLst>
              <a:gd name="T0" fmla="*/ 0 w 9"/>
              <a:gd name="T1" fmla="*/ 0 h 3175"/>
              <a:gd name="T2" fmla="*/ 0 w 9"/>
              <a:gd name="T3" fmla="*/ 0 h 3175"/>
              <a:gd name="T4" fmla="*/ 0 w 9"/>
              <a:gd name="T5" fmla="*/ 0 h 3175"/>
              <a:gd name="T6" fmla="*/ 0 w 9"/>
              <a:gd name="T7" fmla="*/ 0 h 3175"/>
              <a:gd name="T8" fmla="*/ 0 w 9"/>
              <a:gd name="T9" fmla="*/ 0 h 3175"/>
              <a:gd name="T10" fmla="*/ 2147483647 w 9"/>
              <a:gd name="T11" fmla="*/ 0 h 31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175"/>
              <a:gd name="T20" fmla="*/ 9 w 9"/>
              <a:gd name="T21" fmla="*/ 3175 h 31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175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933575" y="5781675"/>
            <a:ext cx="1190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108200" y="5781675"/>
            <a:ext cx="1206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282825" y="5781675"/>
            <a:ext cx="1190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2457450" y="5670550"/>
            <a:ext cx="1588" cy="111125"/>
          </a:xfrm>
          <a:custGeom>
            <a:avLst/>
            <a:gdLst>
              <a:gd name="T0" fmla="*/ 0 w 1465"/>
              <a:gd name="T1" fmla="*/ 2147483647 h 9"/>
              <a:gd name="T2" fmla="*/ 0 w 1465"/>
              <a:gd name="T3" fmla="*/ 2147483647 h 9"/>
              <a:gd name="T4" fmla="*/ 0 w 1465"/>
              <a:gd name="T5" fmla="*/ 0 h 9"/>
              <a:gd name="T6" fmla="*/ 0 60000 65536"/>
              <a:gd name="T7" fmla="*/ 0 60000 65536"/>
              <a:gd name="T8" fmla="*/ 0 60000 65536"/>
              <a:gd name="T9" fmla="*/ 0 w 1465"/>
              <a:gd name="T10" fmla="*/ 0 h 9"/>
              <a:gd name="T11" fmla="*/ 1465 w 146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" h="9">
                <a:moveTo>
                  <a:pt x="0" y="9"/>
                </a:move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2457450" y="2238375"/>
            <a:ext cx="5456238" cy="3384550"/>
            <a:chOff x="1548" y="1410"/>
            <a:chExt cx="3437" cy="2132"/>
          </a:xfrm>
        </p:grpSpPr>
        <p:sp>
          <p:nvSpPr>
            <p:cNvPr id="16450" name="Line 16"/>
            <p:cNvSpPr>
              <a:spLocks noChangeShapeType="1"/>
            </p:cNvSpPr>
            <p:nvPr/>
          </p:nvSpPr>
          <p:spPr bwMode="auto">
            <a:xfrm flipV="1">
              <a:off x="1548" y="3472"/>
              <a:ext cx="1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1" name="Line 17"/>
            <p:cNvSpPr>
              <a:spLocks noChangeShapeType="1"/>
            </p:cNvSpPr>
            <p:nvPr/>
          </p:nvSpPr>
          <p:spPr bwMode="auto">
            <a:xfrm flipV="1">
              <a:off x="1548" y="3372"/>
              <a:ext cx="1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2" name="Freeform 18"/>
            <p:cNvSpPr>
              <a:spLocks/>
            </p:cNvSpPr>
            <p:nvPr/>
          </p:nvSpPr>
          <p:spPr bwMode="auto">
            <a:xfrm>
              <a:off x="1548" y="3335"/>
              <a:ext cx="66" cy="7"/>
            </a:xfrm>
            <a:custGeom>
              <a:avLst/>
              <a:gdLst>
                <a:gd name="T0" fmla="*/ 0 w 8"/>
                <a:gd name="T1" fmla="*/ 40353595 h 1"/>
                <a:gd name="T2" fmla="*/ 0 w 8"/>
                <a:gd name="T3" fmla="*/ 0 h 1"/>
                <a:gd name="T4" fmla="*/ 1415062029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1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3" name="Line 19"/>
            <p:cNvSpPr>
              <a:spLocks noChangeShapeType="1"/>
            </p:cNvSpPr>
            <p:nvPr/>
          </p:nvSpPr>
          <p:spPr bwMode="auto">
            <a:xfrm>
              <a:off x="1647" y="3335"/>
              <a:ext cx="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4" name="Line 20"/>
            <p:cNvSpPr>
              <a:spLocks noChangeShapeType="1"/>
            </p:cNvSpPr>
            <p:nvPr/>
          </p:nvSpPr>
          <p:spPr bwMode="auto">
            <a:xfrm>
              <a:off x="1757" y="3335"/>
              <a:ext cx="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5" name="Line 21"/>
            <p:cNvSpPr>
              <a:spLocks noChangeShapeType="1"/>
            </p:cNvSpPr>
            <p:nvPr/>
          </p:nvSpPr>
          <p:spPr bwMode="auto">
            <a:xfrm>
              <a:off x="1868" y="3335"/>
              <a:ext cx="7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6" name="Freeform 22"/>
            <p:cNvSpPr>
              <a:spLocks/>
            </p:cNvSpPr>
            <p:nvPr/>
          </p:nvSpPr>
          <p:spPr bwMode="auto">
            <a:xfrm>
              <a:off x="1977" y="3274"/>
              <a:ext cx="9" cy="61"/>
            </a:xfrm>
            <a:custGeom>
              <a:avLst/>
              <a:gdLst>
                <a:gd name="T0" fmla="*/ 0 w 1"/>
                <a:gd name="T1" fmla="*/ 696905392 h 8"/>
                <a:gd name="T2" fmla="*/ 387420151 w 1"/>
                <a:gd name="T3" fmla="*/ 696905392 h 8"/>
                <a:gd name="T4" fmla="*/ 387420151 w 1"/>
                <a:gd name="T5" fmla="*/ 0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7" name="Line 23"/>
            <p:cNvSpPr>
              <a:spLocks noChangeShapeType="1"/>
            </p:cNvSpPr>
            <p:nvPr/>
          </p:nvSpPr>
          <p:spPr bwMode="auto">
            <a:xfrm flipV="1">
              <a:off x="1986" y="3174"/>
              <a:ext cx="1" cy="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8" name="Line 24"/>
            <p:cNvSpPr>
              <a:spLocks noChangeShapeType="1"/>
            </p:cNvSpPr>
            <p:nvPr/>
          </p:nvSpPr>
          <p:spPr bwMode="auto">
            <a:xfrm flipV="1">
              <a:off x="1986" y="3074"/>
              <a:ext cx="1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59" name="Line 25"/>
            <p:cNvSpPr>
              <a:spLocks noChangeShapeType="1"/>
            </p:cNvSpPr>
            <p:nvPr/>
          </p:nvSpPr>
          <p:spPr bwMode="auto">
            <a:xfrm flipV="1">
              <a:off x="1986" y="2974"/>
              <a:ext cx="1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0" name="Freeform 26"/>
            <p:cNvSpPr>
              <a:spLocks/>
            </p:cNvSpPr>
            <p:nvPr/>
          </p:nvSpPr>
          <p:spPr bwMode="auto">
            <a:xfrm>
              <a:off x="1986" y="2921"/>
              <a:ext cx="49" cy="23"/>
            </a:xfrm>
            <a:custGeom>
              <a:avLst/>
              <a:gdLst>
                <a:gd name="T0" fmla="*/ 0 w 6"/>
                <a:gd name="T1" fmla="*/ 273929668 h 3"/>
                <a:gd name="T2" fmla="*/ 0 w 6"/>
                <a:gd name="T3" fmla="*/ 0 h 3"/>
                <a:gd name="T4" fmla="*/ 969193297 w 6"/>
                <a:gd name="T5" fmla="*/ 0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0" y="3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1" name="Line 27"/>
            <p:cNvSpPr>
              <a:spLocks noChangeShapeType="1"/>
            </p:cNvSpPr>
            <p:nvPr/>
          </p:nvSpPr>
          <p:spPr bwMode="auto">
            <a:xfrm>
              <a:off x="2077" y="2921"/>
              <a:ext cx="6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2" name="Line 28"/>
            <p:cNvSpPr>
              <a:spLocks noChangeShapeType="1"/>
            </p:cNvSpPr>
            <p:nvPr/>
          </p:nvSpPr>
          <p:spPr bwMode="auto">
            <a:xfrm>
              <a:off x="2186" y="2921"/>
              <a:ext cx="6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3" name="Line 29"/>
            <p:cNvSpPr>
              <a:spLocks noChangeShapeType="1"/>
            </p:cNvSpPr>
            <p:nvPr/>
          </p:nvSpPr>
          <p:spPr bwMode="auto">
            <a:xfrm>
              <a:off x="2296" y="2921"/>
              <a:ext cx="6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4" name="Freeform 30"/>
            <p:cNvSpPr>
              <a:spLocks/>
            </p:cNvSpPr>
            <p:nvPr/>
          </p:nvSpPr>
          <p:spPr bwMode="auto">
            <a:xfrm>
              <a:off x="2407" y="2874"/>
              <a:ext cx="16" cy="47"/>
            </a:xfrm>
            <a:custGeom>
              <a:avLst/>
              <a:gdLst>
                <a:gd name="T0" fmla="*/ 0 w 2"/>
                <a:gd name="T1" fmla="*/ 666091058 h 6"/>
                <a:gd name="T2" fmla="*/ 268435456 w 2"/>
                <a:gd name="T3" fmla="*/ 666091058 h 6"/>
                <a:gd name="T4" fmla="*/ 268435456 w 2"/>
                <a:gd name="T5" fmla="*/ 0 h 6"/>
                <a:gd name="T6" fmla="*/ 0 60000 65536"/>
                <a:gd name="T7" fmla="*/ 0 60000 65536"/>
                <a:gd name="T8" fmla="*/ 0 60000 65536"/>
                <a:gd name="T9" fmla="*/ 0 w 2"/>
                <a:gd name="T10" fmla="*/ 0 h 6"/>
                <a:gd name="T11" fmla="*/ 2 w 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5" name="Line 31"/>
            <p:cNvSpPr>
              <a:spLocks noChangeShapeType="1"/>
            </p:cNvSpPr>
            <p:nvPr/>
          </p:nvSpPr>
          <p:spPr bwMode="auto">
            <a:xfrm flipV="1">
              <a:off x="2423" y="2775"/>
              <a:ext cx="2" cy="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6" name="Line 32"/>
            <p:cNvSpPr>
              <a:spLocks noChangeShapeType="1"/>
            </p:cNvSpPr>
            <p:nvPr/>
          </p:nvSpPr>
          <p:spPr bwMode="auto">
            <a:xfrm flipV="1">
              <a:off x="2423" y="2676"/>
              <a:ext cx="2" cy="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7" name="Line 33"/>
            <p:cNvSpPr>
              <a:spLocks noChangeShapeType="1"/>
            </p:cNvSpPr>
            <p:nvPr/>
          </p:nvSpPr>
          <p:spPr bwMode="auto">
            <a:xfrm>
              <a:off x="2430" y="2644"/>
              <a:ext cx="77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8" name="Line 34"/>
            <p:cNvSpPr>
              <a:spLocks noChangeShapeType="1"/>
            </p:cNvSpPr>
            <p:nvPr/>
          </p:nvSpPr>
          <p:spPr bwMode="auto">
            <a:xfrm>
              <a:off x="2542" y="2644"/>
              <a:ext cx="74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69" name="Line 35"/>
            <p:cNvSpPr>
              <a:spLocks noChangeShapeType="1"/>
            </p:cNvSpPr>
            <p:nvPr/>
          </p:nvSpPr>
          <p:spPr bwMode="auto">
            <a:xfrm>
              <a:off x="2651" y="2644"/>
              <a:ext cx="74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0" name="Line 36"/>
            <p:cNvSpPr>
              <a:spLocks noChangeShapeType="1"/>
            </p:cNvSpPr>
            <p:nvPr/>
          </p:nvSpPr>
          <p:spPr bwMode="auto">
            <a:xfrm>
              <a:off x="2760" y="2644"/>
              <a:ext cx="76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1" name="Line 37"/>
            <p:cNvSpPr>
              <a:spLocks noChangeShapeType="1"/>
            </p:cNvSpPr>
            <p:nvPr/>
          </p:nvSpPr>
          <p:spPr bwMode="auto">
            <a:xfrm flipV="1">
              <a:off x="2861" y="2576"/>
              <a:ext cx="2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2" name="Line 38"/>
            <p:cNvSpPr>
              <a:spLocks noChangeShapeType="1"/>
            </p:cNvSpPr>
            <p:nvPr/>
          </p:nvSpPr>
          <p:spPr bwMode="auto">
            <a:xfrm flipV="1">
              <a:off x="2861" y="2475"/>
              <a:ext cx="2" cy="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3" name="Freeform 39"/>
            <p:cNvSpPr>
              <a:spLocks/>
            </p:cNvSpPr>
            <p:nvPr/>
          </p:nvSpPr>
          <p:spPr bwMode="auto">
            <a:xfrm>
              <a:off x="2861" y="2384"/>
              <a:ext cx="18" cy="54"/>
            </a:xfrm>
            <a:custGeom>
              <a:avLst/>
              <a:gdLst>
                <a:gd name="T0" fmla="*/ 0 w 2"/>
                <a:gd name="T1" fmla="*/ 677995674 h 7"/>
                <a:gd name="T2" fmla="*/ 0 w 2"/>
                <a:gd name="T3" fmla="*/ 0 h 7"/>
                <a:gd name="T4" fmla="*/ 774840303 w 2"/>
                <a:gd name="T5" fmla="*/ 0 h 7"/>
                <a:gd name="T6" fmla="*/ 0 60000 65536"/>
                <a:gd name="T7" fmla="*/ 0 60000 65536"/>
                <a:gd name="T8" fmla="*/ 0 60000 65536"/>
                <a:gd name="T9" fmla="*/ 0 w 2"/>
                <a:gd name="T10" fmla="*/ 0 h 7"/>
                <a:gd name="T11" fmla="*/ 2 w 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7">
                  <a:moveTo>
                    <a:pt x="0" y="7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4" name="Line 40"/>
            <p:cNvSpPr>
              <a:spLocks noChangeShapeType="1"/>
            </p:cNvSpPr>
            <p:nvPr/>
          </p:nvSpPr>
          <p:spPr bwMode="auto">
            <a:xfrm>
              <a:off x="2911" y="2384"/>
              <a:ext cx="7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5" name="Line 41"/>
            <p:cNvSpPr>
              <a:spLocks noChangeShapeType="1"/>
            </p:cNvSpPr>
            <p:nvPr/>
          </p:nvSpPr>
          <p:spPr bwMode="auto">
            <a:xfrm>
              <a:off x="3021" y="2384"/>
              <a:ext cx="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6" name="Line 42"/>
            <p:cNvSpPr>
              <a:spLocks noChangeShapeType="1"/>
            </p:cNvSpPr>
            <p:nvPr/>
          </p:nvSpPr>
          <p:spPr bwMode="auto">
            <a:xfrm>
              <a:off x="3131" y="2384"/>
              <a:ext cx="7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7" name="Freeform 43"/>
            <p:cNvSpPr>
              <a:spLocks/>
            </p:cNvSpPr>
            <p:nvPr/>
          </p:nvSpPr>
          <p:spPr bwMode="auto">
            <a:xfrm>
              <a:off x="3240" y="2376"/>
              <a:ext cx="60" cy="8"/>
            </a:xfrm>
            <a:custGeom>
              <a:avLst/>
              <a:gdLst>
                <a:gd name="T0" fmla="*/ 0 w 7"/>
                <a:gd name="T1" fmla="*/ 134217728 h 1"/>
                <a:gd name="T2" fmla="*/ 1747298815 w 7"/>
                <a:gd name="T3" fmla="*/ 134217728 h 1"/>
                <a:gd name="T4" fmla="*/ 1747298815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1"/>
                  </a:move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8" name="Line 44"/>
            <p:cNvSpPr>
              <a:spLocks noChangeShapeType="1"/>
            </p:cNvSpPr>
            <p:nvPr/>
          </p:nvSpPr>
          <p:spPr bwMode="auto">
            <a:xfrm flipV="1">
              <a:off x="3300" y="2276"/>
              <a:ext cx="2" cy="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79" name="Line 45"/>
            <p:cNvSpPr>
              <a:spLocks noChangeShapeType="1"/>
            </p:cNvSpPr>
            <p:nvPr/>
          </p:nvSpPr>
          <p:spPr bwMode="auto">
            <a:xfrm flipV="1">
              <a:off x="3300" y="2176"/>
              <a:ext cx="2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0" name="Freeform 46"/>
            <p:cNvSpPr>
              <a:spLocks/>
            </p:cNvSpPr>
            <p:nvPr/>
          </p:nvSpPr>
          <p:spPr bwMode="auto">
            <a:xfrm>
              <a:off x="3300" y="2076"/>
              <a:ext cx="9" cy="63"/>
            </a:xfrm>
            <a:custGeom>
              <a:avLst/>
              <a:gdLst>
                <a:gd name="T0" fmla="*/ 0 w 1"/>
                <a:gd name="T1" fmla="*/ 931619616 h 8"/>
                <a:gd name="T2" fmla="*/ 0 w 1"/>
                <a:gd name="T3" fmla="*/ 0 h 8"/>
                <a:gd name="T4" fmla="*/ 387420151 w 1"/>
                <a:gd name="T5" fmla="*/ 0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1" name="Line 47"/>
            <p:cNvSpPr>
              <a:spLocks noChangeShapeType="1"/>
            </p:cNvSpPr>
            <p:nvPr/>
          </p:nvSpPr>
          <p:spPr bwMode="auto">
            <a:xfrm>
              <a:off x="3341" y="2076"/>
              <a:ext cx="77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2" name="Line 48"/>
            <p:cNvSpPr>
              <a:spLocks noChangeShapeType="1"/>
            </p:cNvSpPr>
            <p:nvPr/>
          </p:nvSpPr>
          <p:spPr bwMode="auto">
            <a:xfrm>
              <a:off x="3451" y="2076"/>
              <a:ext cx="76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3" name="Line 49"/>
            <p:cNvSpPr>
              <a:spLocks noChangeShapeType="1"/>
            </p:cNvSpPr>
            <p:nvPr/>
          </p:nvSpPr>
          <p:spPr bwMode="auto">
            <a:xfrm>
              <a:off x="3561" y="2076"/>
              <a:ext cx="7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4" name="Freeform 50"/>
            <p:cNvSpPr>
              <a:spLocks/>
            </p:cNvSpPr>
            <p:nvPr/>
          </p:nvSpPr>
          <p:spPr bwMode="auto">
            <a:xfrm>
              <a:off x="3670" y="2076"/>
              <a:ext cx="68" cy="2"/>
            </a:xfrm>
            <a:custGeom>
              <a:avLst/>
              <a:gdLst>
                <a:gd name="T0" fmla="*/ 0 w 8"/>
                <a:gd name="T1" fmla="*/ 0 h 2"/>
                <a:gd name="T2" fmla="*/ 1852911532 w 8"/>
                <a:gd name="T3" fmla="*/ 0 h 2"/>
                <a:gd name="T4" fmla="*/ 1852911532 w 8"/>
                <a:gd name="T5" fmla="*/ 0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5" name="Line 51"/>
            <p:cNvSpPr>
              <a:spLocks noChangeShapeType="1"/>
            </p:cNvSpPr>
            <p:nvPr/>
          </p:nvSpPr>
          <p:spPr bwMode="auto">
            <a:xfrm flipV="1">
              <a:off x="3738" y="1977"/>
              <a:ext cx="2" cy="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6" name="Line 52"/>
            <p:cNvSpPr>
              <a:spLocks noChangeShapeType="1"/>
            </p:cNvSpPr>
            <p:nvPr/>
          </p:nvSpPr>
          <p:spPr bwMode="auto">
            <a:xfrm flipV="1">
              <a:off x="3738" y="1878"/>
              <a:ext cx="2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7" name="Freeform 53"/>
            <p:cNvSpPr>
              <a:spLocks/>
            </p:cNvSpPr>
            <p:nvPr/>
          </p:nvSpPr>
          <p:spPr bwMode="auto">
            <a:xfrm>
              <a:off x="3738" y="1808"/>
              <a:ext cx="41" cy="30"/>
            </a:xfrm>
            <a:custGeom>
              <a:avLst/>
              <a:gdLst>
                <a:gd name="T0" fmla="*/ 0 w 5"/>
                <a:gd name="T1" fmla="*/ 300237577 h 4"/>
                <a:gd name="T2" fmla="*/ 0 w 5"/>
                <a:gd name="T3" fmla="*/ 0 h 4"/>
                <a:gd name="T4" fmla="*/ 837536660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8" name="Line 54"/>
            <p:cNvSpPr>
              <a:spLocks noChangeShapeType="1"/>
            </p:cNvSpPr>
            <p:nvPr/>
          </p:nvSpPr>
          <p:spPr bwMode="auto">
            <a:xfrm>
              <a:off x="3814" y="1808"/>
              <a:ext cx="7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89" name="Line 55"/>
            <p:cNvSpPr>
              <a:spLocks noChangeShapeType="1"/>
            </p:cNvSpPr>
            <p:nvPr/>
          </p:nvSpPr>
          <p:spPr bwMode="auto">
            <a:xfrm>
              <a:off x="3923" y="1808"/>
              <a:ext cx="7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0" name="Line 56"/>
            <p:cNvSpPr>
              <a:spLocks noChangeShapeType="1"/>
            </p:cNvSpPr>
            <p:nvPr/>
          </p:nvSpPr>
          <p:spPr bwMode="auto">
            <a:xfrm>
              <a:off x="4033" y="1808"/>
              <a:ext cx="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1" name="Freeform 57"/>
            <p:cNvSpPr>
              <a:spLocks/>
            </p:cNvSpPr>
            <p:nvPr/>
          </p:nvSpPr>
          <p:spPr bwMode="auto">
            <a:xfrm>
              <a:off x="4143" y="1771"/>
              <a:ext cx="33" cy="37"/>
            </a:xfrm>
            <a:custGeom>
              <a:avLst/>
              <a:gdLst>
                <a:gd name="T0" fmla="*/ 0 w 4"/>
                <a:gd name="T1" fmla="*/ 333006859 h 5"/>
                <a:gd name="T2" fmla="*/ 707531015 w 4"/>
                <a:gd name="T3" fmla="*/ 333006859 h 5"/>
                <a:gd name="T4" fmla="*/ 707531015 w 4"/>
                <a:gd name="T5" fmla="*/ 0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2" name="Line 58"/>
            <p:cNvSpPr>
              <a:spLocks noChangeShapeType="1"/>
            </p:cNvSpPr>
            <p:nvPr/>
          </p:nvSpPr>
          <p:spPr bwMode="auto">
            <a:xfrm flipV="1">
              <a:off x="4176" y="1670"/>
              <a:ext cx="2" cy="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3" name="Line 59"/>
            <p:cNvSpPr>
              <a:spLocks noChangeShapeType="1"/>
            </p:cNvSpPr>
            <p:nvPr/>
          </p:nvSpPr>
          <p:spPr bwMode="auto">
            <a:xfrm>
              <a:off x="4201" y="1663"/>
              <a:ext cx="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4" name="Line 60"/>
            <p:cNvSpPr>
              <a:spLocks noChangeShapeType="1"/>
            </p:cNvSpPr>
            <p:nvPr/>
          </p:nvSpPr>
          <p:spPr bwMode="auto">
            <a:xfrm>
              <a:off x="4311" y="1663"/>
              <a:ext cx="6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5" name="Line 61"/>
            <p:cNvSpPr>
              <a:spLocks noChangeShapeType="1"/>
            </p:cNvSpPr>
            <p:nvPr/>
          </p:nvSpPr>
          <p:spPr bwMode="auto">
            <a:xfrm>
              <a:off x="4420" y="1663"/>
              <a:ext cx="6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6" name="Line 62"/>
            <p:cNvSpPr>
              <a:spLocks noChangeShapeType="1"/>
            </p:cNvSpPr>
            <p:nvPr/>
          </p:nvSpPr>
          <p:spPr bwMode="auto">
            <a:xfrm>
              <a:off x="4529" y="1663"/>
              <a:ext cx="6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7" name="Line 63"/>
            <p:cNvSpPr>
              <a:spLocks noChangeShapeType="1"/>
            </p:cNvSpPr>
            <p:nvPr/>
          </p:nvSpPr>
          <p:spPr bwMode="auto">
            <a:xfrm flipV="1">
              <a:off x="4614" y="1570"/>
              <a:ext cx="1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8" name="Line 64"/>
            <p:cNvSpPr>
              <a:spLocks noChangeShapeType="1"/>
            </p:cNvSpPr>
            <p:nvPr/>
          </p:nvSpPr>
          <p:spPr bwMode="auto">
            <a:xfrm flipV="1">
              <a:off x="4614" y="1470"/>
              <a:ext cx="1" cy="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99" name="Freeform 65"/>
            <p:cNvSpPr>
              <a:spLocks/>
            </p:cNvSpPr>
            <p:nvPr/>
          </p:nvSpPr>
          <p:spPr bwMode="auto">
            <a:xfrm>
              <a:off x="4614" y="1410"/>
              <a:ext cx="42" cy="30"/>
            </a:xfrm>
            <a:custGeom>
              <a:avLst/>
              <a:gdLst>
                <a:gd name="T0" fmla="*/ 0 w 5"/>
                <a:gd name="T1" fmla="*/ 300237577 h 4"/>
                <a:gd name="T2" fmla="*/ 0 w 5"/>
                <a:gd name="T3" fmla="*/ 0 h 4"/>
                <a:gd name="T4" fmla="*/ 1041596108 w 5"/>
                <a:gd name="T5" fmla="*/ 0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500" name="Line 66"/>
            <p:cNvSpPr>
              <a:spLocks noChangeShapeType="1"/>
            </p:cNvSpPr>
            <p:nvPr/>
          </p:nvSpPr>
          <p:spPr bwMode="auto">
            <a:xfrm>
              <a:off x="4690" y="1410"/>
              <a:ext cx="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501" name="Line 67"/>
            <p:cNvSpPr>
              <a:spLocks noChangeShapeType="1"/>
            </p:cNvSpPr>
            <p:nvPr/>
          </p:nvSpPr>
          <p:spPr bwMode="auto">
            <a:xfrm>
              <a:off x="4799" y="1410"/>
              <a:ext cx="7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502" name="Line 68"/>
            <p:cNvSpPr>
              <a:spLocks noChangeShapeType="1"/>
            </p:cNvSpPr>
            <p:nvPr/>
          </p:nvSpPr>
          <p:spPr bwMode="auto">
            <a:xfrm>
              <a:off x="4909" y="1410"/>
              <a:ext cx="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6400" name="Freeform 69"/>
          <p:cNvSpPr>
            <a:spLocks/>
          </p:cNvSpPr>
          <p:nvPr/>
        </p:nvSpPr>
        <p:spPr bwMode="auto">
          <a:xfrm>
            <a:off x="1757363" y="3551238"/>
            <a:ext cx="6181725" cy="2230437"/>
          </a:xfrm>
          <a:custGeom>
            <a:avLst/>
            <a:gdLst>
              <a:gd name="T0" fmla="*/ 0 w 3352"/>
              <a:gd name="T1" fmla="*/ 2147483647 h 1210"/>
              <a:gd name="T2" fmla="*/ 0 w 3352"/>
              <a:gd name="T3" fmla="*/ 2147483647 h 1210"/>
              <a:gd name="T4" fmla="*/ 0 w 3352"/>
              <a:gd name="T5" fmla="*/ 2147483647 h 1210"/>
              <a:gd name="T6" fmla="*/ 0 w 3352"/>
              <a:gd name="T7" fmla="*/ 2147483647 h 1210"/>
              <a:gd name="T8" fmla="*/ 0 w 3352"/>
              <a:gd name="T9" fmla="*/ 2147483647 h 1210"/>
              <a:gd name="T10" fmla="*/ 2147483647 w 3352"/>
              <a:gd name="T11" fmla="*/ 2147483647 h 1210"/>
              <a:gd name="T12" fmla="*/ 2147483647 w 3352"/>
              <a:gd name="T13" fmla="*/ 2147483647 h 1210"/>
              <a:gd name="T14" fmla="*/ 2147483647 w 3352"/>
              <a:gd name="T15" fmla="*/ 2147483647 h 1210"/>
              <a:gd name="T16" fmla="*/ 2147483647 w 3352"/>
              <a:gd name="T17" fmla="*/ 2147483647 h 1210"/>
              <a:gd name="T18" fmla="*/ 2147483647 w 3352"/>
              <a:gd name="T19" fmla="*/ 2147483647 h 1210"/>
              <a:gd name="T20" fmla="*/ 2147483647 w 3352"/>
              <a:gd name="T21" fmla="*/ 2147483647 h 1210"/>
              <a:gd name="T22" fmla="*/ 2147483647 w 3352"/>
              <a:gd name="T23" fmla="*/ 2147483647 h 1210"/>
              <a:gd name="T24" fmla="*/ 2147483647 w 3352"/>
              <a:gd name="T25" fmla="*/ 2147483647 h 1210"/>
              <a:gd name="T26" fmla="*/ 2147483647 w 3352"/>
              <a:gd name="T27" fmla="*/ 2147483647 h 1210"/>
              <a:gd name="T28" fmla="*/ 2147483647 w 3352"/>
              <a:gd name="T29" fmla="*/ 2147483647 h 1210"/>
              <a:gd name="T30" fmla="*/ 2147483647 w 3352"/>
              <a:gd name="T31" fmla="*/ 2147483647 h 1210"/>
              <a:gd name="T32" fmla="*/ 2147483647 w 3352"/>
              <a:gd name="T33" fmla="*/ 2147483647 h 1210"/>
              <a:gd name="T34" fmla="*/ 2147483647 w 3352"/>
              <a:gd name="T35" fmla="*/ 2147483647 h 1210"/>
              <a:gd name="T36" fmla="*/ 2147483647 w 3352"/>
              <a:gd name="T37" fmla="*/ 2147483647 h 1210"/>
              <a:gd name="T38" fmla="*/ 2147483647 w 3352"/>
              <a:gd name="T39" fmla="*/ 2147483647 h 1210"/>
              <a:gd name="T40" fmla="*/ 2147483647 w 3352"/>
              <a:gd name="T41" fmla="*/ 0 h 1210"/>
              <a:gd name="T42" fmla="*/ 2147483647 w 3352"/>
              <a:gd name="T43" fmla="*/ 0 h 12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52"/>
              <a:gd name="T67" fmla="*/ 0 h 1210"/>
              <a:gd name="T68" fmla="*/ 3352 w 3352"/>
              <a:gd name="T69" fmla="*/ 1210 h 12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52" h="1210">
                <a:moveTo>
                  <a:pt x="0" y="1210"/>
                </a:moveTo>
                <a:lnTo>
                  <a:pt x="0" y="1210"/>
                </a:lnTo>
                <a:lnTo>
                  <a:pt x="377" y="1210"/>
                </a:lnTo>
                <a:lnTo>
                  <a:pt x="377" y="1131"/>
                </a:lnTo>
                <a:lnTo>
                  <a:pt x="755" y="1131"/>
                </a:lnTo>
                <a:lnTo>
                  <a:pt x="755" y="952"/>
                </a:lnTo>
                <a:lnTo>
                  <a:pt x="1132" y="952"/>
                </a:lnTo>
                <a:lnTo>
                  <a:pt x="1132" y="853"/>
                </a:lnTo>
                <a:lnTo>
                  <a:pt x="1510" y="853"/>
                </a:lnTo>
                <a:lnTo>
                  <a:pt x="1510" y="734"/>
                </a:lnTo>
                <a:lnTo>
                  <a:pt x="1887" y="734"/>
                </a:lnTo>
                <a:lnTo>
                  <a:pt x="1887" y="423"/>
                </a:lnTo>
                <a:lnTo>
                  <a:pt x="2265" y="423"/>
                </a:lnTo>
                <a:lnTo>
                  <a:pt x="2265" y="265"/>
                </a:lnTo>
                <a:lnTo>
                  <a:pt x="2642" y="265"/>
                </a:lnTo>
                <a:lnTo>
                  <a:pt x="2642" y="80"/>
                </a:lnTo>
                <a:lnTo>
                  <a:pt x="3020" y="80"/>
                </a:lnTo>
                <a:lnTo>
                  <a:pt x="3020" y="0"/>
                </a:lnTo>
                <a:lnTo>
                  <a:pt x="3352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01" name="Line 70"/>
          <p:cNvSpPr>
            <a:spLocks noChangeShapeType="1"/>
          </p:cNvSpPr>
          <p:nvPr/>
        </p:nvSpPr>
        <p:spPr bwMode="auto">
          <a:xfrm flipV="1">
            <a:off x="1639888" y="1824038"/>
            <a:ext cx="3175" cy="4076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02" name="Line 71"/>
          <p:cNvSpPr>
            <a:spLocks noChangeShapeType="1"/>
          </p:cNvSpPr>
          <p:nvPr/>
        </p:nvSpPr>
        <p:spPr bwMode="auto">
          <a:xfrm flipH="1">
            <a:off x="1544638" y="5781675"/>
            <a:ext cx="9525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03" name="Rectangle 72"/>
          <p:cNvSpPr>
            <a:spLocks noChangeArrowheads="1"/>
          </p:cNvSpPr>
          <p:nvPr/>
        </p:nvSpPr>
        <p:spPr bwMode="auto">
          <a:xfrm>
            <a:off x="1366838" y="5664200"/>
            <a:ext cx="100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0</a:t>
            </a:r>
            <a:endParaRPr lang="en-US" altLang="fi-FI" sz="1400"/>
          </a:p>
        </p:txBody>
      </p:sp>
      <p:sp>
        <p:nvSpPr>
          <p:cNvPr id="16404" name="Line 73"/>
          <p:cNvSpPr>
            <a:spLocks noChangeShapeType="1"/>
          </p:cNvSpPr>
          <p:nvPr/>
        </p:nvSpPr>
        <p:spPr bwMode="auto">
          <a:xfrm flipH="1">
            <a:off x="1544638" y="5011738"/>
            <a:ext cx="95250" cy="47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05" name="Rectangle 74"/>
          <p:cNvSpPr>
            <a:spLocks noChangeArrowheads="1"/>
          </p:cNvSpPr>
          <p:nvPr/>
        </p:nvSpPr>
        <p:spPr bwMode="auto">
          <a:xfrm>
            <a:off x="1252538" y="4897438"/>
            <a:ext cx="198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10</a:t>
            </a:r>
            <a:endParaRPr lang="en-US" altLang="fi-FI" sz="1400"/>
          </a:p>
        </p:txBody>
      </p:sp>
      <p:sp>
        <p:nvSpPr>
          <p:cNvPr id="16406" name="Line 75"/>
          <p:cNvSpPr>
            <a:spLocks noChangeShapeType="1"/>
          </p:cNvSpPr>
          <p:nvPr/>
        </p:nvSpPr>
        <p:spPr bwMode="auto">
          <a:xfrm flipH="1">
            <a:off x="1544638" y="4248150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07" name="Rectangle 76"/>
          <p:cNvSpPr>
            <a:spLocks noChangeArrowheads="1"/>
          </p:cNvSpPr>
          <p:nvPr/>
        </p:nvSpPr>
        <p:spPr bwMode="auto">
          <a:xfrm>
            <a:off x="1252538" y="4130675"/>
            <a:ext cx="198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20</a:t>
            </a:r>
            <a:endParaRPr lang="en-US" altLang="fi-FI" sz="1400"/>
          </a:p>
        </p:txBody>
      </p:sp>
      <p:sp>
        <p:nvSpPr>
          <p:cNvPr id="16408" name="Line 77"/>
          <p:cNvSpPr>
            <a:spLocks noChangeShapeType="1"/>
          </p:cNvSpPr>
          <p:nvPr/>
        </p:nvSpPr>
        <p:spPr bwMode="auto">
          <a:xfrm flipH="1">
            <a:off x="1544638" y="3481388"/>
            <a:ext cx="952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09" name="Rectangle 78"/>
          <p:cNvSpPr>
            <a:spLocks noChangeArrowheads="1"/>
          </p:cNvSpPr>
          <p:nvPr/>
        </p:nvSpPr>
        <p:spPr bwMode="auto">
          <a:xfrm>
            <a:off x="1252538" y="3362325"/>
            <a:ext cx="198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30</a:t>
            </a:r>
            <a:endParaRPr lang="en-US" altLang="fi-FI" sz="1400"/>
          </a:p>
        </p:txBody>
      </p:sp>
      <p:sp>
        <p:nvSpPr>
          <p:cNvPr id="16410" name="Line 79"/>
          <p:cNvSpPr>
            <a:spLocks noChangeShapeType="1"/>
          </p:cNvSpPr>
          <p:nvPr/>
        </p:nvSpPr>
        <p:spPr bwMode="auto">
          <a:xfrm flipH="1">
            <a:off x="1544638" y="2711450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11" name="Rectangle 80"/>
          <p:cNvSpPr>
            <a:spLocks noChangeArrowheads="1"/>
          </p:cNvSpPr>
          <p:nvPr/>
        </p:nvSpPr>
        <p:spPr bwMode="auto">
          <a:xfrm>
            <a:off x="1252538" y="2595563"/>
            <a:ext cx="198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40</a:t>
            </a:r>
            <a:endParaRPr lang="en-US" altLang="fi-FI" sz="1400"/>
          </a:p>
        </p:txBody>
      </p:sp>
      <p:sp>
        <p:nvSpPr>
          <p:cNvPr id="16412" name="Line 81"/>
          <p:cNvSpPr>
            <a:spLocks noChangeShapeType="1"/>
          </p:cNvSpPr>
          <p:nvPr/>
        </p:nvSpPr>
        <p:spPr bwMode="auto">
          <a:xfrm flipH="1">
            <a:off x="1544638" y="1944688"/>
            <a:ext cx="952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13" name="Rectangle 82"/>
          <p:cNvSpPr>
            <a:spLocks noChangeArrowheads="1"/>
          </p:cNvSpPr>
          <p:nvPr/>
        </p:nvSpPr>
        <p:spPr bwMode="auto">
          <a:xfrm>
            <a:off x="1252538" y="1830388"/>
            <a:ext cx="198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50</a:t>
            </a:r>
            <a:endParaRPr lang="en-US" altLang="fi-FI" sz="1400"/>
          </a:p>
        </p:txBody>
      </p:sp>
      <p:sp>
        <p:nvSpPr>
          <p:cNvPr id="16414" name="Rectangle 83"/>
          <p:cNvSpPr>
            <a:spLocks noChangeArrowheads="1"/>
          </p:cNvSpPr>
          <p:nvPr/>
        </p:nvSpPr>
        <p:spPr bwMode="auto">
          <a:xfrm rot="-5400000">
            <a:off x="-504031" y="3659981"/>
            <a:ext cx="3101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600">
                <a:solidFill>
                  <a:srgbClr val="000000"/>
                </a:solidFill>
              </a:rPr>
              <a:t>Cumulative incidence of T2D, %</a:t>
            </a:r>
            <a:endParaRPr lang="en-US" altLang="fi-FI" sz="1600"/>
          </a:p>
        </p:txBody>
      </p:sp>
      <p:sp>
        <p:nvSpPr>
          <p:cNvPr id="16415" name="Line 84"/>
          <p:cNvSpPr>
            <a:spLocks noChangeShapeType="1"/>
          </p:cNvSpPr>
          <p:nvPr/>
        </p:nvSpPr>
        <p:spPr bwMode="auto">
          <a:xfrm>
            <a:off x="1639888" y="5900738"/>
            <a:ext cx="630555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16" name="Line 85"/>
          <p:cNvSpPr>
            <a:spLocks noChangeShapeType="1"/>
          </p:cNvSpPr>
          <p:nvPr/>
        </p:nvSpPr>
        <p:spPr bwMode="auto">
          <a:xfrm>
            <a:off x="1757363" y="5900738"/>
            <a:ext cx="4762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17" name="Rectangle 86"/>
          <p:cNvSpPr>
            <a:spLocks noChangeArrowheads="1"/>
          </p:cNvSpPr>
          <p:nvPr/>
        </p:nvSpPr>
        <p:spPr bwMode="auto">
          <a:xfrm>
            <a:off x="1692275" y="6011863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0</a:t>
            </a:r>
            <a:endParaRPr lang="en-US" altLang="fi-FI" sz="1400"/>
          </a:p>
        </p:txBody>
      </p:sp>
      <p:sp>
        <p:nvSpPr>
          <p:cNvPr id="16418" name="Line 87"/>
          <p:cNvSpPr>
            <a:spLocks noChangeShapeType="1"/>
          </p:cNvSpPr>
          <p:nvPr/>
        </p:nvSpPr>
        <p:spPr bwMode="auto">
          <a:xfrm>
            <a:off x="2457450" y="5900738"/>
            <a:ext cx="1588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19" name="Rectangle 88"/>
          <p:cNvSpPr>
            <a:spLocks noChangeArrowheads="1"/>
          </p:cNvSpPr>
          <p:nvPr/>
        </p:nvSpPr>
        <p:spPr bwMode="auto">
          <a:xfrm>
            <a:off x="2398713" y="6011863"/>
            <a:ext cx="100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1</a:t>
            </a:r>
            <a:endParaRPr lang="en-US" altLang="fi-FI" sz="1400"/>
          </a:p>
        </p:txBody>
      </p:sp>
      <p:sp>
        <p:nvSpPr>
          <p:cNvPr id="16420" name="Line 89"/>
          <p:cNvSpPr>
            <a:spLocks noChangeShapeType="1"/>
          </p:cNvSpPr>
          <p:nvPr/>
        </p:nvSpPr>
        <p:spPr bwMode="auto">
          <a:xfrm>
            <a:off x="3152775" y="5900738"/>
            <a:ext cx="1588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21" name="Rectangle 90"/>
          <p:cNvSpPr>
            <a:spLocks noChangeArrowheads="1"/>
          </p:cNvSpPr>
          <p:nvPr/>
        </p:nvSpPr>
        <p:spPr bwMode="auto">
          <a:xfrm>
            <a:off x="3103563" y="6011863"/>
            <a:ext cx="100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2</a:t>
            </a:r>
            <a:endParaRPr lang="en-US" altLang="fi-FI" sz="1400"/>
          </a:p>
        </p:txBody>
      </p:sp>
      <p:sp>
        <p:nvSpPr>
          <p:cNvPr id="16422" name="Line 91"/>
          <p:cNvSpPr>
            <a:spLocks noChangeShapeType="1"/>
          </p:cNvSpPr>
          <p:nvPr/>
        </p:nvSpPr>
        <p:spPr bwMode="auto">
          <a:xfrm>
            <a:off x="3846513" y="5900738"/>
            <a:ext cx="3175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23" name="Rectangle 92"/>
          <p:cNvSpPr>
            <a:spLocks noChangeArrowheads="1"/>
          </p:cNvSpPr>
          <p:nvPr/>
        </p:nvSpPr>
        <p:spPr bwMode="auto">
          <a:xfrm>
            <a:off x="3797300" y="6011863"/>
            <a:ext cx="98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3</a:t>
            </a:r>
            <a:endParaRPr lang="en-US" altLang="fi-FI" sz="1400"/>
          </a:p>
        </p:txBody>
      </p:sp>
      <p:sp>
        <p:nvSpPr>
          <p:cNvPr id="16424" name="Line 93"/>
          <p:cNvSpPr>
            <a:spLocks noChangeShapeType="1"/>
          </p:cNvSpPr>
          <p:nvPr/>
        </p:nvSpPr>
        <p:spPr bwMode="auto">
          <a:xfrm>
            <a:off x="4541838" y="5900738"/>
            <a:ext cx="3175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25" name="Rectangle 94"/>
          <p:cNvSpPr>
            <a:spLocks noChangeArrowheads="1"/>
          </p:cNvSpPr>
          <p:nvPr/>
        </p:nvSpPr>
        <p:spPr bwMode="auto">
          <a:xfrm>
            <a:off x="4492625" y="6011863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4</a:t>
            </a:r>
            <a:endParaRPr lang="en-US" altLang="fi-FI" sz="1400"/>
          </a:p>
        </p:txBody>
      </p:sp>
      <p:sp>
        <p:nvSpPr>
          <p:cNvPr id="16426" name="Line 95"/>
          <p:cNvSpPr>
            <a:spLocks noChangeShapeType="1"/>
          </p:cNvSpPr>
          <p:nvPr/>
        </p:nvSpPr>
        <p:spPr bwMode="auto">
          <a:xfrm>
            <a:off x="5238750" y="5900738"/>
            <a:ext cx="3175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27" name="Rectangle 96"/>
          <p:cNvSpPr>
            <a:spLocks noChangeArrowheads="1"/>
          </p:cNvSpPr>
          <p:nvPr/>
        </p:nvSpPr>
        <p:spPr bwMode="auto">
          <a:xfrm>
            <a:off x="5189538" y="6011863"/>
            <a:ext cx="98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5</a:t>
            </a:r>
            <a:endParaRPr lang="en-US" altLang="fi-FI" sz="1400"/>
          </a:p>
        </p:txBody>
      </p:sp>
      <p:sp>
        <p:nvSpPr>
          <p:cNvPr id="16428" name="Line 97"/>
          <p:cNvSpPr>
            <a:spLocks noChangeShapeType="1"/>
          </p:cNvSpPr>
          <p:nvPr/>
        </p:nvSpPr>
        <p:spPr bwMode="auto">
          <a:xfrm>
            <a:off x="5934075" y="5900738"/>
            <a:ext cx="3175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29" name="Rectangle 98"/>
          <p:cNvSpPr>
            <a:spLocks noChangeArrowheads="1"/>
          </p:cNvSpPr>
          <p:nvPr/>
        </p:nvSpPr>
        <p:spPr bwMode="auto">
          <a:xfrm>
            <a:off x="5884863" y="6011863"/>
            <a:ext cx="100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6</a:t>
            </a:r>
            <a:endParaRPr lang="en-US" altLang="fi-FI" sz="1400"/>
          </a:p>
        </p:txBody>
      </p:sp>
      <p:sp>
        <p:nvSpPr>
          <p:cNvPr id="16430" name="Line 99"/>
          <p:cNvSpPr>
            <a:spLocks noChangeShapeType="1"/>
          </p:cNvSpPr>
          <p:nvPr/>
        </p:nvSpPr>
        <p:spPr bwMode="auto">
          <a:xfrm>
            <a:off x="6629400" y="5900738"/>
            <a:ext cx="3175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31" name="Rectangle 100"/>
          <p:cNvSpPr>
            <a:spLocks noChangeArrowheads="1"/>
          </p:cNvSpPr>
          <p:nvPr/>
        </p:nvSpPr>
        <p:spPr bwMode="auto">
          <a:xfrm>
            <a:off x="6580188" y="6011863"/>
            <a:ext cx="98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7</a:t>
            </a:r>
            <a:endParaRPr lang="en-US" altLang="fi-FI" sz="1400"/>
          </a:p>
        </p:txBody>
      </p:sp>
      <p:sp>
        <p:nvSpPr>
          <p:cNvPr id="16432" name="Line 101"/>
          <p:cNvSpPr>
            <a:spLocks noChangeShapeType="1"/>
          </p:cNvSpPr>
          <p:nvPr/>
        </p:nvSpPr>
        <p:spPr bwMode="auto">
          <a:xfrm>
            <a:off x="7324725" y="5900738"/>
            <a:ext cx="1588" cy="74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33" name="Rectangle 102"/>
          <p:cNvSpPr>
            <a:spLocks noChangeArrowheads="1"/>
          </p:cNvSpPr>
          <p:nvPr/>
        </p:nvSpPr>
        <p:spPr bwMode="auto">
          <a:xfrm>
            <a:off x="7275513" y="6011863"/>
            <a:ext cx="100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8</a:t>
            </a:r>
            <a:endParaRPr lang="en-US" altLang="fi-FI" sz="1400"/>
          </a:p>
        </p:txBody>
      </p:sp>
      <p:sp>
        <p:nvSpPr>
          <p:cNvPr id="16434" name="Rectangle 103"/>
          <p:cNvSpPr>
            <a:spLocks noChangeArrowheads="1"/>
          </p:cNvSpPr>
          <p:nvPr/>
        </p:nvSpPr>
        <p:spPr bwMode="auto">
          <a:xfrm>
            <a:off x="1857375" y="6500813"/>
            <a:ext cx="2500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Follow-up time, years</a:t>
            </a:r>
            <a:endParaRPr lang="en-US" altLang="fi-FI" sz="1400"/>
          </a:p>
        </p:txBody>
      </p:sp>
      <p:sp>
        <p:nvSpPr>
          <p:cNvPr id="16435" name="Line 104"/>
          <p:cNvSpPr>
            <a:spLocks noChangeShapeType="1"/>
          </p:cNvSpPr>
          <p:nvPr/>
        </p:nvSpPr>
        <p:spPr bwMode="auto">
          <a:xfrm>
            <a:off x="5727700" y="4629150"/>
            <a:ext cx="5095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436" name="Rectangle 105"/>
          <p:cNvSpPr>
            <a:spLocks noChangeArrowheads="1"/>
          </p:cNvSpPr>
          <p:nvPr/>
        </p:nvSpPr>
        <p:spPr bwMode="auto">
          <a:xfrm>
            <a:off x="6415088" y="4505325"/>
            <a:ext cx="1022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Intervention</a:t>
            </a:r>
            <a:endParaRPr lang="en-US" altLang="fi-FI" sz="1400"/>
          </a:p>
        </p:txBody>
      </p:sp>
      <p:grpSp>
        <p:nvGrpSpPr>
          <p:cNvPr id="16437" name="Group 106"/>
          <p:cNvGrpSpPr>
            <a:grpSpLocks/>
          </p:cNvGrpSpPr>
          <p:nvPr/>
        </p:nvGrpSpPr>
        <p:grpSpPr bwMode="auto">
          <a:xfrm>
            <a:off x="5816600" y="2322513"/>
            <a:ext cx="500063" cy="1587"/>
            <a:chOff x="8345" y="1372"/>
            <a:chExt cx="315" cy="1"/>
          </a:xfrm>
        </p:grpSpPr>
        <p:sp>
          <p:nvSpPr>
            <p:cNvPr id="16446" name="Line 107"/>
            <p:cNvSpPr>
              <a:spLocks noChangeShapeType="1"/>
            </p:cNvSpPr>
            <p:nvPr/>
          </p:nvSpPr>
          <p:spPr bwMode="auto">
            <a:xfrm>
              <a:off x="8345" y="1372"/>
              <a:ext cx="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47" name="Line 108"/>
            <p:cNvSpPr>
              <a:spLocks noChangeShapeType="1"/>
            </p:cNvSpPr>
            <p:nvPr/>
          </p:nvSpPr>
          <p:spPr bwMode="auto">
            <a:xfrm>
              <a:off x="8430" y="1372"/>
              <a:ext cx="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48" name="Line 109"/>
            <p:cNvSpPr>
              <a:spLocks noChangeShapeType="1"/>
            </p:cNvSpPr>
            <p:nvPr/>
          </p:nvSpPr>
          <p:spPr bwMode="auto">
            <a:xfrm>
              <a:off x="8516" y="1372"/>
              <a:ext cx="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6449" name="Line 110"/>
            <p:cNvSpPr>
              <a:spLocks noChangeShapeType="1"/>
            </p:cNvSpPr>
            <p:nvPr/>
          </p:nvSpPr>
          <p:spPr bwMode="auto">
            <a:xfrm>
              <a:off x="8601" y="1372"/>
              <a:ext cx="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6438" name="Rectangle 111"/>
          <p:cNvSpPr>
            <a:spLocks noChangeArrowheads="1"/>
          </p:cNvSpPr>
          <p:nvPr/>
        </p:nvSpPr>
        <p:spPr bwMode="auto">
          <a:xfrm>
            <a:off x="6503988" y="2208213"/>
            <a:ext cx="635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fi-FI" sz="1400">
                <a:solidFill>
                  <a:srgbClr val="000000"/>
                </a:solidFill>
              </a:rPr>
              <a:t>Control</a:t>
            </a:r>
            <a:endParaRPr lang="en-US" altLang="fi-FI" sz="1400"/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3741738" y="5327650"/>
            <a:ext cx="1589087" cy="514350"/>
            <a:chOff x="2365" y="3356"/>
            <a:chExt cx="1001" cy="324"/>
          </a:xfrm>
        </p:grpSpPr>
        <p:sp>
          <p:nvSpPr>
            <p:cNvPr id="64625" name="Rectangle 113"/>
            <p:cNvSpPr>
              <a:spLocks noChangeArrowheads="1"/>
            </p:cNvSpPr>
            <p:nvPr/>
          </p:nvSpPr>
          <p:spPr bwMode="auto">
            <a:xfrm>
              <a:off x="2365" y="3356"/>
              <a:ext cx="1001" cy="20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CB232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Intervention ceased</a:t>
              </a:r>
            </a:p>
          </p:txBody>
        </p:sp>
        <p:sp>
          <p:nvSpPr>
            <p:cNvPr id="16445" name="Line 114"/>
            <p:cNvSpPr>
              <a:spLocks noChangeShapeType="1"/>
            </p:cNvSpPr>
            <p:nvPr/>
          </p:nvSpPr>
          <p:spPr bwMode="auto">
            <a:xfrm rot="10800000" flipV="1">
              <a:off x="2864" y="3528"/>
              <a:ext cx="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6440" name="Text Box 115"/>
          <p:cNvSpPr txBox="1">
            <a:spLocks noChangeArrowheads="1"/>
          </p:cNvSpPr>
          <p:nvPr/>
        </p:nvSpPr>
        <p:spPr bwMode="auto">
          <a:xfrm>
            <a:off x="8296275" y="6113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fi-FI" altLang="fi-FI"/>
          </a:p>
        </p:txBody>
      </p:sp>
      <p:sp>
        <p:nvSpPr>
          <p:cNvPr id="16441" name="Rectangle 116"/>
          <p:cNvSpPr>
            <a:spLocks noChangeArrowheads="1"/>
          </p:cNvSpPr>
          <p:nvPr/>
        </p:nvSpPr>
        <p:spPr bwMode="auto">
          <a:xfrm>
            <a:off x="8362950" y="6237288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1400">
                <a:solidFill>
                  <a:schemeClr val="hlink"/>
                </a:solidFill>
              </a:rPr>
              <a:t>11</a:t>
            </a:r>
          </a:p>
        </p:txBody>
      </p:sp>
      <p:sp>
        <p:nvSpPr>
          <p:cNvPr id="16442" name="Päivämäärän paikkamerkki 1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D5CB32-4E74-4F5E-83D9-AE0EA25D263E}" type="datetime1">
              <a:rPr lang="fi-FI" smtClean="0"/>
              <a:t>21.10.2015</a:t>
            </a:fld>
            <a:endParaRPr lang="fi-FI" smtClean="0"/>
          </a:p>
        </p:txBody>
      </p:sp>
      <p:sp>
        <p:nvSpPr>
          <p:cNvPr id="16443" name="Alatunnisteen paikkamerkki 1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Pekka Puska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B681-2CC6-44B1-93C6-7D39F9444A4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88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3000" smtClean="0"/>
              <a:t>Change in age-adjusted mortality rates </a:t>
            </a:r>
            <a:br>
              <a:rPr lang="en-US" altLang="fi-FI" sz="3000" smtClean="0"/>
            </a:br>
            <a:r>
              <a:rPr lang="en-US" altLang="fi-FI" sz="1800" smtClean="0"/>
              <a:t>Finland, males aged 35–64 (per 100 000 population)</a:t>
            </a:r>
          </a:p>
        </p:txBody>
      </p:sp>
      <p:graphicFrame>
        <p:nvGraphicFramePr>
          <p:cNvPr id="64542" name="Group 30"/>
          <p:cNvGraphicFramePr>
            <a:graphicFrameLocks noGrp="1"/>
          </p:cNvGraphicFramePr>
          <p:nvPr>
            <p:ph sz="half" idx="1"/>
          </p:nvPr>
        </p:nvGraphicFramePr>
        <p:xfrm>
          <a:off x="468313" y="1628775"/>
          <a:ext cx="4032250" cy="4608513"/>
        </p:xfrm>
        <a:graphic>
          <a:graphicData uri="http://schemas.openxmlformats.org/drawingml/2006/table">
            <a:tbl>
              <a:tblPr/>
              <a:tblGrid>
                <a:gridCol w="4032250"/>
              </a:tblGrid>
              <a:tr h="4608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089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575" y="2205038"/>
          <a:ext cx="396398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3" imgW="6041660" imgH="5736833" progId="Excel.Chart.8">
                  <p:embed/>
                </p:oleObj>
              </mc:Choice>
              <mc:Fallback>
                <p:oleObj r:id="rId3" imgW="6041660" imgH="573683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205038"/>
                        <a:ext cx="3963988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90" name="Group 7"/>
          <p:cNvGrpSpPr>
            <a:grpSpLocks/>
          </p:cNvGrpSpPr>
          <p:nvPr/>
        </p:nvGrpSpPr>
        <p:grpSpPr bwMode="auto">
          <a:xfrm>
            <a:off x="1116013" y="2708275"/>
            <a:ext cx="431800" cy="3024188"/>
            <a:chOff x="2231" y="2406"/>
            <a:chExt cx="488" cy="3105"/>
          </a:xfrm>
        </p:grpSpPr>
        <p:sp>
          <p:nvSpPr>
            <p:cNvPr id="46136" name="Line 8"/>
            <p:cNvSpPr>
              <a:spLocks noChangeShapeType="1"/>
            </p:cNvSpPr>
            <p:nvPr/>
          </p:nvSpPr>
          <p:spPr bwMode="auto">
            <a:xfrm>
              <a:off x="2231" y="2406"/>
              <a:ext cx="0" cy="3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6137" name="Line 9"/>
            <p:cNvSpPr>
              <a:spLocks noChangeShapeType="1"/>
            </p:cNvSpPr>
            <p:nvPr/>
          </p:nvSpPr>
          <p:spPr bwMode="auto">
            <a:xfrm>
              <a:off x="2231" y="2406"/>
              <a:ext cx="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46091" name="Line 10"/>
          <p:cNvSpPr>
            <a:spLocks noChangeShapeType="1"/>
          </p:cNvSpPr>
          <p:nvPr/>
        </p:nvSpPr>
        <p:spPr bwMode="auto">
          <a:xfrm>
            <a:off x="1835150" y="321310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92" name="Line 11"/>
          <p:cNvSpPr>
            <a:spLocks noChangeShapeType="1"/>
          </p:cNvSpPr>
          <p:nvPr/>
        </p:nvSpPr>
        <p:spPr bwMode="auto">
          <a:xfrm>
            <a:off x="1835150" y="3213100"/>
            <a:ext cx="50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268538" y="2997200"/>
            <a:ext cx="205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400"/>
              <a:t>extension of the Project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400"/>
              <a:t> nationally</a:t>
            </a:r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1476375" y="2492375"/>
            <a:ext cx="273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400"/>
              <a:t>start of the North Karelia Project</a:t>
            </a:r>
          </a:p>
        </p:txBody>
      </p:sp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2700338" y="3644900"/>
            <a:ext cx="191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>
                <a:solidFill>
                  <a:srgbClr val="CC0000"/>
                </a:solidFill>
              </a:rPr>
              <a:t>North Karelia -85%</a:t>
            </a:r>
          </a:p>
        </p:txBody>
      </p:sp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1835150" y="4868863"/>
            <a:ext cx="186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rgbClr val="000099"/>
                </a:solidFill>
              </a:rPr>
              <a:t>All Finland -80%</a:t>
            </a: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>
            <p:ph sz="quarter" idx="3"/>
          </p:nvPr>
        </p:nvGraphicFramePr>
        <p:xfrm>
          <a:off x="4787900" y="1628775"/>
          <a:ext cx="3889375" cy="3311526"/>
        </p:xfrm>
        <a:graphic>
          <a:graphicData uri="http://schemas.openxmlformats.org/drawingml/2006/table">
            <a:tbl>
              <a:tblPr/>
              <a:tblGrid>
                <a:gridCol w="1439863"/>
                <a:gridCol w="720725"/>
                <a:gridCol w="647700"/>
                <a:gridCol w="1081087"/>
              </a:tblGrid>
              <a:tr h="4699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fi-FI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per 100 000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90011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1969-1971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from 1969-1971 to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causes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cardiovascular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Coronary heart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cancers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C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31" name="Text Box 54"/>
          <p:cNvSpPr txBox="1">
            <a:spLocks noChangeArrowheads="1"/>
          </p:cNvSpPr>
          <p:nvPr/>
        </p:nvSpPr>
        <p:spPr bwMode="auto">
          <a:xfrm>
            <a:off x="1042988" y="1844675"/>
            <a:ext cx="1806575" cy="34766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2400" u="sng">
                <a:latin typeface="Arial Narrow" pitchFamily="34" charset="0"/>
              </a:rPr>
              <a:t>Coronary heart disease</a:t>
            </a:r>
          </a:p>
        </p:txBody>
      </p:sp>
      <p:sp>
        <p:nvSpPr>
          <p:cNvPr id="46132" name="Text Box 55"/>
          <p:cNvSpPr txBox="1">
            <a:spLocks noChangeArrowheads="1"/>
          </p:cNvSpPr>
          <p:nvPr/>
        </p:nvSpPr>
        <p:spPr bwMode="auto">
          <a:xfrm>
            <a:off x="4783137" y="5264150"/>
            <a:ext cx="4360863" cy="83026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3765550" algn="l"/>
                <a:tab pos="4389438" algn="ctr"/>
                <a:tab pos="5648325" algn="ctr"/>
                <a:tab pos="7531100" algn="ctr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2400" dirty="0" err="1"/>
              <a:t>Gain</a:t>
            </a:r>
            <a:r>
              <a:rPr lang="fi-FI" altLang="fi-FI" sz="2400" dirty="0"/>
              <a:t> of </a:t>
            </a:r>
            <a:r>
              <a:rPr lang="fi-FI" altLang="fi-FI" sz="2400" dirty="0" err="1"/>
              <a:t>some</a:t>
            </a:r>
            <a:r>
              <a:rPr lang="fi-FI" altLang="fi-FI" sz="2400" dirty="0"/>
              <a:t> 10 </a:t>
            </a:r>
            <a:r>
              <a:rPr lang="fi-FI" altLang="fi-FI" sz="2400" dirty="0" err="1"/>
              <a:t>healthy</a:t>
            </a:r>
            <a:r>
              <a:rPr lang="fi-FI" altLang="fi-FI" sz="2400" dirty="0"/>
              <a:t> </a:t>
            </a:r>
            <a:r>
              <a:rPr lang="fi-FI" altLang="fi-FI" sz="2400" dirty="0" err="1"/>
              <a:t>years</a:t>
            </a:r>
            <a:endParaRPr lang="fi-FI" altLang="fi-FI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2400" dirty="0"/>
              <a:t> in </a:t>
            </a:r>
            <a:r>
              <a:rPr lang="fi-FI" altLang="fi-FI" sz="2400" dirty="0" err="1"/>
              <a:t>Finnish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population</a:t>
            </a:r>
            <a:endParaRPr lang="fi-FI" altLang="fi-FI" sz="2400" dirty="0"/>
          </a:p>
        </p:txBody>
      </p:sp>
      <p:sp>
        <p:nvSpPr>
          <p:cNvPr id="46133" name="Päivämäärän paikkamerkki 1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1F514A1-B290-480C-9382-33EB5190CA7B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46134" name="Dian numeron paikkamerkki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AB824C0-AA46-4BE9-B472-F5480C80A182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46135" name="Alatunnisteen paikkamerkki 1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</a:p>
        </p:txBody>
      </p:sp>
    </p:spTree>
    <p:extLst>
      <p:ext uri="{BB962C8B-B14F-4D97-AF65-F5344CB8AC3E}">
        <p14:creationId xmlns:p14="http://schemas.microsoft.com/office/powerpoint/2010/main" val="11688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265113" y="332656"/>
            <a:ext cx="8712200" cy="993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357188" algn="l"/>
              </a:tabLst>
              <a:defRPr/>
            </a:pPr>
            <a:r>
              <a:rPr lang="fi-FI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Observed</a:t>
            </a:r>
            <a:r>
              <a:rPr lang="fi-FI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fi-FI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Predicted</a:t>
            </a:r>
            <a:r>
              <a:rPr lang="fi-FI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Declines</a:t>
            </a:r>
            <a:r>
              <a:rPr lang="fi-FI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fi-FI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Coronary</a:t>
            </a:r>
            <a:r>
              <a:rPr lang="fi-FI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Mortality</a:t>
            </a:r>
            <a:r>
              <a:rPr lang="fi-FI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Eastern Finland, </a:t>
            </a:r>
            <a:r>
              <a:rPr lang="fi-FI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88266" y="1931988"/>
            <a:ext cx="6013450" cy="38973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777875" y="5392738"/>
            <a:ext cx="6013450" cy="0"/>
          </a:xfrm>
          <a:prstGeom prst="line">
            <a:avLst/>
          </a:prstGeom>
          <a:noFill/>
          <a:ln w="11113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777875" y="4530725"/>
            <a:ext cx="6013450" cy="0"/>
          </a:xfrm>
          <a:prstGeom prst="line">
            <a:avLst/>
          </a:prstGeom>
          <a:noFill/>
          <a:ln w="11113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777875" y="3668713"/>
            <a:ext cx="6013450" cy="0"/>
          </a:xfrm>
          <a:prstGeom prst="line">
            <a:avLst/>
          </a:prstGeom>
          <a:noFill/>
          <a:ln w="11113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777875" y="2794000"/>
            <a:ext cx="6013450" cy="0"/>
          </a:xfrm>
          <a:prstGeom prst="line">
            <a:avLst/>
          </a:prstGeom>
          <a:noFill/>
          <a:ln w="11113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777875" y="1931988"/>
            <a:ext cx="6013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777875" y="1931988"/>
            <a:ext cx="6013450" cy="3897312"/>
          </a:xfrm>
          <a:prstGeom prst="rect">
            <a:avLst/>
          </a:prstGeom>
          <a:noFill/>
          <a:ln w="11113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777875" y="1931988"/>
            <a:ext cx="0" cy="3897312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701675" y="5829300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701675" y="5392738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701675" y="4967288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701675" y="4530725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701675" y="4092575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>
            <a:off x="701675" y="3668713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>
            <a:off x="701675" y="3230563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0" name="Line 19"/>
          <p:cNvSpPr>
            <a:spLocks noChangeShapeType="1"/>
          </p:cNvSpPr>
          <p:nvPr/>
        </p:nvSpPr>
        <p:spPr bwMode="auto">
          <a:xfrm>
            <a:off x="701675" y="2794000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>
            <a:off x="701675" y="2368550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>
            <a:off x="701675" y="1931988"/>
            <a:ext cx="7620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>
            <a:off x="777875" y="5829300"/>
            <a:ext cx="6013450" cy="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4" name="Line 23"/>
          <p:cNvSpPr>
            <a:spLocks noChangeShapeType="1"/>
          </p:cNvSpPr>
          <p:nvPr/>
        </p:nvSpPr>
        <p:spPr bwMode="auto">
          <a:xfrm flipV="1">
            <a:off x="77787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 flipV="1">
            <a:off x="94932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 flipV="1">
            <a:off x="110966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7" name="Line 26"/>
          <p:cNvSpPr>
            <a:spLocks noChangeShapeType="1"/>
          </p:cNvSpPr>
          <p:nvPr/>
        </p:nvSpPr>
        <p:spPr bwMode="auto">
          <a:xfrm flipV="1">
            <a:off x="1282700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8" name="Line 27"/>
          <p:cNvSpPr>
            <a:spLocks noChangeShapeType="1"/>
          </p:cNvSpPr>
          <p:nvPr/>
        </p:nvSpPr>
        <p:spPr bwMode="auto">
          <a:xfrm flipV="1">
            <a:off x="144303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79" name="Line 28"/>
          <p:cNvSpPr>
            <a:spLocks noChangeShapeType="1"/>
          </p:cNvSpPr>
          <p:nvPr/>
        </p:nvSpPr>
        <p:spPr bwMode="auto">
          <a:xfrm flipV="1">
            <a:off x="161448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0" name="Line 29"/>
          <p:cNvSpPr>
            <a:spLocks noChangeShapeType="1"/>
          </p:cNvSpPr>
          <p:nvPr/>
        </p:nvSpPr>
        <p:spPr bwMode="auto">
          <a:xfrm flipV="1">
            <a:off x="177641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1" name="Line 30"/>
          <p:cNvSpPr>
            <a:spLocks noChangeShapeType="1"/>
          </p:cNvSpPr>
          <p:nvPr/>
        </p:nvSpPr>
        <p:spPr bwMode="auto">
          <a:xfrm flipV="1">
            <a:off x="194786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 flipV="1">
            <a:off x="210978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3" name="Line 32"/>
          <p:cNvSpPr>
            <a:spLocks noChangeShapeType="1"/>
          </p:cNvSpPr>
          <p:nvPr/>
        </p:nvSpPr>
        <p:spPr bwMode="auto">
          <a:xfrm flipV="1">
            <a:off x="228123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V="1">
            <a:off x="245268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5" name="Line 34"/>
          <p:cNvSpPr>
            <a:spLocks noChangeShapeType="1"/>
          </p:cNvSpPr>
          <p:nvPr/>
        </p:nvSpPr>
        <p:spPr bwMode="auto">
          <a:xfrm flipV="1">
            <a:off x="261302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6" name="Line 35"/>
          <p:cNvSpPr>
            <a:spLocks noChangeShapeType="1"/>
          </p:cNvSpPr>
          <p:nvPr/>
        </p:nvSpPr>
        <p:spPr bwMode="auto">
          <a:xfrm flipV="1">
            <a:off x="278606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7" name="Line 36"/>
          <p:cNvSpPr>
            <a:spLocks noChangeShapeType="1"/>
          </p:cNvSpPr>
          <p:nvPr/>
        </p:nvSpPr>
        <p:spPr bwMode="auto">
          <a:xfrm flipV="1">
            <a:off x="2946400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8" name="Line 37"/>
          <p:cNvSpPr>
            <a:spLocks noChangeShapeType="1"/>
          </p:cNvSpPr>
          <p:nvPr/>
        </p:nvSpPr>
        <p:spPr bwMode="auto">
          <a:xfrm flipV="1">
            <a:off x="3117850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89" name="Line 38"/>
          <p:cNvSpPr>
            <a:spLocks noChangeShapeType="1"/>
          </p:cNvSpPr>
          <p:nvPr/>
        </p:nvSpPr>
        <p:spPr bwMode="auto">
          <a:xfrm flipV="1">
            <a:off x="327977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0" name="Line 39"/>
          <p:cNvSpPr>
            <a:spLocks noChangeShapeType="1"/>
          </p:cNvSpPr>
          <p:nvPr/>
        </p:nvSpPr>
        <p:spPr bwMode="auto">
          <a:xfrm flipV="1">
            <a:off x="345122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1" name="Line 40"/>
          <p:cNvSpPr>
            <a:spLocks noChangeShapeType="1"/>
          </p:cNvSpPr>
          <p:nvPr/>
        </p:nvSpPr>
        <p:spPr bwMode="auto">
          <a:xfrm flipV="1">
            <a:off x="3613150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2" name="Line 41"/>
          <p:cNvSpPr>
            <a:spLocks noChangeShapeType="1"/>
          </p:cNvSpPr>
          <p:nvPr/>
        </p:nvSpPr>
        <p:spPr bwMode="auto">
          <a:xfrm flipV="1">
            <a:off x="3784600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3" name="Line 42"/>
          <p:cNvSpPr>
            <a:spLocks noChangeShapeType="1"/>
          </p:cNvSpPr>
          <p:nvPr/>
        </p:nvSpPr>
        <p:spPr bwMode="auto">
          <a:xfrm flipV="1">
            <a:off x="3956050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4" name="Line 43"/>
          <p:cNvSpPr>
            <a:spLocks noChangeShapeType="1"/>
          </p:cNvSpPr>
          <p:nvPr/>
        </p:nvSpPr>
        <p:spPr bwMode="auto">
          <a:xfrm flipV="1">
            <a:off x="411797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5" name="Line 44"/>
          <p:cNvSpPr>
            <a:spLocks noChangeShapeType="1"/>
          </p:cNvSpPr>
          <p:nvPr/>
        </p:nvSpPr>
        <p:spPr bwMode="auto">
          <a:xfrm flipV="1">
            <a:off x="428942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6" name="Line 45"/>
          <p:cNvSpPr>
            <a:spLocks noChangeShapeType="1"/>
          </p:cNvSpPr>
          <p:nvPr/>
        </p:nvSpPr>
        <p:spPr bwMode="auto">
          <a:xfrm flipV="1">
            <a:off x="444976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7" name="Line 46"/>
          <p:cNvSpPr>
            <a:spLocks noChangeShapeType="1"/>
          </p:cNvSpPr>
          <p:nvPr/>
        </p:nvSpPr>
        <p:spPr bwMode="auto">
          <a:xfrm flipV="1">
            <a:off x="462121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8" name="Line 47"/>
          <p:cNvSpPr>
            <a:spLocks noChangeShapeType="1"/>
          </p:cNvSpPr>
          <p:nvPr/>
        </p:nvSpPr>
        <p:spPr bwMode="auto">
          <a:xfrm flipV="1">
            <a:off x="478313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199" name="Line 48"/>
          <p:cNvSpPr>
            <a:spLocks noChangeShapeType="1"/>
          </p:cNvSpPr>
          <p:nvPr/>
        </p:nvSpPr>
        <p:spPr bwMode="auto">
          <a:xfrm flipV="1">
            <a:off x="495458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0" name="Line 49"/>
          <p:cNvSpPr>
            <a:spLocks noChangeShapeType="1"/>
          </p:cNvSpPr>
          <p:nvPr/>
        </p:nvSpPr>
        <p:spPr bwMode="auto">
          <a:xfrm flipV="1">
            <a:off x="511651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1" name="Line 50"/>
          <p:cNvSpPr>
            <a:spLocks noChangeShapeType="1"/>
          </p:cNvSpPr>
          <p:nvPr/>
        </p:nvSpPr>
        <p:spPr bwMode="auto">
          <a:xfrm flipV="1">
            <a:off x="528796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2" name="Line 51"/>
          <p:cNvSpPr>
            <a:spLocks noChangeShapeType="1"/>
          </p:cNvSpPr>
          <p:nvPr/>
        </p:nvSpPr>
        <p:spPr bwMode="auto">
          <a:xfrm flipV="1">
            <a:off x="545941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3" name="Line 52"/>
          <p:cNvSpPr>
            <a:spLocks noChangeShapeType="1"/>
          </p:cNvSpPr>
          <p:nvPr/>
        </p:nvSpPr>
        <p:spPr bwMode="auto">
          <a:xfrm flipV="1">
            <a:off x="562133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4" name="Line 53"/>
          <p:cNvSpPr>
            <a:spLocks noChangeShapeType="1"/>
          </p:cNvSpPr>
          <p:nvPr/>
        </p:nvSpPr>
        <p:spPr bwMode="auto">
          <a:xfrm flipV="1">
            <a:off x="5792788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5" name="Line 54"/>
          <p:cNvSpPr>
            <a:spLocks noChangeShapeType="1"/>
          </p:cNvSpPr>
          <p:nvPr/>
        </p:nvSpPr>
        <p:spPr bwMode="auto">
          <a:xfrm flipV="1">
            <a:off x="595312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6" name="Line 55"/>
          <p:cNvSpPr>
            <a:spLocks noChangeShapeType="1"/>
          </p:cNvSpPr>
          <p:nvPr/>
        </p:nvSpPr>
        <p:spPr bwMode="auto">
          <a:xfrm flipV="1">
            <a:off x="6126163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7" name="Line 56"/>
          <p:cNvSpPr>
            <a:spLocks noChangeShapeType="1"/>
          </p:cNvSpPr>
          <p:nvPr/>
        </p:nvSpPr>
        <p:spPr bwMode="auto">
          <a:xfrm flipV="1">
            <a:off x="6286500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8" name="Line 57"/>
          <p:cNvSpPr>
            <a:spLocks noChangeShapeType="1"/>
          </p:cNvSpPr>
          <p:nvPr/>
        </p:nvSpPr>
        <p:spPr bwMode="auto">
          <a:xfrm flipV="1">
            <a:off x="6457950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09" name="Line 58"/>
          <p:cNvSpPr>
            <a:spLocks noChangeShapeType="1"/>
          </p:cNvSpPr>
          <p:nvPr/>
        </p:nvSpPr>
        <p:spPr bwMode="auto">
          <a:xfrm flipV="1">
            <a:off x="661987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10" name="Line 59"/>
          <p:cNvSpPr>
            <a:spLocks noChangeShapeType="1"/>
          </p:cNvSpPr>
          <p:nvPr/>
        </p:nvSpPr>
        <p:spPr bwMode="auto">
          <a:xfrm flipV="1">
            <a:off x="6791325" y="5829300"/>
            <a:ext cx="0" cy="50800"/>
          </a:xfrm>
          <a:prstGeom prst="line">
            <a:avLst/>
          </a:prstGeom>
          <a:noFill/>
          <a:ln w="11113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11" name="Freeform 60"/>
          <p:cNvSpPr>
            <a:spLocks/>
          </p:cNvSpPr>
          <p:nvPr/>
        </p:nvSpPr>
        <p:spPr bwMode="auto">
          <a:xfrm>
            <a:off x="863600" y="1931988"/>
            <a:ext cx="5680075" cy="3548062"/>
          </a:xfrm>
          <a:custGeom>
            <a:avLst/>
            <a:gdLst>
              <a:gd name="T0" fmla="*/ 0 w 529"/>
              <a:gd name="T1" fmla="*/ 0 h 284"/>
              <a:gd name="T2" fmla="*/ 161061 w 529"/>
              <a:gd name="T3" fmla="*/ 237370 h 284"/>
              <a:gd name="T4" fmla="*/ 332859 w 529"/>
              <a:gd name="T5" fmla="*/ 299836 h 284"/>
              <a:gd name="T6" fmla="*/ 493920 w 529"/>
              <a:gd name="T7" fmla="*/ 387288 h 284"/>
              <a:gd name="T8" fmla="*/ 665718 w 529"/>
              <a:gd name="T9" fmla="*/ 412275 h 284"/>
              <a:gd name="T10" fmla="*/ 837516 w 529"/>
              <a:gd name="T11" fmla="*/ 749590 h 284"/>
              <a:gd name="T12" fmla="*/ 998576 w 529"/>
              <a:gd name="T13" fmla="*/ 587179 h 284"/>
              <a:gd name="T14" fmla="*/ 1170374 w 529"/>
              <a:gd name="T15" fmla="*/ 949481 h 284"/>
              <a:gd name="T16" fmla="*/ 1331435 w 529"/>
              <a:gd name="T17" fmla="*/ 1036934 h 284"/>
              <a:gd name="T18" fmla="*/ 1503233 w 529"/>
              <a:gd name="T19" fmla="*/ 1011947 h 284"/>
              <a:gd name="T20" fmla="*/ 1664294 w 529"/>
              <a:gd name="T21" fmla="*/ 1099399 h 284"/>
              <a:gd name="T22" fmla="*/ 1836092 w 529"/>
              <a:gd name="T23" fmla="*/ 1186852 h 284"/>
              <a:gd name="T24" fmla="*/ 1997153 w 529"/>
              <a:gd name="T25" fmla="*/ 1361756 h 284"/>
              <a:gd name="T26" fmla="*/ 2168951 w 529"/>
              <a:gd name="T27" fmla="*/ 1249317 h 284"/>
              <a:gd name="T28" fmla="*/ 2340749 w 529"/>
              <a:gd name="T29" fmla="*/ 1749045 h 284"/>
              <a:gd name="T30" fmla="*/ 2501809 w 529"/>
              <a:gd name="T31" fmla="*/ 1661592 h 284"/>
              <a:gd name="T32" fmla="*/ 2673608 w 529"/>
              <a:gd name="T33" fmla="*/ 1911456 h 284"/>
              <a:gd name="T34" fmla="*/ 2834669 w 529"/>
              <a:gd name="T35" fmla="*/ 2098853 h 284"/>
              <a:gd name="T36" fmla="*/ 3006467 w 529"/>
              <a:gd name="T37" fmla="*/ 2336224 h 284"/>
              <a:gd name="T38" fmla="*/ 3167527 w 529"/>
              <a:gd name="T39" fmla="*/ 2273758 h 284"/>
              <a:gd name="T40" fmla="*/ 3339326 w 529"/>
              <a:gd name="T41" fmla="*/ 2386196 h 284"/>
              <a:gd name="T42" fmla="*/ 3500386 w 529"/>
              <a:gd name="T43" fmla="*/ 2423676 h 284"/>
              <a:gd name="T44" fmla="*/ 3672184 w 529"/>
              <a:gd name="T45" fmla="*/ 2686032 h 284"/>
              <a:gd name="T46" fmla="*/ 3843982 w 529"/>
              <a:gd name="T47" fmla="*/ 2810964 h 284"/>
              <a:gd name="T48" fmla="*/ 4005043 w 529"/>
              <a:gd name="T49" fmla="*/ 2810964 h 284"/>
              <a:gd name="T50" fmla="*/ 4176841 w 529"/>
              <a:gd name="T51" fmla="*/ 3073321 h 284"/>
              <a:gd name="T52" fmla="*/ 4337902 w 529"/>
              <a:gd name="T53" fmla="*/ 3285705 h 284"/>
              <a:gd name="T54" fmla="*/ 4509700 w 529"/>
              <a:gd name="T55" fmla="*/ 3123293 h 284"/>
              <a:gd name="T56" fmla="*/ 4670760 w 529"/>
              <a:gd name="T57" fmla="*/ 3210746 h 284"/>
              <a:gd name="T58" fmla="*/ 4842558 w 529"/>
              <a:gd name="T59" fmla="*/ 3335678 h 284"/>
              <a:gd name="T60" fmla="*/ 5003619 w 529"/>
              <a:gd name="T61" fmla="*/ 3548062 h 284"/>
              <a:gd name="T62" fmla="*/ 5175417 w 529"/>
              <a:gd name="T63" fmla="*/ 3248226 h 284"/>
              <a:gd name="T64" fmla="*/ 5347215 w 529"/>
              <a:gd name="T65" fmla="*/ 3335678 h 284"/>
              <a:gd name="T66" fmla="*/ 5508277 w 529"/>
              <a:gd name="T67" fmla="*/ 3285705 h 284"/>
              <a:gd name="T68" fmla="*/ 5680075 w 529"/>
              <a:gd name="T69" fmla="*/ 3510582 h 2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29"/>
              <a:gd name="T106" fmla="*/ 0 h 284"/>
              <a:gd name="T107" fmla="*/ 529 w 529"/>
              <a:gd name="T108" fmla="*/ 284 h 2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29" h="284">
                <a:moveTo>
                  <a:pt x="0" y="0"/>
                </a:moveTo>
                <a:lnTo>
                  <a:pt x="15" y="19"/>
                </a:lnTo>
                <a:lnTo>
                  <a:pt x="31" y="24"/>
                </a:lnTo>
                <a:lnTo>
                  <a:pt x="46" y="31"/>
                </a:lnTo>
                <a:lnTo>
                  <a:pt x="62" y="33"/>
                </a:lnTo>
                <a:lnTo>
                  <a:pt x="78" y="60"/>
                </a:lnTo>
                <a:lnTo>
                  <a:pt x="93" y="47"/>
                </a:lnTo>
                <a:lnTo>
                  <a:pt x="109" y="76"/>
                </a:lnTo>
                <a:lnTo>
                  <a:pt x="124" y="83"/>
                </a:lnTo>
                <a:lnTo>
                  <a:pt x="140" y="81"/>
                </a:lnTo>
                <a:lnTo>
                  <a:pt x="155" y="88"/>
                </a:lnTo>
                <a:lnTo>
                  <a:pt x="171" y="95"/>
                </a:lnTo>
                <a:lnTo>
                  <a:pt x="186" y="109"/>
                </a:lnTo>
                <a:lnTo>
                  <a:pt x="202" y="100"/>
                </a:lnTo>
                <a:lnTo>
                  <a:pt x="218" y="140"/>
                </a:lnTo>
                <a:lnTo>
                  <a:pt x="233" y="133"/>
                </a:lnTo>
                <a:lnTo>
                  <a:pt x="249" y="153"/>
                </a:lnTo>
                <a:lnTo>
                  <a:pt x="264" y="168"/>
                </a:lnTo>
                <a:lnTo>
                  <a:pt x="280" y="187"/>
                </a:lnTo>
                <a:lnTo>
                  <a:pt x="295" y="182"/>
                </a:lnTo>
                <a:lnTo>
                  <a:pt x="311" y="191"/>
                </a:lnTo>
                <a:lnTo>
                  <a:pt x="326" y="194"/>
                </a:lnTo>
                <a:lnTo>
                  <a:pt x="342" y="215"/>
                </a:lnTo>
                <a:lnTo>
                  <a:pt x="358" y="225"/>
                </a:lnTo>
                <a:lnTo>
                  <a:pt x="373" y="225"/>
                </a:lnTo>
                <a:lnTo>
                  <a:pt x="389" y="246"/>
                </a:lnTo>
                <a:lnTo>
                  <a:pt x="404" y="263"/>
                </a:lnTo>
                <a:lnTo>
                  <a:pt x="420" y="250"/>
                </a:lnTo>
                <a:lnTo>
                  <a:pt x="435" y="257"/>
                </a:lnTo>
                <a:lnTo>
                  <a:pt x="451" y="267"/>
                </a:lnTo>
                <a:lnTo>
                  <a:pt x="466" y="284"/>
                </a:lnTo>
                <a:lnTo>
                  <a:pt x="482" y="260"/>
                </a:lnTo>
                <a:lnTo>
                  <a:pt x="498" y="267"/>
                </a:lnTo>
                <a:lnTo>
                  <a:pt x="513" y="263"/>
                </a:lnTo>
                <a:lnTo>
                  <a:pt x="529" y="281"/>
                </a:lnTo>
              </a:path>
            </a:pathLst>
          </a:custGeom>
          <a:noFill/>
          <a:ln w="571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12" name="Freeform 61"/>
          <p:cNvSpPr>
            <a:spLocks/>
          </p:cNvSpPr>
          <p:nvPr/>
        </p:nvSpPr>
        <p:spPr bwMode="auto">
          <a:xfrm>
            <a:off x="863600" y="1931988"/>
            <a:ext cx="5842000" cy="2647950"/>
          </a:xfrm>
          <a:custGeom>
            <a:avLst/>
            <a:gdLst>
              <a:gd name="T0" fmla="*/ 0 w 544"/>
              <a:gd name="T1" fmla="*/ 0 h 212"/>
              <a:gd name="T2" fmla="*/ 161085 w 544"/>
              <a:gd name="T3" fmla="*/ 124903 h 212"/>
              <a:gd name="T4" fmla="*/ 332908 w 544"/>
              <a:gd name="T5" fmla="*/ 237316 h 212"/>
              <a:gd name="T6" fmla="*/ 493993 w 544"/>
              <a:gd name="T7" fmla="*/ 362220 h 212"/>
              <a:gd name="T8" fmla="*/ 665816 w 544"/>
              <a:gd name="T9" fmla="*/ 487123 h 212"/>
              <a:gd name="T10" fmla="*/ 837640 w 544"/>
              <a:gd name="T11" fmla="*/ 599536 h 212"/>
              <a:gd name="T12" fmla="*/ 998724 w 544"/>
              <a:gd name="T13" fmla="*/ 724439 h 212"/>
              <a:gd name="T14" fmla="*/ 1170548 w 544"/>
              <a:gd name="T15" fmla="*/ 849343 h 212"/>
              <a:gd name="T16" fmla="*/ 1331632 w 544"/>
              <a:gd name="T17" fmla="*/ 986736 h 212"/>
              <a:gd name="T18" fmla="*/ 1503456 w 544"/>
              <a:gd name="T19" fmla="*/ 1111639 h 212"/>
              <a:gd name="T20" fmla="*/ 1664540 w 544"/>
              <a:gd name="T21" fmla="*/ 1236543 h 212"/>
              <a:gd name="T22" fmla="*/ 1836364 w 544"/>
              <a:gd name="T23" fmla="*/ 1249033 h 212"/>
              <a:gd name="T24" fmla="*/ 1997448 w 544"/>
              <a:gd name="T25" fmla="*/ 1261523 h 212"/>
              <a:gd name="T26" fmla="*/ 2169272 w 544"/>
              <a:gd name="T27" fmla="*/ 1286504 h 212"/>
              <a:gd name="T28" fmla="*/ 2341095 w 544"/>
              <a:gd name="T29" fmla="*/ 1298994 h 212"/>
              <a:gd name="T30" fmla="*/ 2502180 w 544"/>
              <a:gd name="T31" fmla="*/ 1311485 h 212"/>
              <a:gd name="T32" fmla="*/ 2674003 w 544"/>
              <a:gd name="T33" fmla="*/ 1423898 h 212"/>
              <a:gd name="T34" fmla="*/ 2835088 w 544"/>
              <a:gd name="T35" fmla="*/ 1536311 h 212"/>
              <a:gd name="T36" fmla="*/ 3006912 w 544"/>
              <a:gd name="T37" fmla="*/ 1648724 h 212"/>
              <a:gd name="T38" fmla="*/ 3167996 w 544"/>
              <a:gd name="T39" fmla="*/ 1761137 h 212"/>
              <a:gd name="T40" fmla="*/ 3339820 w 544"/>
              <a:gd name="T41" fmla="*/ 1873550 h 212"/>
              <a:gd name="T42" fmla="*/ 3500904 w 544"/>
              <a:gd name="T43" fmla="*/ 1948492 h 212"/>
              <a:gd name="T44" fmla="*/ 3672728 w 544"/>
              <a:gd name="T45" fmla="*/ 2023434 h 212"/>
              <a:gd name="T46" fmla="*/ 3844551 w 544"/>
              <a:gd name="T47" fmla="*/ 2098376 h 212"/>
              <a:gd name="T48" fmla="*/ 4005636 w 544"/>
              <a:gd name="T49" fmla="*/ 2173318 h 212"/>
              <a:gd name="T50" fmla="*/ 4177459 w 544"/>
              <a:gd name="T51" fmla="*/ 2248260 h 212"/>
              <a:gd name="T52" fmla="*/ 4338543 w 544"/>
              <a:gd name="T53" fmla="*/ 2260750 h 212"/>
              <a:gd name="T54" fmla="*/ 4510367 w 544"/>
              <a:gd name="T55" fmla="*/ 2285731 h 212"/>
              <a:gd name="T56" fmla="*/ 4671451 w 544"/>
              <a:gd name="T57" fmla="*/ 2310711 h 212"/>
              <a:gd name="T58" fmla="*/ 4843275 w 544"/>
              <a:gd name="T59" fmla="*/ 2335692 h 212"/>
              <a:gd name="T60" fmla="*/ 5004359 w 544"/>
              <a:gd name="T61" fmla="*/ 2360672 h 212"/>
              <a:gd name="T62" fmla="*/ 5176183 w 544"/>
              <a:gd name="T63" fmla="*/ 2410634 h 212"/>
              <a:gd name="T64" fmla="*/ 5348006 w 544"/>
              <a:gd name="T65" fmla="*/ 2473085 h 212"/>
              <a:gd name="T66" fmla="*/ 5509092 w 544"/>
              <a:gd name="T67" fmla="*/ 2535537 h 212"/>
              <a:gd name="T68" fmla="*/ 5680916 w 544"/>
              <a:gd name="T69" fmla="*/ 2585498 h 212"/>
              <a:gd name="T70" fmla="*/ 5842000 w 544"/>
              <a:gd name="T71" fmla="*/ 2647950 h 2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4"/>
              <a:gd name="T109" fmla="*/ 0 h 212"/>
              <a:gd name="T110" fmla="*/ 544 w 544"/>
              <a:gd name="T111" fmla="*/ 212 h 2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4" h="212">
                <a:moveTo>
                  <a:pt x="0" y="0"/>
                </a:moveTo>
                <a:lnTo>
                  <a:pt x="15" y="10"/>
                </a:lnTo>
                <a:lnTo>
                  <a:pt x="31" y="19"/>
                </a:lnTo>
                <a:lnTo>
                  <a:pt x="46" y="29"/>
                </a:lnTo>
                <a:lnTo>
                  <a:pt x="62" y="39"/>
                </a:lnTo>
                <a:lnTo>
                  <a:pt x="78" y="48"/>
                </a:lnTo>
                <a:lnTo>
                  <a:pt x="93" y="58"/>
                </a:lnTo>
                <a:lnTo>
                  <a:pt x="109" y="68"/>
                </a:lnTo>
                <a:lnTo>
                  <a:pt x="124" y="79"/>
                </a:lnTo>
                <a:lnTo>
                  <a:pt x="140" y="89"/>
                </a:lnTo>
                <a:lnTo>
                  <a:pt x="155" y="99"/>
                </a:lnTo>
                <a:lnTo>
                  <a:pt x="171" y="100"/>
                </a:lnTo>
                <a:lnTo>
                  <a:pt x="186" y="101"/>
                </a:lnTo>
                <a:lnTo>
                  <a:pt x="202" y="103"/>
                </a:lnTo>
                <a:lnTo>
                  <a:pt x="218" y="104"/>
                </a:lnTo>
                <a:lnTo>
                  <a:pt x="233" y="105"/>
                </a:lnTo>
                <a:lnTo>
                  <a:pt x="249" y="114"/>
                </a:lnTo>
                <a:lnTo>
                  <a:pt x="264" y="123"/>
                </a:lnTo>
                <a:lnTo>
                  <a:pt x="280" y="132"/>
                </a:lnTo>
                <a:lnTo>
                  <a:pt x="295" y="141"/>
                </a:lnTo>
                <a:lnTo>
                  <a:pt x="311" y="150"/>
                </a:lnTo>
                <a:lnTo>
                  <a:pt x="326" y="156"/>
                </a:lnTo>
                <a:lnTo>
                  <a:pt x="342" y="162"/>
                </a:lnTo>
                <a:lnTo>
                  <a:pt x="358" y="168"/>
                </a:lnTo>
                <a:lnTo>
                  <a:pt x="373" y="174"/>
                </a:lnTo>
                <a:lnTo>
                  <a:pt x="389" y="180"/>
                </a:lnTo>
                <a:lnTo>
                  <a:pt x="404" y="181"/>
                </a:lnTo>
                <a:lnTo>
                  <a:pt x="420" y="183"/>
                </a:lnTo>
                <a:lnTo>
                  <a:pt x="435" y="185"/>
                </a:lnTo>
                <a:lnTo>
                  <a:pt x="451" y="187"/>
                </a:lnTo>
                <a:lnTo>
                  <a:pt x="466" y="189"/>
                </a:lnTo>
                <a:lnTo>
                  <a:pt x="482" y="193"/>
                </a:lnTo>
                <a:lnTo>
                  <a:pt x="498" y="198"/>
                </a:lnTo>
                <a:lnTo>
                  <a:pt x="513" y="203"/>
                </a:lnTo>
                <a:lnTo>
                  <a:pt x="529" y="207"/>
                </a:lnTo>
                <a:lnTo>
                  <a:pt x="544" y="212"/>
                </a:lnTo>
              </a:path>
            </a:pathLst>
          </a:custGeom>
          <a:noFill/>
          <a:ln w="571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13" name="Freeform 62"/>
          <p:cNvSpPr>
            <a:spLocks/>
          </p:cNvSpPr>
          <p:nvPr/>
        </p:nvSpPr>
        <p:spPr bwMode="auto">
          <a:xfrm>
            <a:off x="863600" y="1931988"/>
            <a:ext cx="5842000" cy="1824037"/>
          </a:xfrm>
          <a:custGeom>
            <a:avLst/>
            <a:gdLst>
              <a:gd name="T0" fmla="*/ 0 w 544"/>
              <a:gd name="T1" fmla="*/ 0 h 146"/>
              <a:gd name="T2" fmla="*/ 161085 w 544"/>
              <a:gd name="T3" fmla="*/ 62467 h 146"/>
              <a:gd name="T4" fmla="*/ 332908 w 544"/>
              <a:gd name="T5" fmla="*/ 124934 h 146"/>
              <a:gd name="T6" fmla="*/ 493993 w 544"/>
              <a:gd name="T7" fmla="*/ 187401 h 146"/>
              <a:gd name="T8" fmla="*/ 665816 w 544"/>
              <a:gd name="T9" fmla="*/ 249868 h 146"/>
              <a:gd name="T10" fmla="*/ 837640 w 544"/>
              <a:gd name="T11" fmla="*/ 312335 h 146"/>
              <a:gd name="T12" fmla="*/ 998724 w 544"/>
              <a:gd name="T13" fmla="*/ 387295 h 146"/>
              <a:gd name="T14" fmla="*/ 1170548 w 544"/>
              <a:gd name="T15" fmla="*/ 462256 h 146"/>
              <a:gd name="T16" fmla="*/ 1331632 w 544"/>
              <a:gd name="T17" fmla="*/ 537216 h 146"/>
              <a:gd name="T18" fmla="*/ 1503456 w 544"/>
              <a:gd name="T19" fmla="*/ 612177 h 146"/>
              <a:gd name="T20" fmla="*/ 1664540 w 544"/>
              <a:gd name="T21" fmla="*/ 674644 h 146"/>
              <a:gd name="T22" fmla="*/ 1836364 w 544"/>
              <a:gd name="T23" fmla="*/ 687137 h 146"/>
              <a:gd name="T24" fmla="*/ 1997448 w 544"/>
              <a:gd name="T25" fmla="*/ 699631 h 146"/>
              <a:gd name="T26" fmla="*/ 2169272 w 544"/>
              <a:gd name="T27" fmla="*/ 712124 h 146"/>
              <a:gd name="T28" fmla="*/ 2341095 w 544"/>
              <a:gd name="T29" fmla="*/ 724617 h 146"/>
              <a:gd name="T30" fmla="*/ 2502180 w 544"/>
              <a:gd name="T31" fmla="*/ 737111 h 146"/>
              <a:gd name="T32" fmla="*/ 2674003 w 544"/>
              <a:gd name="T33" fmla="*/ 812071 h 146"/>
              <a:gd name="T34" fmla="*/ 2835088 w 544"/>
              <a:gd name="T35" fmla="*/ 887032 h 146"/>
              <a:gd name="T36" fmla="*/ 3006912 w 544"/>
              <a:gd name="T37" fmla="*/ 961992 h 146"/>
              <a:gd name="T38" fmla="*/ 3167996 w 544"/>
              <a:gd name="T39" fmla="*/ 1036952 h 146"/>
              <a:gd name="T40" fmla="*/ 3339820 w 544"/>
              <a:gd name="T41" fmla="*/ 1111913 h 146"/>
              <a:gd name="T42" fmla="*/ 3500904 w 544"/>
              <a:gd name="T43" fmla="*/ 1186873 h 146"/>
              <a:gd name="T44" fmla="*/ 3672728 w 544"/>
              <a:gd name="T45" fmla="*/ 1261834 h 146"/>
              <a:gd name="T46" fmla="*/ 3844551 w 544"/>
              <a:gd name="T47" fmla="*/ 1324301 h 146"/>
              <a:gd name="T48" fmla="*/ 4005636 w 544"/>
              <a:gd name="T49" fmla="*/ 1399261 h 146"/>
              <a:gd name="T50" fmla="*/ 4177459 w 544"/>
              <a:gd name="T51" fmla="*/ 1474221 h 146"/>
              <a:gd name="T52" fmla="*/ 4338543 w 544"/>
              <a:gd name="T53" fmla="*/ 1474221 h 146"/>
              <a:gd name="T54" fmla="*/ 4510367 w 544"/>
              <a:gd name="T55" fmla="*/ 1474221 h 146"/>
              <a:gd name="T56" fmla="*/ 4671451 w 544"/>
              <a:gd name="T57" fmla="*/ 1474221 h 146"/>
              <a:gd name="T58" fmla="*/ 4843275 w 544"/>
              <a:gd name="T59" fmla="*/ 1474221 h 146"/>
              <a:gd name="T60" fmla="*/ 5004359 w 544"/>
              <a:gd name="T61" fmla="*/ 1474221 h 146"/>
              <a:gd name="T62" fmla="*/ 5176183 w 544"/>
              <a:gd name="T63" fmla="*/ 1549182 h 146"/>
              <a:gd name="T64" fmla="*/ 5348006 w 544"/>
              <a:gd name="T65" fmla="*/ 1611649 h 146"/>
              <a:gd name="T66" fmla="*/ 5509092 w 544"/>
              <a:gd name="T67" fmla="*/ 1686610 h 146"/>
              <a:gd name="T68" fmla="*/ 5680916 w 544"/>
              <a:gd name="T69" fmla="*/ 1761570 h 146"/>
              <a:gd name="T70" fmla="*/ 5842000 w 544"/>
              <a:gd name="T71" fmla="*/ 1824037 h 1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4"/>
              <a:gd name="T109" fmla="*/ 0 h 146"/>
              <a:gd name="T110" fmla="*/ 544 w 544"/>
              <a:gd name="T111" fmla="*/ 146 h 1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4" h="146">
                <a:moveTo>
                  <a:pt x="0" y="0"/>
                </a:moveTo>
                <a:lnTo>
                  <a:pt x="15" y="5"/>
                </a:lnTo>
                <a:lnTo>
                  <a:pt x="31" y="10"/>
                </a:lnTo>
                <a:lnTo>
                  <a:pt x="46" y="15"/>
                </a:lnTo>
                <a:lnTo>
                  <a:pt x="62" y="20"/>
                </a:lnTo>
                <a:lnTo>
                  <a:pt x="78" y="25"/>
                </a:lnTo>
                <a:lnTo>
                  <a:pt x="93" y="31"/>
                </a:lnTo>
                <a:lnTo>
                  <a:pt x="109" y="37"/>
                </a:lnTo>
                <a:lnTo>
                  <a:pt x="124" y="43"/>
                </a:lnTo>
                <a:lnTo>
                  <a:pt x="140" y="49"/>
                </a:lnTo>
                <a:lnTo>
                  <a:pt x="155" y="54"/>
                </a:lnTo>
                <a:lnTo>
                  <a:pt x="171" y="55"/>
                </a:lnTo>
                <a:lnTo>
                  <a:pt x="186" y="56"/>
                </a:lnTo>
                <a:lnTo>
                  <a:pt x="202" y="57"/>
                </a:lnTo>
                <a:lnTo>
                  <a:pt x="218" y="58"/>
                </a:lnTo>
                <a:lnTo>
                  <a:pt x="233" y="59"/>
                </a:lnTo>
                <a:lnTo>
                  <a:pt x="249" y="65"/>
                </a:lnTo>
                <a:lnTo>
                  <a:pt x="264" y="71"/>
                </a:lnTo>
                <a:lnTo>
                  <a:pt x="280" y="77"/>
                </a:lnTo>
                <a:lnTo>
                  <a:pt x="295" y="83"/>
                </a:lnTo>
                <a:lnTo>
                  <a:pt x="311" y="89"/>
                </a:lnTo>
                <a:lnTo>
                  <a:pt x="326" y="95"/>
                </a:lnTo>
                <a:lnTo>
                  <a:pt x="342" y="101"/>
                </a:lnTo>
                <a:lnTo>
                  <a:pt x="358" y="106"/>
                </a:lnTo>
                <a:lnTo>
                  <a:pt x="373" y="112"/>
                </a:lnTo>
                <a:lnTo>
                  <a:pt x="389" y="118"/>
                </a:lnTo>
                <a:lnTo>
                  <a:pt x="404" y="118"/>
                </a:lnTo>
                <a:lnTo>
                  <a:pt x="420" y="118"/>
                </a:lnTo>
                <a:lnTo>
                  <a:pt x="435" y="118"/>
                </a:lnTo>
                <a:lnTo>
                  <a:pt x="451" y="118"/>
                </a:lnTo>
                <a:lnTo>
                  <a:pt x="466" y="118"/>
                </a:lnTo>
                <a:lnTo>
                  <a:pt x="482" y="124"/>
                </a:lnTo>
                <a:lnTo>
                  <a:pt x="498" y="129"/>
                </a:lnTo>
                <a:lnTo>
                  <a:pt x="513" y="135"/>
                </a:lnTo>
                <a:lnTo>
                  <a:pt x="529" y="141"/>
                </a:lnTo>
                <a:lnTo>
                  <a:pt x="544" y="146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14" name="Freeform 63"/>
          <p:cNvSpPr>
            <a:spLocks/>
          </p:cNvSpPr>
          <p:nvPr/>
        </p:nvSpPr>
        <p:spPr bwMode="auto">
          <a:xfrm>
            <a:off x="863600" y="1931988"/>
            <a:ext cx="5842000" cy="862012"/>
          </a:xfrm>
          <a:custGeom>
            <a:avLst/>
            <a:gdLst>
              <a:gd name="T0" fmla="*/ 0 w 544"/>
              <a:gd name="T1" fmla="*/ 0 h 69"/>
              <a:gd name="T2" fmla="*/ 161085 w 544"/>
              <a:gd name="T3" fmla="*/ 24986 h 69"/>
              <a:gd name="T4" fmla="*/ 332908 w 544"/>
              <a:gd name="T5" fmla="*/ 62465 h 69"/>
              <a:gd name="T6" fmla="*/ 493993 w 544"/>
              <a:gd name="T7" fmla="*/ 87450 h 69"/>
              <a:gd name="T8" fmla="*/ 665816 w 544"/>
              <a:gd name="T9" fmla="*/ 112436 h 69"/>
              <a:gd name="T10" fmla="*/ 837640 w 544"/>
              <a:gd name="T11" fmla="*/ 137422 h 69"/>
              <a:gd name="T12" fmla="*/ 998724 w 544"/>
              <a:gd name="T13" fmla="*/ 187394 h 69"/>
              <a:gd name="T14" fmla="*/ 1170548 w 544"/>
              <a:gd name="T15" fmla="*/ 237366 h 69"/>
              <a:gd name="T16" fmla="*/ 1331632 w 544"/>
              <a:gd name="T17" fmla="*/ 287337 h 69"/>
              <a:gd name="T18" fmla="*/ 1503456 w 544"/>
              <a:gd name="T19" fmla="*/ 337309 h 69"/>
              <a:gd name="T20" fmla="*/ 1664540 w 544"/>
              <a:gd name="T21" fmla="*/ 387281 h 69"/>
              <a:gd name="T22" fmla="*/ 1836364 w 544"/>
              <a:gd name="T23" fmla="*/ 374788 h 69"/>
              <a:gd name="T24" fmla="*/ 1997448 w 544"/>
              <a:gd name="T25" fmla="*/ 362295 h 69"/>
              <a:gd name="T26" fmla="*/ 2169272 w 544"/>
              <a:gd name="T27" fmla="*/ 349802 h 69"/>
              <a:gd name="T28" fmla="*/ 2341095 w 544"/>
              <a:gd name="T29" fmla="*/ 337309 h 69"/>
              <a:gd name="T30" fmla="*/ 2502180 w 544"/>
              <a:gd name="T31" fmla="*/ 337309 h 69"/>
              <a:gd name="T32" fmla="*/ 2674003 w 544"/>
              <a:gd name="T33" fmla="*/ 387281 h 69"/>
              <a:gd name="T34" fmla="*/ 2835088 w 544"/>
              <a:gd name="T35" fmla="*/ 449745 h 69"/>
              <a:gd name="T36" fmla="*/ 3006912 w 544"/>
              <a:gd name="T37" fmla="*/ 512210 h 69"/>
              <a:gd name="T38" fmla="*/ 3167996 w 544"/>
              <a:gd name="T39" fmla="*/ 574675 h 69"/>
              <a:gd name="T40" fmla="*/ 3339820 w 544"/>
              <a:gd name="T41" fmla="*/ 624646 h 69"/>
              <a:gd name="T42" fmla="*/ 3500904 w 544"/>
              <a:gd name="T43" fmla="*/ 624646 h 69"/>
              <a:gd name="T44" fmla="*/ 3672728 w 544"/>
              <a:gd name="T45" fmla="*/ 624646 h 69"/>
              <a:gd name="T46" fmla="*/ 3844551 w 544"/>
              <a:gd name="T47" fmla="*/ 612153 h 69"/>
              <a:gd name="T48" fmla="*/ 4005636 w 544"/>
              <a:gd name="T49" fmla="*/ 612153 h 69"/>
              <a:gd name="T50" fmla="*/ 4177459 w 544"/>
              <a:gd name="T51" fmla="*/ 612153 h 69"/>
              <a:gd name="T52" fmla="*/ 4338543 w 544"/>
              <a:gd name="T53" fmla="*/ 662125 h 69"/>
              <a:gd name="T54" fmla="*/ 4510367 w 544"/>
              <a:gd name="T55" fmla="*/ 762068 h 69"/>
              <a:gd name="T56" fmla="*/ 4671451 w 544"/>
              <a:gd name="T57" fmla="*/ 812040 h 69"/>
              <a:gd name="T58" fmla="*/ 4843275 w 544"/>
              <a:gd name="T59" fmla="*/ 862012 h 69"/>
              <a:gd name="T60" fmla="*/ 5004359 w 544"/>
              <a:gd name="T61" fmla="*/ 862012 h 69"/>
              <a:gd name="T62" fmla="*/ 5176183 w 544"/>
              <a:gd name="T63" fmla="*/ 849519 h 69"/>
              <a:gd name="T64" fmla="*/ 5348006 w 544"/>
              <a:gd name="T65" fmla="*/ 849519 h 69"/>
              <a:gd name="T66" fmla="*/ 5509092 w 544"/>
              <a:gd name="T67" fmla="*/ 837026 h 69"/>
              <a:gd name="T68" fmla="*/ 5680916 w 544"/>
              <a:gd name="T69" fmla="*/ 824533 h 69"/>
              <a:gd name="T70" fmla="*/ 5842000 w 544"/>
              <a:gd name="T71" fmla="*/ 824533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4"/>
              <a:gd name="T109" fmla="*/ 0 h 69"/>
              <a:gd name="T110" fmla="*/ 544 w 544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4" h="69">
                <a:moveTo>
                  <a:pt x="0" y="0"/>
                </a:moveTo>
                <a:lnTo>
                  <a:pt x="15" y="2"/>
                </a:lnTo>
                <a:lnTo>
                  <a:pt x="31" y="5"/>
                </a:lnTo>
                <a:lnTo>
                  <a:pt x="46" y="7"/>
                </a:lnTo>
                <a:lnTo>
                  <a:pt x="62" y="9"/>
                </a:lnTo>
                <a:lnTo>
                  <a:pt x="78" y="11"/>
                </a:lnTo>
                <a:lnTo>
                  <a:pt x="93" y="15"/>
                </a:lnTo>
                <a:lnTo>
                  <a:pt x="109" y="19"/>
                </a:lnTo>
                <a:lnTo>
                  <a:pt x="124" y="23"/>
                </a:lnTo>
                <a:lnTo>
                  <a:pt x="140" y="27"/>
                </a:lnTo>
                <a:lnTo>
                  <a:pt x="155" y="31"/>
                </a:lnTo>
                <a:lnTo>
                  <a:pt x="171" y="30"/>
                </a:lnTo>
                <a:lnTo>
                  <a:pt x="186" y="29"/>
                </a:lnTo>
                <a:lnTo>
                  <a:pt x="202" y="28"/>
                </a:lnTo>
                <a:lnTo>
                  <a:pt x="218" y="27"/>
                </a:lnTo>
                <a:lnTo>
                  <a:pt x="233" y="27"/>
                </a:lnTo>
                <a:lnTo>
                  <a:pt x="249" y="31"/>
                </a:lnTo>
                <a:lnTo>
                  <a:pt x="264" y="36"/>
                </a:lnTo>
                <a:lnTo>
                  <a:pt x="280" y="41"/>
                </a:lnTo>
                <a:lnTo>
                  <a:pt x="295" y="46"/>
                </a:lnTo>
                <a:lnTo>
                  <a:pt x="311" y="50"/>
                </a:lnTo>
                <a:lnTo>
                  <a:pt x="326" y="50"/>
                </a:lnTo>
                <a:lnTo>
                  <a:pt x="342" y="50"/>
                </a:lnTo>
                <a:lnTo>
                  <a:pt x="358" y="49"/>
                </a:lnTo>
                <a:lnTo>
                  <a:pt x="373" y="49"/>
                </a:lnTo>
                <a:lnTo>
                  <a:pt x="389" y="49"/>
                </a:lnTo>
                <a:lnTo>
                  <a:pt x="404" y="53"/>
                </a:lnTo>
                <a:lnTo>
                  <a:pt x="420" y="61"/>
                </a:lnTo>
                <a:lnTo>
                  <a:pt x="435" y="65"/>
                </a:lnTo>
                <a:lnTo>
                  <a:pt x="451" y="69"/>
                </a:lnTo>
                <a:lnTo>
                  <a:pt x="466" y="69"/>
                </a:lnTo>
                <a:lnTo>
                  <a:pt x="482" y="68"/>
                </a:lnTo>
                <a:lnTo>
                  <a:pt x="498" y="68"/>
                </a:lnTo>
                <a:lnTo>
                  <a:pt x="513" y="67"/>
                </a:lnTo>
                <a:lnTo>
                  <a:pt x="529" y="66"/>
                </a:lnTo>
                <a:lnTo>
                  <a:pt x="544" y="66"/>
                </a:lnTo>
              </a:path>
            </a:pathLst>
          </a:custGeom>
          <a:noFill/>
          <a:ln w="57150" cmpd="sng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15" name="Freeform 64"/>
          <p:cNvSpPr>
            <a:spLocks/>
          </p:cNvSpPr>
          <p:nvPr/>
        </p:nvSpPr>
        <p:spPr bwMode="auto">
          <a:xfrm>
            <a:off x="863600" y="1931988"/>
            <a:ext cx="5842000" cy="685800"/>
          </a:xfrm>
          <a:custGeom>
            <a:avLst/>
            <a:gdLst>
              <a:gd name="T0" fmla="*/ 0 w 544"/>
              <a:gd name="T1" fmla="*/ 0 h 55"/>
              <a:gd name="T2" fmla="*/ 161085 w 544"/>
              <a:gd name="T3" fmla="*/ 37407 h 55"/>
              <a:gd name="T4" fmla="*/ 332908 w 544"/>
              <a:gd name="T5" fmla="*/ 62345 h 55"/>
              <a:gd name="T6" fmla="*/ 493993 w 544"/>
              <a:gd name="T7" fmla="*/ 99753 h 55"/>
              <a:gd name="T8" fmla="*/ 665816 w 544"/>
              <a:gd name="T9" fmla="*/ 137160 h 55"/>
              <a:gd name="T10" fmla="*/ 837640 w 544"/>
              <a:gd name="T11" fmla="*/ 174567 h 55"/>
              <a:gd name="T12" fmla="*/ 998724 w 544"/>
              <a:gd name="T13" fmla="*/ 187036 h 55"/>
              <a:gd name="T14" fmla="*/ 1170548 w 544"/>
              <a:gd name="T15" fmla="*/ 211975 h 55"/>
              <a:gd name="T16" fmla="*/ 1331632 w 544"/>
              <a:gd name="T17" fmla="*/ 236913 h 55"/>
              <a:gd name="T18" fmla="*/ 1503456 w 544"/>
              <a:gd name="T19" fmla="*/ 261851 h 55"/>
              <a:gd name="T20" fmla="*/ 1664540 w 544"/>
              <a:gd name="T21" fmla="*/ 286789 h 55"/>
              <a:gd name="T22" fmla="*/ 1836364 w 544"/>
              <a:gd name="T23" fmla="*/ 299258 h 55"/>
              <a:gd name="T24" fmla="*/ 1997448 w 544"/>
              <a:gd name="T25" fmla="*/ 311727 h 55"/>
              <a:gd name="T26" fmla="*/ 2169272 w 544"/>
              <a:gd name="T27" fmla="*/ 324196 h 55"/>
              <a:gd name="T28" fmla="*/ 2341095 w 544"/>
              <a:gd name="T29" fmla="*/ 349135 h 55"/>
              <a:gd name="T30" fmla="*/ 2502180 w 544"/>
              <a:gd name="T31" fmla="*/ 361604 h 55"/>
              <a:gd name="T32" fmla="*/ 2674003 w 544"/>
              <a:gd name="T33" fmla="*/ 374073 h 55"/>
              <a:gd name="T34" fmla="*/ 2835088 w 544"/>
              <a:gd name="T35" fmla="*/ 386542 h 55"/>
              <a:gd name="T36" fmla="*/ 3006912 w 544"/>
              <a:gd name="T37" fmla="*/ 399011 h 55"/>
              <a:gd name="T38" fmla="*/ 3167996 w 544"/>
              <a:gd name="T39" fmla="*/ 411480 h 55"/>
              <a:gd name="T40" fmla="*/ 3339820 w 544"/>
              <a:gd name="T41" fmla="*/ 423949 h 55"/>
              <a:gd name="T42" fmla="*/ 3500904 w 544"/>
              <a:gd name="T43" fmla="*/ 461356 h 55"/>
              <a:gd name="T44" fmla="*/ 3672728 w 544"/>
              <a:gd name="T45" fmla="*/ 498764 h 55"/>
              <a:gd name="T46" fmla="*/ 3844551 w 544"/>
              <a:gd name="T47" fmla="*/ 536171 h 55"/>
              <a:gd name="T48" fmla="*/ 4005636 w 544"/>
              <a:gd name="T49" fmla="*/ 573578 h 55"/>
              <a:gd name="T50" fmla="*/ 4177459 w 544"/>
              <a:gd name="T51" fmla="*/ 610985 h 55"/>
              <a:gd name="T52" fmla="*/ 4338543 w 544"/>
              <a:gd name="T53" fmla="*/ 598516 h 55"/>
              <a:gd name="T54" fmla="*/ 4510367 w 544"/>
              <a:gd name="T55" fmla="*/ 586047 h 55"/>
              <a:gd name="T56" fmla="*/ 4671451 w 544"/>
              <a:gd name="T57" fmla="*/ 573578 h 55"/>
              <a:gd name="T58" fmla="*/ 4843275 w 544"/>
              <a:gd name="T59" fmla="*/ 573578 h 55"/>
              <a:gd name="T60" fmla="*/ 5004359 w 544"/>
              <a:gd name="T61" fmla="*/ 561109 h 55"/>
              <a:gd name="T62" fmla="*/ 5176183 w 544"/>
              <a:gd name="T63" fmla="*/ 586047 h 55"/>
              <a:gd name="T64" fmla="*/ 5348006 w 544"/>
              <a:gd name="T65" fmla="*/ 610985 h 55"/>
              <a:gd name="T66" fmla="*/ 5509092 w 544"/>
              <a:gd name="T67" fmla="*/ 635924 h 55"/>
              <a:gd name="T68" fmla="*/ 5680916 w 544"/>
              <a:gd name="T69" fmla="*/ 660862 h 55"/>
              <a:gd name="T70" fmla="*/ 5842000 w 544"/>
              <a:gd name="T71" fmla="*/ 685800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4"/>
              <a:gd name="T109" fmla="*/ 0 h 55"/>
              <a:gd name="T110" fmla="*/ 544 w 544"/>
              <a:gd name="T111" fmla="*/ 55 h 5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4" h="55">
                <a:moveTo>
                  <a:pt x="0" y="0"/>
                </a:moveTo>
                <a:lnTo>
                  <a:pt x="15" y="3"/>
                </a:lnTo>
                <a:lnTo>
                  <a:pt x="31" y="5"/>
                </a:lnTo>
                <a:lnTo>
                  <a:pt x="46" y="8"/>
                </a:lnTo>
                <a:lnTo>
                  <a:pt x="62" y="11"/>
                </a:lnTo>
                <a:lnTo>
                  <a:pt x="78" y="14"/>
                </a:lnTo>
                <a:lnTo>
                  <a:pt x="93" y="15"/>
                </a:lnTo>
                <a:lnTo>
                  <a:pt x="109" y="17"/>
                </a:lnTo>
                <a:lnTo>
                  <a:pt x="124" y="19"/>
                </a:lnTo>
                <a:lnTo>
                  <a:pt x="140" y="21"/>
                </a:lnTo>
                <a:lnTo>
                  <a:pt x="155" y="23"/>
                </a:lnTo>
                <a:lnTo>
                  <a:pt x="171" y="24"/>
                </a:lnTo>
                <a:lnTo>
                  <a:pt x="186" y="25"/>
                </a:lnTo>
                <a:lnTo>
                  <a:pt x="202" y="26"/>
                </a:lnTo>
                <a:lnTo>
                  <a:pt x="218" y="28"/>
                </a:lnTo>
                <a:lnTo>
                  <a:pt x="233" y="29"/>
                </a:lnTo>
                <a:lnTo>
                  <a:pt x="249" y="30"/>
                </a:lnTo>
                <a:lnTo>
                  <a:pt x="264" y="31"/>
                </a:lnTo>
                <a:lnTo>
                  <a:pt x="280" y="32"/>
                </a:lnTo>
                <a:lnTo>
                  <a:pt x="295" y="33"/>
                </a:lnTo>
                <a:lnTo>
                  <a:pt x="311" y="34"/>
                </a:lnTo>
                <a:lnTo>
                  <a:pt x="326" y="37"/>
                </a:lnTo>
                <a:lnTo>
                  <a:pt x="342" y="40"/>
                </a:lnTo>
                <a:lnTo>
                  <a:pt x="358" y="43"/>
                </a:lnTo>
                <a:lnTo>
                  <a:pt x="373" y="46"/>
                </a:lnTo>
                <a:lnTo>
                  <a:pt x="389" y="49"/>
                </a:lnTo>
                <a:lnTo>
                  <a:pt x="404" y="48"/>
                </a:lnTo>
                <a:lnTo>
                  <a:pt x="420" y="47"/>
                </a:lnTo>
                <a:lnTo>
                  <a:pt x="435" y="46"/>
                </a:lnTo>
                <a:lnTo>
                  <a:pt x="451" y="46"/>
                </a:lnTo>
                <a:lnTo>
                  <a:pt x="466" y="45"/>
                </a:lnTo>
                <a:lnTo>
                  <a:pt x="482" y="47"/>
                </a:lnTo>
                <a:lnTo>
                  <a:pt x="498" y="49"/>
                </a:lnTo>
                <a:lnTo>
                  <a:pt x="513" y="51"/>
                </a:lnTo>
                <a:lnTo>
                  <a:pt x="529" y="53"/>
                </a:lnTo>
                <a:lnTo>
                  <a:pt x="544" y="55"/>
                </a:lnTo>
              </a:path>
            </a:pathLst>
          </a:custGeom>
          <a:noFill/>
          <a:ln w="57150" cmpd="sng">
            <a:solidFill>
              <a:srgbClr val="FF99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16" name="Rectangle 65"/>
          <p:cNvSpPr>
            <a:spLocks noChangeArrowheads="1"/>
          </p:cNvSpPr>
          <p:nvPr/>
        </p:nvSpPr>
        <p:spPr bwMode="auto">
          <a:xfrm>
            <a:off x="6254750" y="5105400"/>
            <a:ext cx="5794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49217" name="Rectangle 66"/>
          <p:cNvSpPr>
            <a:spLocks noChangeArrowheads="1"/>
          </p:cNvSpPr>
          <p:nvPr/>
        </p:nvSpPr>
        <p:spPr bwMode="auto">
          <a:xfrm>
            <a:off x="250825" y="5667375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-90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18" name="Rectangle 67"/>
          <p:cNvSpPr>
            <a:spLocks noChangeArrowheads="1"/>
          </p:cNvSpPr>
          <p:nvPr/>
        </p:nvSpPr>
        <p:spPr bwMode="auto">
          <a:xfrm>
            <a:off x="250825" y="5229225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-80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19" name="Rectangle 68"/>
          <p:cNvSpPr>
            <a:spLocks noChangeArrowheads="1"/>
          </p:cNvSpPr>
          <p:nvPr/>
        </p:nvSpPr>
        <p:spPr bwMode="auto">
          <a:xfrm>
            <a:off x="250825" y="4805363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-70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20" name="Rectangle 69"/>
          <p:cNvSpPr>
            <a:spLocks noChangeArrowheads="1"/>
          </p:cNvSpPr>
          <p:nvPr/>
        </p:nvSpPr>
        <p:spPr bwMode="auto">
          <a:xfrm>
            <a:off x="250825" y="4367213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-60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21" name="Rectangle 70"/>
          <p:cNvSpPr>
            <a:spLocks noChangeArrowheads="1"/>
          </p:cNvSpPr>
          <p:nvPr/>
        </p:nvSpPr>
        <p:spPr bwMode="auto">
          <a:xfrm>
            <a:off x="250825" y="3930650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-50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22" name="Rectangle 71"/>
          <p:cNvSpPr>
            <a:spLocks noChangeArrowheads="1"/>
          </p:cNvSpPr>
          <p:nvPr/>
        </p:nvSpPr>
        <p:spPr bwMode="auto">
          <a:xfrm>
            <a:off x="250825" y="3505200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-40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23" name="Rectangle 72"/>
          <p:cNvSpPr>
            <a:spLocks noChangeArrowheads="1"/>
          </p:cNvSpPr>
          <p:nvPr/>
        </p:nvSpPr>
        <p:spPr bwMode="auto">
          <a:xfrm>
            <a:off x="250825" y="3068638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-30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24" name="Rectangle 73"/>
          <p:cNvSpPr>
            <a:spLocks noChangeArrowheads="1"/>
          </p:cNvSpPr>
          <p:nvPr/>
        </p:nvSpPr>
        <p:spPr bwMode="auto">
          <a:xfrm>
            <a:off x="250825" y="2630488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 dirty="0">
                <a:solidFill>
                  <a:schemeClr val="accent2"/>
                </a:solidFill>
              </a:rPr>
              <a:t>-20</a:t>
            </a:r>
            <a:endParaRPr lang="fi-FI" altLang="fi-FI" sz="2400" dirty="0">
              <a:solidFill>
                <a:schemeClr val="accent2"/>
              </a:solidFill>
            </a:endParaRPr>
          </a:p>
        </p:txBody>
      </p:sp>
      <p:sp>
        <p:nvSpPr>
          <p:cNvPr id="49225" name="Rectangle 74"/>
          <p:cNvSpPr>
            <a:spLocks noChangeArrowheads="1"/>
          </p:cNvSpPr>
          <p:nvPr/>
        </p:nvSpPr>
        <p:spPr bwMode="auto">
          <a:xfrm>
            <a:off x="250825" y="2206625"/>
            <a:ext cx="441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-10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26" name="Rectangle 75"/>
          <p:cNvSpPr>
            <a:spLocks noChangeArrowheads="1"/>
          </p:cNvSpPr>
          <p:nvPr/>
        </p:nvSpPr>
        <p:spPr bwMode="auto">
          <a:xfrm>
            <a:off x="466725" y="176847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0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27" name="Rectangle 76"/>
          <p:cNvSpPr>
            <a:spLocks noChangeArrowheads="1"/>
          </p:cNvSpPr>
          <p:nvPr/>
        </p:nvSpPr>
        <p:spPr bwMode="auto">
          <a:xfrm>
            <a:off x="579438" y="59674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2000" b="1">
                <a:solidFill>
                  <a:schemeClr val="accent2"/>
                </a:solidFill>
              </a:rPr>
              <a:t>1972</a:t>
            </a:r>
            <a:endParaRPr lang="fi-FI" altLang="fi-FI" sz="4000">
              <a:solidFill>
                <a:schemeClr val="accent2"/>
              </a:solidFill>
            </a:endParaRPr>
          </a:p>
        </p:txBody>
      </p:sp>
      <p:sp>
        <p:nvSpPr>
          <p:cNvPr id="49228" name="Rectangle 77"/>
          <p:cNvSpPr>
            <a:spLocks noChangeArrowheads="1"/>
          </p:cNvSpPr>
          <p:nvPr/>
        </p:nvSpPr>
        <p:spPr bwMode="auto">
          <a:xfrm>
            <a:off x="1416050" y="59674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2000" b="1">
                <a:solidFill>
                  <a:schemeClr val="accent2"/>
                </a:solidFill>
              </a:rPr>
              <a:t>1977</a:t>
            </a:r>
            <a:endParaRPr lang="fi-FI" altLang="fi-FI" sz="4000">
              <a:solidFill>
                <a:schemeClr val="accent2"/>
              </a:solidFill>
            </a:endParaRPr>
          </a:p>
        </p:txBody>
      </p:sp>
      <p:sp>
        <p:nvSpPr>
          <p:cNvPr id="49229" name="Rectangle 78"/>
          <p:cNvSpPr>
            <a:spLocks noChangeArrowheads="1"/>
          </p:cNvSpPr>
          <p:nvPr/>
        </p:nvSpPr>
        <p:spPr bwMode="auto">
          <a:xfrm>
            <a:off x="2243138" y="59674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2000" b="1">
                <a:solidFill>
                  <a:schemeClr val="accent2"/>
                </a:solidFill>
              </a:rPr>
              <a:t>1982</a:t>
            </a:r>
            <a:endParaRPr lang="fi-FI" altLang="fi-FI" sz="4000">
              <a:solidFill>
                <a:schemeClr val="accent2"/>
              </a:solidFill>
            </a:endParaRPr>
          </a:p>
        </p:txBody>
      </p:sp>
      <p:sp>
        <p:nvSpPr>
          <p:cNvPr id="49230" name="Rectangle 79"/>
          <p:cNvSpPr>
            <a:spLocks noChangeArrowheads="1"/>
          </p:cNvSpPr>
          <p:nvPr/>
        </p:nvSpPr>
        <p:spPr bwMode="auto">
          <a:xfrm>
            <a:off x="3081338" y="59674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2000" b="1">
                <a:solidFill>
                  <a:schemeClr val="accent2"/>
                </a:solidFill>
              </a:rPr>
              <a:t>1987</a:t>
            </a:r>
            <a:endParaRPr lang="fi-FI" altLang="fi-FI" sz="4000">
              <a:solidFill>
                <a:schemeClr val="accent2"/>
              </a:solidFill>
            </a:endParaRPr>
          </a:p>
        </p:txBody>
      </p:sp>
      <p:sp>
        <p:nvSpPr>
          <p:cNvPr id="49231" name="Rectangle 80"/>
          <p:cNvSpPr>
            <a:spLocks noChangeArrowheads="1"/>
          </p:cNvSpPr>
          <p:nvPr/>
        </p:nvSpPr>
        <p:spPr bwMode="auto">
          <a:xfrm>
            <a:off x="3917950" y="59674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2000" b="1">
                <a:solidFill>
                  <a:schemeClr val="accent2"/>
                </a:solidFill>
              </a:rPr>
              <a:t>1992</a:t>
            </a:r>
            <a:endParaRPr lang="fi-FI" altLang="fi-FI" sz="4000">
              <a:solidFill>
                <a:schemeClr val="accent2"/>
              </a:solidFill>
            </a:endParaRPr>
          </a:p>
        </p:txBody>
      </p:sp>
      <p:sp>
        <p:nvSpPr>
          <p:cNvPr id="49232" name="Rectangle 81"/>
          <p:cNvSpPr>
            <a:spLocks noChangeArrowheads="1"/>
          </p:cNvSpPr>
          <p:nvPr/>
        </p:nvSpPr>
        <p:spPr bwMode="auto">
          <a:xfrm>
            <a:off x="4756150" y="59674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2000" b="1">
                <a:solidFill>
                  <a:schemeClr val="accent2"/>
                </a:solidFill>
              </a:rPr>
              <a:t>1997</a:t>
            </a:r>
            <a:endParaRPr lang="fi-FI" altLang="fi-FI" sz="4000">
              <a:solidFill>
                <a:schemeClr val="accent2"/>
              </a:solidFill>
            </a:endParaRPr>
          </a:p>
        </p:txBody>
      </p:sp>
      <p:sp>
        <p:nvSpPr>
          <p:cNvPr id="49233" name="Rectangle 82"/>
          <p:cNvSpPr>
            <a:spLocks noChangeArrowheads="1"/>
          </p:cNvSpPr>
          <p:nvPr/>
        </p:nvSpPr>
        <p:spPr bwMode="auto">
          <a:xfrm>
            <a:off x="5583238" y="59674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2000" b="1">
                <a:solidFill>
                  <a:schemeClr val="accent2"/>
                </a:solidFill>
              </a:rPr>
              <a:t>2002</a:t>
            </a:r>
            <a:endParaRPr lang="fi-FI" altLang="fi-FI" sz="4000">
              <a:solidFill>
                <a:schemeClr val="accent2"/>
              </a:solidFill>
            </a:endParaRPr>
          </a:p>
        </p:txBody>
      </p:sp>
      <p:sp>
        <p:nvSpPr>
          <p:cNvPr id="49234" name="Rectangle 83"/>
          <p:cNvSpPr>
            <a:spLocks noChangeArrowheads="1"/>
          </p:cNvSpPr>
          <p:nvPr/>
        </p:nvSpPr>
        <p:spPr bwMode="auto">
          <a:xfrm>
            <a:off x="6421438" y="59674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2000" b="1">
                <a:solidFill>
                  <a:schemeClr val="accent2"/>
                </a:solidFill>
              </a:rPr>
              <a:t>2007</a:t>
            </a:r>
            <a:endParaRPr lang="fi-FI" altLang="fi-FI" sz="4000">
              <a:solidFill>
                <a:schemeClr val="accent2"/>
              </a:solidFill>
            </a:endParaRPr>
          </a:p>
        </p:txBody>
      </p:sp>
      <p:sp>
        <p:nvSpPr>
          <p:cNvPr id="49235" name="Rectangle 84"/>
          <p:cNvSpPr>
            <a:spLocks noChangeArrowheads="1"/>
          </p:cNvSpPr>
          <p:nvPr/>
        </p:nvSpPr>
        <p:spPr bwMode="auto">
          <a:xfrm>
            <a:off x="4341813" y="6165850"/>
            <a:ext cx="661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400" b="1">
                <a:solidFill>
                  <a:schemeClr val="accent2"/>
                </a:solidFill>
              </a:rPr>
              <a:t>Year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36" name="Rectangle 85"/>
          <p:cNvSpPr>
            <a:spLocks noChangeArrowheads="1"/>
          </p:cNvSpPr>
          <p:nvPr/>
        </p:nvSpPr>
        <p:spPr bwMode="auto">
          <a:xfrm>
            <a:off x="771525" y="147955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000" b="1">
                <a:solidFill>
                  <a:schemeClr val="hlink"/>
                </a:solidFill>
              </a:rPr>
              <a:t>%</a:t>
            </a:r>
          </a:p>
        </p:txBody>
      </p:sp>
      <p:sp>
        <p:nvSpPr>
          <p:cNvPr id="49237" name="Rectangle 86"/>
          <p:cNvSpPr>
            <a:spLocks noChangeArrowheads="1"/>
          </p:cNvSpPr>
          <p:nvPr/>
        </p:nvSpPr>
        <p:spPr bwMode="auto">
          <a:xfrm>
            <a:off x="6877050" y="2492375"/>
            <a:ext cx="2198688" cy="1631950"/>
          </a:xfrm>
          <a:prstGeom prst="rect">
            <a:avLst/>
          </a:prstGeom>
          <a:solidFill>
            <a:srgbClr val="CCECFF"/>
          </a:solidFill>
          <a:ln w="11113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sz="2800"/>
              <a:t> </a:t>
            </a:r>
          </a:p>
        </p:txBody>
      </p:sp>
      <p:sp>
        <p:nvSpPr>
          <p:cNvPr id="49238" name="Line 87"/>
          <p:cNvSpPr>
            <a:spLocks noChangeShapeType="1"/>
          </p:cNvSpPr>
          <p:nvPr/>
        </p:nvSpPr>
        <p:spPr bwMode="auto">
          <a:xfrm>
            <a:off x="6942138" y="2654300"/>
            <a:ext cx="3333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39" name="Rectangle 88"/>
          <p:cNvSpPr>
            <a:spLocks noChangeArrowheads="1"/>
          </p:cNvSpPr>
          <p:nvPr/>
        </p:nvSpPr>
        <p:spPr bwMode="auto">
          <a:xfrm>
            <a:off x="7318375" y="2541588"/>
            <a:ext cx="1054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b="1">
                <a:solidFill>
                  <a:schemeClr val="accent2"/>
                </a:solidFill>
              </a:rPr>
              <a:t>Observed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40" name="Line 89"/>
          <p:cNvSpPr>
            <a:spLocks noChangeShapeType="1"/>
          </p:cNvSpPr>
          <p:nvPr/>
        </p:nvSpPr>
        <p:spPr bwMode="auto">
          <a:xfrm>
            <a:off x="6942138" y="2967038"/>
            <a:ext cx="3333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41" name="Rectangle 90"/>
          <p:cNvSpPr>
            <a:spLocks noChangeArrowheads="1"/>
          </p:cNvSpPr>
          <p:nvPr/>
        </p:nvSpPr>
        <p:spPr bwMode="auto">
          <a:xfrm>
            <a:off x="7318375" y="2854325"/>
            <a:ext cx="104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b="1">
                <a:solidFill>
                  <a:schemeClr val="accent2"/>
                </a:solidFill>
              </a:rPr>
              <a:t>Predicted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42" name="Line 91"/>
          <p:cNvSpPr>
            <a:spLocks noChangeShapeType="1"/>
          </p:cNvSpPr>
          <p:nvPr/>
        </p:nvSpPr>
        <p:spPr bwMode="auto">
          <a:xfrm>
            <a:off x="6942138" y="3278188"/>
            <a:ext cx="33337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43" name="Rectangle 92"/>
          <p:cNvSpPr>
            <a:spLocks noChangeArrowheads="1"/>
          </p:cNvSpPr>
          <p:nvPr/>
        </p:nvSpPr>
        <p:spPr bwMode="auto">
          <a:xfrm>
            <a:off x="7318375" y="3165475"/>
            <a:ext cx="1257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b="1">
                <a:solidFill>
                  <a:schemeClr val="accent2"/>
                </a:solidFill>
              </a:rPr>
              <a:t>Cholesterol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44" name="Line 93"/>
          <p:cNvSpPr>
            <a:spLocks noChangeShapeType="1"/>
          </p:cNvSpPr>
          <p:nvPr/>
        </p:nvSpPr>
        <p:spPr bwMode="auto">
          <a:xfrm>
            <a:off x="6942138" y="3590925"/>
            <a:ext cx="333375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45" name="Rectangle 94"/>
          <p:cNvSpPr>
            <a:spLocks noChangeArrowheads="1"/>
          </p:cNvSpPr>
          <p:nvPr/>
        </p:nvSpPr>
        <p:spPr bwMode="auto">
          <a:xfrm>
            <a:off x="7318375" y="3478213"/>
            <a:ext cx="1676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b="1">
                <a:solidFill>
                  <a:schemeClr val="accent2"/>
                </a:solidFill>
              </a:rPr>
              <a:t>Blood pressure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46" name="Line 95"/>
          <p:cNvSpPr>
            <a:spLocks noChangeShapeType="1"/>
          </p:cNvSpPr>
          <p:nvPr/>
        </p:nvSpPr>
        <p:spPr bwMode="auto">
          <a:xfrm>
            <a:off x="6942138" y="3903663"/>
            <a:ext cx="33337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9247" name="Rectangle 96"/>
          <p:cNvSpPr>
            <a:spLocks noChangeArrowheads="1"/>
          </p:cNvSpPr>
          <p:nvPr/>
        </p:nvSpPr>
        <p:spPr bwMode="auto">
          <a:xfrm>
            <a:off x="7318375" y="3790950"/>
            <a:ext cx="96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altLang="fi-FI" b="1">
                <a:solidFill>
                  <a:schemeClr val="accent2"/>
                </a:solidFill>
              </a:rPr>
              <a:t>Smoking</a:t>
            </a:r>
            <a:endParaRPr lang="fi-FI" altLang="fi-FI" sz="2400">
              <a:solidFill>
                <a:schemeClr val="accent2"/>
              </a:solidFill>
            </a:endParaRPr>
          </a:p>
        </p:txBody>
      </p:sp>
      <p:sp>
        <p:nvSpPr>
          <p:cNvPr id="49248" name="Päivämäärän paikkamerkki 9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DDF03B-25F4-4108-8077-39306C5F0F61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en-GB" altLang="fi-FI">
              <a:solidFill>
                <a:schemeClr val="bg1"/>
              </a:solidFill>
            </a:endParaRPr>
          </a:p>
        </p:txBody>
      </p:sp>
      <p:sp>
        <p:nvSpPr>
          <p:cNvPr id="49249" name="Alatunnisteen paikkamerkki 9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i-FI" smtClean="0">
                <a:solidFill>
                  <a:schemeClr val="bg1"/>
                </a:solidFill>
              </a:rPr>
              <a:t>Pekka Puska</a:t>
            </a:r>
            <a:endParaRPr lang="en-GB" altLang="fi-FI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04AA-1142-47DD-90A6-607B23348ECC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6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112" cy="576362"/>
          </a:xfrm>
        </p:spPr>
        <p:txBody>
          <a:bodyPr/>
          <a:lstStyle/>
          <a:p>
            <a:r>
              <a:rPr lang="fi-FI" sz="4000" dirty="0" smtClean="0"/>
              <a:t>NCD prevention – </a:t>
            </a:r>
            <a:r>
              <a:rPr lang="fi-FI" sz="4000" dirty="0" err="1" smtClean="0"/>
              <a:t>broad</a:t>
            </a:r>
            <a:r>
              <a:rPr lang="fi-FI" sz="4000" dirty="0" smtClean="0"/>
              <a:t> </a:t>
            </a:r>
            <a:r>
              <a:rPr lang="fi-FI" sz="4000" dirty="0" err="1" smtClean="0"/>
              <a:t>impact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18488" cy="4392612"/>
          </a:xfrm>
        </p:spPr>
        <p:txBody>
          <a:bodyPr/>
          <a:lstStyle/>
          <a:p>
            <a:r>
              <a:rPr lang="fi-FI" sz="2400" dirty="0" err="1" smtClean="0"/>
              <a:t>NDC’s</a:t>
            </a:r>
            <a:r>
              <a:rPr lang="fi-FI" sz="2400" dirty="0" smtClean="0"/>
              <a:t>, </a:t>
            </a:r>
            <a:r>
              <a:rPr lang="fi-FI" sz="2400" dirty="0" err="1" smtClean="0"/>
              <a:t>their</a:t>
            </a:r>
            <a:r>
              <a:rPr lang="fi-FI" sz="2400" dirty="0" smtClean="0"/>
              <a:t> </a:t>
            </a:r>
            <a:r>
              <a:rPr lang="fi-FI" sz="2400" dirty="0" err="1" smtClean="0"/>
              <a:t>treatment</a:t>
            </a:r>
            <a:r>
              <a:rPr lang="fi-FI" sz="2400" dirty="0" smtClean="0"/>
              <a:t> and the </a:t>
            </a:r>
            <a:r>
              <a:rPr lang="fi-FI" sz="2400" dirty="0" err="1" smtClean="0"/>
              <a:t>related</a:t>
            </a:r>
            <a:r>
              <a:rPr lang="fi-FI" sz="2400" dirty="0" smtClean="0"/>
              <a:t> </a:t>
            </a:r>
            <a:r>
              <a:rPr lang="fi-FI" sz="2400" dirty="0" err="1" smtClean="0"/>
              <a:t>inequities</a:t>
            </a:r>
            <a:r>
              <a:rPr lang="fi-FI" sz="2400" dirty="0" smtClean="0"/>
              <a:t> in </a:t>
            </a:r>
            <a:r>
              <a:rPr lang="fi-FI" sz="2400" dirty="0" err="1" smtClean="0"/>
              <a:t>health</a:t>
            </a:r>
            <a:r>
              <a:rPr lang="fi-FI" sz="2400" dirty="0" smtClean="0"/>
              <a:t> </a:t>
            </a:r>
            <a:r>
              <a:rPr lang="fi-FI" sz="2400" dirty="0" err="1" smtClean="0"/>
              <a:t>hamper</a:t>
            </a:r>
            <a:r>
              <a:rPr lang="fi-FI" sz="2400" dirty="0" smtClean="0"/>
              <a:t> social and </a:t>
            </a:r>
            <a:r>
              <a:rPr lang="fi-FI" sz="2400" dirty="0" err="1" smtClean="0"/>
              <a:t>economic</a:t>
            </a:r>
            <a:r>
              <a:rPr lang="fi-FI" sz="2400" dirty="0" smtClean="0"/>
              <a:t> </a:t>
            </a:r>
            <a:r>
              <a:rPr lang="fi-FI" sz="2400" dirty="0" err="1" smtClean="0"/>
              <a:t>development</a:t>
            </a:r>
            <a:endParaRPr lang="fi-FI" sz="2400" dirty="0" smtClean="0"/>
          </a:p>
          <a:p>
            <a:r>
              <a:rPr lang="fi-FI" sz="2400" dirty="0" smtClean="0"/>
              <a:t>NCD prevention </a:t>
            </a:r>
            <a:r>
              <a:rPr lang="fi-FI" sz="2400" dirty="0" err="1" smtClean="0"/>
              <a:t>through</a:t>
            </a:r>
            <a:r>
              <a:rPr lang="fi-FI" sz="2400" dirty="0" smtClean="0"/>
              <a:t> </a:t>
            </a:r>
            <a:r>
              <a:rPr lang="fi-FI" sz="2400" dirty="0" err="1" smtClean="0"/>
              <a:t>health</a:t>
            </a:r>
            <a:r>
              <a:rPr lang="fi-FI" sz="2400" dirty="0" smtClean="0"/>
              <a:t> </a:t>
            </a:r>
            <a:r>
              <a:rPr lang="fi-FI" sz="2400" dirty="0" err="1" smtClean="0"/>
              <a:t>promotion</a:t>
            </a:r>
            <a:r>
              <a:rPr lang="fi-FI" sz="2400" dirty="0" smtClean="0"/>
              <a:t> and </a:t>
            </a:r>
            <a:r>
              <a:rPr lang="fi-FI" sz="2400" dirty="0" err="1" smtClean="0"/>
              <a:t>policies</a:t>
            </a:r>
            <a:r>
              <a:rPr lang="fi-FI" sz="2400" dirty="0" smtClean="0"/>
              <a:t> in </a:t>
            </a:r>
            <a:r>
              <a:rPr lang="fi-FI" sz="2400" dirty="0" err="1" smtClean="0"/>
              <a:t>different</a:t>
            </a:r>
            <a:r>
              <a:rPr lang="fi-FI" sz="2400" dirty="0" smtClean="0"/>
              <a:t> </a:t>
            </a:r>
            <a:r>
              <a:rPr lang="fi-FI" sz="2400" dirty="0" err="1" smtClean="0"/>
              <a:t>sectors</a:t>
            </a:r>
            <a:r>
              <a:rPr lang="fi-FI" sz="2400" dirty="0" smtClean="0"/>
              <a:t> (”Health in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policies</a:t>
            </a:r>
            <a:r>
              <a:rPr lang="fi-FI" sz="2400" dirty="0" smtClean="0"/>
              <a:t>” </a:t>
            </a:r>
            <a:r>
              <a:rPr lang="fi-FI" sz="2400" dirty="0" err="1" smtClean="0"/>
              <a:t>does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only</a:t>
            </a:r>
            <a:r>
              <a:rPr lang="fi-FI" sz="2400" dirty="0" smtClean="0"/>
              <a:t> </a:t>
            </a:r>
            <a:r>
              <a:rPr lang="fi-FI" sz="2400" dirty="0" err="1" smtClean="0"/>
              <a:t>improve</a:t>
            </a:r>
            <a:r>
              <a:rPr lang="fi-FI" sz="2400" dirty="0" smtClean="0"/>
              <a:t> </a:t>
            </a:r>
            <a:r>
              <a:rPr lang="fi-FI" sz="2400" dirty="0" err="1" smtClean="0"/>
              <a:t>public</a:t>
            </a:r>
            <a:r>
              <a:rPr lang="fi-FI" sz="2400" dirty="0" smtClean="0"/>
              <a:t> </a:t>
            </a:r>
            <a:r>
              <a:rPr lang="fi-FI" sz="2400" dirty="0" err="1" smtClean="0"/>
              <a:t>health</a:t>
            </a:r>
            <a:r>
              <a:rPr lang="fi-FI" sz="2400" dirty="0" smtClean="0"/>
              <a:t> </a:t>
            </a:r>
            <a:r>
              <a:rPr lang="fi-FI" sz="2400" dirty="0" err="1" smtClean="0"/>
              <a:t>but</a:t>
            </a:r>
            <a:r>
              <a:rPr lang="fi-FI" sz="2400" dirty="0" smtClean="0"/>
              <a:t> </a:t>
            </a:r>
            <a:r>
              <a:rPr lang="fi-FI" sz="2400" dirty="0" err="1" smtClean="0"/>
              <a:t>contributes</a:t>
            </a:r>
            <a:r>
              <a:rPr lang="fi-FI" sz="2400" dirty="0" smtClean="0"/>
              <a:t> to </a:t>
            </a:r>
            <a:r>
              <a:rPr lang="fi-FI" sz="2400" dirty="0" err="1" smtClean="0"/>
              <a:t>sustainable</a:t>
            </a:r>
            <a:r>
              <a:rPr lang="fi-FI" sz="2400" dirty="0" smtClean="0"/>
              <a:t> social and </a:t>
            </a:r>
            <a:r>
              <a:rPr lang="fi-FI" sz="2400" dirty="0" err="1" smtClean="0"/>
              <a:t>economic</a:t>
            </a:r>
            <a:r>
              <a:rPr lang="fi-FI" sz="2400" dirty="0" smtClean="0"/>
              <a:t> </a:t>
            </a:r>
            <a:r>
              <a:rPr lang="fi-FI" sz="2400" dirty="0" err="1" smtClean="0"/>
              <a:t>development</a:t>
            </a:r>
            <a:endParaRPr lang="fi-FI" sz="2400" dirty="0" smtClean="0"/>
          </a:p>
          <a:p>
            <a:r>
              <a:rPr lang="fi-FI" sz="2400" dirty="0" smtClean="0"/>
              <a:t>NCD prevention </a:t>
            </a:r>
            <a:r>
              <a:rPr lang="fi-FI" sz="2400" dirty="0" err="1" smtClean="0"/>
              <a:t>helps</a:t>
            </a:r>
            <a:r>
              <a:rPr lang="fi-FI" sz="2400" dirty="0" smtClean="0"/>
              <a:t> (in </a:t>
            </a:r>
            <a:r>
              <a:rPr lang="fi-FI" sz="2400" dirty="0" err="1" smtClean="0"/>
              <a:t>addition</a:t>
            </a:r>
            <a:r>
              <a:rPr lang="fi-FI" sz="2400" dirty="0" smtClean="0"/>
              <a:t> to </a:t>
            </a:r>
            <a:r>
              <a:rPr lang="fi-FI" sz="2400" dirty="0" err="1" smtClean="0"/>
              <a:t>public</a:t>
            </a:r>
            <a:r>
              <a:rPr lang="fi-FI" sz="2400" dirty="0" smtClean="0"/>
              <a:t> </a:t>
            </a:r>
            <a:r>
              <a:rPr lang="fi-FI" sz="2400" dirty="0" err="1" smtClean="0"/>
              <a:t>health</a:t>
            </a:r>
            <a:r>
              <a:rPr lang="fi-FI" sz="2400" dirty="0" smtClean="0"/>
              <a:t>) to</a:t>
            </a:r>
          </a:p>
          <a:p>
            <a:pPr lvl="1"/>
            <a:r>
              <a:rPr lang="fi-FI" sz="2400" dirty="0" smtClean="0"/>
              <a:t>Control </a:t>
            </a:r>
            <a:r>
              <a:rPr lang="fi-FI" sz="2400" dirty="0" err="1" smtClean="0"/>
              <a:t>health</a:t>
            </a:r>
            <a:r>
              <a:rPr lang="fi-FI" sz="2400" dirty="0" smtClean="0"/>
              <a:t> </a:t>
            </a:r>
            <a:r>
              <a:rPr lang="fi-FI" sz="2400" dirty="0" err="1" smtClean="0"/>
              <a:t>care</a:t>
            </a:r>
            <a:r>
              <a:rPr lang="fi-FI" sz="2400" dirty="0" smtClean="0"/>
              <a:t> </a:t>
            </a:r>
            <a:r>
              <a:rPr lang="fi-FI" sz="2400" dirty="0" err="1" smtClean="0"/>
              <a:t>costs</a:t>
            </a:r>
            <a:endParaRPr lang="fi-FI" sz="2400" dirty="0" smtClean="0"/>
          </a:p>
          <a:p>
            <a:pPr lvl="1"/>
            <a:r>
              <a:rPr lang="fi-FI" sz="2400" dirty="0" err="1" smtClean="0"/>
              <a:t>Care</a:t>
            </a:r>
            <a:r>
              <a:rPr lang="fi-FI" sz="2400" dirty="0" smtClean="0"/>
              <a:t> of </a:t>
            </a:r>
            <a:r>
              <a:rPr lang="fi-FI" sz="2400" dirty="0" err="1" smtClean="0"/>
              <a:t>elderly</a:t>
            </a:r>
            <a:endParaRPr lang="fi-FI" sz="2400" dirty="0" smtClean="0"/>
          </a:p>
          <a:p>
            <a:pPr lvl="1"/>
            <a:r>
              <a:rPr lang="fi-FI" sz="2400" dirty="0" err="1" smtClean="0"/>
              <a:t>Increase</a:t>
            </a:r>
            <a:r>
              <a:rPr lang="fi-FI" sz="2400" dirty="0" smtClean="0"/>
              <a:t> labour </a:t>
            </a:r>
            <a:r>
              <a:rPr lang="fi-FI" sz="2400" dirty="0" err="1" smtClean="0"/>
              <a:t>productivity</a:t>
            </a:r>
            <a:endParaRPr lang="fi-FI" sz="2400" dirty="0" smtClean="0"/>
          </a:p>
          <a:p>
            <a:pPr lvl="1"/>
            <a:r>
              <a:rPr lang="fi-FI" sz="2400" dirty="0" err="1" smtClean="0"/>
              <a:t>Increase</a:t>
            </a:r>
            <a:r>
              <a:rPr lang="fi-FI" sz="2400" dirty="0" smtClean="0"/>
              <a:t> general </a:t>
            </a:r>
            <a:r>
              <a:rPr lang="fi-FI" sz="2400" dirty="0" err="1" smtClean="0"/>
              <a:t>wellbeing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A115-5506-4210-A961-3F8E3F1AD5EA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äivämäärän paikkamerkki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60D3B6-CC89-4B7B-B871-40FA6D6449EF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21507" name="Alatunnisteen paikkamerkki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Pekka Puska</a:t>
            </a:r>
            <a:endParaRPr lang="fi-FI" altLang="fi-FI" dirty="0" smtClean="0">
              <a:solidFill>
                <a:schemeClr val="bg1"/>
              </a:solidFill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295900" y="2928938"/>
            <a:ext cx="3673475" cy="21939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7938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831850" y="2909888"/>
            <a:ext cx="3636963" cy="2182812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7938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title"/>
          </p:nvPr>
        </p:nvSpPr>
        <p:spPr>
          <a:xfrm>
            <a:off x="6802438" y="6381750"/>
            <a:ext cx="2449512" cy="431800"/>
          </a:xfrm>
        </p:spPr>
        <p:txBody>
          <a:bodyPr/>
          <a:lstStyle/>
          <a:p>
            <a:r>
              <a:rPr lang="en-GB" altLang="fi-FI" sz="1500" smtClean="0"/>
              <a:t>Sihvonen ym. 2003</a:t>
            </a:r>
            <a:endParaRPr lang="en-US" altLang="fi-FI" sz="1500" smtClean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23850" y="188913"/>
            <a:ext cx="86979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6084888" y="1916113"/>
            <a:ext cx="18843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fi-FI" altLang="fi-FI" sz="2000"/>
              <a:t>Subjective health</a:t>
            </a: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5295900" y="2928938"/>
            <a:ext cx="36734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>
            <a:off x="5295900" y="4578350"/>
            <a:ext cx="3673475" cy="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515" name="Line 9"/>
          <p:cNvSpPr>
            <a:spLocks noChangeShapeType="1"/>
          </p:cNvSpPr>
          <p:nvPr/>
        </p:nvSpPr>
        <p:spPr bwMode="auto">
          <a:xfrm>
            <a:off x="5295900" y="4032250"/>
            <a:ext cx="3673475" cy="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516" name="Line 10"/>
          <p:cNvSpPr>
            <a:spLocks noChangeShapeType="1"/>
          </p:cNvSpPr>
          <p:nvPr/>
        </p:nvSpPr>
        <p:spPr bwMode="auto">
          <a:xfrm>
            <a:off x="5295900" y="3473450"/>
            <a:ext cx="3673475" cy="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517" name="Line 11"/>
          <p:cNvSpPr>
            <a:spLocks noChangeShapeType="1"/>
          </p:cNvSpPr>
          <p:nvPr/>
        </p:nvSpPr>
        <p:spPr bwMode="auto">
          <a:xfrm>
            <a:off x="5295900" y="2928938"/>
            <a:ext cx="36734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5565775" y="4249738"/>
            <a:ext cx="374650" cy="8731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19" name="Rectangle 13"/>
          <p:cNvSpPr>
            <a:spLocks noChangeArrowheads="1"/>
          </p:cNvSpPr>
          <p:nvPr/>
        </p:nvSpPr>
        <p:spPr bwMode="auto">
          <a:xfrm>
            <a:off x="6489700" y="3892550"/>
            <a:ext cx="365125" cy="123031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20" name="Rectangle 14"/>
          <p:cNvSpPr>
            <a:spLocks noChangeArrowheads="1"/>
          </p:cNvSpPr>
          <p:nvPr/>
        </p:nvSpPr>
        <p:spPr bwMode="auto">
          <a:xfrm>
            <a:off x="7402513" y="3940175"/>
            <a:ext cx="374650" cy="1182688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21" name="Rectangle 15"/>
          <p:cNvSpPr>
            <a:spLocks noChangeArrowheads="1"/>
          </p:cNvSpPr>
          <p:nvPr/>
        </p:nvSpPr>
        <p:spPr bwMode="auto">
          <a:xfrm>
            <a:off x="8326438" y="3598863"/>
            <a:ext cx="365125" cy="15240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22" name="Rectangle 16"/>
          <p:cNvSpPr>
            <a:spLocks noChangeArrowheads="1"/>
          </p:cNvSpPr>
          <p:nvPr/>
        </p:nvSpPr>
        <p:spPr bwMode="auto">
          <a:xfrm>
            <a:off x="5565775" y="3752850"/>
            <a:ext cx="374650" cy="4968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6489700" y="3427413"/>
            <a:ext cx="365125" cy="4651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24" name="Rectangle 18"/>
          <p:cNvSpPr>
            <a:spLocks noChangeArrowheads="1"/>
          </p:cNvSpPr>
          <p:nvPr/>
        </p:nvSpPr>
        <p:spPr bwMode="auto">
          <a:xfrm>
            <a:off x="7402513" y="3302000"/>
            <a:ext cx="374650" cy="6381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25" name="Rectangle 19"/>
          <p:cNvSpPr>
            <a:spLocks noChangeArrowheads="1"/>
          </p:cNvSpPr>
          <p:nvPr/>
        </p:nvSpPr>
        <p:spPr bwMode="auto">
          <a:xfrm>
            <a:off x="8326438" y="2990850"/>
            <a:ext cx="365125" cy="6080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5021263" y="4849813"/>
            <a:ext cx="16986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0</a:t>
            </a:r>
            <a:endParaRPr lang="fi-FI" altLang="fi-FI" sz="4800"/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5021263" y="4303713"/>
            <a:ext cx="169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5</a:t>
            </a:r>
            <a:endParaRPr lang="fi-FI" altLang="fi-FI" sz="4800"/>
          </a:p>
        </p:txBody>
      </p:sp>
      <p:sp>
        <p:nvSpPr>
          <p:cNvPr id="21528" name="Rectangle 22"/>
          <p:cNvSpPr>
            <a:spLocks noChangeArrowheads="1"/>
          </p:cNvSpPr>
          <p:nvPr/>
        </p:nvSpPr>
        <p:spPr bwMode="auto">
          <a:xfrm>
            <a:off x="4875213" y="376078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10</a:t>
            </a:r>
            <a:endParaRPr lang="fi-FI" altLang="fi-FI" sz="4800"/>
          </a:p>
        </p:txBody>
      </p:sp>
      <p:sp>
        <p:nvSpPr>
          <p:cNvPr id="21529" name="Rectangle 23"/>
          <p:cNvSpPr>
            <a:spLocks noChangeArrowheads="1"/>
          </p:cNvSpPr>
          <p:nvPr/>
        </p:nvSpPr>
        <p:spPr bwMode="auto">
          <a:xfrm>
            <a:off x="4875213" y="3200400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15</a:t>
            </a:r>
            <a:endParaRPr lang="fi-FI" altLang="fi-FI" sz="4800"/>
          </a:p>
        </p:txBody>
      </p:sp>
      <p:sp>
        <p:nvSpPr>
          <p:cNvPr id="21530" name="Rectangle 24"/>
          <p:cNvSpPr>
            <a:spLocks noChangeArrowheads="1"/>
          </p:cNvSpPr>
          <p:nvPr/>
        </p:nvSpPr>
        <p:spPr bwMode="auto">
          <a:xfrm>
            <a:off x="4875213" y="2655888"/>
            <a:ext cx="3397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20</a:t>
            </a:r>
            <a:endParaRPr lang="fi-FI" altLang="fi-FI" sz="4800"/>
          </a:p>
        </p:txBody>
      </p:sp>
      <p:sp>
        <p:nvSpPr>
          <p:cNvPr id="21531" name="Rectangle 25"/>
          <p:cNvSpPr>
            <a:spLocks noChangeArrowheads="1"/>
          </p:cNvSpPr>
          <p:nvPr/>
        </p:nvSpPr>
        <p:spPr bwMode="auto">
          <a:xfrm>
            <a:off x="5435600" y="518160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1980</a:t>
            </a:r>
            <a:endParaRPr lang="fi-FI" altLang="fi-FI" sz="4400"/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6350000" y="518160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2000</a:t>
            </a:r>
            <a:endParaRPr lang="fi-FI" altLang="fi-FI" sz="4400"/>
          </a:p>
        </p:txBody>
      </p:sp>
      <p:sp>
        <p:nvSpPr>
          <p:cNvPr id="21533" name="Rectangle 27"/>
          <p:cNvSpPr>
            <a:spLocks noChangeArrowheads="1"/>
          </p:cNvSpPr>
          <p:nvPr/>
        </p:nvSpPr>
        <p:spPr bwMode="auto">
          <a:xfrm>
            <a:off x="7272338" y="518160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1980</a:t>
            </a:r>
            <a:endParaRPr lang="fi-FI" altLang="fi-FI" sz="4400"/>
          </a:p>
        </p:txBody>
      </p:sp>
      <p:sp>
        <p:nvSpPr>
          <p:cNvPr id="21534" name="Rectangle 28"/>
          <p:cNvSpPr>
            <a:spLocks noChangeArrowheads="1"/>
          </p:cNvSpPr>
          <p:nvPr/>
        </p:nvSpPr>
        <p:spPr bwMode="auto">
          <a:xfrm>
            <a:off x="8186738" y="518160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2000</a:t>
            </a:r>
            <a:endParaRPr lang="fi-FI" altLang="fi-FI" sz="4400"/>
          </a:p>
        </p:txBody>
      </p:sp>
      <p:sp>
        <p:nvSpPr>
          <p:cNvPr id="21535" name="Rectangle 29"/>
          <p:cNvSpPr>
            <a:spLocks noChangeArrowheads="1"/>
          </p:cNvSpPr>
          <p:nvPr/>
        </p:nvSpPr>
        <p:spPr bwMode="auto">
          <a:xfrm rot="-5400000">
            <a:off x="4434681" y="389016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years</a:t>
            </a:r>
            <a:endParaRPr lang="fi-FI" altLang="fi-FI" sz="4400"/>
          </a:p>
        </p:txBody>
      </p:sp>
      <p:sp>
        <p:nvSpPr>
          <p:cNvPr id="21536" name="Rectangle 30"/>
          <p:cNvSpPr>
            <a:spLocks noChangeArrowheads="1"/>
          </p:cNvSpPr>
          <p:nvPr/>
        </p:nvSpPr>
        <p:spPr bwMode="auto">
          <a:xfrm>
            <a:off x="2676525" y="1989138"/>
            <a:ext cx="15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fi-FI" altLang="fi-FI" sz="4000"/>
          </a:p>
        </p:txBody>
      </p:sp>
      <p:sp>
        <p:nvSpPr>
          <p:cNvPr id="21537" name="Rectangle 31"/>
          <p:cNvSpPr>
            <a:spLocks noChangeArrowheads="1"/>
          </p:cNvSpPr>
          <p:nvPr/>
        </p:nvSpPr>
        <p:spPr bwMode="auto">
          <a:xfrm>
            <a:off x="831850" y="2909888"/>
            <a:ext cx="3636963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38" name="Line 32"/>
          <p:cNvSpPr>
            <a:spLocks noChangeShapeType="1"/>
          </p:cNvSpPr>
          <p:nvPr/>
        </p:nvSpPr>
        <p:spPr bwMode="auto">
          <a:xfrm>
            <a:off x="831850" y="4551363"/>
            <a:ext cx="3636963" cy="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539" name="Line 33"/>
          <p:cNvSpPr>
            <a:spLocks noChangeShapeType="1"/>
          </p:cNvSpPr>
          <p:nvPr/>
        </p:nvSpPr>
        <p:spPr bwMode="auto">
          <a:xfrm>
            <a:off x="831850" y="4010025"/>
            <a:ext cx="3636963" cy="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540" name="Line 34"/>
          <p:cNvSpPr>
            <a:spLocks noChangeShapeType="1"/>
          </p:cNvSpPr>
          <p:nvPr/>
        </p:nvSpPr>
        <p:spPr bwMode="auto">
          <a:xfrm>
            <a:off x="831850" y="3451225"/>
            <a:ext cx="3636963" cy="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541" name="Line 35"/>
          <p:cNvSpPr>
            <a:spLocks noChangeShapeType="1"/>
          </p:cNvSpPr>
          <p:nvPr/>
        </p:nvSpPr>
        <p:spPr bwMode="auto">
          <a:xfrm>
            <a:off x="831850" y="2909888"/>
            <a:ext cx="36369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1542" name="Rectangle 36"/>
          <p:cNvSpPr>
            <a:spLocks noChangeArrowheads="1"/>
          </p:cNvSpPr>
          <p:nvPr/>
        </p:nvSpPr>
        <p:spPr bwMode="auto">
          <a:xfrm>
            <a:off x="1101725" y="3905250"/>
            <a:ext cx="374650" cy="11874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43" name="Rectangle 37"/>
          <p:cNvSpPr>
            <a:spLocks noChangeArrowheads="1"/>
          </p:cNvSpPr>
          <p:nvPr/>
        </p:nvSpPr>
        <p:spPr bwMode="auto">
          <a:xfrm>
            <a:off x="2016125" y="3568700"/>
            <a:ext cx="365125" cy="1524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44" name="Rectangle 38"/>
          <p:cNvSpPr>
            <a:spLocks noChangeArrowheads="1"/>
          </p:cNvSpPr>
          <p:nvPr/>
        </p:nvSpPr>
        <p:spPr bwMode="auto">
          <a:xfrm>
            <a:off x="2921000" y="3568700"/>
            <a:ext cx="373063" cy="15240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45" name="Rectangle 39"/>
          <p:cNvSpPr>
            <a:spLocks noChangeArrowheads="1"/>
          </p:cNvSpPr>
          <p:nvPr/>
        </p:nvSpPr>
        <p:spPr bwMode="auto">
          <a:xfrm>
            <a:off x="3833813" y="3232150"/>
            <a:ext cx="365125" cy="18605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46" name="Rectangle 40"/>
          <p:cNvSpPr>
            <a:spLocks noChangeArrowheads="1"/>
          </p:cNvSpPr>
          <p:nvPr/>
        </p:nvSpPr>
        <p:spPr bwMode="auto">
          <a:xfrm>
            <a:off x="1101725" y="3730625"/>
            <a:ext cx="374650" cy="1746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47" name="Rectangle 41"/>
          <p:cNvSpPr>
            <a:spLocks noChangeArrowheads="1"/>
          </p:cNvSpPr>
          <p:nvPr/>
        </p:nvSpPr>
        <p:spPr bwMode="auto">
          <a:xfrm>
            <a:off x="2016125" y="3408363"/>
            <a:ext cx="365125" cy="160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48" name="Rectangle 42"/>
          <p:cNvSpPr>
            <a:spLocks noChangeArrowheads="1"/>
          </p:cNvSpPr>
          <p:nvPr/>
        </p:nvSpPr>
        <p:spPr bwMode="auto">
          <a:xfrm>
            <a:off x="2921000" y="3292475"/>
            <a:ext cx="373063" cy="2762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49" name="Rectangle 43"/>
          <p:cNvSpPr>
            <a:spLocks noChangeArrowheads="1"/>
          </p:cNvSpPr>
          <p:nvPr/>
        </p:nvSpPr>
        <p:spPr bwMode="auto">
          <a:xfrm>
            <a:off x="3833813" y="2984500"/>
            <a:ext cx="365125" cy="2476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50" name="Rectangle 44"/>
          <p:cNvSpPr>
            <a:spLocks noChangeArrowheads="1"/>
          </p:cNvSpPr>
          <p:nvPr/>
        </p:nvSpPr>
        <p:spPr bwMode="auto">
          <a:xfrm>
            <a:off x="557213" y="4835525"/>
            <a:ext cx="16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0</a:t>
            </a:r>
            <a:endParaRPr lang="fi-FI" altLang="fi-FI" sz="4800"/>
          </a:p>
        </p:txBody>
      </p:sp>
      <p:sp>
        <p:nvSpPr>
          <p:cNvPr id="21551" name="Rectangle 45"/>
          <p:cNvSpPr>
            <a:spLocks noChangeArrowheads="1"/>
          </p:cNvSpPr>
          <p:nvPr/>
        </p:nvSpPr>
        <p:spPr bwMode="auto">
          <a:xfrm>
            <a:off x="557213" y="4294188"/>
            <a:ext cx="16986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5</a:t>
            </a:r>
            <a:endParaRPr lang="fi-FI" altLang="fi-FI" sz="4800"/>
          </a:p>
        </p:txBody>
      </p:sp>
      <p:sp>
        <p:nvSpPr>
          <p:cNvPr id="21552" name="Rectangle 46"/>
          <p:cNvSpPr>
            <a:spLocks noChangeArrowheads="1"/>
          </p:cNvSpPr>
          <p:nvPr/>
        </p:nvSpPr>
        <p:spPr bwMode="auto">
          <a:xfrm>
            <a:off x="411163" y="3751263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10</a:t>
            </a:r>
            <a:endParaRPr lang="fi-FI" altLang="fi-FI" sz="4800"/>
          </a:p>
        </p:txBody>
      </p:sp>
      <p:sp>
        <p:nvSpPr>
          <p:cNvPr id="21553" name="Rectangle 47"/>
          <p:cNvSpPr>
            <a:spLocks noChangeArrowheads="1"/>
          </p:cNvSpPr>
          <p:nvPr/>
        </p:nvSpPr>
        <p:spPr bwMode="auto">
          <a:xfrm>
            <a:off x="411163" y="3194050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15</a:t>
            </a:r>
            <a:endParaRPr lang="fi-FI" altLang="fi-FI" sz="4800"/>
          </a:p>
        </p:txBody>
      </p:sp>
      <p:sp>
        <p:nvSpPr>
          <p:cNvPr id="21554" name="Rectangle 48"/>
          <p:cNvSpPr>
            <a:spLocks noChangeArrowheads="1"/>
          </p:cNvSpPr>
          <p:nvPr/>
        </p:nvSpPr>
        <p:spPr bwMode="auto">
          <a:xfrm>
            <a:off x="411163" y="2652713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fi-FI" altLang="fi-FI"/>
              <a:t>20</a:t>
            </a:r>
            <a:endParaRPr lang="fi-FI" altLang="fi-FI" sz="4800"/>
          </a:p>
        </p:txBody>
      </p:sp>
      <p:sp>
        <p:nvSpPr>
          <p:cNvPr id="21555" name="Rectangle 49"/>
          <p:cNvSpPr>
            <a:spLocks noChangeArrowheads="1"/>
          </p:cNvSpPr>
          <p:nvPr/>
        </p:nvSpPr>
        <p:spPr bwMode="auto">
          <a:xfrm>
            <a:off x="971550" y="515778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1980</a:t>
            </a:r>
            <a:endParaRPr lang="fi-FI" altLang="fi-FI" sz="4400"/>
          </a:p>
        </p:txBody>
      </p:sp>
      <p:sp>
        <p:nvSpPr>
          <p:cNvPr id="21556" name="Rectangle 50"/>
          <p:cNvSpPr>
            <a:spLocks noChangeArrowheads="1"/>
          </p:cNvSpPr>
          <p:nvPr/>
        </p:nvSpPr>
        <p:spPr bwMode="auto">
          <a:xfrm>
            <a:off x="1908175" y="515778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2000</a:t>
            </a:r>
            <a:endParaRPr lang="fi-FI" altLang="fi-FI" sz="4400"/>
          </a:p>
        </p:txBody>
      </p:sp>
      <p:sp>
        <p:nvSpPr>
          <p:cNvPr id="21557" name="Rectangle 51"/>
          <p:cNvSpPr>
            <a:spLocks noChangeArrowheads="1"/>
          </p:cNvSpPr>
          <p:nvPr/>
        </p:nvSpPr>
        <p:spPr bwMode="auto">
          <a:xfrm>
            <a:off x="2771775" y="515778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1980</a:t>
            </a:r>
            <a:endParaRPr lang="fi-FI" altLang="fi-FI" sz="4400"/>
          </a:p>
        </p:txBody>
      </p:sp>
      <p:sp>
        <p:nvSpPr>
          <p:cNvPr id="21558" name="Rectangle 52"/>
          <p:cNvSpPr>
            <a:spLocks noChangeArrowheads="1"/>
          </p:cNvSpPr>
          <p:nvPr/>
        </p:nvSpPr>
        <p:spPr bwMode="auto">
          <a:xfrm>
            <a:off x="3708400" y="515778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2000</a:t>
            </a:r>
            <a:endParaRPr lang="fi-FI" altLang="fi-FI" sz="4400"/>
          </a:p>
        </p:txBody>
      </p:sp>
      <p:sp>
        <p:nvSpPr>
          <p:cNvPr id="21559" name="Rectangle 53"/>
          <p:cNvSpPr>
            <a:spLocks noChangeArrowheads="1"/>
          </p:cNvSpPr>
          <p:nvPr/>
        </p:nvSpPr>
        <p:spPr bwMode="auto">
          <a:xfrm rot="-5400000">
            <a:off x="-30956" y="392826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years</a:t>
            </a:r>
            <a:endParaRPr lang="fi-FI" altLang="fi-FI" sz="4400"/>
          </a:p>
        </p:txBody>
      </p:sp>
      <p:sp>
        <p:nvSpPr>
          <p:cNvPr id="21560" name="Rectangle 54"/>
          <p:cNvSpPr>
            <a:spLocks noChangeArrowheads="1"/>
          </p:cNvSpPr>
          <p:nvPr/>
        </p:nvSpPr>
        <p:spPr bwMode="auto">
          <a:xfrm>
            <a:off x="1547813" y="5589588"/>
            <a:ext cx="27543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fi-FI" altLang="fi-FI" sz="1600"/>
              <a:t>sic / disability</a:t>
            </a:r>
          </a:p>
          <a:p>
            <a:pPr eaLnBrk="1" hangingPunct="1">
              <a:lnSpc>
                <a:spcPct val="140000"/>
              </a:lnSpc>
            </a:pPr>
            <a:r>
              <a:rPr lang="fi-FI" altLang="fi-FI" sz="1600"/>
              <a:t>healthy / no disability</a:t>
            </a:r>
          </a:p>
        </p:txBody>
      </p:sp>
      <p:sp>
        <p:nvSpPr>
          <p:cNvPr id="21561" name="Rectangle 55"/>
          <p:cNvSpPr>
            <a:spLocks noChangeArrowheads="1"/>
          </p:cNvSpPr>
          <p:nvPr/>
        </p:nvSpPr>
        <p:spPr bwMode="auto">
          <a:xfrm>
            <a:off x="5795963" y="5589588"/>
            <a:ext cx="275431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fi-FI" altLang="fi-FI" sz="1600"/>
              <a:t>sic / disability</a:t>
            </a:r>
          </a:p>
          <a:p>
            <a:pPr eaLnBrk="1" hangingPunct="1">
              <a:lnSpc>
                <a:spcPct val="140000"/>
              </a:lnSpc>
            </a:pPr>
            <a:r>
              <a:rPr lang="fi-FI" altLang="fi-FI" sz="1600"/>
              <a:t>healthy / no disability</a:t>
            </a:r>
          </a:p>
          <a:p>
            <a:pPr eaLnBrk="1" hangingPunct="1">
              <a:lnSpc>
                <a:spcPct val="140000"/>
              </a:lnSpc>
            </a:pPr>
            <a:endParaRPr lang="fi-FI" altLang="fi-FI" sz="3600"/>
          </a:p>
        </p:txBody>
      </p:sp>
      <p:sp>
        <p:nvSpPr>
          <p:cNvPr id="21562" name="Rectangle 56"/>
          <p:cNvSpPr>
            <a:spLocks noChangeArrowheads="1"/>
          </p:cNvSpPr>
          <p:nvPr/>
        </p:nvSpPr>
        <p:spPr bwMode="auto">
          <a:xfrm>
            <a:off x="1187450" y="6021388"/>
            <a:ext cx="215900" cy="2159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63" name="Rectangle 57"/>
          <p:cNvSpPr>
            <a:spLocks noChangeArrowheads="1"/>
          </p:cNvSpPr>
          <p:nvPr/>
        </p:nvSpPr>
        <p:spPr bwMode="auto">
          <a:xfrm>
            <a:off x="1187450" y="5661025"/>
            <a:ext cx="215900" cy="2159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64" name="Rectangle 58"/>
          <p:cNvSpPr>
            <a:spLocks noChangeArrowheads="1"/>
          </p:cNvSpPr>
          <p:nvPr/>
        </p:nvSpPr>
        <p:spPr bwMode="auto">
          <a:xfrm>
            <a:off x="5364163" y="5661025"/>
            <a:ext cx="215900" cy="2159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65" name="Rectangle 59"/>
          <p:cNvSpPr>
            <a:spLocks noChangeArrowheads="1"/>
          </p:cNvSpPr>
          <p:nvPr/>
        </p:nvSpPr>
        <p:spPr bwMode="auto">
          <a:xfrm>
            <a:off x="5364163" y="6021388"/>
            <a:ext cx="215900" cy="2159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66" name="Text Box 60"/>
          <p:cNvSpPr txBox="1">
            <a:spLocks noChangeArrowheads="1"/>
          </p:cNvSpPr>
          <p:nvPr/>
        </p:nvSpPr>
        <p:spPr bwMode="auto">
          <a:xfrm>
            <a:off x="1187450" y="2554288"/>
            <a:ext cx="1081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sz="2000"/>
              <a:t>men</a:t>
            </a:r>
          </a:p>
        </p:txBody>
      </p:sp>
      <p:sp>
        <p:nvSpPr>
          <p:cNvPr id="21567" name="Text Box 61"/>
          <p:cNvSpPr txBox="1">
            <a:spLocks noChangeArrowheads="1"/>
          </p:cNvSpPr>
          <p:nvPr/>
        </p:nvSpPr>
        <p:spPr bwMode="auto">
          <a:xfrm>
            <a:off x="3059113" y="256540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sz="2000"/>
              <a:t>women</a:t>
            </a:r>
          </a:p>
        </p:txBody>
      </p:sp>
      <p:sp>
        <p:nvSpPr>
          <p:cNvPr id="21568" name="Text Box 62"/>
          <p:cNvSpPr txBox="1">
            <a:spLocks noChangeArrowheads="1"/>
          </p:cNvSpPr>
          <p:nvPr/>
        </p:nvSpPr>
        <p:spPr bwMode="auto">
          <a:xfrm>
            <a:off x="5724525" y="25654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sz="2000"/>
              <a:t>men</a:t>
            </a:r>
          </a:p>
        </p:txBody>
      </p:sp>
      <p:sp>
        <p:nvSpPr>
          <p:cNvPr id="21569" name="Text Box 63"/>
          <p:cNvSpPr txBox="1">
            <a:spLocks noChangeArrowheads="1"/>
          </p:cNvSpPr>
          <p:nvPr/>
        </p:nvSpPr>
        <p:spPr bwMode="auto">
          <a:xfrm>
            <a:off x="7524750" y="2565400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sz="2000"/>
              <a:t>women</a:t>
            </a:r>
          </a:p>
        </p:txBody>
      </p:sp>
      <p:sp>
        <p:nvSpPr>
          <p:cNvPr id="21570" name="Suorakulmio 66"/>
          <p:cNvSpPr>
            <a:spLocks noChangeArrowheads="1"/>
          </p:cNvSpPr>
          <p:nvPr/>
        </p:nvSpPr>
        <p:spPr bwMode="auto">
          <a:xfrm>
            <a:off x="250825" y="0"/>
            <a:ext cx="84248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fi-FI" altLang="fi-FI" sz="3200">
                <a:solidFill>
                  <a:schemeClr val="accent1"/>
                </a:solidFill>
              </a:rPr>
              <a:t>Healthy and sick years of life expectancy of 65 year old Finns in 1980 and in 2000</a:t>
            </a:r>
          </a:p>
        </p:txBody>
      </p:sp>
      <p:sp>
        <p:nvSpPr>
          <p:cNvPr id="21571" name="Tekstikehys 67"/>
          <p:cNvSpPr txBox="1">
            <a:spLocks noChangeArrowheads="1"/>
          </p:cNvSpPr>
          <p:nvPr/>
        </p:nvSpPr>
        <p:spPr bwMode="auto">
          <a:xfrm>
            <a:off x="1187450" y="1773238"/>
            <a:ext cx="35290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altLang="fi-FI" sz="2000"/>
              <a:t>Managing basic functions</a:t>
            </a:r>
          </a:p>
          <a:p>
            <a:pPr eaLnBrk="1" hangingPunct="1"/>
            <a:endParaRPr lang="fi-FI" altLang="fi-FI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04AA-1142-47DD-90A6-607B23348ECC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43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Pekka Puska</a:t>
            </a:r>
            <a:endParaRPr lang="fi-FI" dirty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14313"/>
            <a:ext cx="7556500" cy="1092200"/>
          </a:xfrm>
        </p:spPr>
        <p:txBody>
          <a:bodyPr/>
          <a:lstStyle/>
          <a:p>
            <a:pPr>
              <a:tabLst>
                <a:tab pos="354013" algn="l"/>
              </a:tabLst>
            </a:pPr>
            <a:r>
              <a:rPr lang="fi-FI" altLang="fi-FI" sz="4000" smtClean="0"/>
              <a:t>	Economic drivers for 	NCD prevention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229600" cy="4572000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fi-FI" altLang="fi-FI" sz="3600" b="1" smtClean="0"/>
              <a:t>Controlling health care costs</a:t>
            </a:r>
          </a:p>
          <a:p>
            <a:pPr marL="609600" indent="-609600">
              <a:buFontTx/>
              <a:buAutoNum type="arabicParenR"/>
            </a:pPr>
            <a:r>
              <a:rPr lang="fi-FI" altLang="fi-FI" sz="3600" b="1" smtClean="0"/>
              <a:t>Availability and health of the shrinking working age population</a:t>
            </a:r>
            <a:endParaRPr lang="fi-FI" altLang="fi-FI" sz="1400" b="1" smtClean="0"/>
          </a:p>
          <a:p>
            <a:pPr marL="609600" indent="-609600">
              <a:buFontTx/>
              <a:buAutoNum type="arabicParenR"/>
            </a:pPr>
            <a:r>
              <a:rPr lang="fi-FI" altLang="fi-FI" sz="3600" b="1" smtClean="0"/>
              <a:t>Health and functional capacity of the increasing elderly population</a:t>
            </a:r>
          </a:p>
          <a:p>
            <a:pPr marL="609600" indent="-609600">
              <a:buFontTx/>
              <a:buAutoNum type="arabicParenR"/>
            </a:pPr>
            <a:r>
              <a:rPr lang="fi-FI" altLang="fi-FI" sz="3600" b="1" smtClean="0"/>
              <a:t>Private sector interests</a:t>
            </a:r>
          </a:p>
          <a:p>
            <a:pPr marL="1060450" lvl="1" indent="-609600">
              <a:buClr>
                <a:schemeClr val="accent1"/>
              </a:buClr>
              <a:buFont typeface="Arial" charset="0"/>
              <a:buChar char="•"/>
            </a:pPr>
            <a:r>
              <a:rPr lang="fi-FI" altLang="fi-FI" sz="3400" b="1" smtClean="0"/>
              <a:t>workers</a:t>
            </a:r>
          </a:p>
          <a:p>
            <a:pPr marL="1060450" lvl="1" indent="-609600">
              <a:buClr>
                <a:schemeClr val="accent1"/>
              </a:buClr>
              <a:buFont typeface="Arial" charset="0"/>
              <a:buChar char="•"/>
            </a:pPr>
            <a:r>
              <a:rPr lang="fi-FI" altLang="fi-FI" sz="3400" b="1" smtClean="0"/>
              <a:t>marketing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C62D-C93C-4E1F-B2BE-5434006566EC}" type="datetime1">
              <a:rPr lang="fi-FI" smtClean="0"/>
              <a:t>21.10.2015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2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-33033"/>
            <a:ext cx="8207375" cy="1008063"/>
          </a:xfrm>
        </p:spPr>
        <p:txBody>
          <a:bodyPr/>
          <a:lstStyle/>
          <a:p>
            <a:r>
              <a:rPr lang="fi-FI" sz="4000" dirty="0" smtClean="0"/>
              <a:t>NCD prevention is </a:t>
            </a:r>
            <a:r>
              <a:rPr lang="fi-FI" sz="4000" dirty="0" err="1" smtClean="0"/>
              <a:t>not</a:t>
            </a:r>
            <a:r>
              <a:rPr lang="fi-FI" sz="4000" dirty="0" smtClean="0"/>
              <a:t> </a:t>
            </a:r>
            <a:r>
              <a:rPr lang="fi-FI" sz="4000" dirty="0" err="1" smtClean="0"/>
              <a:t>expensive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18488" cy="4392612"/>
          </a:xfrm>
        </p:spPr>
        <p:txBody>
          <a:bodyPr/>
          <a:lstStyle/>
          <a:p>
            <a:r>
              <a:rPr lang="fi-FI" sz="2800" dirty="0" err="1" smtClean="0"/>
              <a:t>Influencing</a:t>
            </a:r>
            <a:r>
              <a:rPr lang="fi-FI" sz="2800" dirty="0" smtClean="0"/>
              <a:t> </a:t>
            </a:r>
            <a:r>
              <a:rPr lang="fi-FI" sz="2800" dirty="0" err="1" smtClean="0"/>
              <a:t>lifestyles</a:t>
            </a:r>
            <a:r>
              <a:rPr lang="fi-FI" sz="2800" dirty="0" smtClean="0"/>
              <a:t> </a:t>
            </a:r>
            <a:r>
              <a:rPr lang="fi-FI" sz="2800" dirty="0" err="1" smtClean="0"/>
              <a:t>through</a:t>
            </a:r>
            <a:r>
              <a:rPr lang="fi-FI" sz="2800" dirty="0" smtClean="0"/>
              <a:t> </a:t>
            </a:r>
            <a:r>
              <a:rPr lang="fi-FI" sz="2800" dirty="0" err="1" smtClean="0"/>
              <a:t>health</a:t>
            </a:r>
            <a:r>
              <a:rPr lang="fi-FI" sz="2800" dirty="0" smtClean="0"/>
              <a:t> </a:t>
            </a:r>
            <a:r>
              <a:rPr lang="fi-FI" sz="2800" dirty="0" err="1" smtClean="0"/>
              <a:t>promotion</a:t>
            </a:r>
            <a:r>
              <a:rPr lang="fi-FI" sz="2800" dirty="0" smtClean="0"/>
              <a:t> and </a:t>
            </a:r>
            <a:r>
              <a:rPr lang="fi-FI" sz="2800" dirty="0" err="1" smtClean="0"/>
              <a:t>policies</a:t>
            </a:r>
            <a:r>
              <a:rPr lang="fi-FI" sz="2800" dirty="0" smtClean="0"/>
              <a:t> is </a:t>
            </a:r>
            <a:r>
              <a:rPr lang="fi-FI" sz="2800" dirty="0" err="1" smtClean="0"/>
              <a:t>usually</a:t>
            </a:r>
            <a:r>
              <a:rPr lang="fi-FI" sz="2800" dirty="0" smtClean="0"/>
              <a:t> </a:t>
            </a:r>
            <a:r>
              <a:rPr lang="fi-FI" sz="2800" dirty="0" err="1" smtClean="0"/>
              <a:t>cheap</a:t>
            </a:r>
            <a:endParaRPr lang="fi-FI" sz="2800" dirty="0" smtClean="0"/>
          </a:p>
          <a:p>
            <a:r>
              <a:rPr lang="fi-FI" sz="2800" dirty="0" err="1" smtClean="0"/>
              <a:t>Even</a:t>
            </a:r>
            <a:r>
              <a:rPr lang="fi-FI" sz="2800" dirty="0" smtClean="0"/>
              <a:t> </a:t>
            </a:r>
            <a:r>
              <a:rPr lang="fi-FI" sz="2800" dirty="0" err="1" smtClean="0"/>
              <a:t>best</a:t>
            </a:r>
            <a:r>
              <a:rPr lang="fi-FI" sz="2800" dirty="0" smtClean="0"/>
              <a:t> </a:t>
            </a:r>
            <a:r>
              <a:rPr lang="fi-FI" sz="2800" dirty="0" err="1" smtClean="0"/>
              <a:t>buy</a:t>
            </a:r>
            <a:r>
              <a:rPr lang="fi-FI" sz="2800" dirty="0" smtClean="0"/>
              <a:t> </a:t>
            </a:r>
            <a:r>
              <a:rPr lang="fi-FI" sz="2800" dirty="0" err="1" smtClean="0"/>
              <a:t>basic</a:t>
            </a:r>
            <a:r>
              <a:rPr lang="fi-FI" sz="2800" dirty="0" smtClean="0"/>
              <a:t> prevention </a:t>
            </a:r>
            <a:r>
              <a:rPr lang="fi-FI" sz="2800" dirty="0" err="1" smtClean="0"/>
              <a:t>services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usually</a:t>
            </a:r>
            <a:r>
              <a:rPr lang="fi-FI" sz="2800" dirty="0" smtClean="0"/>
              <a:t> </a:t>
            </a:r>
            <a:r>
              <a:rPr lang="fi-FI" sz="2800" dirty="0" err="1" smtClean="0"/>
              <a:t>inexpensive</a:t>
            </a:r>
            <a:r>
              <a:rPr lang="fi-FI" sz="2800" dirty="0" smtClean="0"/>
              <a:t> and </a:t>
            </a:r>
            <a:r>
              <a:rPr lang="fi-FI" sz="2800" dirty="0" err="1" smtClean="0"/>
              <a:t>cost</a:t>
            </a:r>
            <a:r>
              <a:rPr lang="fi-FI" sz="2800" dirty="0" smtClean="0"/>
              <a:t> </a:t>
            </a:r>
            <a:r>
              <a:rPr lang="fi-FI" sz="2800" dirty="0" err="1" smtClean="0"/>
              <a:t>effective</a:t>
            </a:r>
            <a:r>
              <a:rPr lang="fi-FI" sz="2800" dirty="0" smtClean="0"/>
              <a:t> (WHO)</a:t>
            </a:r>
          </a:p>
          <a:p>
            <a:r>
              <a:rPr lang="fi-FI" sz="2800" dirty="0" err="1" smtClean="0"/>
              <a:t>Example</a:t>
            </a:r>
            <a:r>
              <a:rPr lang="fi-FI" sz="2800" dirty="0" smtClean="0"/>
              <a:t>: </a:t>
            </a:r>
            <a:r>
              <a:rPr lang="fi-FI" sz="2800" dirty="0" err="1" smtClean="0"/>
              <a:t>Raising</a:t>
            </a:r>
            <a:r>
              <a:rPr lang="fi-FI" sz="2800" dirty="0" smtClean="0"/>
              <a:t> </a:t>
            </a:r>
            <a:r>
              <a:rPr lang="fi-FI" sz="2800" dirty="0" err="1" smtClean="0"/>
              <a:t>alcohol</a:t>
            </a:r>
            <a:r>
              <a:rPr lang="fi-FI" sz="2800" dirty="0" smtClean="0"/>
              <a:t> </a:t>
            </a:r>
            <a:r>
              <a:rPr lang="fi-FI" sz="2800" dirty="0" err="1" smtClean="0"/>
              <a:t>tax</a:t>
            </a:r>
            <a:r>
              <a:rPr lang="fi-FI" sz="2800" dirty="0" smtClean="0"/>
              <a:t> in Finland </a:t>
            </a:r>
            <a:r>
              <a:rPr lang="fi-FI" sz="2800" dirty="0" err="1" smtClean="0"/>
              <a:t>during</a:t>
            </a:r>
            <a:r>
              <a:rPr lang="fi-FI" sz="2800" dirty="0" smtClean="0"/>
              <a:t> the </a:t>
            </a:r>
            <a:r>
              <a:rPr lang="fi-FI" sz="2800" dirty="0" err="1" smtClean="0"/>
              <a:t>last</a:t>
            </a:r>
            <a:r>
              <a:rPr lang="fi-FI" sz="2800" dirty="0" smtClean="0"/>
              <a:t> 3 – 4 </a:t>
            </a:r>
            <a:r>
              <a:rPr lang="fi-FI" sz="2800" dirty="0" err="1" smtClean="0"/>
              <a:t>years</a:t>
            </a:r>
            <a:r>
              <a:rPr lang="fi-FI" sz="2800" dirty="0" smtClean="0"/>
              <a:t> </a:t>
            </a:r>
            <a:r>
              <a:rPr lang="fi-FI" sz="2800" dirty="0" err="1" smtClean="0"/>
              <a:t>increased</a:t>
            </a:r>
            <a:r>
              <a:rPr lang="fi-FI" sz="2800" dirty="0" smtClean="0"/>
              <a:t> </a:t>
            </a:r>
            <a:r>
              <a:rPr lang="fi-FI" sz="2800" dirty="0" err="1" smtClean="0"/>
              <a:t>government</a:t>
            </a:r>
            <a:r>
              <a:rPr lang="fi-FI" sz="2800" dirty="0" smtClean="0"/>
              <a:t> </a:t>
            </a:r>
            <a:r>
              <a:rPr lang="fi-FI" sz="2800" dirty="0" err="1" smtClean="0"/>
              <a:t>revenue</a:t>
            </a:r>
            <a:r>
              <a:rPr lang="fi-FI" sz="2800" dirty="0" smtClean="0"/>
              <a:t> appr. 400 </a:t>
            </a:r>
            <a:r>
              <a:rPr lang="fi-FI" sz="2800" dirty="0" err="1" smtClean="0"/>
              <a:t>million</a:t>
            </a:r>
            <a:r>
              <a:rPr lang="fi-FI" sz="2800" dirty="0" smtClean="0"/>
              <a:t> </a:t>
            </a:r>
            <a:r>
              <a:rPr lang="fi-FI" sz="2800" dirty="0" err="1" smtClean="0"/>
              <a:t>euros</a:t>
            </a:r>
            <a:r>
              <a:rPr lang="fi-FI" sz="2800" dirty="0" smtClean="0"/>
              <a:t> and </a:t>
            </a:r>
            <a:r>
              <a:rPr lang="fi-FI" sz="2800" dirty="0" err="1" smtClean="0"/>
              <a:t>reduced</a:t>
            </a:r>
            <a:r>
              <a:rPr lang="fi-FI" sz="2800" dirty="0" smtClean="0"/>
              <a:t> </a:t>
            </a:r>
            <a:r>
              <a:rPr lang="fi-FI" sz="2800" dirty="0" err="1" smtClean="0"/>
              <a:t>alcohol</a:t>
            </a:r>
            <a:r>
              <a:rPr lang="fi-FI" sz="2800" dirty="0" smtClean="0"/>
              <a:t> </a:t>
            </a:r>
            <a:r>
              <a:rPr lang="fi-FI" sz="2800" dirty="0" err="1" smtClean="0"/>
              <a:t>consumption</a:t>
            </a:r>
            <a:r>
              <a:rPr lang="fi-FI" sz="2800" dirty="0"/>
              <a:t> </a:t>
            </a:r>
            <a:r>
              <a:rPr lang="fi-FI" sz="2800" dirty="0" smtClean="0"/>
              <a:t>10 %</a:t>
            </a:r>
          </a:p>
          <a:p>
            <a:r>
              <a:rPr lang="fi-FI" sz="2800" dirty="0" err="1" smtClean="0"/>
              <a:t>Costs</a:t>
            </a:r>
            <a:r>
              <a:rPr lang="fi-FI" sz="2800" dirty="0" smtClean="0"/>
              <a:t> of </a:t>
            </a:r>
            <a:r>
              <a:rPr lang="fi-FI" sz="2800" dirty="0" err="1" smtClean="0"/>
              <a:t>clinical</a:t>
            </a:r>
            <a:r>
              <a:rPr lang="fi-FI" sz="2800" dirty="0" smtClean="0"/>
              <a:t> </a:t>
            </a:r>
            <a:r>
              <a:rPr lang="fi-FI" sz="2800" dirty="0" err="1" smtClean="0"/>
              <a:t>medicine</a:t>
            </a:r>
            <a:r>
              <a:rPr lang="fi-FI" sz="2800" dirty="0" smtClean="0"/>
              <a:t> for </a:t>
            </a:r>
            <a:r>
              <a:rPr lang="fi-FI" sz="2800" dirty="0" err="1" smtClean="0"/>
              <a:t>treatment</a:t>
            </a:r>
            <a:r>
              <a:rPr lang="fi-FI" sz="2800" dirty="0" smtClean="0"/>
              <a:t> of CVD, </a:t>
            </a:r>
            <a:r>
              <a:rPr lang="fi-FI" sz="2800" dirty="0" err="1" smtClean="0"/>
              <a:t>cancer</a:t>
            </a:r>
            <a:r>
              <a:rPr lang="fi-FI" sz="2800" dirty="0" smtClean="0"/>
              <a:t>, COPD, diabetes etc. </a:t>
            </a:r>
            <a:r>
              <a:rPr lang="fi-FI" sz="2800" dirty="0" err="1"/>
              <a:t>a</a:t>
            </a:r>
            <a:r>
              <a:rPr lang="fi-FI" sz="2800" dirty="0" err="1" smtClean="0"/>
              <a:t>re</a:t>
            </a:r>
            <a:r>
              <a:rPr lang="fi-FI" sz="2800" dirty="0" smtClean="0"/>
              <a:t> </a:t>
            </a:r>
            <a:r>
              <a:rPr lang="fi-FI" sz="2800" dirty="0" err="1" smtClean="0"/>
              <a:t>very</a:t>
            </a:r>
            <a:r>
              <a:rPr lang="fi-FI" sz="2800" dirty="0" smtClean="0"/>
              <a:t> </a:t>
            </a:r>
            <a:r>
              <a:rPr lang="fi-FI" sz="2800" dirty="0" err="1" smtClean="0"/>
              <a:t>high</a:t>
            </a:r>
            <a:r>
              <a:rPr lang="fi-FI" sz="2800" dirty="0" smtClean="0"/>
              <a:t>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7173-0495-424F-AC1A-3ABD3EAFD545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2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6000" dirty="0" smtClean="0"/>
              <a:t>THE PROBLEM</a:t>
            </a:r>
            <a:endParaRPr lang="fi-FI" sz="6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000" dirty="0" smtClean="0"/>
              <a:t>Heavy </a:t>
            </a:r>
            <a:r>
              <a:rPr lang="fi-FI" sz="4000" dirty="0" err="1" smtClean="0"/>
              <a:t>burden</a:t>
            </a:r>
            <a:r>
              <a:rPr lang="fi-FI" sz="4000" dirty="0" smtClean="0"/>
              <a:t> of </a:t>
            </a:r>
            <a:r>
              <a:rPr lang="fi-FI" sz="4000" dirty="0" err="1" smtClean="0"/>
              <a:t>NCD’s</a:t>
            </a:r>
            <a:endParaRPr lang="fi-FI" sz="4000" dirty="0" smtClean="0"/>
          </a:p>
          <a:p>
            <a:r>
              <a:rPr lang="fi-FI" sz="4000" dirty="0" err="1" smtClean="0"/>
              <a:t>Inequalities</a:t>
            </a:r>
            <a:r>
              <a:rPr lang="fi-FI" sz="4000" dirty="0" smtClean="0"/>
              <a:t> (</a:t>
            </a:r>
            <a:r>
              <a:rPr lang="fi-FI" sz="4000" dirty="0" err="1" smtClean="0"/>
              <a:t>geographic</a:t>
            </a:r>
            <a:r>
              <a:rPr lang="fi-FI" sz="4000" dirty="0" smtClean="0"/>
              <a:t>, </a:t>
            </a:r>
            <a:r>
              <a:rPr lang="fi-FI" sz="4000" dirty="0" err="1" smtClean="0"/>
              <a:t>population</a:t>
            </a:r>
            <a:r>
              <a:rPr lang="fi-FI" sz="4000" dirty="0" smtClean="0"/>
              <a:t> </a:t>
            </a:r>
            <a:r>
              <a:rPr lang="fi-FI" sz="4000" dirty="0" err="1" smtClean="0"/>
              <a:t>groups</a:t>
            </a:r>
            <a:r>
              <a:rPr lang="fi-FI" sz="4000" dirty="0" smtClean="0"/>
              <a:t>)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8A19-E094-403E-88F1-EF6BC914670F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2050" name="Picture 2" descr="\\helfs01.stakes.fi\homes\TRID\_Documents\Pääjohtajan esitykset\Turkmenistan.Europe0001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417615"/>
            <a:ext cx="4104455" cy="277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sz="3600" smtClean="0"/>
              <a:t>Cornerstones of NCD prevention and control (WHO global strategy)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468313" y="1341438"/>
            <a:ext cx="5697537" cy="4608512"/>
          </a:xfrm>
        </p:spPr>
        <p:txBody>
          <a:bodyPr/>
          <a:lstStyle/>
          <a:p>
            <a:pPr eaLnBrk="1" hangingPunct="1"/>
            <a:r>
              <a:rPr lang="en-US" altLang="fi-FI" smtClean="0"/>
              <a:t>Attention to behavioural risk factors</a:t>
            </a:r>
          </a:p>
          <a:p>
            <a:pPr lvl="1" eaLnBrk="1" hangingPunct="1"/>
            <a:r>
              <a:rPr lang="en-US" altLang="fi-FI" smtClean="0"/>
              <a:t>Tobacco use</a:t>
            </a:r>
          </a:p>
          <a:p>
            <a:pPr lvl="1" eaLnBrk="1" hangingPunct="1"/>
            <a:r>
              <a:rPr lang="en-US" altLang="fi-FI" smtClean="0"/>
              <a:t>Unhealthy diet</a:t>
            </a:r>
          </a:p>
          <a:p>
            <a:pPr lvl="1" eaLnBrk="1" hangingPunct="1"/>
            <a:r>
              <a:rPr lang="en-US" altLang="fi-FI" smtClean="0"/>
              <a:t>Physical inactivity</a:t>
            </a:r>
          </a:p>
          <a:p>
            <a:pPr lvl="1" eaLnBrk="1" hangingPunct="1"/>
            <a:r>
              <a:rPr lang="en-US" altLang="fi-FI" smtClean="0"/>
              <a:t>Harmful use of alcohol</a:t>
            </a:r>
          </a:p>
          <a:p>
            <a:pPr eaLnBrk="1" hangingPunct="1"/>
            <a:r>
              <a:rPr lang="en-US" altLang="fi-FI" smtClean="0"/>
              <a:t>Monitoring and surveillance of </a:t>
            </a:r>
          </a:p>
          <a:p>
            <a:pPr lvl="1" eaLnBrk="1" hangingPunct="1"/>
            <a:r>
              <a:rPr lang="en-US" altLang="fi-FI" smtClean="0"/>
              <a:t>Risk factors and diseases</a:t>
            </a:r>
          </a:p>
          <a:p>
            <a:pPr lvl="1" eaLnBrk="1" hangingPunct="1"/>
            <a:r>
              <a:rPr lang="en-US" altLang="fi-FI" smtClean="0"/>
              <a:t>Preventive actions</a:t>
            </a:r>
          </a:p>
          <a:p>
            <a:pPr eaLnBrk="1" hangingPunct="1"/>
            <a:r>
              <a:rPr lang="en-US" altLang="fi-FI" smtClean="0"/>
              <a:t>Redirection of health services</a:t>
            </a:r>
          </a:p>
          <a:p>
            <a:pPr lvl="1" eaLnBrk="1" hangingPunct="1"/>
            <a:r>
              <a:rPr lang="en-US" altLang="fi-FI" smtClean="0"/>
              <a:t>Prevention</a:t>
            </a:r>
          </a:p>
          <a:p>
            <a:pPr lvl="1" eaLnBrk="1" hangingPunct="1"/>
            <a:r>
              <a:rPr lang="en-US" altLang="fi-FI" smtClean="0"/>
              <a:t>Chronic care model</a:t>
            </a:r>
          </a:p>
        </p:txBody>
      </p:sp>
      <p:sp>
        <p:nvSpPr>
          <p:cNvPr id="16388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i-FI" sz="1000" b="0" smtClean="0">
                <a:solidFill>
                  <a:schemeClr val="bg1"/>
                </a:solidFill>
              </a:rPr>
              <a:t>Pekka Puska</a:t>
            </a:r>
          </a:p>
        </p:txBody>
      </p:sp>
      <p:pic>
        <p:nvPicPr>
          <p:cNvPr id="16389" name="Picture 12" descr="http://gis.nwcg.gov/giss_2006/logos/federal/who_col_log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57822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BF6-5AEB-4E0D-8EEC-A0055D0D7533}" type="datetime1">
              <a:rPr lang="fi-FI" smtClean="0"/>
              <a:t>21.10.2015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5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latunnisteen paikkamerkki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9875"/>
            <a:ext cx="8712968" cy="1143000"/>
          </a:xfrm>
        </p:spPr>
        <p:txBody>
          <a:bodyPr/>
          <a:lstStyle/>
          <a:p>
            <a:r>
              <a:rPr lang="fi-FI" altLang="fi-FI" sz="3600" dirty="0" err="1" smtClean="0"/>
              <a:t>Integrated</a:t>
            </a:r>
            <a:r>
              <a:rPr lang="fi-FI" altLang="fi-FI" sz="3600" dirty="0" smtClean="0"/>
              <a:t> Prevention</a:t>
            </a:r>
            <a:br>
              <a:rPr lang="fi-FI" altLang="fi-FI" sz="3600" dirty="0" smtClean="0"/>
            </a:br>
            <a:r>
              <a:rPr lang="fi-FI" altLang="fi-FI" sz="3600" dirty="0" smtClean="0"/>
              <a:t>Common </a:t>
            </a:r>
            <a:r>
              <a:rPr lang="fi-FI" altLang="fi-FI" sz="3600" dirty="0" err="1" smtClean="0"/>
              <a:t>Risk</a:t>
            </a:r>
            <a:r>
              <a:rPr lang="fi-FI" altLang="fi-FI" sz="3600" dirty="0" smtClean="0"/>
              <a:t> </a:t>
            </a:r>
            <a:r>
              <a:rPr lang="fi-FI" altLang="fi-FI" sz="3600" dirty="0" err="1" smtClean="0"/>
              <a:t>Factors</a:t>
            </a:r>
            <a:r>
              <a:rPr lang="fi-FI" altLang="fi-FI" sz="3600" dirty="0" smtClean="0"/>
              <a:t> (WHO </a:t>
            </a:r>
            <a:r>
              <a:rPr lang="fi-FI" altLang="fi-FI" sz="3600" dirty="0" err="1" smtClean="0"/>
              <a:t>strategy</a:t>
            </a:r>
            <a:r>
              <a:rPr lang="fi-FI" altLang="fi-FI" sz="3600" dirty="0" smtClean="0"/>
              <a:t>)</a:t>
            </a:r>
            <a:endParaRPr lang="en-GB" altLang="fi-FI" sz="3600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628775"/>
            <a:ext cx="2971800" cy="4114800"/>
          </a:xfrm>
        </p:spPr>
        <p:txBody>
          <a:bodyPr/>
          <a:lstStyle/>
          <a:p>
            <a:pPr algn="r" defTabSz="762000">
              <a:buFontTx/>
              <a:buNone/>
              <a:defRPr/>
            </a:pPr>
            <a:r>
              <a:rPr lang="fi-FI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TOBACCO USE</a:t>
            </a:r>
          </a:p>
          <a:p>
            <a:pPr algn="r" defTabSz="762000">
              <a:buFontTx/>
              <a:buNone/>
              <a:defRPr/>
            </a:pPr>
            <a:endParaRPr lang="fi-FI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r" defTabSz="762000">
              <a:buFontTx/>
              <a:buNone/>
              <a:defRPr/>
            </a:pPr>
            <a:r>
              <a:rPr lang="fi-FI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UNHEALTHY DIET</a:t>
            </a:r>
          </a:p>
          <a:p>
            <a:pPr algn="r" defTabSz="762000">
              <a:buFontTx/>
              <a:buNone/>
              <a:defRPr/>
            </a:pPr>
            <a:endParaRPr lang="fi-FI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r" defTabSz="762000">
              <a:buFontTx/>
              <a:buNone/>
              <a:defRPr/>
            </a:pPr>
            <a:r>
              <a:rPr lang="fi-FI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PHYSICAL INACTIVITY</a:t>
            </a:r>
          </a:p>
          <a:p>
            <a:pPr algn="r" defTabSz="762000">
              <a:buFontTx/>
              <a:buNone/>
              <a:defRPr/>
            </a:pPr>
            <a:endParaRPr lang="fi-FI" sz="1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r" defTabSz="762000">
              <a:buFontTx/>
              <a:buNone/>
              <a:defRPr/>
            </a:pPr>
            <a:r>
              <a:rPr lang="fi-FI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ALCOHOL</a:t>
            </a:r>
            <a:endParaRPr lang="en-GB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557338"/>
            <a:ext cx="3276600" cy="4114800"/>
          </a:xfrm>
        </p:spPr>
        <p:txBody>
          <a:bodyPr/>
          <a:lstStyle/>
          <a:p>
            <a:pPr defTabSz="762000">
              <a:lnSpc>
                <a:spcPct val="90000"/>
              </a:lnSpc>
              <a:buFontTx/>
              <a:buNone/>
            </a:pPr>
            <a:r>
              <a:rPr lang="fi-FI" altLang="fi-FI" b="1" smtClean="0">
                <a:solidFill>
                  <a:schemeClr val="accent2"/>
                </a:solidFill>
                <a:latin typeface="Arial Narrow" pitchFamily="34" charset="0"/>
              </a:rPr>
              <a:t>CVD</a:t>
            </a:r>
          </a:p>
          <a:p>
            <a:pPr defTabSz="762000">
              <a:lnSpc>
                <a:spcPct val="90000"/>
              </a:lnSpc>
              <a:buFontTx/>
              <a:buNone/>
            </a:pPr>
            <a:endParaRPr lang="fi-FI" altLang="fi-FI" sz="1800" b="1" smtClean="0">
              <a:solidFill>
                <a:schemeClr val="accent2"/>
              </a:solidFill>
              <a:latin typeface="Arial Narrow" pitchFamily="34" charset="0"/>
            </a:endParaRPr>
          </a:p>
          <a:p>
            <a:pPr defTabSz="762000">
              <a:lnSpc>
                <a:spcPct val="90000"/>
              </a:lnSpc>
              <a:buFontTx/>
              <a:buNone/>
            </a:pPr>
            <a:r>
              <a:rPr lang="fi-FI" altLang="fi-FI" b="1" smtClean="0">
                <a:solidFill>
                  <a:schemeClr val="accent2"/>
                </a:solidFill>
                <a:latin typeface="Arial Narrow" pitchFamily="34" charset="0"/>
              </a:rPr>
              <a:t>DIABETES</a:t>
            </a:r>
          </a:p>
          <a:p>
            <a:pPr defTabSz="762000">
              <a:lnSpc>
                <a:spcPct val="90000"/>
              </a:lnSpc>
              <a:buFontTx/>
              <a:buNone/>
            </a:pPr>
            <a:endParaRPr lang="fi-FI" altLang="fi-FI" sz="1800" b="1" smtClean="0">
              <a:solidFill>
                <a:schemeClr val="accent2"/>
              </a:solidFill>
              <a:latin typeface="Arial Narrow" pitchFamily="34" charset="0"/>
            </a:endParaRPr>
          </a:p>
          <a:p>
            <a:pPr defTabSz="762000">
              <a:lnSpc>
                <a:spcPct val="90000"/>
              </a:lnSpc>
              <a:buFontTx/>
              <a:buNone/>
            </a:pPr>
            <a:r>
              <a:rPr lang="fi-FI" altLang="fi-FI" b="1" smtClean="0">
                <a:solidFill>
                  <a:schemeClr val="accent2"/>
                </a:solidFill>
                <a:latin typeface="Arial Narrow" pitchFamily="34" charset="0"/>
              </a:rPr>
              <a:t>CANCER</a:t>
            </a:r>
          </a:p>
          <a:p>
            <a:pPr defTabSz="762000">
              <a:lnSpc>
                <a:spcPct val="90000"/>
              </a:lnSpc>
              <a:buFontTx/>
              <a:buNone/>
            </a:pPr>
            <a:endParaRPr lang="fi-FI" altLang="fi-FI" sz="1800" b="1" smtClean="0">
              <a:solidFill>
                <a:schemeClr val="accent2"/>
              </a:solidFill>
              <a:latin typeface="Arial Narrow" pitchFamily="34" charset="0"/>
            </a:endParaRPr>
          </a:p>
          <a:p>
            <a:pPr defTabSz="762000">
              <a:lnSpc>
                <a:spcPct val="90000"/>
              </a:lnSpc>
              <a:buFontTx/>
              <a:buNone/>
            </a:pPr>
            <a:r>
              <a:rPr lang="fi-FI" altLang="fi-FI" b="1" smtClean="0">
                <a:solidFill>
                  <a:schemeClr val="accent2"/>
                </a:solidFill>
                <a:latin typeface="Arial Narrow" pitchFamily="34" charset="0"/>
              </a:rPr>
              <a:t>COPD</a:t>
            </a:r>
          </a:p>
          <a:p>
            <a:pPr defTabSz="762000">
              <a:lnSpc>
                <a:spcPct val="90000"/>
              </a:lnSpc>
              <a:buFontTx/>
              <a:buNone/>
            </a:pPr>
            <a:endParaRPr lang="fi-FI" altLang="fi-FI" sz="1800" b="1" smtClean="0">
              <a:solidFill>
                <a:schemeClr val="accent2"/>
              </a:solidFill>
              <a:latin typeface="Arial Narrow" pitchFamily="34" charset="0"/>
            </a:endParaRPr>
          </a:p>
          <a:p>
            <a:pPr defTabSz="762000">
              <a:lnSpc>
                <a:spcPct val="90000"/>
              </a:lnSpc>
              <a:buFontTx/>
              <a:buNone/>
            </a:pPr>
            <a:r>
              <a:rPr lang="fi-FI" altLang="fi-FI" b="1" smtClean="0">
                <a:solidFill>
                  <a:schemeClr val="accent2"/>
                </a:solidFill>
                <a:latin typeface="Arial Narrow" pitchFamily="34" charset="0"/>
              </a:rPr>
              <a:t>MUSCULOSCELETAL</a:t>
            </a:r>
          </a:p>
          <a:p>
            <a:pPr defTabSz="762000">
              <a:lnSpc>
                <a:spcPct val="90000"/>
              </a:lnSpc>
              <a:buFontTx/>
              <a:buNone/>
            </a:pPr>
            <a:endParaRPr lang="fi-FI" altLang="fi-FI" sz="1800" b="1" smtClean="0">
              <a:solidFill>
                <a:schemeClr val="accent2"/>
              </a:solidFill>
              <a:latin typeface="Arial Narrow" pitchFamily="34" charset="0"/>
            </a:endParaRPr>
          </a:p>
          <a:p>
            <a:pPr defTabSz="762000">
              <a:lnSpc>
                <a:spcPct val="90000"/>
              </a:lnSpc>
              <a:buFontTx/>
              <a:buNone/>
            </a:pPr>
            <a:r>
              <a:rPr lang="fi-FI" altLang="fi-FI" b="1" smtClean="0">
                <a:solidFill>
                  <a:schemeClr val="accent2"/>
                </a:solidFill>
                <a:latin typeface="Arial Narrow" pitchFamily="34" charset="0"/>
              </a:rPr>
              <a:t>ORAL HEALTH</a:t>
            </a:r>
            <a:endParaRPr lang="en-GB" altLang="fi-FI" b="1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3581400" y="1846263"/>
            <a:ext cx="1752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3581400" y="1998663"/>
            <a:ext cx="1752600" cy="12192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3581400" y="2074863"/>
            <a:ext cx="1752600" cy="19812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3581400" y="2151063"/>
            <a:ext cx="1752600" cy="32004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 flipV="1">
            <a:off x="3581400" y="1922463"/>
            <a:ext cx="1752600" cy="914400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 flipV="1">
            <a:off x="3581400" y="2608263"/>
            <a:ext cx="1752600" cy="304800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3581400" y="2989263"/>
            <a:ext cx="1752600" cy="304800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>
            <a:off x="3581400" y="3065463"/>
            <a:ext cx="1752600" cy="1676400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3581400" y="3141663"/>
            <a:ext cx="1752600" cy="2362200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 flipV="1">
            <a:off x="3581400" y="1998663"/>
            <a:ext cx="1752600" cy="1905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 flipV="1">
            <a:off x="3581400" y="2684463"/>
            <a:ext cx="1752600" cy="1295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 flipV="1">
            <a:off x="3581400" y="3370263"/>
            <a:ext cx="1752600" cy="685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3581400" y="4132263"/>
            <a:ext cx="1752600" cy="685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63" name="Line 18"/>
          <p:cNvSpPr>
            <a:spLocks noChangeShapeType="1"/>
          </p:cNvSpPr>
          <p:nvPr/>
        </p:nvSpPr>
        <p:spPr bwMode="auto">
          <a:xfrm flipV="1">
            <a:off x="3581400" y="2151063"/>
            <a:ext cx="1752600" cy="28194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 flipV="1">
            <a:off x="3581400" y="3446463"/>
            <a:ext cx="1752600" cy="16002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65" name="Line 20"/>
          <p:cNvSpPr>
            <a:spLocks noChangeShapeType="1"/>
          </p:cNvSpPr>
          <p:nvPr/>
        </p:nvSpPr>
        <p:spPr bwMode="auto">
          <a:xfrm>
            <a:off x="3581400" y="5122863"/>
            <a:ext cx="1752600" cy="4572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766" name="Päivämäärän paikkamerkki 2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DF8F4-C089-41EE-83FA-58AB3FAFA25C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en-GB" altLang="fi-FI" smtClean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7374-414B-4D0D-9853-A8432DB7984A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3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0834CEA-B648-41B0-9F1E-5261922C0694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2048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i-FI" sz="1000" smtClean="0">
                <a:solidFill>
                  <a:schemeClr val="bg1"/>
                </a:solidFill>
              </a:rPr>
              <a:t>Pekka Puska</a:t>
            </a:r>
            <a:endParaRPr lang="en-GB" altLang="fi-FI" sz="1000" smtClean="0">
              <a:solidFill>
                <a:schemeClr val="bg1"/>
              </a:solidFill>
            </a:endParaRPr>
          </a:p>
        </p:txBody>
      </p:sp>
      <p:pic>
        <p:nvPicPr>
          <p:cNvPr id="20484" name="Picture 3" descr="C:\_Eivarmisteta\skannatut asiakirjat\Oslo.1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6916737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kstiruutu 5"/>
          <p:cNvSpPr txBox="1">
            <a:spLocks noChangeArrowheads="1"/>
          </p:cNvSpPr>
          <p:nvPr/>
        </p:nvSpPr>
        <p:spPr bwMode="auto">
          <a:xfrm>
            <a:off x="1155700" y="404813"/>
            <a:ext cx="7127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2400"/>
              <a:t>World: Deaths attributed to 19 leading risk factors, by country income level, 2004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4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584" y="1268760"/>
            <a:ext cx="7920037" cy="1008062"/>
          </a:xfrm>
        </p:spPr>
        <p:txBody>
          <a:bodyPr/>
          <a:lstStyle/>
          <a:p>
            <a:r>
              <a:rPr lang="en-US" altLang="fi-FI" sz="3000" dirty="0" smtClean="0"/>
              <a:t/>
            </a:r>
            <a:br>
              <a:rPr lang="en-US" altLang="fi-FI" sz="3000" dirty="0" smtClean="0"/>
            </a:br>
            <a:r>
              <a:rPr lang="en-US" altLang="fi-FI" sz="3600" dirty="0" smtClean="0"/>
              <a:t>UN high-level summit on NCDs</a:t>
            </a:r>
            <a:br>
              <a:rPr lang="en-US" altLang="fi-FI" sz="3600" dirty="0" smtClean="0"/>
            </a:br>
            <a:r>
              <a:rPr lang="en-US" altLang="fi-FI" sz="3600" dirty="0" smtClean="0"/>
              <a:t>New York Sept 2011</a:t>
            </a:r>
            <a:br>
              <a:rPr lang="en-US" altLang="fi-FI" sz="3600" dirty="0" smtClean="0"/>
            </a:br>
            <a:endParaRPr lang="en-US" altLang="fi-FI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4103687" cy="30241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fi-FI" dirty="0" smtClean="0"/>
              <a:t>Preceded by Ministerial Conference in Moscow (April 2011).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fi-FI" dirty="0" smtClean="0"/>
              <a:t>Political declaration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fi-FI" dirty="0" smtClean="0"/>
              <a:t>Action on global NCD prevention and control”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fi-FI" dirty="0" smtClean="0"/>
              <a:t>WHO’s leadership, </a:t>
            </a:r>
            <a:r>
              <a:rPr lang="en-US" altLang="fi-FI" dirty="0" err="1" smtClean="0"/>
              <a:t>intersectoral</a:t>
            </a:r>
            <a:r>
              <a:rPr lang="en-US" altLang="fi-FI" dirty="0" smtClean="0"/>
              <a:t> support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fi-FI" dirty="0" smtClean="0"/>
              <a:t>European Ministerial NCD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fi-FI" dirty="0"/>
              <a:t> </a:t>
            </a:r>
            <a:r>
              <a:rPr lang="en-US" altLang="fi-FI" dirty="0" smtClean="0"/>
              <a:t>    Meeting, Ashgabat 2013</a:t>
            </a:r>
          </a:p>
          <a:p>
            <a:endParaRPr lang="en-US" altLang="fi-FI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603" y="2348880"/>
            <a:ext cx="4500116" cy="33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Päivämäärän paikkamerkki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EEB7573-B1A6-41CD-9BD6-4002FC5A0978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8199" name="Dian numeron paikkamerkki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3CF3D36-D4DA-4A93-A190-89F651A0B9FB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8200" name="Alatunnisteen paikkamerkki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</a:p>
        </p:txBody>
      </p:sp>
    </p:spTree>
    <p:extLst>
      <p:ext uri="{BB962C8B-B14F-4D97-AF65-F5344CB8AC3E}">
        <p14:creationId xmlns:p14="http://schemas.microsoft.com/office/powerpoint/2010/main" val="2980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468313" y="20638"/>
            <a:ext cx="8207375" cy="1008062"/>
          </a:xfrm>
        </p:spPr>
        <p:txBody>
          <a:bodyPr/>
          <a:lstStyle/>
          <a:p>
            <a:r>
              <a:rPr lang="fi-FI" altLang="fi-FI" sz="4000" dirty="0" smtClean="0"/>
              <a:t>WHO </a:t>
            </a:r>
            <a:r>
              <a:rPr lang="fi-FI" altLang="fi-FI" sz="4000" dirty="0" err="1" smtClean="0"/>
              <a:t>global</a:t>
            </a:r>
            <a:r>
              <a:rPr lang="fi-FI" altLang="fi-FI" sz="4000" smtClean="0"/>
              <a:t> action </a:t>
            </a:r>
            <a:r>
              <a:rPr lang="fi-FI" altLang="fi-FI" sz="4000" dirty="0" err="1" smtClean="0"/>
              <a:t>plan</a:t>
            </a:r>
            <a:r>
              <a:rPr lang="fi-FI" altLang="fi-FI" sz="4000" dirty="0" smtClean="0"/>
              <a:t> 2013-20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439261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fi-FI" altLang="fi-FI" dirty="0" smtClean="0"/>
              <a:t>International </a:t>
            </a:r>
            <a:r>
              <a:rPr lang="fi-FI" altLang="fi-FI" dirty="0" err="1" smtClean="0"/>
              <a:t>cooperation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advocacy</a:t>
            </a:r>
            <a:endParaRPr lang="fi-FI" altLang="fi-FI" dirty="0" smtClean="0"/>
          </a:p>
          <a:p>
            <a:pPr marL="514350" indent="-514350">
              <a:buFontTx/>
              <a:buAutoNum type="arabicPeriod"/>
            </a:pPr>
            <a:r>
              <a:rPr lang="fi-FI" altLang="fi-FI" dirty="0" err="1" smtClean="0"/>
              <a:t>Strengthen</a:t>
            </a:r>
            <a:r>
              <a:rPr lang="fi-FI" altLang="fi-FI" dirty="0" smtClean="0"/>
              <a:t> national </a:t>
            </a:r>
            <a:r>
              <a:rPr lang="fi-FI" altLang="fi-FI" dirty="0" err="1" smtClean="0"/>
              <a:t>capacity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leadership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governance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multisectoral</a:t>
            </a:r>
            <a:r>
              <a:rPr lang="fi-FI" altLang="fi-FI" dirty="0" smtClean="0"/>
              <a:t> action and </a:t>
            </a:r>
            <a:r>
              <a:rPr lang="fi-FI" altLang="fi-FI" dirty="0" err="1" smtClean="0"/>
              <a:t>partnership</a:t>
            </a:r>
            <a:endParaRPr lang="fi-FI" altLang="fi-FI" dirty="0" smtClean="0"/>
          </a:p>
          <a:p>
            <a:pPr marL="514350" indent="-514350">
              <a:buFontTx/>
              <a:buAutoNum type="arabicPeriod"/>
            </a:pPr>
            <a:r>
              <a:rPr lang="fi-FI" altLang="fi-FI" dirty="0" err="1" smtClean="0"/>
              <a:t>Reduce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risk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factors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through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health-promoting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environments</a:t>
            </a:r>
            <a:endParaRPr lang="fi-FI" altLang="fi-FI" dirty="0" smtClean="0"/>
          </a:p>
          <a:p>
            <a:pPr marL="514350" indent="-514350">
              <a:buFontTx/>
              <a:buAutoNum type="arabicPeriod"/>
            </a:pPr>
            <a:r>
              <a:rPr lang="fi-FI" altLang="fi-FI" dirty="0" err="1" smtClean="0"/>
              <a:t>Strengthen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reorient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health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systems</a:t>
            </a:r>
            <a:r>
              <a:rPr lang="fi-FI" altLang="fi-FI" dirty="0" smtClean="0"/>
              <a:t> for prevention and </a:t>
            </a:r>
            <a:r>
              <a:rPr lang="fi-FI" altLang="fi-FI" dirty="0" err="1" smtClean="0"/>
              <a:t>control</a:t>
            </a:r>
            <a:r>
              <a:rPr lang="fi-FI" altLang="fi-FI" dirty="0" smtClean="0"/>
              <a:t> of </a:t>
            </a:r>
            <a:r>
              <a:rPr lang="fi-FI" altLang="fi-FI" dirty="0" err="1" smtClean="0"/>
              <a:t>NCDs</a:t>
            </a:r>
            <a:endParaRPr lang="fi-FI" altLang="fi-FI" dirty="0" smtClean="0"/>
          </a:p>
          <a:p>
            <a:pPr marL="514350" indent="-514350">
              <a:buFontTx/>
              <a:buAutoNum type="arabicPeriod"/>
            </a:pPr>
            <a:r>
              <a:rPr lang="fi-FI" altLang="fi-FI" dirty="0" err="1" smtClean="0"/>
              <a:t>Promote</a:t>
            </a:r>
            <a:r>
              <a:rPr lang="fi-FI" altLang="fi-FI" dirty="0" smtClean="0"/>
              <a:t> national </a:t>
            </a:r>
            <a:r>
              <a:rPr lang="fi-FI" altLang="fi-FI" dirty="0" err="1" smtClean="0"/>
              <a:t>capacity</a:t>
            </a:r>
            <a:r>
              <a:rPr lang="fi-FI" altLang="fi-FI" dirty="0" smtClean="0"/>
              <a:t> for </a:t>
            </a:r>
            <a:r>
              <a:rPr lang="fi-FI" altLang="fi-FI" dirty="0" err="1" smtClean="0"/>
              <a:t>research</a:t>
            </a:r>
            <a:r>
              <a:rPr lang="fi-FI" altLang="fi-FI" dirty="0" smtClean="0"/>
              <a:t> for prevention and </a:t>
            </a:r>
            <a:r>
              <a:rPr lang="fi-FI" altLang="fi-FI" dirty="0" err="1" smtClean="0"/>
              <a:t>control</a:t>
            </a:r>
            <a:r>
              <a:rPr lang="fi-FI" altLang="fi-FI" dirty="0" smtClean="0"/>
              <a:t> of </a:t>
            </a:r>
            <a:r>
              <a:rPr lang="fi-FI" altLang="fi-FI" dirty="0" err="1" smtClean="0"/>
              <a:t>NCDs</a:t>
            </a:r>
            <a:endParaRPr lang="fi-FI" altLang="fi-FI" dirty="0" smtClean="0"/>
          </a:p>
          <a:p>
            <a:pPr marL="514350" indent="-514350">
              <a:buFontTx/>
              <a:buAutoNum type="arabicPeriod"/>
            </a:pPr>
            <a:r>
              <a:rPr lang="fi-FI" altLang="fi-FI" dirty="0" err="1" smtClean="0"/>
              <a:t>Monitor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trends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determinants</a:t>
            </a:r>
            <a:r>
              <a:rPr lang="fi-FI" altLang="fi-FI" dirty="0" smtClean="0"/>
              <a:t> of NCD and </a:t>
            </a:r>
            <a:r>
              <a:rPr lang="fi-FI" altLang="fi-FI" dirty="0" err="1" smtClean="0"/>
              <a:t>evaluate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progress</a:t>
            </a:r>
            <a:r>
              <a:rPr lang="fi-FI" altLang="fi-FI" dirty="0" smtClean="0"/>
              <a:t> 	</a:t>
            </a:r>
          </a:p>
          <a:p>
            <a:pPr marL="0" indent="0">
              <a:buNone/>
            </a:pPr>
            <a:r>
              <a:rPr lang="fi-FI" altLang="fi-FI" sz="2800" dirty="0"/>
              <a:t>	</a:t>
            </a:r>
            <a:r>
              <a:rPr lang="fi-FI" altLang="fi-FI" sz="2800" dirty="0" smtClean="0"/>
              <a:t>	</a:t>
            </a:r>
            <a:r>
              <a:rPr lang="fi-FI" altLang="fi-FI" sz="2800" dirty="0" err="1" smtClean="0"/>
              <a:t>Global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voluntary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targets</a:t>
            </a:r>
            <a:endParaRPr lang="fi-FI" altLang="fi-FI" sz="2800" dirty="0" smtClean="0"/>
          </a:p>
        </p:txBody>
      </p:sp>
      <p:sp>
        <p:nvSpPr>
          <p:cNvPr id="16388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A6E4500-FB3D-40F9-A1C0-065AAE023985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16389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16390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9427E5E-1522-4143-91B1-BD0F8711D0A2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43608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0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tsikko 1"/>
          <p:cNvSpPr>
            <a:spLocks noGrp="1"/>
          </p:cNvSpPr>
          <p:nvPr>
            <p:ph type="title"/>
          </p:nvPr>
        </p:nvSpPr>
        <p:spPr>
          <a:xfrm>
            <a:off x="468313" y="188689"/>
            <a:ext cx="8207375" cy="1008063"/>
          </a:xfrm>
        </p:spPr>
        <p:txBody>
          <a:bodyPr/>
          <a:lstStyle/>
          <a:p>
            <a:r>
              <a:rPr lang="fi-FI" altLang="fi-FI" sz="3600" dirty="0" err="1" smtClean="0"/>
              <a:t>Global</a:t>
            </a:r>
            <a:r>
              <a:rPr lang="fi-FI" altLang="fi-FI" sz="3600" dirty="0" smtClean="0"/>
              <a:t> </a:t>
            </a:r>
            <a:r>
              <a:rPr lang="fi-FI" altLang="fi-FI" sz="3600" dirty="0" err="1" smtClean="0"/>
              <a:t>targets</a:t>
            </a:r>
            <a:r>
              <a:rPr lang="fi-FI" altLang="fi-FI" sz="3600" dirty="0" smtClean="0"/>
              <a:t> (WHO NCD Action </a:t>
            </a:r>
            <a:r>
              <a:rPr lang="fi-FI" altLang="fi-FI" sz="3600" dirty="0" err="1" smtClean="0"/>
              <a:t>Plan</a:t>
            </a:r>
            <a:r>
              <a:rPr lang="fi-FI" altLang="fi-FI" sz="3600" dirty="0" smtClean="0"/>
              <a:t>)</a:t>
            </a:r>
          </a:p>
        </p:txBody>
      </p:sp>
      <p:sp>
        <p:nvSpPr>
          <p:cNvPr id="62467" name="Sisällön paikkamerkki 2"/>
          <p:cNvSpPr>
            <a:spLocks noGrp="1"/>
          </p:cNvSpPr>
          <p:nvPr>
            <p:ph idx="1"/>
          </p:nvPr>
        </p:nvSpPr>
        <p:spPr>
          <a:xfrm>
            <a:off x="468313" y="1412652"/>
            <a:ext cx="8218487" cy="439261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fi-FI" altLang="fi-FI" sz="2000" dirty="0" smtClean="0"/>
              <a:t>25 % </a:t>
            </a:r>
            <a:r>
              <a:rPr lang="fi-FI" altLang="fi-FI" sz="2000" dirty="0" err="1" smtClean="0"/>
              <a:t>reduction</a:t>
            </a:r>
            <a:r>
              <a:rPr lang="fi-FI" altLang="fi-FI" sz="2000" dirty="0" smtClean="0"/>
              <a:t> of </a:t>
            </a:r>
            <a:r>
              <a:rPr lang="fi-FI" altLang="fi-FI" sz="2000" dirty="0" err="1" smtClean="0"/>
              <a:t>avoidable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mortality</a:t>
            </a:r>
            <a:endParaRPr lang="fi-FI" altLang="fi-FI" sz="2000" dirty="0" smtClean="0"/>
          </a:p>
          <a:p>
            <a:pPr marL="514350" indent="-514350">
              <a:buFontTx/>
              <a:buAutoNum type="arabicPeriod"/>
            </a:pPr>
            <a:r>
              <a:rPr lang="fi-FI" altLang="fi-FI" sz="2000" dirty="0" smtClean="0"/>
              <a:t>10 % </a:t>
            </a:r>
            <a:r>
              <a:rPr lang="fi-FI" altLang="fi-FI" sz="2000" dirty="0" err="1" smtClean="0"/>
              <a:t>reduction</a:t>
            </a:r>
            <a:r>
              <a:rPr lang="fi-FI" altLang="fi-FI" sz="2000" dirty="0" smtClean="0"/>
              <a:t> in </a:t>
            </a:r>
            <a:r>
              <a:rPr lang="fi-FI" altLang="fi-FI" sz="2000" dirty="0" err="1" smtClean="0"/>
              <a:t>harmful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use</a:t>
            </a:r>
            <a:r>
              <a:rPr lang="fi-FI" altLang="fi-FI" sz="2000" dirty="0" smtClean="0"/>
              <a:t> of </a:t>
            </a:r>
            <a:r>
              <a:rPr lang="fi-FI" altLang="fi-FI" sz="2000" dirty="0" err="1" smtClean="0"/>
              <a:t>alcohol</a:t>
            </a:r>
            <a:endParaRPr lang="fi-FI" altLang="fi-FI" sz="2000" dirty="0" smtClean="0"/>
          </a:p>
          <a:p>
            <a:pPr marL="514350" indent="-514350">
              <a:buFontTx/>
              <a:buAutoNum type="arabicPeriod"/>
            </a:pPr>
            <a:r>
              <a:rPr lang="fi-FI" altLang="fi-FI" sz="2000" dirty="0" smtClean="0"/>
              <a:t>10 % </a:t>
            </a:r>
            <a:r>
              <a:rPr lang="fi-FI" altLang="fi-FI" sz="2000" dirty="0" err="1" smtClean="0"/>
              <a:t>reduction</a:t>
            </a:r>
            <a:r>
              <a:rPr lang="fi-FI" altLang="fi-FI" sz="2000" dirty="0" smtClean="0"/>
              <a:t> in </a:t>
            </a:r>
            <a:r>
              <a:rPr lang="fi-FI" altLang="fi-FI" sz="2000" dirty="0" err="1" smtClean="0"/>
              <a:t>insufficient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physical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activity</a:t>
            </a:r>
            <a:endParaRPr lang="fi-FI" altLang="fi-FI" sz="2000" dirty="0" smtClean="0"/>
          </a:p>
          <a:p>
            <a:pPr marL="514350" indent="-514350">
              <a:buFontTx/>
              <a:buAutoNum type="arabicPeriod"/>
            </a:pPr>
            <a:r>
              <a:rPr lang="fi-FI" altLang="fi-FI" sz="2000" dirty="0" smtClean="0"/>
              <a:t>30 % </a:t>
            </a:r>
            <a:r>
              <a:rPr lang="fi-FI" altLang="fi-FI" sz="2000" dirty="0" err="1" smtClean="0"/>
              <a:t>reduction</a:t>
            </a:r>
            <a:r>
              <a:rPr lang="fi-FI" altLang="fi-FI" sz="2000" dirty="0" smtClean="0"/>
              <a:t> in </a:t>
            </a:r>
            <a:r>
              <a:rPr lang="fi-FI" altLang="fi-FI" sz="2000" dirty="0" err="1" smtClean="0"/>
              <a:t>mean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population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salt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intake</a:t>
            </a:r>
            <a:r>
              <a:rPr lang="fi-FI" altLang="fi-FI" sz="2000" dirty="0" smtClean="0"/>
              <a:t> </a:t>
            </a:r>
          </a:p>
          <a:p>
            <a:pPr marL="514350" indent="-514350">
              <a:buFontTx/>
              <a:buAutoNum type="arabicPeriod"/>
            </a:pPr>
            <a:r>
              <a:rPr lang="fi-FI" altLang="fi-FI" sz="2000" dirty="0" smtClean="0"/>
              <a:t>30 % </a:t>
            </a:r>
            <a:r>
              <a:rPr lang="fi-FI" altLang="fi-FI" sz="2000" dirty="0" err="1" smtClean="0"/>
              <a:t>reduction</a:t>
            </a:r>
            <a:r>
              <a:rPr lang="fi-FI" altLang="fi-FI" sz="2000" dirty="0" smtClean="0"/>
              <a:t> in </a:t>
            </a:r>
            <a:r>
              <a:rPr lang="fi-FI" altLang="fi-FI" sz="2000" dirty="0" err="1" smtClean="0"/>
              <a:t>tobacco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use</a:t>
            </a:r>
            <a:endParaRPr lang="fi-FI" altLang="fi-FI" sz="2000" dirty="0" smtClean="0"/>
          </a:p>
          <a:p>
            <a:pPr marL="514350" indent="-514350">
              <a:buFontTx/>
              <a:buAutoNum type="arabicPeriod"/>
            </a:pPr>
            <a:r>
              <a:rPr lang="fi-FI" altLang="fi-FI" sz="2000" dirty="0" smtClean="0"/>
              <a:t>25 % </a:t>
            </a:r>
            <a:r>
              <a:rPr lang="fi-FI" altLang="fi-FI" sz="2000" dirty="0" err="1" smtClean="0"/>
              <a:t>reduction</a:t>
            </a:r>
            <a:r>
              <a:rPr lang="fi-FI" altLang="fi-FI" sz="2000" dirty="0" smtClean="0"/>
              <a:t> in </a:t>
            </a:r>
            <a:r>
              <a:rPr lang="fi-FI" altLang="fi-FI" sz="2000" dirty="0" err="1" smtClean="0"/>
              <a:t>raised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blood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pressure</a:t>
            </a:r>
            <a:endParaRPr lang="fi-FI" altLang="fi-FI" sz="2000" dirty="0" smtClean="0"/>
          </a:p>
          <a:p>
            <a:pPr marL="514350" indent="-514350">
              <a:buFontTx/>
              <a:buAutoNum type="arabicPeriod"/>
            </a:pPr>
            <a:r>
              <a:rPr lang="fi-FI" altLang="fi-FI" sz="2000" dirty="0" err="1" smtClean="0"/>
              <a:t>Halt</a:t>
            </a:r>
            <a:r>
              <a:rPr lang="fi-FI" altLang="fi-FI" sz="2000" dirty="0" smtClean="0"/>
              <a:t> the </a:t>
            </a:r>
            <a:r>
              <a:rPr lang="fi-FI" altLang="fi-FI" sz="2000" dirty="0" err="1" smtClean="0"/>
              <a:t>raise</a:t>
            </a:r>
            <a:r>
              <a:rPr lang="fi-FI" altLang="fi-FI" sz="2000" dirty="0" smtClean="0"/>
              <a:t> in diabetes and </a:t>
            </a:r>
            <a:r>
              <a:rPr lang="fi-FI" altLang="fi-FI" sz="2000" dirty="0" err="1" smtClean="0"/>
              <a:t>obesity</a:t>
            </a:r>
            <a:endParaRPr lang="fi-FI" altLang="fi-FI" sz="2000" dirty="0" smtClean="0"/>
          </a:p>
          <a:p>
            <a:pPr marL="514350" indent="-514350">
              <a:buFontTx/>
              <a:buAutoNum type="arabicPeriod"/>
            </a:pPr>
            <a:r>
              <a:rPr lang="fi-FI" altLang="fi-FI" sz="2000" dirty="0" smtClean="0"/>
              <a:t>At </a:t>
            </a:r>
            <a:r>
              <a:rPr lang="fi-FI" altLang="fi-FI" sz="2000" dirty="0" err="1" smtClean="0"/>
              <a:t>least</a:t>
            </a:r>
            <a:r>
              <a:rPr lang="fi-FI" altLang="fi-FI" sz="2000" dirty="0" smtClean="0"/>
              <a:t> 50 % of </a:t>
            </a:r>
            <a:r>
              <a:rPr lang="fi-FI" altLang="fi-FI" sz="2000" dirty="0" err="1" smtClean="0"/>
              <a:t>eligible</a:t>
            </a:r>
            <a:r>
              <a:rPr lang="fi-FI" altLang="fi-FI" sz="2000" dirty="0" smtClean="0"/>
              <a:t> (=</a:t>
            </a:r>
            <a:r>
              <a:rPr lang="fi-FI" altLang="fi-FI" sz="2000" dirty="0" err="1" smtClean="0"/>
              <a:t>high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risk</a:t>
            </a:r>
            <a:r>
              <a:rPr lang="fi-FI" altLang="fi-FI" sz="2000" dirty="0" smtClean="0"/>
              <a:t>) </a:t>
            </a:r>
            <a:r>
              <a:rPr lang="fi-FI" altLang="fi-FI" sz="2000" dirty="0" err="1" smtClean="0"/>
              <a:t>people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receive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drug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treatment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councelling</a:t>
            </a:r>
            <a:r>
              <a:rPr lang="fi-FI" altLang="fi-FI" sz="2000" dirty="0" smtClean="0"/>
              <a:t> to </a:t>
            </a:r>
            <a:r>
              <a:rPr lang="fi-FI" altLang="fi-FI" sz="2000" dirty="0" err="1" smtClean="0"/>
              <a:t>prevent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heart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attack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stroke</a:t>
            </a:r>
            <a:endParaRPr lang="fi-FI" altLang="fi-FI" sz="2000" dirty="0" smtClean="0"/>
          </a:p>
          <a:p>
            <a:pPr marL="514350" indent="-514350">
              <a:buFontTx/>
              <a:buAutoNum type="arabicPeriod"/>
            </a:pPr>
            <a:r>
              <a:rPr lang="fi-FI" altLang="fi-FI" sz="2000" dirty="0" smtClean="0"/>
              <a:t>In 80 % </a:t>
            </a:r>
            <a:r>
              <a:rPr lang="fi-FI" altLang="fi-FI" sz="2000" dirty="0" err="1" smtClean="0"/>
              <a:t>availability</a:t>
            </a:r>
            <a:r>
              <a:rPr lang="fi-FI" altLang="fi-FI" sz="2000" dirty="0" smtClean="0"/>
              <a:t> of </a:t>
            </a:r>
            <a:r>
              <a:rPr lang="fi-FI" altLang="fi-FI" sz="2000" dirty="0" err="1" smtClean="0"/>
              <a:t>affordable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basic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technologies</a:t>
            </a:r>
            <a:r>
              <a:rPr lang="fi-FI" altLang="fi-FI" sz="2000" dirty="0" smtClean="0"/>
              <a:t> and </a:t>
            </a:r>
            <a:r>
              <a:rPr lang="fi-FI" altLang="fi-FI" sz="2000" dirty="0" err="1" smtClean="0"/>
              <a:t>essential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medicines</a:t>
            </a:r>
            <a:r>
              <a:rPr lang="fi-FI" altLang="fi-FI" sz="2000" dirty="0" smtClean="0"/>
              <a:t> for NCD</a:t>
            </a:r>
          </a:p>
          <a:p>
            <a:pPr marL="514350" indent="-514350"/>
            <a:endParaRPr lang="fi-FI" altLang="fi-FI" dirty="0" smtClean="0"/>
          </a:p>
        </p:txBody>
      </p:sp>
      <p:sp>
        <p:nvSpPr>
          <p:cNvPr id="62468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5C12A-1289-41FE-AC2C-88568E74CD5E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en-GB" altLang="fi-FI" smtClean="0">
              <a:solidFill>
                <a:schemeClr val="bg1"/>
              </a:solidFill>
            </a:endParaRPr>
          </a:p>
        </p:txBody>
      </p:sp>
      <p:sp>
        <p:nvSpPr>
          <p:cNvPr id="62469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i-FI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62470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CBC945-C855-4EF1-A249-E2625535A9DB}" type="slidenum">
              <a:rPr lang="en-GB" altLang="fi-FI" smtClean="0">
                <a:solidFill>
                  <a:schemeClr val="bg1"/>
                </a:solidFill>
              </a:rPr>
              <a:pPr eaLnBrk="1" hangingPunct="1"/>
              <a:t>25</a:t>
            </a:fld>
            <a:endParaRPr lang="en-GB" alt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07375" cy="1008063"/>
          </a:xfrm>
        </p:spPr>
        <p:txBody>
          <a:bodyPr/>
          <a:lstStyle/>
          <a:p>
            <a:r>
              <a:rPr lang="fi-FI" altLang="fi-FI" sz="4000" dirty="0" smtClean="0"/>
              <a:t>3a </a:t>
            </a:r>
            <a:r>
              <a:rPr lang="fi-FI" altLang="fi-FI" sz="4000" dirty="0" err="1" smtClean="0"/>
              <a:t>Reduce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risk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factors</a:t>
            </a:r>
            <a:r>
              <a:rPr lang="fi-FI" altLang="fi-FI" sz="4000" dirty="0" smtClean="0"/>
              <a:t>: </a:t>
            </a:r>
            <a:r>
              <a:rPr lang="fi-FI" altLang="fi-FI" sz="4000" dirty="0" err="1" smtClean="0"/>
              <a:t>tobacco</a:t>
            </a:r>
            <a:endParaRPr lang="fi-FI" altLang="fi-FI" sz="4000" dirty="0" smtClean="0"/>
          </a:p>
        </p:txBody>
      </p:sp>
      <p:sp>
        <p:nvSpPr>
          <p:cNvPr id="32771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4248472" cy="4392612"/>
          </a:xfrm>
        </p:spPr>
        <p:txBody>
          <a:bodyPr/>
          <a:lstStyle/>
          <a:p>
            <a:pPr>
              <a:defRPr/>
            </a:pPr>
            <a:r>
              <a:rPr lang="fi-FI" sz="2800" dirty="0" err="1" smtClean="0"/>
              <a:t>Increase</a:t>
            </a:r>
            <a:r>
              <a:rPr lang="fi-FI" sz="2800" dirty="0" smtClean="0"/>
              <a:t> </a:t>
            </a:r>
            <a:r>
              <a:rPr lang="fi-FI" sz="2800" dirty="0" err="1" smtClean="0"/>
              <a:t>tobacco</a:t>
            </a:r>
            <a:r>
              <a:rPr lang="fi-FI" sz="2800" dirty="0" smtClean="0"/>
              <a:t> </a:t>
            </a:r>
            <a:r>
              <a:rPr lang="fi-FI" sz="2800" dirty="0" err="1" smtClean="0"/>
              <a:t>tax</a:t>
            </a:r>
            <a:endParaRPr lang="fi-FI" sz="2800" dirty="0" smtClean="0"/>
          </a:p>
          <a:p>
            <a:pPr>
              <a:defRPr/>
            </a:pPr>
            <a:r>
              <a:rPr lang="fi-FI" sz="2800" dirty="0" err="1" smtClean="0"/>
              <a:t>Completely</a:t>
            </a:r>
            <a:r>
              <a:rPr lang="fi-FI" sz="2800" dirty="0" smtClean="0"/>
              <a:t> </a:t>
            </a:r>
            <a:r>
              <a:rPr lang="fi-FI" sz="2800" dirty="0" err="1" smtClean="0"/>
              <a:t>smokefree</a:t>
            </a:r>
            <a:r>
              <a:rPr lang="fi-FI" sz="2800" dirty="0" smtClean="0"/>
              <a:t> </a:t>
            </a:r>
            <a:r>
              <a:rPr lang="fi-FI" sz="2800" dirty="0" err="1" smtClean="0"/>
              <a:t>indoor</a:t>
            </a:r>
            <a:r>
              <a:rPr lang="fi-FI" sz="2800" dirty="0" smtClean="0"/>
              <a:t> </a:t>
            </a:r>
            <a:r>
              <a:rPr lang="fi-FI" sz="2800" dirty="0" err="1" smtClean="0"/>
              <a:t>places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</a:t>
            </a:r>
            <a:r>
              <a:rPr lang="fi-FI" sz="2800" dirty="0" err="1" smtClean="0"/>
              <a:t>law</a:t>
            </a:r>
            <a:endParaRPr lang="fi-FI" sz="2800" dirty="0" smtClean="0"/>
          </a:p>
          <a:p>
            <a:pPr>
              <a:defRPr/>
            </a:pPr>
            <a:r>
              <a:rPr lang="fi-FI" sz="2800" dirty="0" err="1" smtClean="0"/>
              <a:t>Effective</a:t>
            </a:r>
            <a:r>
              <a:rPr lang="fi-FI" sz="2800" dirty="0" smtClean="0"/>
              <a:t> </a:t>
            </a:r>
            <a:r>
              <a:rPr lang="fi-FI" sz="2800" dirty="0" err="1" smtClean="0"/>
              <a:t>health</a:t>
            </a:r>
            <a:r>
              <a:rPr lang="fi-FI" sz="2800" dirty="0" smtClean="0"/>
              <a:t> </a:t>
            </a:r>
            <a:r>
              <a:rPr lang="fi-FI" sz="2800" dirty="0" err="1" smtClean="0"/>
              <a:t>warnings</a:t>
            </a:r>
            <a:r>
              <a:rPr lang="fi-FI" sz="2800" dirty="0" smtClean="0"/>
              <a:t> and media </a:t>
            </a:r>
            <a:r>
              <a:rPr lang="fi-FI" sz="2800" dirty="0" err="1" smtClean="0"/>
              <a:t>campaigns</a:t>
            </a:r>
            <a:endParaRPr lang="fi-FI" sz="2800" dirty="0" smtClean="0"/>
          </a:p>
          <a:p>
            <a:pPr>
              <a:defRPr/>
            </a:pPr>
            <a:r>
              <a:rPr lang="fi-FI" sz="2800" dirty="0" err="1" smtClean="0"/>
              <a:t>Ban</a:t>
            </a:r>
            <a:r>
              <a:rPr lang="fi-FI" sz="2800" dirty="0" smtClean="0"/>
              <a:t> </a:t>
            </a:r>
            <a:r>
              <a:rPr lang="fi-FI" sz="2800" dirty="0" err="1" smtClean="0"/>
              <a:t>all</a:t>
            </a:r>
            <a:r>
              <a:rPr lang="fi-FI" sz="2800" dirty="0" smtClean="0"/>
              <a:t> </a:t>
            </a:r>
            <a:r>
              <a:rPr lang="fi-FI" sz="2800" dirty="0" err="1" smtClean="0"/>
              <a:t>tobacco</a:t>
            </a:r>
            <a:r>
              <a:rPr lang="fi-FI" sz="2800" dirty="0" smtClean="0"/>
              <a:t> </a:t>
            </a:r>
            <a:r>
              <a:rPr lang="fi-FI" sz="2800" dirty="0" err="1" smtClean="0"/>
              <a:t>advertising</a:t>
            </a:r>
            <a:r>
              <a:rPr lang="fi-FI" sz="2800" dirty="0" smtClean="0"/>
              <a:t>, </a:t>
            </a:r>
            <a:r>
              <a:rPr lang="fi-FI" sz="2800" dirty="0" err="1" smtClean="0"/>
              <a:t>promotion</a:t>
            </a:r>
            <a:r>
              <a:rPr lang="fi-FI" sz="2800" dirty="0" smtClean="0"/>
              <a:t> and </a:t>
            </a:r>
            <a:r>
              <a:rPr lang="fi-FI" sz="2800" dirty="0" err="1" smtClean="0"/>
              <a:t>sponsorship</a:t>
            </a:r>
            <a:r>
              <a:rPr lang="fi-FI" sz="280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fi-FI" sz="3600" dirty="0"/>
              <a:t> </a:t>
            </a:r>
            <a:r>
              <a:rPr lang="fi-FI" sz="3600" dirty="0" smtClean="0"/>
              <a:t>  </a:t>
            </a:r>
          </a:p>
        </p:txBody>
      </p:sp>
      <p:sp>
        <p:nvSpPr>
          <p:cNvPr id="30724" name="Päivämäärän paikkamerkki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E3FF130-CD32-4E4F-834F-1A066B255CA0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3072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3072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2415B6D-512F-4F08-820B-58A18549395E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pic>
        <p:nvPicPr>
          <p:cNvPr id="8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1124744"/>
            <a:ext cx="3211950" cy="4640539"/>
          </a:xfrm>
        </p:spPr>
      </p:pic>
    </p:spTree>
    <p:extLst>
      <p:ext uri="{BB962C8B-B14F-4D97-AF65-F5344CB8AC3E}">
        <p14:creationId xmlns:p14="http://schemas.microsoft.com/office/powerpoint/2010/main" val="36262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07375" cy="1008063"/>
          </a:xfrm>
        </p:spPr>
        <p:txBody>
          <a:bodyPr/>
          <a:lstStyle/>
          <a:p>
            <a:r>
              <a:rPr lang="fi-FI" altLang="fi-FI" sz="4000" dirty="0" smtClean="0"/>
              <a:t>3b </a:t>
            </a:r>
            <a:r>
              <a:rPr lang="fi-FI" altLang="fi-FI" sz="4000" dirty="0" err="1" smtClean="0"/>
              <a:t>Reduce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risk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factors</a:t>
            </a:r>
            <a:r>
              <a:rPr lang="fi-FI" altLang="fi-FI" sz="4000" dirty="0" smtClean="0"/>
              <a:t>: </a:t>
            </a:r>
            <a:r>
              <a:rPr lang="fi-FI" altLang="fi-FI" sz="4000" dirty="0" err="1" smtClean="0"/>
              <a:t>alcohol</a:t>
            </a:r>
            <a:endParaRPr lang="fi-FI" altLang="fi-FI" sz="4000" dirty="0" smtClean="0"/>
          </a:p>
        </p:txBody>
      </p:sp>
      <p:sp>
        <p:nvSpPr>
          <p:cNvPr id="32771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258816" cy="4392612"/>
          </a:xfrm>
        </p:spPr>
        <p:txBody>
          <a:bodyPr/>
          <a:lstStyle/>
          <a:p>
            <a:r>
              <a:rPr lang="fi-FI" altLang="fi-FI" sz="2800" dirty="0" err="1" smtClean="0"/>
              <a:t>Increase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alcohol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tax</a:t>
            </a:r>
            <a:endParaRPr lang="fi-FI" altLang="fi-FI" sz="2800" dirty="0" smtClean="0"/>
          </a:p>
          <a:p>
            <a:r>
              <a:rPr lang="fi-FI" altLang="fi-FI" sz="2800" dirty="0" smtClean="0"/>
              <a:t>Comprehensive </a:t>
            </a:r>
            <a:r>
              <a:rPr lang="fi-FI" altLang="fi-FI" sz="2800" dirty="0" err="1" smtClean="0"/>
              <a:t>restrictions</a:t>
            </a:r>
            <a:r>
              <a:rPr lang="fi-FI" altLang="fi-FI" sz="2800" dirty="0" smtClean="0"/>
              <a:t> and </a:t>
            </a:r>
            <a:r>
              <a:rPr lang="fi-FI" altLang="fi-FI" sz="2800" dirty="0" err="1" smtClean="0"/>
              <a:t>bans</a:t>
            </a:r>
            <a:r>
              <a:rPr lang="fi-FI" altLang="fi-FI" sz="2800" dirty="0" smtClean="0"/>
              <a:t> on </a:t>
            </a:r>
            <a:r>
              <a:rPr lang="fi-FI" altLang="fi-FI" sz="2800" dirty="0" err="1" smtClean="0"/>
              <a:t>adventising</a:t>
            </a:r>
            <a:r>
              <a:rPr lang="fi-FI" altLang="fi-FI" sz="2800" dirty="0" smtClean="0"/>
              <a:t> and </a:t>
            </a:r>
            <a:r>
              <a:rPr lang="fi-FI" altLang="fi-FI" sz="2800" dirty="0" err="1" smtClean="0"/>
              <a:t>promotion</a:t>
            </a:r>
            <a:endParaRPr lang="fi-FI" altLang="fi-FI" sz="2800" dirty="0" smtClean="0"/>
          </a:p>
          <a:p>
            <a:r>
              <a:rPr lang="fi-FI" altLang="fi-FI" sz="2800" dirty="0" err="1" smtClean="0"/>
              <a:t>Restrictions</a:t>
            </a:r>
            <a:r>
              <a:rPr lang="fi-FI" altLang="fi-FI" sz="2800" dirty="0" smtClean="0"/>
              <a:t> in the </a:t>
            </a:r>
            <a:r>
              <a:rPr lang="fi-FI" altLang="fi-FI" sz="2800" dirty="0" err="1" smtClean="0"/>
              <a:t>availability</a:t>
            </a:r>
            <a:r>
              <a:rPr lang="fi-FI" altLang="fi-FI" sz="2800" dirty="0" smtClean="0"/>
              <a:t> of </a:t>
            </a:r>
            <a:r>
              <a:rPr lang="fi-FI" altLang="fi-FI" sz="2800" dirty="0" err="1" smtClean="0"/>
              <a:t>retailed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alcohol</a:t>
            </a:r>
            <a:endParaRPr lang="fi-FI" altLang="fi-FI" sz="2800" dirty="0" smtClean="0"/>
          </a:p>
          <a:p>
            <a:endParaRPr lang="fi-FI" altLang="fi-FI" dirty="0" smtClean="0"/>
          </a:p>
        </p:txBody>
      </p:sp>
      <p:sp>
        <p:nvSpPr>
          <p:cNvPr id="32772" name="Päivämäärän paikkamerkki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6D8466C-A1F0-496C-AAF7-EA5F72AA7A9B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3277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3277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869C464-7980-4DCB-A1D5-0CCDBD626575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pic>
        <p:nvPicPr>
          <p:cNvPr id="8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7308" y="1278502"/>
            <a:ext cx="3311116" cy="4598423"/>
          </a:xfrm>
        </p:spPr>
      </p:pic>
    </p:spTree>
    <p:extLst>
      <p:ext uri="{BB962C8B-B14F-4D97-AF65-F5344CB8AC3E}">
        <p14:creationId xmlns:p14="http://schemas.microsoft.com/office/powerpoint/2010/main" val="3995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175" cy="1008063"/>
          </a:xfrm>
        </p:spPr>
        <p:txBody>
          <a:bodyPr/>
          <a:lstStyle/>
          <a:p>
            <a:r>
              <a:rPr lang="fi-FI" altLang="fi-FI" sz="4000" dirty="0" smtClean="0"/>
              <a:t>3c </a:t>
            </a:r>
            <a:r>
              <a:rPr lang="fi-FI" altLang="fi-FI" sz="4000" dirty="0" err="1" smtClean="0"/>
              <a:t>Reduce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risk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factors</a:t>
            </a:r>
            <a:r>
              <a:rPr lang="fi-FI" altLang="fi-FI" sz="4000" dirty="0" smtClean="0"/>
              <a:t>: </a:t>
            </a:r>
            <a:r>
              <a:rPr lang="fi-FI" altLang="fi-FI" sz="4000" dirty="0" err="1" smtClean="0"/>
              <a:t>unhealthy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diet</a:t>
            </a:r>
            <a:r>
              <a:rPr lang="fi-FI" altLang="fi-FI" sz="4000" dirty="0" smtClean="0"/>
              <a:t> and </a:t>
            </a:r>
            <a:r>
              <a:rPr lang="fi-FI" altLang="fi-FI" sz="4000" dirty="0" err="1" smtClean="0"/>
              <a:t>physical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inactivity</a:t>
            </a:r>
            <a:endParaRPr lang="fi-FI" altLang="fi-FI" sz="4000" dirty="0" smtClean="0"/>
          </a:p>
        </p:txBody>
      </p:sp>
      <p:sp>
        <p:nvSpPr>
          <p:cNvPr id="34819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258816" cy="4392612"/>
          </a:xfrm>
        </p:spPr>
        <p:txBody>
          <a:bodyPr/>
          <a:lstStyle/>
          <a:p>
            <a:r>
              <a:rPr lang="fi-FI" altLang="fi-FI" sz="2800" dirty="0" smtClean="0"/>
              <a:t>Salt </a:t>
            </a:r>
            <a:r>
              <a:rPr lang="fi-FI" altLang="fi-FI" sz="2800" dirty="0" err="1" smtClean="0"/>
              <a:t>reduction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through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industry</a:t>
            </a:r>
            <a:r>
              <a:rPr lang="fi-FI" altLang="fi-FI" sz="2800" dirty="0" smtClean="0"/>
              <a:t> and media </a:t>
            </a:r>
            <a:r>
              <a:rPr lang="fi-FI" altLang="fi-FI" sz="2800" dirty="0" err="1" smtClean="0"/>
              <a:t>campaigns</a:t>
            </a:r>
            <a:endParaRPr lang="fi-FI" altLang="fi-FI" sz="2800" dirty="0" smtClean="0"/>
          </a:p>
          <a:p>
            <a:r>
              <a:rPr lang="fi-FI" altLang="fi-FI" sz="2800" dirty="0" err="1" smtClean="0"/>
              <a:t>Reduction</a:t>
            </a:r>
            <a:r>
              <a:rPr lang="fi-FI" altLang="fi-FI" sz="2800" dirty="0" smtClean="0"/>
              <a:t> of </a:t>
            </a:r>
            <a:r>
              <a:rPr lang="fi-FI" altLang="fi-FI" sz="2800" dirty="0" err="1" smtClean="0"/>
              <a:t>saturated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fat</a:t>
            </a:r>
            <a:r>
              <a:rPr lang="fi-FI" altLang="fi-FI" sz="2800" dirty="0" smtClean="0"/>
              <a:t> and </a:t>
            </a:r>
            <a:r>
              <a:rPr lang="fi-FI" altLang="fi-FI" sz="2800" dirty="0" err="1" smtClean="0"/>
              <a:t>replacement</a:t>
            </a:r>
            <a:r>
              <a:rPr lang="fi-FI" altLang="fi-FI" sz="2800" dirty="0" smtClean="0"/>
              <a:t> of </a:t>
            </a:r>
            <a:r>
              <a:rPr lang="fi-FI" altLang="fi-FI" sz="2800" dirty="0" err="1" smtClean="0"/>
              <a:t>transfats</a:t>
            </a:r>
            <a:endParaRPr lang="fi-FI" altLang="fi-FI" sz="2800" dirty="0" smtClean="0"/>
          </a:p>
          <a:p>
            <a:r>
              <a:rPr lang="fi-FI" altLang="fi-FI" sz="2800" dirty="0" smtClean="0"/>
              <a:t>Public </a:t>
            </a:r>
            <a:r>
              <a:rPr lang="fi-FI" altLang="fi-FI" sz="2800" dirty="0" err="1" smtClean="0"/>
              <a:t>awareness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campaigns</a:t>
            </a:r>
            <a:r>
              <a:rPr lang="fi-FI" altLang="fi-FI" sz="2800" dirty="0" smtClean="0"/>
              <a:t> on </a:t>
            </a:r>
            <a:r>
              <a:rPr lang="fi-FI" altLang="fi-FI" sz="2800" dirty="0" err="1" smtClean="0"/>
              <a:t>diet</a:t>
            </a:r>
            <a:r>
              <a:rPr lang="fi-FI" altLang="fi-FI" sz="2800" dirty="0" smtClean="0"/>
              <a:t> and </a:t>
            </a:r>
            <a:r>
              <a:rPr lang="fi-FI" altLang="fi-FI" sz="2800" dirty="0" err="1" smtClean="0"/>
              <a:t>physical</a:t>
            </a:r>
            <a:r>
              <a:rPr lang="fi-FI" altLang="fi-FI" sz="2800" dirty="0" smtClean="0"/>
              <a:t> </a:t>
            </a:r>
            <a:r>
              <a:rPr lang="fi-FI" altLang="fi-FI" sz="2800" dirty="0" err="1" smtClean="0"/>
              <a:t>activity</a:t>
            </a:r>
            <a:endParaRPr lang="fi-FI" altLang="fi-FI" sz="2800" dirty="0" smtClean="0"/>
          </a:p>
        </p:txBody>
      </p:sp>
      <p:sp>
        <p:nvSpPr>
          <p:cNvPr id="34820" name="Päivämäärän paikkamerkki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BAC130B-44FD-4654-86D1-91FA6F48B4E2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3482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3482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B423545-646A-46FF-B038-3DD6565F6F0B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pic>
        <p:nvPicPr>
          <p:cNvPr id="8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1229514"/>
            <a:ext cx="3273959" cy="4647411"/>
          </a:xfrm>
        </p:spPr>
      </p:pic>
    </p:spTree>
    <p:extLst>
      <p:ext uri="{BB962C8B-B14F-4D97-AF65-F5344CB8AC3E}">
        <p14:creationId xmlns:p14="http://schemas.microsoft.com/office/powerpoint/2010/main" val="25587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207375" cy="1008063"/>
          </a:xfrm>
        </p:spPr>
        <p:txBody>
          <a:bodyPr/>
          <a:lstStyle/>
          <a:p>
            <a:pPr eaLnBrk="1" hangingPunct="1"/>
            <a:r>
              <a:rPr lang="fi-FI" altLang="fi-FI" sz="4000" dirty="0" err="1" smtClean="0"/>
              <a:t>Redirection</a:t>
            </a:r>
            <a:r>
              <a:rPr lang="fi-FI" altLang="fi-FI" sz="4000" dirty="0" smtClean="0"/>
              <a:t> of </a:t>
            </a:r>
            <a:r>
              <a:rPr lang="fi-FI" altLang="fi-FI" sz="4000" dirty="0" err="1" smtClean="0"/>
              <a:t>health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services</a:t>
            </a:r>
            <a:endParaRPr lang="fi-FI" altLang="fi-FI" sz="4000" dirty="0" smtClean="0"/>
          </a:p>
        </p:txBody>
      </p:sp>
      <p:pic>
        <p:nvPicPr>
          <p:cNvPr id="37891" name="Sisällön paikkamerkki 6" descr="Primary Health Care.kuv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1268413"/>
            <a:ext cx="3359150" cy="4424362"/>
          </a:xfrm>
        </p:spPr>
      </p:pic>
      <p:sp>
        <p:nvSpPr>
          <p:cNvPr id="3789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657A3F2-2FEC-4D24-9CA4-A784540E21A2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3789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3789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5452951-B1D4-4961-AFAA-DD33B92CFA9F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37895" name="Tekstikehys 8"/>
          <p:cNvSpPr txBox="1">
            <a:spLocks noChangeArrowheads="1"/>
          </p:cNvSpPr>
          <p:nvPr/>
        </p:nvSpPr>
        <p:spPr bwMode="auto">
          <a:xfrm>
            <a:off x="251519" y="1268413"/>
            <a:ext cx="525658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fi-FI" altLang="fi-FI" sz="2000" dirty="0" smtClean="0"/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fi-FI" altLang="fi-FI" sz="2800" dirty="0" err="1" smtClean="0"/>
              <a:t>Reorientation</a:t>
            </a:r>
            <a:r>
              <a:rPr lang="fi-FI" altLang="fi-FI" sz="2800" dirty="0" smtClean="0"/>
              <a:t> </a:t>
            </a:r>
            <a:r>
              <a:rPr lang="fi-FI" altLang="fi-FI" sz="2800" dirty="0"/>
              <a:t>and </a:t>
            </a:r>
            <a:r>
              <a:rPr lang="fi-FI" altLang="fi-FI" sz="2800" dirty="0" smtClean="0"/>
              <a:t>    </a:t>
            </a:r>
            <a:r>
              <a:rPr lang="fi-FI" altLang="fi-FI" sz="2800" dirty="0" err="1" smtClean="0"/>
              <a:t>strengthening</a:t>
            </a:r>
            <a:r>
              <a:rPr lang="fi-FI" altLang="fi-FI" sz="2800" dirty="0" smtClean="0"/>
              <a:t> of </a:t>
            </a:r>
            <a:r>
              <a:rPr lang="fi-FI" altLang="fi-FI" sz="2800" dirty="0" err="1"/>
              <a:t>health</a:t>
            </a:r>
            <a:r>
              <a:rPr lang="fi-FI" altLang="fi-FI" sz="2800" dirty="0"/>
              <a:t> </a:t>
            </a:r>
            <a:r>
              <a:rPr lang="fi-FI" altLang="fi-FI" sz="2800" dirty="0" err="1"/>
              <a:t>systems</a:t>
            </a:r>
            <a:endParaRPr lang="fi-FI" altLang="fi-FI" sz="2800" dirty="0"/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fi-FI" altLang="fi-FI" sz="2800" dirty="0"/>
              <a:t> </a:t>
            </a:r>
            <a:r>
              <a:rPr lang="fi-FI" altLang="fi-FI" sz="2800" dirty="0" err="1"/>
              <a:t>Primary</a:t>
            </a:r>
            <a:r>
              <a:rPr lang="fi-FI" altLang="fi-FI" sz="2800" dirty="0"/>
              <a:t> </a:t>
            </a:r>
            <a:r>
              <a:rPr lang="fi-FI" altLang="fi-FI" sz="2800" dirty="0" err="1"/>
              <a:t>health</a:t>
            </a:r>
            <a:r>
              <a:rPr lang="fi-FI" altLang="fi-FI" sz="2800" dirty="0"/>
              <a:t> </a:t>
            </a:r>
            <a:r>
              <a:rPr lang="fi-FI" altLang="fi-FI" sz="2800" dirty="0" err="1"/>
              <a:t>care</a:t>
            </a:r>
            <a:r>
              <a:rPr lang="fi-FI" altLang="fi-FI" sz="2800" dirty="0"/>
              <a:t>: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fi-FI" altLang="fi-FI" sz="2800" dirty="0"/>
              <a:t>”</a:t>
            </a:r>
            <a:r>
              <a:rPr lang="fi-FI" altLang="fi-FI" sz="2800" dirty="0" err="1"/>
              <a:t>Now</a:t>
            </a:r>
            <a:r>
              <a:rPr lang="fi-FI" altLang="fi-FI" sz="2800" dirty="0"/>
              <a:t> </a:t>
            </a:r>
            <a:r>
              <a:rPr lang="fi-FI" altLang="fi-FI" sz="2800" dirty="0" err="1"/>
              <a:t>more</a:t>
            </a:r>
            <a:r>
              <a:rPr lang="fi-FI" altLang="fi-FI" sz="2800" dirty="0"/>
              <a:t> </a:t>
            </a:r>
            <a:r>
              <a:rPr lang="fi-FI" altLang="fi-FI" sz="2800" dirty="0" err="1"/>
              <a:t>than</a:t>
            </a:r>
            <a:r>
              <a:rPr lang="fi-FI" altLang="fi-FI" sz="2800" dirty="0"/>
              <a:t> </a:t>
            </a:r>
            <a:r>
              <a:rPr lang="fi-FI" altLang="fi-FI" sz="2800" dirty="0" err="1"/>
              <a:t>ever</a:t>
            </a:r>
            <a:r>
              <a:rPr lang="fi-FI" altLang="fi-FI" sz="2800" dirty="0"/>
              <a:t>”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fi-FI" altLang="fi-FI" sz="2800" dirty="0"/>
              <a:t>(WHR 2008)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</a:pPr>
            <a:r>
              <a:rPr lang="fi-FI" altLang="fi-FI" sz="2800" dirty="0"/>
              <a:t> </a:t>
            </a:r>
            <a:r>
              <a:rPr lang="fi-FI" altLang="fi-FI" sz="2800" dirty="0" err="1"/>
              <a:t>Special</a:t>
            </a:r>
            <a:r>
              <a:rPr lang="fi-FI" altLang="fi-FI" sz="2800" dirty="0"/>
              <a:t> </a:t>
            </a:r>
            <a:r>
              <a:rPr lang="fi-FI" altLang="fi-FI" sz="2800" dirty="0" err="1"/>
              <a:t>emphasis</a:t>
            </a:r>
            <a:r>
              <a:rPr lang="fi-FI" altLang="fi-FI" sz="2800" dirty="0"/>
              <a:t> for </a:t>
            </a:r>
            <a:r>
              <a:rPr lang="fi-FI" altLang="fi-FI" sz="2800" dirty="0" err="1"/>
              <a:t>NCDs</a:t>
            </a:r>
            <a:endParaRPr lang="fi-FI" altLang="fi-FI" sz="2800" dirty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i-FI" altLang="fi-FI" sz="2800" dirty="0"/>
              <a:t> </a:t>
            </a:r>
            <a:r>
              <a:rPr lang="fi-FI" altLang="fi-FI" sz="2800" dirty="0" err="1"/>
              <a:t>Chronic</a:t>
            </a:r>
            <a:r>
              <a:rPr lang="fi-FI" altLang="fi-FI" sz="2800" dirty="0"/>
              <a:t> </a:t>
            </a:r>
            <a:r>
              <a:rPr lang="fi-FI" altLang="fi-FI" sz="2800" dirty="0" err="1"/>
              <a:t>care</a:t>
            </a:r>
            <a:r>
              <a:rPr lang="fi-FI" altLang="fi-FI" sz="2800" dirty="0"/>
              <a:t> </a:t>
            </a:r>
            <a:r>
              <a:rPr lang="fi-FI" altLang="fi-FI" sz="2800" dirty="0" err="1"/>
              <a:t>model</a:t>
            </a:r>
            <a:endParaRPr lang="fi-FI" altLang="fi-FI" sz="2800" dirty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fi-FI" altLang="fi-FI" sz="2800" dirty="0"/>
              <a:t> </a:t>
            </a:r>
            <a:r>
              <a:rPr lang="fi-FI" altLang="fi-FI" sz="2800" dirty="0" err="1"/>
              <a:t>Preventive</a:t>
            </a:r>
            <a:r>
              <a:rPr lang="fi-FI" altLang="fi-FI" sz="2800" dirty="0"/>
              <a:t> </a:t>
            </a:r>
            <a:r>
              <a:rPr lang="fi-FI" altLang="fi-FI" sz="2800" dirty="0" err="1"/>
              <a:t>practices</a:t>
            </a:r>
            <a:endParaRPr lang="fi-FI" altLang="fi-FI" sz="2800" dirty="0"/>
          </a:p>
        </p:txBody>
      </p:sp>
    </p:spTree>
    <p:extLst>
      <p:ext uri="{BB962C8B-B14F-4D97-AF65-F5344CB8AC3E}">
        <p14:creationId xmlns:p14="http://schemas.microsoft.com/office/powerpoint/2010/main" val="3103938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783739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4C-231F-490F-B2B0-BCCF5F0C2472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3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tsikko 1"/>
          <p:cNvSpPr>
            <a:spLocks noGrp="1"/>
          </p:cNvSpPr>
          <p:nvPr>
            <p:ph type="title"/>
          </p:nvPr>
        </p:nvSpPr>
        <p:spPr>
          <a:xfrm>
            <a:off x="468313" y="12700"/>
            <a:ext cx="8207375" cy="1008063"/>
          </a:xfrm>
        </p:spPr>
        <p:txBody>
          <a:bodyPr/>
          <a:lstStyle/>
          <a:p>
            <a:r>
              <a:rPr lang="fi-FI" altLang="fi-FI" sz="4000" smtClean="0"/>
              <a:t>6. Monitor and evaluate</a:t>
            </a:r>
          </a:p>
        </p:txBody>
      </p:sp>
      <p:sp>
        <p:nvSpPr>
          <p:cNvPr id="40963" name="Sisällön paikkamerkki 2"/>
          <p:cNvSpPr>
            <a:spLocks noGrp="1"/>
          </p:cNvSpPr>
          <p:nvPr>
            <p:ph idx="1"/>
          </p:nvPr>
        </p:nvSpPr>
        <p:spPr>
          <a:xfrm>
            <a:off x="179388" y="1052513"/>
            <a:ext cx="8929687" cy="4392612"/>
          </a:xfrm>
        </p:spPr>
        <p:txBody>
          <a:bodyPr/>
          <a:lstStyle/>
          <a:p>
            <a:r>
              <a:rPr lang="fi-FI" altLang="fi-FI" sz="3600" smtClean="0"/>
              <a:t>Develop national targets and indicators (based on the global ones)</a:t>
            </a:r>
          </a:p>
          <a:p>
            <a:r>
              <a:rPr lang="fi-FI" altLang="fi-FI" sz="3600" smtClean="0"/>
              <a:t>Develop national surveillance monitoring system</a:t>
            </a:r>
          </a:p>
          <a:p>
            <a:pPr lvl="1"/>
            <a:r>
              <a:rPr lang="fi-FI" altLang="fi-FI" sz="3600" smtClean="0"/>
              <a:t>Cause of deaths register</a:t>
            </a:r>
          </a:p>
          <a:p>
            <a:pPr lvl="1"/>
            <a:r>
              <a:rPr lang="fi-FI" altLang="fi-FI" sz="3600" smtClean="0"/>
              <a:t>Cancer register</a:t>
            </a:r>
          </a:p>
          <a:p>
            <a:pPr lvl="1"/>
            <a:r>
              <a:rPr lang="fi-FI" altLang="fi-FI" sz="3600" smtClean="0"/>
              <a:t>Periodic population risk factor surveys</a:t>
            </a:r>
          </a:p>
          <a:p>
            <a:pPr lvl="1"/>
            <a:r>
              <a:rPr lang="fi-FI" altLang="fi-FI" sz="3600" smtClean="0"/>
              <a:t>Monitoring of national actions</a:t>
            </a:r>
          </a:p>
        </p:txBody>
      </p:sp>
      <p:sp>
        <p:nvSpPr>
          <p:cNvPr id="40964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2B113AD-5BC5-4FED-8E2A-1A12BE0AFD88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4096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4096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48F87A6-2205-42F3-97CF-844F0E7F8EF7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tsikko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08963" cy="1008062"/>
          </a:xfrm>
        </p:spPr>
        <p:txBody>
          <a:bodyPr/>
          <a:lstStyle/>
          <a:p>
            <a:pPr eaLnBrk="1" hangingPunct="1"/>
            <a:r>
              <a:rPr lang="fi-FI" altLang="fi-FI" sz="2800" smtClean="0"/>
              <a:t>NCD FRAMEWORK FOR ACTION/MONITORING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496176" cy="475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A59DAE7-36D2-416A-ACF2-F97E3735A9E3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dirty="0" smtClean="0">
              <a:solidFill>
                <a:schemeClr val="bg1"/>
              </a:solidFill>
            </a:endParaRPr>
          </a:p>
        </p:txBody>
      </p:sp>
      <p:sp>
        <p:nvSpPr>
          <p:cNvPr id="41989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DE14B93-AE11-42E9-AD08-CB7A590681C5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GB" altLang="fi-FI" sz="1000" dirty="0" smtClean="0">
              <a:solidFill>
                <a:schemeClr val="bg1"/>
              </a:solidFill>
            </a:endParaRPr>
          </a:p>
        </p:txBody>
      </p:sp>
      <p:sp>
        <p:nvSpPr>
          <p:cNvPr id="8" name="Oikea aaltosulje 7"/>
          <p:cNvSpPr/>
          <p:nvPr/>
        </p:nvSpPr>
        <p:spPr>
          <a:xfrm rot="16200000" flipH="1">
            <a:off x="2195513" y="3500437"/>
            <a:ext cx="215900" cy="936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9" name="Oikea aaltosulje 8"/>
          <p:cNvSpPr/>
          <p:nvPr/>
        </p:nvSpPr>
        <p:spPr>
          <a:xfrm rot="16200000" flipH="1">
            <a:off x="4500563" y="3500437"/>
            <a:ext cx="215900" cy="936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Oikea aaltosulje 9"/>
          <p:cNvSpPr/>
          <p:nvPr/>
        </p:nvSpPr>
        <p:spPr>
          <a:xfrm rot="16200000" flipH="1">
            <a:off x="6660357" y="3501231"/>
            <a:ext cx="215900" cy="9350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1993" name="Tekstikehys 10"/>
          <p:cNvSpPr txBox="1">
            <a:spLocks noChangeArrowheads="1"/>
          </p:cNvSpPr>
          <p:nvPr/>
        </p:nvSpPr>
        <p:spPr bwMode="auto">
          <a:xfrm>
            <a:off x="4067175" y="1484313"/>
            <a:ext cx="165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GENETICS</a:t>
            </a:r>
          </a:p>
        </p:txBody>
      </p:sp>
      <p:sp>
        <p:nvSpPr>
          <p:cNvPr id="41994" name="Tekstikehys 11"/>
          <p:cNvSpPr txBox="1">
            <a:spLocks noChangeArrowheads="1"/>
          </p:cNvSpPr>
          <p:nvPr/>
        </p:nvSpPr>
        <p:spPr bwMode="auto">
          <a:xfrm>
            <a:off x="1835150" y="4149725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Health promotion</a:t>
            </a:r>
          </a:p>
        </p:txBody>
      </p:sp>
      <p:sp>
        <p:nvSpPr>
          <p:cNvPr id="41995" name="Tekstikehys 12"/>
          <p:cNvSpPr txBox="1">
            <a:spLocks noChangeArrowheads="1"/>
          </p:cNvSpPr>
          <p:nvPr/>
        </p:nvSpPr>
        <p:spPr bwMode="auto">
          <a:xfrm>
            <a:off x="4067175" y="4149725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Prevention</a:t>
            </a:r>
          </a:p>
        </p:txBody>
      </p:sp>
      <p:sp>
        <p:nvSpPr>
          <p:cNvPr id="41996" name="Tekstikehys 13"/>
          <p:cNvSpPr txBox="1">
            <a:spLocks noChangeArrowheads="1"/>
          </p:cNvSpPr>
          <p:nvPr/>
        </p:nvSpPr>
        <p:spPr bwMode="auto">
          <a:xfrm>
            <a:off x="6372225" y="4149725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Treatment</a:t>
            </a:r>
          </a:p>
        </p:txBody>
      </p:sp>
      <p:sp>
        <p:nvSpPr>
          <p:cNvPr id="41997" name="Tekstikehys 14"/>
          <p:cNvSpPr txBox="1">
            <a:spLocks noChangeArrowheads="1"/>
          </p:cNvSpPr>
          <p:nvPr/>
        </p:nvSpPr>
        <p:spPr bwMode="auto">
          <a:xfrm>
            <a:off x="2484438" y="5157788"/>
            <a:ext cx="1582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SOCIETAL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RESPONSES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(HiAP)</a:t>
            </a:r>
          </a:p>
        </p:txBody>
      </p:sp>
      <p:sp>
        <p:nvSpPr>
          <p:cNvPr id="41998" name="Tekstikehys 15"/>
          <p:cNvSpPr txBox="1">
            <a:spLocks noChangeArrowheads="1"/>
          </p:cNvSpPr>
          <p:nvPr/>
        </p:nvSpPr>
        <p:spPr bwMode="auto">
          <a:xfrm>
            <a:off x="5148263" y="5157788"/>
            <a:ext cx="2376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HEALTH SERVICES</a:t>
            </a:r>
          </a:p>
        </p:txBody>
      </p:sp>
      <p:cxnSp>
        <p:nvCxnSpPr>
          <p:cNvPr id="19" name="Suora nuoliyhdysviiva 18"/>
          <p:cNvCxnSpPr/>
          <p:nvPr/>
        </p:nvCxnSpPr>
        <p:spPr>
          <a:xfrm>
            <a:off x="4859338" y="1916113"/>
            <a:ext cx="576262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 flipH="1">
            <a:off x="3995738" y="1916113"/>
            <a:ext cx="50482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 flipH="1" flipV="1">
            <a:off x="2627313" y="4797425"/>
            <a:ext cx="3603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>
            <a:stCxn id="41997" idx="0"/>
          </p:cNvCxnSpPr>
          <p:nvPr/>
        </p:nvCxnSpPr>
        <p:spPr>
          <a:xfrm flipV="1">
            <a:off x="3276600" y="4581525"/>
            <a:ext cx="790575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/>
          <p:nvPr/>
        </p:nvCxnSpPr>
        <p:spPr>
          <a:xfrm flipH="1" flipV="1">
            <a:off x="5219700" y="4652963"/>
            <a:ext cx="43180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/>
          <p:nvPr/>
        </p:nvCxnSpPr>
        <p:spPr>
          <a:xfrm flipV="1">
            <a:off x="6156325" y="4652963"/>
            <a:ext cx="360363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5" name="Alatunnisteen paikkamerkki 2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  <a:endParaRPr lang="en-GB" altLang="fi-FI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3200" smtClean="0"/>
              <a:t>Theory and evidence base</a:t>
            </a:r>
            <a:br>
              <a:rPr lang="en-US" altLang="fi-FI" sz="3200" smtClean="0"/>
            </a:br>
            <a:r>
              <a:rPr lang="en-US" altLang="fi-FI" sz="3200" smtClean="0"/>
              <a:t>for effective action to change lifestyles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i-FI" u="sng" dirty="0" smtClean="0"/>
              <a:t>Medical/epidemiological</a:t>
            </a:r>
            <a:r>
              <a:rPr lang="en-US" altLang="fi-FI" dirty="0" smtClean="0"/>
              <a:t> frameworks: </a:t>
            </a:r>
          </a:p>
          <a:p>
            <a:pPr>
              <a:buFontTx/>
              <a:buNone/>
            </a:pPr>
            <a:r>
              <a:rPr lang="en-US" altLang="fi-FI" dirty="0" smtClean="0"/>
              <a:t>    - choice of the most important risk factors/targets</a:t>
            </a:r>
          </a:p>
          <a:p>
            <a:r>
              <a:rPr lang="en-US" altLang="fi-FI" u="sng" dirty="0" err="1" smtClean="0"/>
              <a:t>Behavioural</a:t>
            </a:r>
            <a:r>
              <a:rPr lang="en-US" altLang="fi-FI" u="sng" dirty="0" smtClean="0"/>
              <a:t>/social theories</a:t>
            </a:r>
            <a:r>
              <a:rPr lang="en-US" altLang="fi-FI" dirty="0" smtClean="0"/>
              <a:t>/frameworks:</a:t>
            </a:r>
          </a:p>
          <a:p>
            <a:pPr>
              <a:buFontTx/>
              <a:buNone/>
            </a:pPr>
            <a:r>
              <a:rPr lang="en-US" altLang="fi-FI" dirty="0" smtClean="0"/>
              <a:t>   - (social) marketing, psychology, social psychology, sociology, social policy, political sciences</a:t>
            </a:r>
          </a:p>
          <a:p>
            <a:r>
              <a:rPr lang="en-US" altLang="fi-FI" dirty="0" smtClean="0"/>
              <a:t>Strong and sustained </a:t>
            </a:r>
            <a:r>
              <a:rPr lang="en-US" altLang="fi-FI" u="sng" dirty="0" smtClean="0"/>
              <a:t>implementation</a:t>
            </a:r>
          </a:p>
          <a:p>
            <a:pPr>
              <a:buFontTx/>
              <a:buNone/>
            </a:pPr>
            <a:r>
              <a:rPr lang="en-US" altLang="fi-FI" dirty="0" smtClean="0"/>
              <a:t>    - leadership, infrastructure, resources</a:t>
            </a:r>
          </a:p>
          <a:p>
            <a:endParaRPr lang="en-US" altLang="fi-FI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39C1-0C96-4BB2-88C2-F0F20E24CD34}" type="datetime1">
              <a:rPr lang="fi-FI" smtClean="0"/>
              <a:t>21.10.2015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9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339725"/>
            <a:ext cx="7958138" cy="985838"/>
          </a:xfrm>
        </p:spPr>
        <p:txBody>
          <a:bodyPr/>
          <a:lstStyle/>
          <a:p>
            <a:pPr algn="l" eaLnBrk="1" hangingPunct="1"/>
            <a:r>
              <a:rPr lang="en-US" altLang="fi-FI" sz="2800" b="1" dirty="0" smtClean="0">
                <a:solidFill>
                  <a:srgbClr val="FFC000"/>
                </a:solidFill>
                <a:latin typeface="Calibri" pitchFamily="34" charset="0"/>
              </a:rPr>
              <a:t>Community intervention model of The North</a:t>
            </a:r>
            <a:br>
              <a:rPr lang="en-US" altLang="fi-FI" sz="28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altLang="fi-FI" sz="2800" b="1" dirty="0" smtClean="0">
                <a:solidFill>
                  <a:srgbClr val="FFC000"/>
                </a:solidFill>
                <a:latin typeface="Calibri" pitchFamily="34" charset="0"/>
              </a:rPr>
              <a:t>Karelia Project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0" y="1785938"/>
          <a:ext cx="9144000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rawing" r:id="rId4" imgW="2940821" imgH="1296557" progId="">
                  <p:embed/>
                </p:oleObj>
              </mc:Choice>
              <mc:Fallback>
                <p:oleObj name="Drawing" r:id="rId4" imgW="2940821" imgH="12965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5938"/>
                        <a:ext cx="9144000" cy="469741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E2B10-AEC4-45A7-B920-CC69DAD389B0}" type="datetime1">
              <a:rPr lang="fi-FI" smtClean="0">
                <a:solidFill>
                  <a:prstClr val="white">
                    <a:tint val="75000"/>
                  </a:prstClr>
                </a:solidFill>
              </a:rPr>
              <a:t>21.10.2015</a:t>
            </a:fld>
            <a:endParaRPr lang="fi-F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white">
                    <a:tint val="75000"/>
                  </a:prstClr>
                </a:solidFill>
              </a:rPr>
              <a:t>Pekka Puska</a:t>
            </a:r>
            <a:endParaRPr lang="fi-FI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E08B9-C819-45D9-8549-792C38B54BBF}" type="slidenum">
              <a:rPr lang="fi-FI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fi-FI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Pekka Puska</a:t>
            </a:r>
            <a:endParaRPr lang="fi-FI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58FB8-2948-4467-B7A3-759EFC244F37}" type="slidenum">
              <a:rPr lang="fi-FI" smtClean="0"/>
              <a:pPr>
                <a:defRPr/>
              </a:pPr>
              <a:t>34</a:t>
            </a:fld>
            <a:endParaRPr lang="fi-FI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1325"/>
            <a:ext cx="8229600" cy="43100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tabLst>
                <a:tab pos="534988" algn="l"/>
              </a:tabLst>
              <a:defRPr/>
            </a:pPr>
            <a:r>
              <a:rPr lang="fi-FI" sz="3600" b="1" dirty="0" err="1"/>
              <a:t>Personal</a:t>
            </a:r>
            <a:r>
              <a:rPr lang="fi-FI" sz="3600" b="1" dirty="0"/>
              <a:t> </a:t>
            </a:r>
            <a:r>
              <a:rPr lang="fi-FI" sz="3600" b="1" dirty="0" err="1"/>
              <a:t>Responsibility</a:t>
            </a:r>
            <a:endParaRPr lang="fi-FI" sz="3600" b="1" dirty="0"/>
          </a:p>
          <a:p>
            <a:pPr>
              <a:lnSpc>
                <a:spcPct val="90000"/>
              </a:lnSpc>
              <a:buFontTx/>
              <a:buNone/>
              <a:tabLst>
                <a:tab pos="534988" algn="l"/>
              </a:tabLst>
              <a:defRPr/>
            </a:pPr>
            <a:r>
              <a:rPr lang="fi-FI" sz="3600" b="1" dirty="0"/>
              <a:t>	”</a:t>
            </a:r>
            <a:r>
              <a:rPr lang="fi-FI" sz="3600" b="1" dirty="0" err="1"/>
              <a:t>Nobody</a:t>
            </a:r>
            <a:r>
              <a:rPr lang="fi-FI" sz="3600" b="1" dirty="0"/>
              <a:t> </a:t>
            </a:r>
            <a:r>
              <a:rPr lang="fi-FI" sz="3600" b="1" dirty="0" err="1"/>
              <a:t>can</a:t>
            </a:r>
            <a:r>
              <a:rPr lang="fi-FI" sz="3600" b="1" dirty="0"/>
              <a:t> </a:t>
            </a:r>
            <a:r>
              <a:rPr lang="fi-FI" sz="3600" b="1" dirty="0" err="1"/>
              <a:t>take</a:t>
            </a:r>
            <a:r>
              <a:rPr lang="fi-FI" sz="3600" b="1" dirty="0"/>
              <a:t> </a:t>
            </a:r>
            <a:r>
              <a:rPr lang="fi-FI" sz="3600" b="1" dirty="0" err="1"/>
              <a:t>better</a:t>
            </a:r>
            <a:r>
              <a:rPr lang="fi-FI" sz="3600" b="1" dirty="0"/>
              <a:t> </a:t>
            </a:r>
            <a:r>
              <a:rPr lang="fi-FI" sz="3600" b="1" dirty="0" err="1"/>
              <a:t>care</a:t>
            </a:r>
            <a:r>
              <a:rPr lang="fi-FI" sz="3600" b="1" dirty="0"/>
              <a:t> of 	</a:t>
            </a:r>
            <a:r>
              <a:rPr lang="fi-FI" sz="3600" b="1" dirty="0" err="1"/>
              <a:t>your</a:t>
            </a:r>
            <a:r>
              <a:rPr lang="fi-FI" sz="3600" b="1" dirty="0"/>
              <a:t> </a:t>
            </a:r>
            <a:r>
              <a:rPr lang="fi-FI" sz="3600" b="1" dirty="0" err="1"/>
              <a:t>health</a:t>
            </a:r>
            <a:r>
              <a:rPr lang="fi-FI" sz="3600" b="1" dirty="0"/>
              <a:t> </a:t>
            </a:r>
            <a:r>
              <a:rPr lang="fi-FI" sz="3600" b="1" dirty="0" err="1"/>
              <a:t>than</a:t>
            </a:r>
            <a:r>
              <a:rPr lang="fi-FI" sz="3600" b="1" dirty="0"/>
              <a:t> </a:t>
            </a:r>
            <a:r>
              <a:rPr lang="fi-FI" sz="3600" b="1" dirty="0" err="1"/>
              <a:t>yourself</a:t>
            </a:r>
            <a:r>
              <a:rPr lang="fi-FI" sz="3600" b="1" dirty="0"/>
              <a:t>”</a:t>
            </a:r>
          </a:p>
          <a:p>
            <a:pPr>
              <a:lnSpc>
                <a:spcPct val="90000"/>
              </a:lnSpc>
              <a:buFontTx/>
              <a:buNone/>
              <a:tabLst>
                <a:tab pos="534988" algn="l"/>
              </a:tabLst>
              <a:defRPr/>
            </a:pPr>
            <a:endParaRPr lang="fi-FI" sz="1800" b="1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tabLst>
                <a:tab pos="534988" algn="l"/>
              </a:tabLst>
              <a:defRPr/>
            </a:pPr>
            <a:r>
              <a:rPr lang="fi-FI" sz="3600" b="1" dirty="0"/>
              <a:t>Public </a:t>
            </a:r>
            <a:r>
              <a:rPr lang="fi-FI" sz="3600" b="1" dirty="0" err="1"/>
              <a:t>Responsibility</a:t>
            </a:r>
            <a:endParaRPr lang="fi-FI" sz="3600" b="1" dirty="0"/>
          </a:p>
          <a:p>
            <a:pPr>
              <a:lnSpc>
                <a:spcPct val="90000"/>
              </a:lnSpc>
              <a:buFontTx/>
              <a:buNone/>
              <a:tabLst>
                <a:tab pos="534988" algn="l"/>
              </a:tabLst>
              <a:defRPr/>
            </a:pPr>
            <a:r>
              <a:rPr lang="fi-FI" sz="3600" b="1" dirty="0"/>
              <a:t>	”</a:t>
            </a:r>
            <a:r>
              <a:rPr lang="fi-FI" sz="3600" b="1" dirty="0" err="1"/>
              <a:t>Make</a:t>
            </a:r>
            <a:r>
              <a:rPr lang="fi-FI" sz="3600" b="1" dirty="0"/>
              <a:t> the </a:t>
            </a:r>
            <a:r>
              <a:rPr lang="fi-FI" sz="3600" b="1" dirty="0" err="1"/>
              <a:t>healthy</a:t>
            </a:r>
            <a:r>
              <a:rPr lang="fi-FI" sz="3600" b="1" dirty="0"/>
              <a:t> </a:t>
            </a:r>
            <a:r>
              <a:rPr lang="fi-FI" sz="3600" b="1" dirty="0" err="1"/>
              <a:t>choices</a:t>
            </a:r>
            <a:r>
              <a:rPr lang="fi-FI" sz="3600" b="1" dirty="0"/>
              <a:t> the </a:t>
            </a:r>
            <a:r>
              <a:rPr lang="fi-FI" sz="3600" b="1" dirty="0" err="1"/>
              <a:t>easy</a:t>
            </a:r>
            <a:r>
              <a:rPr lang="fi-FI" sz="3600" b="1" dirty="0"/>
              <a:t> 	</a:t>
            </a:r>
            <a:r>
              <a:rPr lang="fi-FI" sz="3600" b="1" dirty="0" err="1"/>
              <a:t>ones</a:t>
            </a:r>
            <a:r>
              <a:rPr lang="fi-FI" sz="3600" b="1" dirty="0"/>
              <a:t>”</a:t>
            </a:r>
          </a:p>
          <a:p>
            <a:pPr>
              <a:lnSpc>
                <a:spcPct val="90000"/>
              </a:lnSpc>
              <a:buFontTx/>
              <a:buNone/>
              <a:tabLst>
                <a:tab pos="534988" algn="l"/>
              </a:tabLst>
              <a:defRPr/>
            </a:pPr>
            <a:r>
              <a:rPr lang="fi-FI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	</a:t>
            </a:r>
            <a:r>
              <a:rPr lang="fi-FI" b="1" i="1" dirty="0"/>
              <a:t>(Ottawa </a:t>
            </a:r>
            <a:r>
              <a:rPr lang="fi-FI" b="1" i="1" dirty="0" smtClean="0"/>
              <a:t>charter)</a:t>
            </a:r>
            <a:endParaRPr lang="fi-FI" b="1" i="1" dirty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03188" y="260350"/>
            <a:ext cx="76374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i-FI" altLang="fi-FI" sz="4000">
                <a:solidFill>
                  <a:schemeClr val="accent1"/>
                </a:solidFill>
                <a:latin typeface="Arial Narrow" pitchFamily="34" charset="0"/>
              </a:rPr>
              <a:t>COMBING PERSONAL AND PUBLIC 	RESPONSIBILITIES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D509-2F39-47ED-A43D-D0234C73EBD7}" type="datetime1">
              <a:rPr lang="fi-FI" smtClean="0"/>
              <a:t>21.10.2015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13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Pekka Puska</a:t>
            </a:r>
            <a:endParaRPr lang="fi-FI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8981-DBE9-47AA-931F-ED8EBDB325AE}" type="slidenum">
              <a:rPr lang="fi-FI"/>
              <a:pPr>
                <a:defRPr/>
              </a:pPr>
              <a:t>35</a:t>
            </a:fld>
            <a:endParaRPr lang="fi-FI"/>
          </a:p>
        </p:txBody>
      </p:sp>
      <p:pic>
        <p:nvPicPr>
          <p:cNvPr id="27652" name="Picture 2" descr="IMAGE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74"/>
          <a:stretch>
            <a:fillRect/>
          </a:stretch>
        </p:blipFill>
        <p:spPr bwMode="auto">
          <a:xfrm>
            <a:off x="-123825" y="0"/>
            <a:ext cx="934243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8316913" y="6219825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i-FI" altLang="fi-FI" sz="14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EE-A645-4FE8-AA6D-E076F67F2C77}" type="datetime1">
              <a:rPr lang="fi-FI" smtClean="0"/>
              <a:t>21.10.2015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3168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Pekka Puska</a:t>
            </a:r>
            <a:endParaRPr lang="fi-FI" dirty="0" smtClean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BD455-BF37-410A-A16E-6782FB0E595F}" type="slidenum">
              <a:rPr lang="fi-FI" smtClean="0"/>
              <a:pPr>
                <a:defRPr/>
              </a:pPr>
              <a:t>36</a:t>
            </a:fld>
            <a:endParaRPr lang="fi-FI" smtClean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1663" y="2060575"/>
            <a:ext cx="7715250" cy="2305050"/>
          </a:xfrm>
          <a:solidFill>
            <a:srgbClr val="FFE7FF"/>
          </a:solidFill>
          <a:ln w="38100">
            <a:solidFill>
              <a:schemeClr val="accent2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fi-FI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PUBLIC RESPONSIBILITY</a:t>
            </a:r>
          </a:p>
          <a:p>
            <a:pPr algn="ctr">
              <a:buFontTx/>
              <a:buNone/>
              <a:defRPr/>
            </a:pPr>
            <a:endParaRPr lang="fi-FI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fi-FI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POLICY INTERVENTIONS</a:t>
            </a: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3924300" y="2887663"/>
            <a:ext cx="812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60093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fi-FI" altLang="fi-FI" sz="2400">
              <a:solidFill>
                <a:srgbClr val="FF00FF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BCDC-D4B6-40E9-BFAE-22F40885828B}" type="datetime1">
              <a:rPr lang="fi-FI" smtClean="0"/>
              <a:t>21.10.2015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05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tsikko 1"/>
          <p:cNvSpPr>
            <a:spLocks noGrp="1"/>
          </p:cNvSpPr>
          <p:nvPr>
            <p:ph type="title"/>
          </p:nvPr>
        </p:nvSpPr>
        <p:spPr>
          <a:xfrm>
            <a:off x="395288" y="1557338"/>
            <a:ext cx="8207375" cy="1008062"/>
          </a:xfrm>
        </p:spPr>
        <p:txBody>
          <a:bodyPr/>
          <a:lstStyle/>
          <a:p>
            <a:r>
              <a:rPr lang="en-US" altLang="fi-FI" sz="3600" smtClean="0"/>
              <a:t>During the last few years a great number of strategies and plans for evidence-based, effective prevention and health promotion have been produced</a:t>
            </a:r>
            <a:endParaRPr lang="fi-FI" altLang="fi-FI" sz="3600" smtClean="0"/>
          </a:p>
        </p:txBody>
      </p:sp>
      <p:sp>
        <p:nvSpPr>
          <p:cNvPr id="50179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C83F6AE-0E49-49B3-AC7F-8AED02C70A6E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50180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  <a:endParaRPr lang="en-GB" altLang="fi-FI" sz="1000" dirty="0" smtClean="0">
              <a:solidFill>
                <a:schemeClr val="bg1"/>
              </a:solidFill>
            </a:endParaRPr>
          </a:p>
        </p:txBody>
      </p:sp>
      <p:sp>
        <p:nvSpPr>
          <p:cNvPr id="50181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2ECE5A7-F1D6-4CD7-B935-E690DB89CC8F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pic>
        <p:nvPicPr>
          <p:cNvPr id="50182" name="Picture 2" descr="C:\Users\trid\AppData\Local\Microsoft\Windows\Temporary Internet Files\Content.Outlook\CFL3DIXV\28082012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638" y="2997200"/>
            <a:ext cx="4932362" cy="3533775"/>
          </a:xfrm>
          <a:noFill/>
        </p:spPr>
      </p:pic>
      <p:sp>
        <p:nvSpPr>
          <p:cNvPr id="50183" name="Suorakulmio 6"/>
          <p:cNvSpPr>
            <a:spLocks noChangeArrowheads="1"/>
          </p:cNvSpPr>
          <p:nvPr/>
        </p:nvSpPr>
        <p:spPr bwMode="auto">
          <a:xfrm>
            <a:off x="468313" y="3357563"/>
            <a:ext cx="3527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i-FI" sz="2400"/>
              <a:t>Many important priorities have been identified</a:t>
            </a:r>
            <a:endParaRPr lang="fi-FI" altLang="fi-FI" sz="2400"/>
          </a:p>
        </p:txBody>
      </p:sp>
    </p:spTree>
    <p:extLst>
      <p:ext uri="{BB962C8B-B14F-4D97-AF65-F5344CB8AC3E}">
        <p14:creationId xmlns:p14="http://schemas.microsoft.com/office/powerpoint/2010/main" val="1620397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1000" b="0" smtClean="0">
                <a:solidFill>
                  <a:schemeClr val="bg1"/>
                </a:solidFill>
              </a:rPr>
              <a:t>Pekka Puska</a:t>
            </a:r>
            <a:endParaRPr lang="fi-FI" altLang="fi-FI" sz="1000" b="0" dirty="0" smtClean="0">
              <a:solidFill>
                <a:schemeClr val="bg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868863"/>
            <a:ext cx="504825" cy="57626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84213" y="765175"/>
            <a:ext cx="77755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tabLst>
                <a:tab pos="360363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</a:pPr>
            <a:r>
              <a:rPr lang="fi-FI" altLang="fi-FI" sz="3600">
                <a:solidFill>
                  <a:schemeClr val="accent1"/>
                </a:solidFill>
              </a:rPr>
              <a:t>From priorities to implementation</a:t>
            </a: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3563938" y="2133600"/>
            <a:ext cx="1263650" cy="719138"/>
          </a:xfrm>
          <a:prstGeom prst="rightArrow">
            <a:avLst>
              <a:gd name="adj1" fmla="val 50000"/>
              <a:gd name="adj2" fmla="val 43929"/>
            </a:avLst>
          </a:prstGeom>
          <a:solidFill>
            <a:srgbClr val="D60093"/>
          </a:solidFill>
          <a:ln w="12700">
            <a:solidFill>
              <a:srgbClr val="D6009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fi-FI" altLang="fi-FI" sz="2400" b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55650" y="2060575"/>
            <a:ext cx="302418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5000"/>
              </a:lnSpc>
              <a:buClr>
                <a:srgbClr val="7BC143"/>
              </a:buClr>
            </a:pPr>
            <a:r>
              <a:rPr lang="en-US" altLang="fi-FI" sz="2800" b="0">
                <a:solidFill>
                  <a:srgbClr val="000000"/>
                </a:solidFill>
              </a:rPr>
              <a:t>IDENTIFYING</a:t>
            </a:r>
          </a:p>
          <a:p>
            <a:pPr algn="l">
              <a:lnSpc>
                <a:spcPct val="85000"/>
              </a:lnSpc>
              <a:buClr>
                <a:srgbClr val="7BC143"/>
              </a:buClr>
            </a:pPr>
            <a:r>
              <a:rPr lang="en-US" altLang="fi-FI" sz="2800" b="0">
                <a:solidFill>
                  <a:srgbClr val="000000"/>
                </a:solidFill>
              </a:rPr>
              <a:t>PRIORITIES</a:t>
            </a:r>
          </a:p>
          <a:p>
            <a:pPr algn="l">
              <a:lnSpc>
                <a:spcPct val="85000"/>
              </a:lnSpc>
              <a:buClr>
                <a:srgbClr val="7BC143"/>
              </a:buClr>
              <a:buFontTx/>
              <a:buChar char="•"/>
            </a:pPr>
            <a:r>
              <a:rPr lang="en-US" altLang="fi-FI" sz="2800" b="0">
                <a:solidFill>
                  <a:srgbClr val="000000"/>
                </a:solidFill>
              </a:rPr>
              <a:t>“Less is more”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5364163" y="1989138"/>
            <a:ext cx="338455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fi-FI" sz="2800" b="0">
                <a:solidFill>
                  <a:srgbClr val="000000"/>
                </a:solidFill>
              </a:rPr>
              <a:t>IMPLEMENTING THEM</a:t>
            </a:r>
          </a:p>
          <a:p>
            <a:pPr algn="l" eaLnBrk="1" hangingPunct="1">
              <a:buFontTx/>
              <a:buChar char="•"/>
            </a:pPr>
            <a:r>
              <a:rPr lang="en-US" altLang="fi-FI" sz="2800" b="0">
                <a:solidFill>
                  <a:srgbClr val="000000"/>
                </a:solidFill>
              </a:rPr>
              <a:t> </a:t>
            </a:r>
            <a:r>
              <a:rPr lang="en-US" altLang="fi-FI" sz="2400" b="0">
                <a:solidFill>
                  <a:srgbClr val="000000"/>
                </a:solidFill>
              </a:rPr>
              <a:t>Policy support</a:t>
            </a:r>
          </a:p>
          <a:p>
            <a:pPr algn="l" eaLnBrk="1" hangingPunct="1">
              <a:buFontTx/>
              <a:buChar char="•"/>
            </a:pPr>
            <a:r>
              <a:rPr lang="en-US" altLang="fi-FI" sz="2400" b="0">
                <a:solidFill>
                  <a:srgbClr val="000000"/>
                </a:solidFill>
              </a:rPr>
              <a:t> Institutional base</a:t>
            </a:r>
          </a:p>
          <a:p>
            <a:pPr algn="l" eaLnBrk="1" hangingPunct="1">
              <a:buFontTx/>
              <a:buChar char="•"/>
            </a:pPr>
            <a:r>
              <a:rPr lang="en-US" altLang="fi-FI" sz="2400" b="0">
                <a:solidFill>
                  <a:srgbClr val="000000"/>
                </a:solidFill>
              </a:rPr>
              <a:t> Media support</a:t>
            </a:r>
          </a:p>
          <a:p>
            <a:pPr algn="l" eaLnBrk="1" hangingPunct="1">
              <a:buFontTx/>
              <a:buChar char="•"/>
            </a:pPr>
            <a:r>
              <a:rPr lang="en-US" altLang="fi-FI" sz="2400" b="0">
                <a:solidFill>
                  <a:srgbClr val="000000"/>
                </a:solidFill>
              </a:rPr>
              <a:t> Resources</a:t>
            </a:r>
          </a:p>
          <a:p>
            <a:pPr algn="l" eaLnBrk="1" hangingPunct="1">
              <a:buFontTx/>
              <a:buChar char="•"/>
            </a:pPr>
            <a:r>
              <a:rPr lang="en-US" altLang="fi-FI" sz="2400" b="0">
                <a:solidFill>
                  <a:srgbClr val="000000"/>
                </a:solidFill>
              </a:rPr>
              <a:t> Monitoring</a:t>
            </a:r>
            <a:endParaRPr lang="fi-FI" altLang="fi-FI" sz="2400" b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C33A-FE48-4645-809A-FE24663896AE}" type="datetime1">
              <a:rPr lang="fi-FI" smtClean="0"/>
              <a:t>21.10.2015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05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3600" dirty="0" smtClean="0"/>
              <a:t>Entry points for NCD prevention &amp; control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392612"/>
          </a:xfrm>
        </p:spPr>
        <p:txBody>
          <a:bodyPr/>
          <a:lstStyle/>
          <a:p>
            <a:r>
              <a:rPr lang="en-US" altLang="fi-FI" sz="2800" dirty="0" smtClean="0"/>
              <a:t>Diseases</a:t>
            </a:r>
          </a:p>
          <a:p>
            <a:pPr lvl="1"/>
            <a:r>
              <a:rPr lang="en-US" altLang="fi-FI" sz="2800" dirty="0" smtClean="0"/>
              <a:t>Vertical, clinical, limited public health impact</a:t>
            </a:r>
          </a:p>
          <a:p>
            <a:r>
              <a:rPr lang="en-US" altLang="fi-FI" sz="2800" dirty="0" smtClean="0"/>
              <a:t>Risk factors/lifestyles</a:t>
            </a:r>
          </a:p>
          <a:p>
            <a:pPr lvl="1"/>
            <a:r>
              <a:rPr lang="en-US" altLang="fi-FI" sz="2800" dirty="0" smtClean="0"/>
              <a:t>Direct impact on many NCDs, 		cost-effective at a population			 level</a:t>
            </a:r>
          </a:p>
          <a:p>
            <a:r>
              <a:rPr lang="en-US" altLang="fi-FI" sz="2800" dirty="0" smtClean="0"/>
              <a:t>Determinants</a:t>
            </a:r>
          </a:p>
          <a:p>
            <a:pPr lvl="1"/>
            <a:r>
              <a:rPr lang="en-US" altLang="fi-FI" sz="2800" dirty="0" smtClean="0"/>
              <a:t>Basic, general political				    decisions for health                				promoting conditions 					and possibilities</a:t>
            </a:r>
          </a:p>
          <a:p>
            <a:pPr lvl="1"/>
            <a:endParaRPr lang="en-US" altLang="fi-FI" dirty="0" smtClean="0"/>
          </a:p>
        </p:txBody>
      </p:sp>
      <p:sp>
        <p:nvSpPr>
          <p:cNvPr id="15364" name="Alatunnisteen paikkamerkki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i-FI" sz="1000" b="0" smtClean="0">
                <a:solidFill>
                  <a:schemeClr val="bg1"/>
                </a:solidFill>
              </a:rPr>
              <a:t>Pekka Puska</a:t>
            </a:r>
            <a:endParaRPr lang="en-GB" altLang="fi-FI" sz="1000" b="0" dirty="0" smtClean="0">
              <a:solidFill>
                <a:schemeClr val="bg1"/>
              </a:solidFill>
            </a:endParaRPr>
          </a:p>
        </p:txBody>
      </p:sp>
      <p:pic>
        <p:nvPicPr>
          <p:cNvPr id="15365" name="Picture 6" descr="Closing the g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425" y="2420938"/>
            <a:ext cx="2949575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A0EF-9AEF-4BCD-916C-361374A19169}" type="datetime1">
              <a:rPr lang="fi-FI" smtClean="0"/>
              <a:t>21.10.2015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4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58683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89A8-D2C3-40B4-91E2-9D7FCF57466F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5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7375" cy="1008062"/>
          </a:xfrm>
        </p:spPr>
        <p:txBody>
          <a:bodyPr/>
          <a:lstStyle/>
          <a:p>
            <a:pPr eaLnBrk="1" hangingPunct="1"/>
            <a:r>
              <a:rPr lang="en-US" altLang="fi-FI" sz="4000" dirty="0" err="1" smtClean="0"/>
              <a:t>Intersectoral</a:t>
            </a:r>
            <a:r>
              <a:rPr lang="en-US" altLang="fi-FI" sz="4000" dirty="0" smtClean="0"/>
              <a:t> work towards prevention</a:t>
            </a:r>
            <a:br>
              <a:rPr lang="en-US" altLang="fi-FI" sz="4000" dirty="0" smtClean="0"/>
            </a:br>
            <a:r>
              <a:rPr lang="en-US" altLang="fi-FI" sz="4000" dirty="0" smtClean="0"/>
              <a:t>- ”Health in all policies”</a:t>
            </a:r>
          </a:p>
        </p:txBody>
      </p:sp>
      <p:sp>
        <p:nvSpPr>
          <p:cNvPr id="26627" name="Sisällön paikkamerkki 2"/>
          <p:cNvSpPr>
            <a:spLocks noGrp="1"/>
          </p:cNvSpPr>
          <p:nvPr>
            <p:ph idx="1"/>
          </p:nvPr>
        </p:nvSpPr>
        <p:spPr>
          <a:xfrm>
            <a:off x="323528" y="1844824"/>
            <a:ext cx="8218487" cy="4392612"/>
          </a:xfrm>
        </p:spPr>
        <p:txBody>
          <a:bodyPr/>
          <a:lstStyle/>
          <a:p>
            <a:pPr eaLnBrk="1" hangingPunct="1"/>
            <a:r>
              <a:rPr lang="en-US" altLang="fi-FI" sz="2800" dirty="0" smtClean="0"/>
              <a:t>People’s lifestyles are influenced by decisions in different sectors of society (much of them beyond the health sector)</a:t>
            </a:r>
          </a:p>
          <a:p>
            <a:pPr eaLnBrk="1" hangingPunct="1"/>
            <a:r>
              <a:rPr lang="en-US" altLang="fi-FI" sz="2800" dirty="0" smtClean="0"/>
              <a:t>Social change process combining government policies, expert guidance, broad health promotion and mobilization of people</a:t>
            </a:r>
          </a:p>
          <a:p>
            <a:pPr marL="0" indent="0" eaLnBrk="1" hangingPunct="1">
              <a:buNone/>
            </a:pPr>
            <a:endParaRPr lang="en-US" altLang="fi-FI" sz="2800" dirty="0"/>
          </a:p>
          <a:p>
            <a:pPr marL="0" indent="0" algn="ctr" eaLnBrk="1" hangingPunct="1">
              <a:buNone/>
            </a:pPr>
            <a:r>
              <a:rPr lang="en-US" altLang="fi-FI" sz="3600" dirty="0" smtClean="0"/>
              <a:t>FINNISH EXAMPLES</a:t>
            </a:r>
          </a:p>
        </p:txBody>
      </p:sp>
      <p:sp>
        <p:nvSpPr>
          <p:cNvPr id="26628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  <a:endParaRPr lang="en-GB" altLang="fi-FI" sz="1000" dirty="0" smtClean="0">
              <a:solidFill>
                <a:schemeClr val="bg1"/>
              </a:solidFill>
            </a:endParaRPr>
          </a:p>
        </p:txBody>
      </p:sp>
      <p:sp>
        <p:nvSpPr>
          <p:cNvPr id="26629" name="Päivämäärän paikkamerkki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1B0B640-B9EC-4E05-A048-A12EFF1828B2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572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0"/>
            <a:ext cx="8207375" cy="1008063"/>
          </a:xfrm>
        </p:spPr>
        <p:txBody>
          <a:bodyPr/>
          <a:lstStyle/>
          <a:p>
            <a:r>
              <a:rPr lang="fi-FI" sz="3600" dirty="0" err="1" smtClean="0"/>
              <a:t>Important</a:t>
            </a:r>
            <a:r>
              <a:rPr lang="fi-FI" sz="3600" dirty="0" smtClean="0"/>
              <a:t> </a:t>
            </a:r>
            <a:r>
              <a:rPr lang="fi-FI" sz="3600" dirty="0" err="1" smtClean="0"/>
              <a:t>elements</a:t>
            </a:r>
            <a:r>
              <a:rPr lang="fi-FI" sz="3600" dirty="0" smtClean="0"/>
              <a:t> of </a:t>
            </a:r>
            <a:r>
              <a:rPr lang="fi-FI" sz="3600" dirty="0" err="1" smtClean="0"/>
              <a:t>Finnish</a:t>
            </a:r>
            <a:r>
              <a:rPr lang="fi-FI" sz="3600" dirty="0" smtClean="0"/>
              <a:t> </a:t>
            </a:r>
            <a:r>
              <a:rPr lang="fi-FI" sz="3600" dirty="0" err="1" smtClean="0"/>
              <a:t>tobacco</a:t>
            </a:r>
            <a:r>
              <a:rPr lang="fi-FI" sz="3600" dirty="0" smtClean="0"/>
              <a:t> </a:t>
            </a:r>
            <a:r>
              <a:rPr lang="fi-FI" sz="3600" dirty="0" err="1" smtClean="0"/>
              <a:t>policy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994792"/>
            <a:ext cx="8218488" cy="4968552"/>
          </a:xfrm>
        </p:spPr>
        <p:txBody>
          <a:bodyPr/>
          <a:lstStyle/>
          <a:p>
            <a:r>
              <a:rPr lang="fi-FI" sz="2800" dirty="0" smtClean="0"/>
              <a:t>No </a:t>
            </a:r>
            <a:r>
              <a:rPr lang="fi-FI" sz="2800" dirty="0" err="1" smtClean="0"/>
              <a:t>advertizing</a:t>
            </a:r>
            <a:r>
              <a:rPr lang="fi-FI" sz="2800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</a:t>
            </a:r>
            <a:r>
              <a:rPr lang="fi-FI" sz="2800" dirty="0" err="1" smtClean="0"/>
              <a:t>sales</a:t>
            </a:r>
            <a:r>
              <a:rPr lang="fi-FI" sz="2800" dirty="0" smtClean="0"/>
              <a:t> </a:t>
            </a:r>
            <a:r>
              <a:rPr lang="fi-FI" sz="2800" dirty="0" err="1" smtClean="0"/>
              <a:t>promotion</a:t>
            </a:r>
            <a:r>
              <a:rPr lang="fi-FI" sz="2800" dirty="0" smtClean="0"/>
              <a:t> (</a:t>
            </a:r>
            <a:r>
              <a:rPr lang="fi-FI" sz="2800" dirty="0" err="1" smtClean="0"/>
              <a:t>since</a:t>
            </a:r>
            <a:r>
              <a:rPr lang="fi-FI" sz="2800" dirty="0" smtClean="0"/>
              <a:t> 1978)</a:t>
            </a:r>
          </a:p>
          <a:p>
            <a:r>
              <a:rPr lang="fi-FI" sz="2800" dirty="0" smtClean="0"/>
              <a:t>Public </a:t>
            </a:r>
            <a:r>
              <a:rPr lang="fi-FI" sz="2800" dirty="0" err="1" smtClean="0"/>
              <a:t>indoor</a:t>
            </a:r>
            <a:r>
              <a:rPr lang="fi-FI" sz="2800" dirty="0" smtClean="0"/>
              <a:t> </a:t>
            </a:r>
            <a:r>
              <a:rPr lang="fi-FI" sz="2800" dirty="0" err="1" smtClean="0"/>
              <a:t>places</a:t>
            </a:r>
            <a:r>
              <a:rPr lang="fi-FI" sz="2800" dirty="0" smtClean="0"/>
              <a:t>, </a:t>
            </a:r>
            <a:r>
              <a:rPr lang="fi-FI" sz="2800" dirty="0" err="1" smtClean="0"/>
              <a:t>restaurants</a:t>
            </a:r>
            <a:r>
              <a:rPr lang="fi-FI" sz="2800" dirty="0"/>
              <a:t> </a:t>
            </a:r>
            <a:r>
              <a:rPr lang="fi-FI" sz="2800" dirty="0" smtClean="0"/>
              <a:t>and </a:t>
            </a:r>
            <a:r>
              <a:rPr lang="fi-FI" sz="2800" dirty="0" err="1" smtClean="0"/>
              <a:t>work</a:t>
            </a:r>
            <a:r>
              <a:rPr lang="fi-FI" sz="2800" dirty="0" smtClean="0"/>
              <a:t> </a:t>
            </a:r>
            <a:r>
              <a:rPr lang="fi-FI" sz="2800" dirty="0" err="1" smtClean="0"/>
              <a:t>sites</a:t>
            </a:r>
            <a:r>
              <a:rPr lang="fi-FI" sz="2800" dirty="0" smtClean="0"/>
              <a:t> </a:t>
            </a:r>
            <a:r>
              <a:rPr lang="fi-FI" sz="2800" dirty="0" err="1" smtClean="0"/>
              <a:t>smokefree</a:t>
            </a:r>
            <a:endParaRPr lang="fi-FI" sz="2800" dirty="0" smtClean="0"/>
          </a:p>
          <a:p>
            <a:r>
              <a:rPr lang="fi-FI" sz="2800" dirty="0" err="1" smtClean="0"/>
              <a:t>Pictorial</a:t>
            </a:r>
            <a:r>
              <a:rPr lang="fi-FI" sz="2800" dirty="0" smtClean="0"/>
              <a:t> </a:t>
            </a:r>
            <a:r>
              <a:rPr lang="fi-FI" sz="2800" dirty="0" err="1" smtClean="0"/>
              <a:t>health</a:t>
            </a:r>
            <a:r>
              <a:rPr lang="fi-FI" sz="2800" dirty="0" smtClean="0"/>
              <a:t> </a:t>
            </a:r>
            <a:r>
              <a:rPr lang="fi-FI" sz="2800" dirty="0" err="1" smtClean="0"/>
              <a:t>warnings</a:t>
            </a:r>
            <a:endParaRPr lang="fi-FI" sz="2800" dirty="0"/>
          </a:p>
          <a:p>
            <a:r>
              <a:rPr lang="fi-FI" sz="2800" dirty="0" err="1" smtClean="0"/>
              <a:t>Sale</a:t>
            </a:r>
            <a:r>
              <a:rPr lang="fi-FI" sz="2800" dirty="0" smtClean="0"/>
              <a:t> to </a:t>
            </a:r>
            <a:r>
              <a:rPr lang="fi-FI" sz="2800" dirty="0" err="1" smtClean="0"/>
              <a:t>minors</a:t>
            </a:r>
            <a:r>
              <a:rPr lang="fi-FI" sz="2800" dirty="0" smtClean="0"/>
              <a:t> (</a:t>
            </a:r>
            <a:r>
              <a:rPr lang="fi-FI" sz="2800" dirty="0" err="1" smtClean="0"/>
              <a:t>below</a:t>
            </a:r>
            <a:r>
              <a:rPr lang="fi-FI" sz="2800" dirty="0" smtClean="0"/>
              <a:t> 18</a:t>
            </a:r>
            <a:r>
              <a:rPr lang="fi-FI" sz="2800" dirty="0"/>
              <a:t>) </a:t>
            </a:r>
            <a:r>
              <a:rPr lang="fi-FI" sz="2800" dirty="0" err="1"/>
              <a:t>prohibited</a:t>
            </a:r>
            <a:endParaRPr lang="fi-FI" sz="2800" dirty="0"/>
          </a:p>
          <a:p>
            <a:r>
              <a:rPr lang="fi-FI" sz="2800" dirty="0" smtClean="0"/>
              <a:t>Tobacco products </a:t>
            </a:r>
            <a:r>
              <a:rPr lang="fi-FI" sz="2800" dirty="0" err="1" smtClean="0"/>
              <a:t>not</a:t>
            </a:r>
            <a:r>
              <a:rPr lang="fi-FI" sz="2800" dirty="0" smtClean="0"/>
              <a:t> at </a:t>
            </a:r>
            <a:r>
              <a:rPr lang="fi-FI" sz="2800" dirty="0" err="1" smtClean="0"/>
              <a:t>display</a:t>
            </a:r>
            <a:endParaRPr lang="fi-FI" sz="2800" dirty="0" smtClean="0"/>
          </a:p>
          <a:p>
            <a:r>
              <a:rPr lang="fi-FI" sz="2800" dirty="0" err="1" smtClean="0"/>
              <a:t>Sale</a:t>
            </a:r>
            <a:r>
              <a:rPr lang="fi-FI" sz="2800" dirty="0" smtClean="0"/>
              <a:t> of </a:t>
            </a:r>
            <a:r>
              <a:rPr lang="fi-FI" sz="2800" dirty="0" err="1" smtClean="0"/>
              <a:t>smokeless</a:t>
            </a:r>
            <a:r>
              <a:rPr lang="fi-FI" sz="2800" dirty="0" smtClean="0"/>
              <a:t> </a:t>
            </a:r>
            <a:r>
              <a:rPr lang="fi-FI" sz="2800" dirty="0" err="1" smtClean="0"/>
              <a:t>tobacco</a:t>
            </a:r>
            <a:r>
              <a:rPr lang="fi-FI" sz="2800" dirty="0" smtClean="0"/>
              <a:t> </a:t>
            </a:r>
            <a:r>
              <a:rPr lang="fi-FI" sz="2800" dirty="0" err="1" smtClean="0"/>
              <a:t>prohibited</a:t>
            </a:r>
            <a:endParaRPr lang="fi-FI" sz="2800" dirty="0" smtClean="0"/>
          </a:p>
          <a:p>
            <a:r>
              <a:rPr lang="fi-FI" sz="2800" dirty="0" err="1"/>
              <a:t>Support</a:t>
            </a:r>
            <a:r>
              <a:rPr lang="fi-FI" sz="2800" dirty="0"/>
              <a:t> to </a:t>
            </a:r>
            <a:r>
              <a:rPr lang="fi-FI" sz="2800" dirty="0" err="1"/>
              <a:t>cessation</a:t>
            </a:r>
            <a:r>
              <a:rPr lang="fi-FI" sz="2800" dirty="0"/>
              <a:t> and </a:t>
            </a:r>
            <a:r>
              <a:rPr lang="fi-FI" sz="2800" dirty="0" err="1"/>
              <a:t>campaigns</a:t>
            </a:r>
            <a:endParaRPr lang="fi-FI" sz="2800" dirty="0"/>
          </a:p>
          <a:p>
            <a:r>
              <a:rPr lang="fi-FI" sz="2800" dirty="0" err="1" smtClean="0"/>
              <a:t>Taxation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	   </a:t>
            </a:r>
            <a:r>
              <a:rPr lang="fi-FI" sz="2400" dirty="0" smtClean="0"/>
              <a:t>PREVALENCE OF DAILY SMOKING 16 %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1869-ACF5-42DD-916C-C10B2F11B43D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7" name="Nuoli oikealle 6"/>
          <p:cNvSpPr/>
          <p:nvPr/>
        </p:nvSpPr>
        <p:spPr>
          <a:xfrm>
            <a:off x="1763688" y="5675032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9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792163"/>
          </a:xfrm>
        </p:spPr>
        <p:txBody>
          <a:bodyPr/>
          <a:lstStyle/>
          <a:p>
            <a:r>
              <a:rPr lang="en-US" altLang="fi-FI" sz="3600" dirty="0" smtClean="0"/>
              <a:t>Examples of </a:t>
            </a:r>
            <a:r>
              <a:rPr lang="en-US" altLang="fi-FI" sz="3600" dirty="0" err="1" smtClean="0"/>
              <a:t>intersectoral</a:t>
            </a:r>
            <a:r>
              <a:rPr lang="en-US" altLang="fi-FI" sz="3600" dirty="0" smtClean="0"/>
              <a:t> work 1</a:t>
            </a:r>
            <a:r>
              <a:rPr lang="en-US" altLang="fi-FI" dirty="0" smtClean="0"/>
              <a:t>.</a:t>
            </a:r>
          </a:p>
        </p:txBody>
      </p:sp>
      <p:graphicFrame>
        <p:nvGraphicFramePr>
          <p:cNvPr id="73747" name="Group 19"/>
          <p:cNvGraphicFramePr>
            <a:graphicFrameLocks noGrp="1"/>
          </p:cNvGraphicFramePr>
          <p:nvPr>
            <p:ph sz="half" idx="1"/>
          </p:nvPr>
        </p:nvGraphicFramePr>
        <p:xfrm>
          <a:off x="468313" y="1484313"/>
          <a:ext cx="3563937" cy="4392612"/>
        </p:xfrm>
        <a:graphic>
          <a:graphicData uri="http://schemas.openxmlformats.org/drawingml/2006/table">
            <a:tbl>
              <a:tblPr/>
              <a:tblGrid>
                <a:gridCol w="3563937"/>
              </a:tblGrid>
              <a:tr h="4392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Development of Finnish Rapeseed oil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885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527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85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995738" y="2205038"/>
          <a:ext cx="467995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4" imgW="4667402" imgH="2286000" progId="Excel.Chart.8">
                  <p:embed/>
                </p:oleObj>
              </mc:Choice>
              <mc:Fallback>
                <p:oleObj name="Chart" r:id="rId4" imgW="4667402" imgH="2286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205038"/>
                        <a:ext cx="4679950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9" name="Text Box 20"/>
          <p:cNvSpPr txBox="1">
            <a:spLocks noChangeArrowheads="1"/>
          </p:cNvSpPr>
          <p:nvPr/>
        </p:nvSpPr>
        <p:spPr bwMode="auto">
          <a:xfrm>
            <a:off x="5219700" y="1412875"/>
            <a:ext cx="2333625" cy="79533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65550" algn="l"/>
                <a:tab pos="4389438" algn="ctr"/>
                <a:tab pos="5648325" algn="ctr"/>
                <a:tab pos="75311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z="2000">
                <a:latin typeface="Arial Narrow" pitchFamily="34" charset="0"/>
              </a:rPr>
              <a:t>Change in fat content of Finnish cow milk</a:t>
            </a:r>
          </a:p>
        </p:txBody>
      </p:sp>
      <p:sp>
        <p:nvSpPr>
          <p:cNvPr id="78860" name="Päivämäärän paikkamerkki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7A2ADA-A616-42E8-9972-DE43D975A6E3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en-GB" altLang="fi-FI" smtClean="0">
              <a:solidFill>
                <a:schemeClr val="bg1"/>
              </a:solidFill>
            </a:endParaRPr>
          </a:p>
        </p:txBody>
      </p:sp>
      <p:sp>
        <p:nvSpPr>
          <p:cNvPr id="78861" name="Alatunnisteen paikkamerkki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i-FI" smtClean="0">
                <a:solidFill>
                  <a:schemeClr val="bg1"/>
                </a:solidFill>
              </a:rPr>
              <a:t>Pekka Puska</a:t>
            </a:r>
            <a:endParaRPr lang="en-GB" altLang="fi-FI" dirty="0" smtClean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7374-414B-4D0D-9853-A8432DB7984A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9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3600" dirty="0" smtClean="0"/>
              <a:t>Examples of </a:t>
            </a:r>
            <a:r>
              <a:rPr lang="en-US" altLang="fi-FI" sz="3600" dirty="0" err="1" smtClean="0"/>
              <a:t>intersectoral</a:t>
            </a:r>
            <a:r>
              <a:rPr lang="en-US" altLang="fi-FI" sz="3600" dirty="0" smtClean="0"/>
              <a:t> work 2.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fi-FI" sz="2200" u="sng" dirty="0" smtClean="0"/>
              <a:t>Biscuit</a:t>
            </a:r>
            <a:r>
              <a:rPr lang="en-US" altLang="fi-FI" sz="2200" dirty="0" smtClean="0"/>
              <a:t> example:</a:t>
            </a:r>
          </a:p>
          <a:p>
            <a:r>
              <a:rPr lang="en-US" altLang="fi-FI" sz="2200" dirty="0" smtClean="0"/>
              <a:t>Leading Finnish biscuit manufacturer (LU Finland Ltd) has removed some 80.000 kg of SAFA by changing the fats used</a:t>
            </a:r>
          </a:p>
          <a:p>
            <a:r>
              <a:rPr lang="en-US" altLang="fi-FI" sz="2200" dirty="0" smtClean="0"/>
              <a:t>All trans fats removed and major transfer to rapeseed oil</a:t>
            </a:r>
          </a:p>
          <a:p>
            <a:pPr>
              <a:buFontTx/>
              <a:buNone/>
            </a:pPr>
            <a:endParaRPr lang="en-US" altLang="fi-FI" sz="2200" dirty="0" smtClean="0"/>
          </a:p>
          <a:p>
            <a:pPr>
              <a:buFontTx/>
              <a:buNone/>
            </a:pPr>
            <a:r>
              <a:rPr lang="en-US" altLang="fi-FI" sz="2200" u="sng" dirty="0" smtClean="0"/>
              <a:t>Meat product</a:t>
            </a:r>
            <a:r>
              <a:rPr lang="en-US" altLang="fi-FI" sz="2200" dirty="0" smtClean="0"/>
              <a:t> example:</a:t>
            </a:r>
          </a:p>
          <a:p>
            <a:pPr>
              <a:buFontTx/>
              <a:buNone/>
            </a:pPr>
            <a:r>
              <a:rPr lang="en-US" altLang="fi-FI" sz="2200" dirty="0" smtClean="0"/>
              <a:t>HK (Leading Finnish meat company)</a:t>
            </a:r>
          </a:p>
          <a:p>
            <a:pPr>
              <a:buFontTx/>
              <a:buNone/>
            </a:pPr>
            <a:r>
              <a:rPr lang="en-US" altLang="fi-FI" sz="2200" dirty="0" smtClean="0"/>
              <a:t>since 2007 annually:</a:t>
            </a:r>
          </a:p>
          <a:p>
            <a:r>
              <a:rPr lang="en-US" altLang="fi-FI" sz="2200" dirty="0" smtClean="0"/>
              <a:t> 40.000 kg less salt</a:t>
            </a:r>
          </a:p>
          <a:p>
            <a:r>
              <a:rPr lang="en-US" altLang="fi-FI" sz="2200" dirty="0" smtClean="0"/>
              <a:t> 100.000 kg less saturated </a:t>
            </a:r>
          </a:p>
          <a:p>
            <a:pPr>
              <a:buFontTx/>
              <a:buNone/>
            </a:pPr>
            <a:r>
              <a:rPr lang="en-US" altLang="fi-FI" sz="2200" dirty="0" smtClean="0"/>
              <a:t>	  fat in their products </a:t>
            </a:r>
          </a:p>
          <a:p>
            <a:pPr>
              <a:buFontTx/>
              <a:buNone/>
            </a:pPr>
            <a:endParaRPr lang="en-US" altLang="fi-FI" sz="2200" dirty="0" smtClean="0"/>
          </a:p>
          <a:p>
            <a:endParaRPr lang="en-US" altLang="fi-FI" sz="2200" dirty="0" smtClean="0"/>
          </a:p>
        </p:txBody>
      </p:sp>
      <p:grpSp>
        <p:nvGrpSpPr>
          <p:cNvPr id="79876" name="Group 7"/>
          <p:cNvGrpSpPr>
            <a:grpSpLocks/>
          </p:cNvGrpSpPr>
          <p:nvPr/>
        </p:nvGrpSpPr>
        <p:grpSpPr bwMode="auto">
          <a:xfrm rot="-398943">
            <a:off x="5724525" y="4149725"/>
            <a:ext cx="1828800" cy="1423988"/>
            <a:chOff x="884" y="1253"/>
            <a:chExt cx="2586" cy="2656"/>
          </a:xfrm>
        </p:grpSpPr>
        <p:pic>
          <p:nvPicPr>
            <p:cNvPr id="79880" name="Picture 3" descr="makkar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319"/>
              <a:ext cx="2440" cy="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1" name="Rectangle 4"/>
            <p:cNvSpPr>
              <a:spLocks noChangeArrowheads="1"/>
            </p:cNvSpPr>
            <p:nvPr/>
          </p:nvSpPr>
          <p:spPr bwMode="auto">
            <a:xfrm>
              <a:off x="1746" y="1253"/>
              <a:ext cx="1451" cy="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i-FI">
                <a:ea typeface="MS PGothic" pitchFamily="34" charset="-128"/>
              </a:endParaRPr>
            </a:p>
          </p:txBody>
        </p:sp>
        <p:sp>
          <p:nvSpPr>
            <p:cNvPr id="79882" name="Rectangle 6"/>
            <p:cNvSpPr>
              <a:spLocks noChangeArrowheads="1"/>
            </p:cNvSpPr>
            <p:nvPr/>
          </p:nvSpPr>
          <p:spPr bwMode="auto">
            <a:xfrm>
              <a:off x="2245" y="1888"/>
              <a:ext cx="1225" cy="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i-FI">
                <a:ea typeface="MS PGothic" pitchFamily="34" charset="-128"/>
              </a:endParaRPr>
            </a:p>
          </p:txBody>
        </p:sp>
      </p:grp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31"/>
          <a:stretch>
            <a:fillRect/>
          </a:stretch>
        </p:blipFill>
        <p:spPr bwMode="auto">
          <a:xfrm>
            <a:off x="5003800" y="3451225"/>
            <a:ext cx="41402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Päivämäärän paikkamerkki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3DF225-9EB2-4D41-ABCC-756E71F014FF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en-GB" altLang="fi-FI" smtClean="0">
              <a:solidFill>
                <a:schemeClr val="bg1"/>
              </a:solidFill>
            </a:endParaRPr>
          </a:p>
        </p:txBody>
      </p:sp>
      <p:sp>
        <p:nvSpPr>
          <p:cNvPr id="79879" name="Alatunnisteen paikkamerkki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i-FI" smtClean="0">
                <a:solidFill>
                  <a:schemeClr val="bg1"/>
                </a:solidFill>
              </a:rPr>
              <a:t>Pekka Puska</a:t>
            </a:r>
            <a:endParaRPr lang="en-GB" altLang="fi-FI" dirty="0" smtClean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7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latunnisteen paikkamerkki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i-FI" smtClean="0">
                <a:solidFill>
                  <a:schemeClr val="bg1"/>
                </a:solidFill>
              </a:rPr>
              <a:t>Pekka Puska</a:t>
            </a:r>
            <a:endParaRPr lang="en-GB" altLang="fi-FI" dirty="0" smtClean="0">
              <a:solidFill>
                <a:schemeClr val="bg1"/>
              </a:solidFill>
            </a:endParaRPr>
          </a:p>
        </p:txBody>
      </p:sp>
      <p:sp>
        <p:nvSpPr>
          <p:cNvPr id="80899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E51835-FE01-42C2-A3F7-60797DA8687D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en-GB" altLang="fi-FI" smtClean="0">
              <a:solidFill>
                <a:schemeClr val="bg1"/>
              </a:solidFill>
            </a:endParaRPr>
          </a:p>
        </p:txBody>
      </p:sp>
      <p:sp>
        <p:nvSpPr>
          <p:cNvPr id="44037" name="Tekstikehys 4"/>
          <p:cNvSpPr txBox="1">
            <a:spLocks noChangeArrowheads="1"/>
          </p:cNvSpPr>
          <p:nvPr/>
        </p:nvSpPr>
        <p:spPr bwMode="auto">
          <a:xfrm>
            <a:off x="323850" y="1341438"/>
            <a:ext cx="8640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defRPr/>
            </a:pPr>
            <a:r>
              <a:rPr lang="fi-FI" sz="2400" dirty="0" smtClean="0"/>
              <a:t>Berry </a:t>
            </a:r>
            <a:r>
              <a:rPr lang="fi-FI" sz="2400" dirty="0" err="1" smtClean="0"/>
              <a:t>project</a:t>
            </a:r>
            <a:r>
              <a:rPr lang="fi-FI" sz="2400" dirty="0" smtClean="0"/>
              <a:t> in North Karelia</a:t>
            </a:r>
          </a:p>
          <a:p>
            <a:pPr marL="342900" indent="-342900" eaLnBrk="1" hangingPunct="1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i-FI" sz="2400" dirty="0" smtClean="0"/>
              <a:t>To </a:t>
            </a:r>
            <a:r>
              <a:rPr lang="fi-FI" sz="2400" dirty="0" err="1"/>
              <a:t>promote</a:t>
            </a:r>
            <a:r>
              <a:rPr lang="fi-FI" sz="2400" dirty="0"/>
              <a:t> </a:t>
            </a:r>
            <a:r>
              <a:rPr lang="fi-FI" sz="2400" dirty="0" err="1"/>
              <a:t>berry</a:t>
            </a:r>
            <a:r>
              <a:rPr lang="fi-FI" sz="2400" dirty="0"/>
              <a:t> </a:t>
            </a:r>
            <a:r>
              <a:rPr lang="fi-FI" sz="2400" dirty="0" err="1"/>
              <a:t>farming</a:t>
            </a:r>
            <a:r>
              <a:rPr lang="fi-FI" sz="2400" dirty="0"/>
              <a:t>, </a:t>
            </a:r>
            <a:r>
              <a:rPr lang="fi-FI" sz="2400" dirty="0" err="1"/>
              <a:t>product</a:t>
            </a:r>
            <a:r>
              <a:rPr lang="fi-FI" sz="2400" dirty="0"/>
              <a:t> </a:t>
            </a:r>
            <a:r>
              <a:rPr lang="fi-FI" sz="2400" dirty="0" err="1"/>
              <a:t>development</a:t>
            </a:r>
            <a:r>
              <a:rPr lang="fi-FI" sz="2400" dirty="0"/>
              <a:t> </a:t>
            </a:r>
            <a:r>
              <a:rPr lang="fi-FI" sz="2400" smtClean="0"/>
              <a:t>and  consumption                    </a:t>
            </a:r>
            <a:endParaRPr lang="fi-FI" sz="2400" dirty="0"/>
          </a:p>
          <a:p>
            <a:pPr marL="342900" indent="-342900" eaLnBrk="1" hangingPunct="1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i-FI" sz="2400" dirty="0" err="1" smtClean="0"/>
              <a:t>Dairy</a:t>
            </a:r>
            <a:r>
              <a:rPr lang="fi-FI" sz="2400" dirty="0" smtClean="0"/>
              <a:t> </a:t>
            </a:r>
            <a:r>
              <a:rPr lang="fi-FI" sz="2400" dirty="0" err="1"/>
              <a:t>farmers</a:t>
            </a:r>
            <a:r>
              <a:rPr lang="fi-FI" sz="2400" dirty="0"/>
              <a:t> </a:t>
            </a:r>
            <a:r>
              <a:rPr lang="fi-FI" sz="2400" dirty="0" err="1"/>
              <a:t>could</a:t>
            </a:r>
            <a:r>
              <a:rPr lang="fi-FI" sz="2400" dirty="0"/>
              <a:t> </a:t>
            </a:r>
            <a:r>
              <a:rPr lang="fi-FI" sz="2400" dirty="0" err="1"/>
              <a:t>switch</a:t>
            </a:r>
            <a:r>
              <a:rPr lang="fi-FI" sz="2400" dirty="0"/>
              <a:t> </a:t>
            </a:r>
            <a:r>
              <a:rPr lang="fi-FI" sz="2400" dirty="0" err="1"/>
              <a:t>over</a:t>
            </a:r>
            <a:r>
              <a:rPr lang="fi-FI" sz="2400" dirty="0"/>
              <a:t> to </a:t>
            </a:r>
            <a:r>
              <a:rPr lang="fi-FI" sz="2400" dirty="0" err="1"/>
              <a:t>berry</a:t>
            </a:r>
            <a:r>
              <a:rPr lang="fi-FI" sz="2400" dirty="0"/>
              <a:t> </a:t>
            </a:r>
            <a:r>
              <a:rPr lang="fi-FI" sz="2400" dirty="0" err="1"/>
              <a:t>farming</a:t>
            </a:r>
            <a:endParaRPr lang="fi-FI" sz="2400" dirty="0"/>
          </a:p>
          <a:p>
            <a:pPr marL="342900" indent="-342900" eaLnBrk="1" hangingPunct="1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fi-FI" sz="2400" dirty="0" err="1" smtClean="0"/>
              <a:t>Financing</a:t>
            </a:r>
            <a:r>
              <a:rPr lang="fi-FI" sz="2400" dirty="0" smtClean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Ministries</a:t>
            </a:r>
            <a:r>
              <a:rPr lang="fi-FI" sz="2400" dirty="0"/>
              <a:t> of </a:t>
            </a:r>
            <a:r>
              <a:rPr lang="fi-FI" sz="2400" dirty="0" err="1"/>
              <a:t>Agriculture</a:t>
            </a:r>
            <a:r>
              <a:rPr lang="fi-FI" sz="2400" dirty="0"/>
              <a:t> and </a:t>
            </a:r>
            <a:r>
              <a:rPr lang="fi-FI" sz="2400" dirty="0" smtClean="0"/>
              <a:t>Commerce</a:t>
            </a:r>
          </a:p>
          <a:p>
            <a:pPr marL="342900" indent="-342900" eaLnBrk="1" hangingPunct="1"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fi-FI" sz="2400" smtClean="0"/>
          </a:p>
          <a:p>
            <a:pPr eaLnBrk="1" hangingPunct="1">
              <a:buClr>
                <a:schemeClr val="accent1"/>
              </a:buClr>
              <a:defRPr/>
            </a:pPr>
            <a:endParaRPr lang="fi-FI" sz="2400" dirty="0"/>
          </a:p>
          <a:p>
            <a:pPr eaLnBrk="1" hangingPunct="1">
              <a:buClr>
                <a:schemeClr val="accent1"/>
              </a:buClr>
              <a:defRPr/>
            </a:pPr>
            <a:r>
              <a:rPr lang="fi-FI" sz="2400" smtClean="0"/>
              <a:t>	</a:t>
            </a:r>
            <a:endParaRPr lang="fi-FI" sz="2400" dirty="0"/>
          </a:p>
          <a:p>
            <a:pPr eaLnBrk="1" hangingPunct="1">
              <a:buClr>
                <a:schemeClr val="accent1"/>
              </a:buClr>
              <a:defRPr/>
            </a:pPr>
            <a:r>
              <a:rPr lang="fi-FI" sz="2400" dirty="0" smtClean="0"/>
              <a:t>	</a:t>
            </a:r>
            <a:r>
              <a:rPr lang="fi-FI" sz="2400" dirty="0" err="1" smtClean="0"/>
              <a:t>Finnish</a:t>
            </a:r>
            <a:r>
              <a:rPr lang="fi-FI" sz="2400" dirty="0" smtClean="0"/>
              <a:t> </a:t>
            </a:r>
            <a:r>
              <a:rPr lang="fi-FI" sz="2400" err="1" smtClean="0"/>
              <a:t>Heart</a:t>
            </a:r>
            <a:r>
              <a:rPr lang="fi-FI" sz="2400" smtClean="0"/>
              <a:t> Symbol</a:t>
            </a:r>
            <a:endParaRPr lang="fi-FI" sz="2400" dirty="0"/>
          </a:p>
        </p:txBody>
      </p:sp>
      <p:sp>
        <p:nvSpPr>
          <p:cNvPr id="80901" name="Tekstiruutu 1"/>
          <p:cNvSpPr txBox="1">
            <a:spLocks noChangeArrowheads="1"/>
          </p:cNvSpPr>
          <p:nvPr/>
        </p:nvSpPr>
        <p:spPr bwMode="auto">
          <a:xfrm>
            <a:off x="179388" y="41116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i-FI" sz="3600" b="1" dirty="0">
                <a:solidFill>
                  <a:schemeClr val="accent1"/>
                </a:solidFill>
              </a:rPr>
              <a:t>Examples of </a:t>
            </a:r>
            <a:r>
              <a:rPr lang="en-US" altLang="fi-FI" sz="3600" b="1" dirty="0" err="1">
                <a:solidFill>
                  <a:schemeClr val="accent1"/>
                </a:solidFill>
              </a:rPr>
              <a:t>intersectoral</a:t>
            </a:r>
            <a:r>
              <a:rPr lang="en-US" altLang="fi-FI" sz="3600" b="1" dirty="0">
                <a:solidFill>
                  <a:schemeClr val="accent1"/>
                </a:solidFill>
              </a:rPr>
              <a:t> </a:t>
            </a:r>
            <a:r>
              <a:rPr lang="en-US" altLang="fi-FI" sz="3600" b="1" dirty="0" smtClean="0">
                <a:solidFill>
                  <a:schemeClr val="accent1"/>
                </a:solidFill>
              </a:rPr>
              <a:t>work 3.</a:t>
            </a:r>
            <a:endParaRPr lang="fi-FI" altLang="fi-FI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/>
        </p:nvGraphicFramePr>
        <p:xfrm>
          <a:off x="4643438" y="3573463"/>
          <a:ext cx="1728787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Asiakirja" r:id="rId4" imgW="1618488" imgH="1572768" progId="Word.Document.8">
                  <p:embed/>
                </p:oleObj>
              </mc:Choice>
              <mc:Fallback>
                <p:oleObj name="Asiakirja" r:id="rId4" imgW="1618488" imgH="15727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73463"/>
                        <a:ext cx="1728787" cy="18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B681-2CC6-44B1-93C6-7D39F9444A47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4536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8" y="1436688"/>
            <a:ext cx="46037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687888" y="2695575"/>
            <a:ext cx="1366837" cy="1163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288" y="2157413"/>
            <a:ext cx="26574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en-US" sz="3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Global WHO Conference on health promotion 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“Health in all policies”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From Ottawa to Helsinki (June 2013)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654" name="Päivämäärän paikkamerkki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7CEC4AB-B181-42CD-9BE5-3B02F2160126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27655" name="Dian numeron paikkamerkki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C2DABD9-DD7E-486C-BE43-3BA69DE97A4A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27656" name="Alatunnisteen paikkamerkki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  <a:endParaRPr lang="en-GB" altLang="fi-FI" sz="1000" dirty="0" smtClean="0">
              <a:solidFill>
                <a:schemeClr val="bg1"/>
              </a:solidFill>
            </a:endParaRPr>
          </a:p>
        </p:txBody>
      </p:sp>
      <p:sp>
        <p:nvSpPr>
          <p:cNvPr id="27657" name="Tekstiruutu 1"/>
          <p:cNvSpPr txBox="1">
            <a:spLocks noChangeArrowheads="1"/>
          </p:cNvSpPr>
          <p:nvPr/>
        </p:nvSpPr>
        <p:spPr bwMode="auto">
          <a:xfrm>
            <a:off x="2982913" y="5227638"/>
            <a:ext cx="3178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600"/>
              <a:t>HELSINKI STATEMENT</a:t>
            </a:r>
          </a:p>
        </p:txBody>
      </p:sp>
    </p:spTree>
    <p:extLst>
      <p:ext uri="{BB962C8B-B14F-4D97-AF65-F5344CB8AC3E}">
        <p14:creationId xmlns:p14="http://schemas.microsoft.com/office/powerpoint/2010/main" val="236886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9433048" cy="1008063"/>
          </a:xfrm>
        </p:spPr>
        <p:txBody>
          <a:bodyPr/>
          <a:lstStyle/>
          <a:p>
            <a:pPr eaLnBrk="1" hangingPunct="1"/>
            <a:r>
              <a:rPr lang="fi-FI" sz="3400" smtClean="0"/>
              <a:t>How to influence policies and the private sector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z="2600" dirty="0" err="1" smtClean="0"/>
              <a:t>Directly</a:t>
            </a:r>
            <a:r>
              <a:rPr lang="fi-FI" sz="2600" dirty="0" smtClean="0"/>
              <a:t> </a:t>
            </a:r>
            <a:r>
              <a:rPr lang="fi-FI" sz="2600" dirty="0" err="1" smtClean="0"/>
              <a:t>through</a:t>
            </a:r>
            <a:r>
              <a:rPr lang="fi-FI" sz="2600" dirty="0" smtClean="0"/>
              <a:t> </a:t>
            </a:r>
            <a:r>
              <a:rPr lang="fi-FI" sz="2600" dirty="0" err="1" smtClean="0"/>
              <a:t>presenting</a:t>
            </a:r>
            <a:r>
              <a:rPr lang="fi-FI" sz="2600" dirty="0" smtClean="0"/>
              <a:t> </a:t>
            </a:r>
            <a:r>
              <a:rPr lang="fi-FI" sz="2600" dirty="0" err="1" smtClean="0"/>
              <a:t>rational</a:t>
            </a:r>
            <a:r>
              <a:rPr lang="fi-FI" sz="2600" dirty="0" smtClean="0"/>
              <a:t> </a:t>
            </a:r>
            <a:r>
              <a:rPr lang="fi-FI" sz="2600" dirty="0" err="1" smtClean="0"/>
              <a:t>arguments</a:t>
            </a:r>
            <a:r>
              <a:rPr lang="fi-FI" sz="2600" dirty="0" smtClean="0"/>
              <a:t> for </a:t>
            </a:r>
            <a:r>
              <a:rPr lang="fi-FI" sz="2600" dirty="0" err="1" smtClean="0"/>
              <a:t>evidence-based</a:t>
            </a:r>
            <a:r>
              <a:rPr lang="fi-FI" sz="2600" dirty="0" smtClean="0"/>
              <a:t> </a:t>
            </a:r>
            <a:r>
              <a:rPr lang="fi-FI" sz="2600" dirty="0" err="1" smtClean="0"/>
              <a:t>policies</a:t>
            </a:r>
            <a:r>
              <a:rPr lang="fi-FI" sz="2600" dirty="0" smtClean="0"/>
              <a:t> and </a:t>
            </a:r>
            <a:r>
              <a:rPr lang="fi-FI" sz="2600" dirty="0" err="1" smtClean="0"/>
              <a:t>through</a:t>
            </a:r>
            <a:r>
              <a:rPr lang="fi-FI" sz="2600" dirty="0" smtClean="0"/>
              <a:t> </a:t>
            </a:r>
            <a:r>
              <a:rPr lang="fi-FI" sz="2600" dirty="0" err="1" smtClean="0"/>
              <a:t>identifying</a:t>
            </a:r>
            <a:r>
              <a:rPr lang="fi-FI" sz="2600" dirty="0" smtClean="0"/>
              <a:t> </a:t>
            </a:r>
            <a:r>
              <a:rPr lang="fi-FI" sz="2600" dirty="0" err="1" smtClean="0"/>
              <a:t>win-win</a:t>
            </a:r>
            <a:r>
              <a:rPr lang="fi-FI" sz="2600" dirty="0" smtClean="0"/>
              <a:t> </a:t>
            </a:r>
            <a:r>
              <a:rPr lang="fi-FI" sz="2600" dirty="0" err="1" smtClean="0"/>
              <a:t>situations</a:t>
            </a:r>
            <a:endParaRPr lang="fi-FI" sz="2600" dirty="0" smtClean="0"/>
          </a:p>
          <a:p>
            <a:r>
              <a:rPr lang="fi-FI" sz="2600" dirty="0" smtClean="0"/>
              <a:t>Through </a:t>
            </a:r>
            <a:r>
              <a:rPr lang="fi-FI" sz="2600" dirty="0" err="1" smtClean="0"/>
              <a:t>populations</a:t>
            </a:r>
            <a:r>
              <a:rPr lang="fi-FI" sz="2600" dirty="0" smtClean="0"/>
              <a:t>: </a:t>
            </a:r>
            <a:r>
              <a:rPr lang="fi-FI" sz="2600" dirty="0" err="1" smtClean="0"/>
              <a:t>Opinions</a:t>
            </a:r>
            <a:r>
              <a:rPr lang="fi-FI" sz="2600" dirty="0" smtClean="0"/>
              <a:t>, </a:t>
            </a:r>
            <a:r>
              <a:rPr lang="fi-FI" sz="2600" dirty="0" err="1" smtClean="0"/>
              <a:t>intentions</a:t>
            </a:r>
            <a:r>
              <a:rPr lang="fi-FI" sz="2600" dirty="0" smtClean="0"/>
              <a:t> and </a:t>
            </a:r>
            <a:r>
              <a:rPr lang="fi-FI" sz="2600" dirty="0" err="1" smtClean="0"/>
              <a:t>behavior</a:t>
            </a:r>
            <a:r>
              <a:rPr lang="fi-FI" sz="2600" dirty="0" smtClean="0"/>
              <a:t> </a:t>
            </a:r>
            <a:r>
              <a:rPr lang="fi-FI" sz="2600" dirty="0" err="1" smtClean="0"/>
              <a:t>changes</a:t>
            </a:r>
            <a:r>
              <a:rPr lang="fi-FI" sz="2600" dirty="0" smtClean="0"/>
              <a:t> of the </a:t>
            </a:r>
            <a:r>
              <a:rPr lang="fi-FI" sz="2600" dirty="0" err="1" smtClean="0"/>
              <a:t>population</a:t>
            </a:r>
            <a:r>
              <a:rPr lang="fi-FI" sz="2600" dirty="0" smtClean="0"/>
              <a:t> </a:t>
            </a:r>
            <a:r>
              <a:rPr lang="fi-FI" sz="2600" dirty="0" err="1" smtClean="0"/>
              <a:t>ultimately</a:t>
            </a:r>
            <a:r>
              <a:rPr lang="fi-FI" sz="2600" dirty="0" smtClean="0"/>
              <a:t> </a:t>
            </a:r>
            <a:r>
              <a:rPr lang="fi-FI" sz="2600" dirty="0" err="1" smtClean="0"/>
              <a:t>have</a:t>
            </a:r>
            <a:r>
              <a:rPr lang="fi-FI" sz="2600" dirty="0" smtClean="0"/>
              <a:t> a </a:t>
            </a:r>
            <a:r>
              <a:rPr lang="fi-FI" sz="2600" dirty="0" err="1" smtClean="0"/>
              <a:t>strong</a:t>
            </a:r>
            <a:r>
              <a:rPr lang="fi-FI" sz="2600" dirty="0" smtClean="0"/>
              <a:t> </a:t>
            </a:r>
            <a:r>
              <a:rPr lang="fi-FI" sz="2600" dirty="0" err="1" smtClean="0"/>
              <a:t>influence</a:t>
            </a:r>
            <a:r>
              <a:rPr lang="fi-FI" sz="2600" dirty="0" smtClean="0"/>
              <a:t> on </a:t>
            </a:r>
            <a:r>
              <a:rPr lang="fi-FI" sz="2600" dirty="0" err="1" smtClean="0"/>
              <a:t>politicians</a:t>
            </a:r>
            <a:r>
              <a:rPr lang="fi-FI" sz="2600" dirty="0" smtClean="0"/>
              <a:t> (”</a:t>
            </a:r>
            <a:r>
              <a:rPr lang="fi-FI" sz="2600" dirty="0" err="1" smtClean="0"/>
              <a:t>voters</a:t>
            </a:r>
            <a:r>
              <a:rPr lang="fi-FI" sz="2600" dirty="0" smtClean="0"/>
              <a:t> </a:t>
            </a:r>
            <a:r>
              <a:rPr lang="fi-FI" sz="2600" dirty="0" err="1" smtClean="0"/>
              <a:t>decide</a:t>
            </a:r>
            <a:r>
              <a:rPr lang="fi-FI" sz="2600" dirty="0" smtClean="0"/>
              <a:t>”) and the </a:t>
            </a:r>
            <a:r>
              <a:rPr lang="fi-FI" sz="2600" dirty="0" err="1" smtClean="0"/>
              <a:t>private</a:t>
            </a:r>
            <a:r>
              <a:rPr lang="fi-FI" sz="2600" dirty="0" smtClean="0"/>
              <a:t> </a:t>
            </a:r>
            <a:r>
              <a:rPr lang="fi-FI" sz="2600" dirty="0" err="1" smtClean="0"/>
              <a:t>sector</a:t>
            </a:r>
            <a:r>
              <a:rPr lang="fi-FI" sz="2600" dirty="0" smtClean="0"/>
              <a:t> (”</a:t>
            </a:r>
            <a:r>
              <a:rPr lang="fi-FI" sz="2600" dirty="0" err="1" smtClean="0"/>
              <a:t>consumer</a:t>
            </a:r>
            <a:r>
              <a:rPr lang="fi-FI" sz="2600" dirty="0" smtClean="0"/>
              <a:t> is </a:t>
            </a:r>
            <a:r>
              <a:rPr lang="fi-FI" sz="2600" dirty="0" err="1" smtClean="0"/>
              <a:t>king</a:t>
            </a:r>
            <a:r>
              <a:rPr lang="fi-FI" sz="2600" dirty="0" smtClean="0"/>
              <a:t>”) </a:t>
            </a:r>
          </a:p>
          <a:p>
            <a:r>
              <a:rPr lang="fi-FI" sz="2600" dirty="0" err="1" smtClean="0"/>
              <a:t>Monitoring</a:t>
            </a:r>
            <a:r>
              <a:rPr lang="fi-FI" sz="2600" dirty="0" smtClean="0"/>
              <a:t> and feedback </a:t>
            </a:r>
            <a:r>
              <a:rPr lang="fi-FI" sz="2600" dirty="0" err="1" smtClean="0"/>
              <a:t>are</a:t>
            </a:r>
            <a:r>
              <a:rPr lang="fi-FI" sz="2600" dirty="0" smtClean="0"/>
              <a:t> </a:t>
            </a:r>
            <a:r>
              <a:rPr lang="fi-FI" sz="2600" dirty="0" err="1" smtClean="0"/>
              <a:t>important</a:t>
            </a:r>
            <a:r>
              <a:rPr lang="fi-FI" sz="2600" dirty="0" smtClean="0"/>
              <a:t> </a:t>
            </a:r>
            <a:r>
              <a:rPr lang="fi-FI" sz="2600" dirty="0" err="1" smtClean="0"/>
              <a:t>instruments</a:t>
            </a:r>
            <a:endParaRPr lang="fi-FI" sz="2600" dirty="0" smtClean="0"/>
          </a:p>
          <a:p>
            <a:r>
              <a:rPr lang="fi-FI" sz="2600" dirty="0" err="1" smtClean="0"/>
              <a:t>Use</a:t>
            </a:r>
            <a:r>
              <a:rPr lang="fi-FI" sz="2600" dirty="0" smtClean="0"/>
              <a:t> of media for </a:t>
            </a:r>
            <a:r>
              <a:rPr lang="fi-FI" sz="2600" dirty="0" err="1" smtClean="0"/>
              <a:t>policy</a:t>
            </a:r>
            <a:r>
              <a:rPr lang="fi-FI" sz="2600" dirty="0" smtClean="0"/>
              <a:t> </a:t>
            </a:r>
            <a:r>
              <a:rPr lang="fi-FI" sz="2600" dirty="0" err="1" smtClean="0"/>
              <a:t>change</a:t>
            </a:r>
            <a:r>
              <a:rPr lang="fi-FI" sz="2600" dirty="0" smtClean="0"/>
              <a:t> (”</a:t>
            </a:r>
            <a:r>
              <a:rPr lang="fi-FI" sz="2600" dirty="0" err="1" smtClean="0"/>
              <a:t>behavioral</a:t>
            </a:r>
            <a:r>
              <a:rPr lang="fi-FI" sz="2600" dirty="0" smtClean="0"/>
              <a:t> </a:t>
            </a:r>
            <a:r>
              <a:rPr lang="fi-FI" sz="2600" dirty="0" err="1" smtClean="0"/>
              <a:t>journalism</a:t>
            </a:r>
            <a:r>
              <a:rPr lang="fi-FI" sz="2600" dirty="0" smtClean="0"/>
              <a:t>”)</a:t>
            </a:r>
          </a:p>
        </p:txBody>
      </p:sp>
      <p:sp>
        <p:nvSpPr>
          <p:cNvPr id="1434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586093-FCE8-4F0F-92E1-02821CF9B94D}" type="datetime1">
              <a:rPr lang="fi-FI" sz="1000" smtClean="0">
                <a:solidFill>
                  <a:schemeClr val="bg1"/>
                </a:solidFill>
              </a:rPr>
              <a:t>21.10.2015</a:t>
            </a:fld>
            <a:endParaRPr lang="en-GB" sz="1000" smtClean="0">
              <a:solidFill>
                <a:schemeClr val="bg1"/>
              </a:solidFill>
            </a:endParaRPr>
          </a:p>
        </p:txBody>
      </p:sp>
      <p:sp>
        <p:nvSpPr>
          <p:cNvPr id="1434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>
                <a:solidFill>
                  <a:schemeClr val="bg1"/>
                </a:solidFill>
              </a:rPr>
              <a:t>Pekka Puska</a:t>
            </a:r>
            <a:endParaRPr lang="en-GB" sz="1000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10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äivämäärän paikkamerkki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42EEC9-94B4-4DD6-90F9-77225A9003C2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en-GB" altLang="fi-FI" smtClean="0">
              <a:solidFill>
                <a:schemeClr val="bg1"/>
              </a:solidFill>
            </a:endParaRPr>
          </a:p>
        </p:txBody>
      </p:sp>
      <p:sp>
        <p:nvSpPr>
          <p:cNvPr id="47107" name="Alatunnisteen paikkamerkki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fi-FI" smtClean="0">
                <a:solidFill>
                  <a:schemeClr val="bg1"/>
                </a:solidFill>
              </a:rPr>
              <a:t>Pekka Puska</a:t>
            </a:r>
            <a:endParaRPr lang="en-GB" altLang="fi-FI" dirty="0" smtClean="0">
              <a:solidFill>
                <a:schemeClr val="bg1"/>
              </a:solidFill>
            </a:endParaRPr>
          </a:p>
        </p:txBody>
      </p:sp>
      <p:sp>
        <p:nvSpPr>
          <p:cNvPr id="47108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4EB5D7-6C97-4540-9F62-F98EC5C8DE14}" type="slidenum">
              <a:rPr lang="en-GB" altLang="fi-FI" smtClean="0">
                <a:solidFill>
                  <a:schemeClr val="bg1"/>
                </a:solidFill>
              </a:rPr>
              <a:pPr eaLnBrk="1" hangingPunct="1"/>
              <a:t>47</a:t>
            </a:fld>
            <a:endParaRPr lang="en-GB" altLang="fi-FI" dirty="0" smtClean="0">
              <a:solidFill>
                <a:schemeClr val="bg1"/>
              </a:solidFill>
            </a:endParaRPr>
          </a:p>
        </p:txBody>
      </p:sp>
      <p:sp>
        <p:nvSpPr>
          <p:cNvPr id="47109" name="AutoShape 2"/>
          <p:cNvSpPr>
            <a:spLocks noChangeArrowheads="1"/>
          </p:cNvSpPr>
          <p:nvPr/>
        </p:nvSpPr>
        <p:spPr bwMode="auto">
          <a:xfrm rot="-1049624">
            <a:off x="2360857" y="2168263"/>
            <a:ext cx="756000" cy="216000"/>
          </a:xfrm>
          <a:prstGeom prst="leftRightArrow">
            <a:avLst>
              <a:gd name="adj1" fmla="val 40815"/>
              <a:gd name="adj2" fmla="val 54184"/>
            </a:avLst>
          </a:prstGeom>
          <a:solidFill>
            <a:srgbClr val="C0BFC1"/>
          </a:solidFill>
          <a:ln w="12700">
            <a:solidFill>
              <a:srgbClr val="CAE7B4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47110" name="AutoShape 3"/>
          <p:cNvSpPr>
            <a:spLocks noChangeArrowheads="1"/>
          </p:cNvSpPr>
          <p:nvPr/>
        </p:nvSpPr>
        <p:spPr bwMode="auto">
          <a:xfrm rot="2722597">
            <a:off x="1964883" y="3905458"/>
            <a:ext cx="1584325" cy="216000"/>
          </a:xfrm>
          <a:prstGeom prst="leftArrow">
            <a:avLst>
              <a:gd name="adj1" fmla="val 50000"/>
              <a:gd name="adj2" fmla="val 87238"/>
            </a:avLst>
          </a:prstGeom>
          <a:solidFill>
            <a:srgbClr val="C0BFC1"/>
          </a:solidFill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47111" name="AutoShape 4"/>
          <p:cNvSpPr>
            <a:spLocks noChangeArrowheads="1"/>
          </p:cNvSpPr>
          <p:nvPr/>
        </p:nvSpPr>
        <p:spPr bwMode="auto">
          <a:xfrm rot="-2554157">
            <a:off x="4901079" y="3977479"/>
            <a:ext cx="1656000" cy="216000"/>
          </a:xfrm>
          <a:prstGeom prst="rightArrow">
            <a:avLst>
              <a:gd name="adj1" fmla="val 50000"/>
              <a:gd name="adj2" fmla="val 98162"/>
            </a:avLst>
          </a:prstGeom>
          <a:solidFill>
            <a:srgbClr val="C0BFC1"/>
          </a:solidFill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251967" y="2185888"/>
            <a:ext cx="2447825" cy="1243112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fi-F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</a:p>
          <a:p>
            <a:pPr algn="ctr" eaLnBrk="0" hangingPunct="0">
              <a:defRPr/>
            </a:pPr>
            <a:r>
              <a:rPr lang="fi-F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POLICY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1730499" y="4653136"/>
            <a:ext cx="4785717" cy="1296814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fi-FI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fi-FI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</a:t>
            </a:r>
            <a:r>
              <a:rPr lang="fi-F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 </a:t>
            </a:r>
            <a:endParaRPr lang="fi-FI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fi-FI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PROGRAMME</a:t>
            </a:r>
            <a:endParaRPr lang="fi-FI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4" name="Text Box 7"/>
          <p:cNvSpPr txBox="1">
            <a:spLocks noChangeArrowheads="1"/>
          </p:cNvSpPr>
          <p:nvPr/>
        </p:nvSpPr>
        <p:spPr bwMode="auto">
          <a:xfrm flipV="1">
            <a:off x="4173538" y="2422525"/>
            <a:ext cx="465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fi-FI" sz="2400"/>
          </a:p>
        </p:txBody>
      </p:sp>
      <p:sp>
        <p:nvSpPr>
          <p:cNvPr id="47115" name="AutoShape 8"/>
          <p:cNvSpPr>
            <a:spLocks noChangeArrowheads="1"/>
          </p:cNvSpPr>
          <p:nvPr/>
        </p:nvSpPr>
        <p:spPr bwMode="auto">
          <a:xfrm>
            <a:off x="3924299" y="3211686"/>
            <a:ext cx="216000" cy="1441450"/>
          </a:xfrm>
          <a:prstGeom prst="upArrow">
            <a:avLst>
              <a:gd name="adj1" fmla="val 50000"/>
              <a:gd name="adj2" fmla="val 35748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 flipH="1">
            <a:off x="3050605" y="1857722"/>
            <a:ext cx="2241475" cy="1355254"/>
          </a:xfrm>
          <a:prstGeom prst="ellipse">
            <a:avLst/>
          </a:prstGeom>
          <a:solidFill>
            <a:srgbClr val="F3DDF2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i-FI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defRPr/>
            </a:pPr>
            <a:r>
              <a:rPr lang="fi-F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</a:t>
            </a:r>
          </a:p>
          <a:p>
            <a:pPr algn="ctr" eaLnBrk="0" hangingPunct="0">
              <a:defRPr/>
            </a:pPr>
            <a:endParaRPr lang="fi-FI" sz="3000" b="1" dirty="0">
              <a:latin typeface="Times New Roman" pitchFamily="18" charset="0"/>
            </a:endParaRPr>
          </a:p>
        </p:txBody>
      </p:sp>
      <p:sp>
        <p:nvSpPr>
          <p:cNvPr id="47117" name="Text Box 10"/>
          <p:cNvSpPr txBox="1">
            <a:spLocks noChangeArrowheads="1"/>
          </p:cNvSpPr>
          <p:nvPr/>
        </p:nvSpPr>
        <p:spPr bwMode="auto">
          <a:xfrm>
            <a:off x="6499225" y="1916113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fi-FI" sz="2400"/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 flipH="1">
            <a:off x="5724128" y="2325204"/>
            <a:ext cx="2454919" cy="1103796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i-FI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fi-F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</a:p>
          <a:p>
            <a:pPr algn="ctr" eaLnBrk="0" hangingPunct="0">
              <a:defRPr/>
            </a:pPr>
            <a:r>
              <a:rPr lang="fi-F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SECTOR</a:t>
            </a:r>
          </a:p>
          <a:p>
            <a:pPr algn="ctr" eaLnBrk="0" hangingPunct="0">
              <a:defRPr/>
            </a:pPr>
            <a:endParaRPr lang="fi-FI" sz="3000" b="1" dirty="0">
              <a:latin typeface="Times New Roman" pitchFamily="18" charset="0"/>
            </a:endParaRPr>
          </a:p>
        </p:txBody>
      </p:sp>
      <p:sp>
        <p:nvSpPr>
          <p:cNvPr id="47119" name="Text Box 12"/>
          <p:cNvSpPr txBox="1">
            <a:spLocks noChangeArrowheads="1"/>
          </p:cNvSpPr>
          <p:nvPr/>
        </p:nvSpPr>
        <p:spPr bwMode="auto">
          <a:xfrm>
            <a:off x="5816600" y="1358900"/>
            <a:ext cx="16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fi-FI" sz="2400"/>
          </a:p>
        </p:txBody>
      </p:sp>
      <p:sp>
        <p:nvSpPr>
          <p:cNvPr id="47120" name="AutoShape 13"/>
          <p:cNvSpPr>
            <a:spLocks noChangeArrowheads="1"/>
          </p:cNvSpPr>
          <p:nvPr/>
        </p:nvSpPr>
        <p:spPr bwMode="auto">
          <a:xfrm rot="1427924">
            <a:off x="5233042" y="2284826"/>
            <a:ext cx="720000" cy="216000"/>
          </a:xfrm>
          <a:prstGeom prst="leftRightArrow">
            <a:avLst>
              <a:gd name="adj1" fmla="val 41722"/>
              <a:gd name="adj2" fmla="val 49968"/>
            </a:avLst>
          </a:prstGeom>
          <a:solidFill>
            <a:srgbClr val="C0BFC1"/>
          </a:solidFill>
          <a:ln w="12700">
            <a:solidFill>
              <a:srgbClr val="CAE7B4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18" name="Tekstiruutu 1"/>
          <p:cNvSpPr txBox="1">
            <a:spLocks noChangeArrowheads="1"/>
          </p:cNvSpPr>
          <p:nvPr/>
        </p:nvSpPr>
        <p:spPr bwMode="auto">
          <a:xfrm>
            <a:off x="251792" y="260648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i-FI" sz="2400" b="1" dirty="0" smtClean="0">
                <a:solidFill>
                  <a:schemeClr val="accent1"/>
                </a:solidFill>
              </a:rPr>
              <a:t>Effective implementation of evidence-based actions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i-FI" sz="2400" b="1" dirty="0" smtClean="0">
                <a:solidFill>
                  <a:schemeClr val="accent1"/>
                </a:solidFill>
              </a:rPr>
              <a:t>Leadership for a sustained process of social and policy changes</a:t>
            </a:r>
            <a:endParaRPr lang="fi-FI" altLang="fi-FI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7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07375" cy="1008062"/>
          </a:xfrm>
        </p:spPr>
        <p:txBody>
          <a:bodyPr/>
          <a:lstStyle/>
          <a:p>
            <a:r>
              <a:rPr lang="en-US" altLang="fi-FI" dirty="0" smtClean="0"/>
              <a:t>Comprehensive action and partnership for national health promotion and NCD prevention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18487" cy="4392612"/>
          </a:xfrm>
        </p:spPr>
        <p:txBody>
          <a:bodyPr/>
          <a:lstStyle/>
          <a:p>
            <a:r>
              <a:rPr lang="en-US" altLang="fi-FI" dirty="0" smtClean="0"/>
              <a:t>Health services</a:t>
            </a:r>
          </a:p>
          <a:p>
            <a:r>
              <a:rPr lang="en-US" altLang="fi-FI" dirty="0" smtClean="0"/>
              <a:t>Governments, policies (national, local)</a:t>
            </a:r>
          </a:p>
          <a:p>
            <a:r>
              <a:rPr lang="en-US" altLang="fi-FI" dirty="0" smtClean="0"/>
              <a:t>Civil society (NGOs)</a:t>
            </a:r>
          </a:p>
          <a:p>
            <a:r>
              <a:rPr lang="en-US" altLang="fi-FI" dirty="0" smtClean="0"/>
              <a:t>Private sector</a:t>
            </a:r>
          </a:p>
          <a:p>
            <a:r>
              <a:rPr lang="en-US" altLang="fi-FI" dirty="0" smtClean="0"/>
              <a:t>Media</a:t>
            </a:r>
          </a:p>
          <a:p>
            <a:r>
              <a:rPr lang="en-US" altLang="fi-FI" dirty="0" smtClean="0"/>
              <a:t>International collaboration (esp. WHO)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513" y="1916113"/>
            <a:ext cx="3138487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48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26D8-E102-4163-A747-38CE172738F9}" type="datetime1">
              <a:rPr lang="fi-FI" smtClean="0"/>
              <a:t>21.10.2015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i-FI" altLang="fi-FI" sz="4400" smtClean="0"/>
              <a:t>Community-based project</a:t>
            </a:r>
          </a:p>
          <a:p>
            <a:pPr algn="ctr">
              <a:buFontTx/>
              <a:buNone/>
            </a:pPr>
            <a:r>
              <a:rPr lang="fi-FI" altLang="fi-FI" sz="4400" smtClean="0"/>
              <a:t>(pilot, demonstration, model)</a:t>
            </a:r>
          </a:p>
          <a:p>
            <a:pPr algn="ctr">
              <a:buFontTx/>
              <a:buNone/>
            </a:pPr>
            <a:endParaRPr lang="fi-FI" altLang="fi-FI" sz="4400" smtClean="0"/>
          </a:p>
          <a:p>
            <a:pPr algn="ctr">
              <a:buFontTx/>
              <a:buNone/>
            </a:pPr>
            <a:r>
              <a:rPr lang="fi-FI" altLang="fi-FI" sz="4400" smtClean="0"/>
              <a:t>National programme and policies</a:t>
            </a:r>
          </a:p>
        </p:txBody>
      </p:sp>
      <p:sp>
        <p:nvSpPr>
          <p:cNvPr id="63491" name="Alatunnisteen paikkamerkki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i-FI" smtClean="0">
                <a:solidFill>
                  <a:schemeClr val="bg1"/>
                </a:solidFill>
              </a:rPr>
              <a:t>Pekka Puska</a:t>
            </a:r>
            <a:endParaRPr lang="en-GB" altLang="fi-FI" smtClean="0">
              <a:solidFill>
                <a:schemeClr val="bg1"/>
              </a:solidFill>
            </a:endParaRPr>
          </a:p>
        </p:txBody>
      </p:sp>
      <p:sp>
        <p:nvSpPr>
          <p:cNvPr id="6" name="Alanuoli 5"/>
          <p:cNvSpPr/>
          <p:nvPr/>
        </p:nvSpPr>
        <p:spPr bwMode="auto">
          <a:xfrm>
            <a:off x="4286250" y="3000375"/>
            <a:ext cx="484188" cy="977900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3" name="Päivämäärän paikkamerkki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BB1AFB-9397-4D81-8AB0-A7C3414C8E50}" type="datetime1">
              <a:rPr lang="fi-FI" altLang="fi-FI" smtClean="0">
                <a:solidFill>
                  <a:schemeClr val="bg1"/>
                </a:solidFill>
              </a:rPr>
              <a:t>21.10.2015</a:t>
            </a:fld>
            <a:endParaRPr lang="en-GB" altLang="fi-FI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9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09326" y="-1309327"/>
            <a:ext cx="6525345" cy="9143999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4E6A-7FCB-4F3B-9D31-9A1408E18853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32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07375" cy="1008063"/>
          </a:xfrm>
        </p:spPr>
        <p:txBody>
          <a:bodyPr/>
          <a:lstStyle/>
          <a:p>
            <a:pPr algn="ctr"/>
            <a:r>
              <a:rPr lang="fi-FI" sz="4400" dirty="0"/>
              <a:t>Social </a:t>
            </a:r>
            <a:r>
              <a:rPr lang="fi-FI" sz="4400" dirty="0" err="1"/>
              <a:t>change</a:t>
            </a:r>
            <a:r>
              <a:rPr lang="fi-FI" sz="4400" dirty="0"/>
              <a:t> </a:t>
            </a:r>
            <a:r>
              <a:rPr lang="fi-FI" sz="4400" dirty="0" err="1"/>
              <a:t>process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979085"/>
            <a:ext cx="8218488" cy="4392612"/>
          </a:xfrm>
        </p:spPr>
        <p:txBody>
          <a:bodyPr/>
          <a:lstStyle/>
          <a:p>
            <a:pPr marL="0" indent="0" algn="ctr">
              <a:buNone/>
            </a:pPr>
            <a:endParaRPr lang="fi-FI" sz="4000" dirty="0"/>
          </a:p>
          <a:p>
            <a:pPr marL="0" indent="0" algn="ctr">
              <a:buNone/>
            </a:pPr>
            <a:r>
              <a:rPr lang="fi-FI" sz="4000" dirty="0" smtClean="0"/>
              <a:t>People </a:t>
            </a:r>
            <a:r>
              <a:rPr lang="fi-FI" sz="4000" dirty="0" err="1" smtClean="0"/>
              <a:t>pull</a:t>
            </a:r>
            <a:r>
              <a:rPr lang="fi-FI" sz="4000" dirty="0" smtClean="0"/>
              <a:t> </a:t>
            </a:r>
            <a:r>
              <a:rPr lang="fi-FI" sz="4000" dirty="0" err="1" smtClean="0"/>
              <a:t>policies</a:t>
            </a:r>
            <a:r>
              <a:rPr lang="fi-FI" sz="4000" dirty="0" smtClean="0"/>
              <a:t> and </a:t>
            </a:r>
          </a:p>
          <a:p>
            <a:pPr marL="0" indent="0" algn="ctr">
              <a:buNone/>
            </a:pPr>
            <a:r>
              <a:rPr lang="fi-FI" sz="4000" dirty="0" err="1" smtClean="0"/>
              <a:t>Policies</a:t>
            </a:r>
            <a:r>
              <a:rPr lang="fi-FI" sz="4000" dirty="0" smtClean="0"/>
              <a:t> </a:t>
            </a:r>
            <a:r>
              <a:rPr lang="fi-FI" sz="4000" dirty="0" err="1" smtClean="0"/>
              <a:t>pull</a:t>
            </a:r>
            <a:r>
              <a:rPr lang="fi-FI" sz="4000" dirty="0" smtClean="0"/>
              <a:t> </a:t>
            </a:r>
            <a:r>
              <a:rPr lang="fi-FI" sz="4000" dirty="0" err="1" smtClean="0"/>
              <a:t>people</a:t>
            </a:r>
            <a:r>
              <a:rPr lang="fi-FI" sz="4000" dirty="0" smtClean="0"/>
              <a:t>!</a:t>
            </a:r>
            <a:endParaRPr lang="fi-FI" sz="4000" dirty="0"/>
          </a:p>
          <a:p>
            <a:pPr algn="ctr"/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1A7D-931D-4512-A435-406AF928550B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499806"/>
            <a:ext cx="2254351" cy="150196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99806"/>
            <a:ext cx="2438400" cy="152095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999" y="3499806"/>
            <a:ext cx="2188652" cy="15019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6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07375" cy="1008063"/>
          </a:xfrm>
        </p:spPr>
        <p:txBody>
          <a:bodyPr/>
          <a:lstStyle/>
          <a:p>
            <a:r>
              <a:rPr lang="fi-FI" sz="4400" dirty="0" smtClean="0"/>
              <a:t>Vision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 smtClean="0"/>
              <a:t>Prevention of </a:t>
            </a:r>
            <a:r>
              <a:rPr lang="fi-FI" sz="3600" dirty="0" err="1" smtClean="0"/>
              <a:t>avoidable</a:t>
            </a:r>
            <a:r>
              <a:rPr lang="fi-FI" sz="3600" dirty="0" smtClean="0"/>
              <a:t> NCD </a:t>
            </a:r>
            <a:r>
              <a:rPr lang="fi-FI" sz="3600" dirty="0" err="1" smtClean="0"/>
              <a:t>mortality</a:t>
            </a:r>
            <a:r>
              <a:rPr lang="fi-FI" sz="3600" dirty="0" smtClean="0"/>
              <a:t> </a:t>
            </a:r>
            <a:r>
              <a:rPr lang="fi-FI" sz="3600" dirty="0" err="1" smtClean="0"/>
              <a:t>through</a:t>
            </a:r>
            <a:r>
              <a:rPr lang="fi-FI" sz="3600" dirty="0" smtClean="0"/>
              <a:t> </a:t>
            </a:r>
            <a:r>
              <a:rPr lang="fi-FI" sz="3600" dirty="0" err="1" smtClean="0"/>
              <a:t>policies</a:t>
            </a:r>
            <a:r>
              <a:rPr lang="fi-FI" sz="3600" dirty="0" smtClean="0"/>
              <a:t> and </a:t>
            </a:r>
            <a:r>
              <a:rPr lang="fi-FI" sz="3600" dirty="0" err="1" smtClean="0"/>
              <a:t>broad</a:t>
            </a:r>
            <a:r>
              <a:rPr lang="fi-FI" sz="3600" dirty="0" smtClean="0"/>
              <a:t> </a:t>
            </a:r>
            <a:r>
              <a:rPr lang="fi-FI" sz="3600" dirty="0" err="1" smtClean="0"/>
              <a:t>health</a:t>
            </a:r>
            <a:r>
              <a:rPr lang="fi-FI" sz="3600" dirty="0" smtClean="0"/>
              <a:t> </a:t>
            </a:r>
            <a:r>
              <a:rPr lang="fi-FI" sz="3600" dirty="0" err="1" smtClean="0"/>
              <a:t>promotion</a:t>
            </a:r>
            <a:r>
              <a:rPr lang="fi-FI" sz="3600" dirty="0" smtClean="0"/>
              <a:t> </a:t>
            </a:r>
            <a:r>
              <a:rPr lang="fi-FI" sz="3600" dirty="0" err="1" smtClean="0"/>
              <a:t>leading</a:t>
            </a:r>
            <a:r>
              <a:rPr lang="fi-FI" sz="3600" dirty="0" smtClean="0"/>
              <a:t> to the </a:t>
            </a:r>
            <a:r>
              <a:rPr lang="fi-FI" sz="3600" dirty="0" err="1" smtClean="0"/>
              <a:t>sustainable</a:t>
            </a:r>
            <a:r>
              <a:rPr lang="fi-FI" sz="3600" dirty="0" smtClean="0"/>
              <a:t> social </a:t>
            </a:r>
            <a:r>
              <a:rPr lang="fi-FI" sz="3600" dirty="0" err="1" smtClean="0"/>
              <a:t>change</a:t>
            </a:r>
            <a:r>
              <a:rPr lang="fi-FI" sz="3600" dirty="0" smtClean="0"/>
              <a:t> </a:t>
            </a:r>
            <a:r>
              <a:rPr lang="fi-FI" sz="3600" dirty="0" err="1" smtClean="0"/>
              <a:t>process</a:t>
            </a:r>
            <a:endParaRPr lang="fi-FI" sz="3600" dirty="0" smtClean="0"/>
          </a:p>
          <a:p>
            <a:r>
              <a:rPr lang="fi-FI" sz="3600" dirty="0" smtClean="0"/>
              <a:t>”</a:t>
            </a:r>
            <a:r>
              <a:rPr lang="fi-FI" sz="3600" dirty="0" err="1"/>
              <a:t>M</a:t>
            </a:r>
            <a:r>
              <a:rPr lang="fi-FI" sz="3600" dirty="0" err="1" smtClean="0"/>
              <a:t>ore</a:t>
            </a:r>
            <a:r>
              <a:rPr lang="fi-FI" sz="3600" dirty="0" smtClean="0"/>
              <a:t> </a:t>
            </a:r>
            <a:r>
              <a:rPr lang="fi-FI" sz="3600" dirty="0" err="1" smtClean="0"/>
              <a:t>years</a:t>
            </a:r>
            <a:r>
              <a:rPr lang="fi-FI" sz="3600" dirty="0" smtClean="0"/>
              <a:t> in life </a:t>
            </a:r>
          </a:p>
          <a:p>
            <a:pPr marL="0" indent="0">
              <a:buNone/>
            </a:pPr>
            <a:r>
              <a:rPr lang="fi-FI" sz="3600" dirty="0"/>
              <a:t> </a:t>
            </a:r>
            <a:r>
              <a:rPr lang="fi-FI" sz="3600" dirty="0" smtClean="0"/>
              <a:t>  – </a:t>
            </a:r>
            <a:r>
              <a:rPr lang="fi-FI" sz="3600" dirty="0" err="1" smtClean="0"/>
              <a:t>more</a:t>
            </a:r>
            <a:r>
              <a:rPr lang="fi-FI" sz="3600" dirty="0" smtClean="0"/>
              <a:t> life in </a:t>
            </a:r>
            <a:r>
              <a:rPr lang="fi-FI" sz="3600" dirty="0" err="1" smtClean="0"/>
              <a:t>years</a:t>
            </a:r>
            <a:r>
              <a:rPr lang="fi-FI" sz="3600" dirty="0" smtClean="0"/>
              <a:t>”</a:t>
            </a:r>
          </a:p>
          <a:p>
            <a:r>
              <a:rPr lang="fi-FI" sz="3600" dirty="0" smtClean="0"/>
              <a:t>”Health for </a:t>
            </a:r>
            <a:r>
              <a:rPr lang="fi-FI" sz="3600" dirty="0" err="1" smtClean="0"/>
              <a:t>all</a:t>
            </a:r>
            <a:r>
              <a:rPr lang="fi-FI" sz="3600" dirty="0" smtClean="0"/>
              <a:t>”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5042-8A74-4F28-BB4D-9CBA6D470A19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51</a:t>
            </a:fld>
            <a:endParaRPr lang="fi-FI"/>
          </a:p>
        </p:txBody>
      </p:sp>
      <p:pic>
        <p:nvPicPr>
          <p:cNvPr id="7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892" y="3765651"/>
            <a:ext cx="3594596" cy="218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Pekka Puska</a:t>
            </a:r>
            <a:endParaRPr lang="fi-FI" dirty="0" smtClean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3C37E-98D9-47C6-89D3-FE17F9306202}" type="slidenum">
              <a:rPr lang="fi-FI" smtClean="0"/>
              <a:pPr>
                <a:defRPr/>
              </a:pPr>
              <a:t>52</a:t>
            </a:fld>
            <a:endParaRPr lang="fi-FI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19001"/>
            <a:ext cx="7121525" cy="993775"/>
          </a:xfrm>
        </p:spPr>
        <p:txBody>
          <a:bodyPr/>
          <a:lstStyle/>
          <a:p>
            <a:r>
              <a:rPr lang="fi-FI" altLang="fi-FI" sz="4000" dirty="0" smtClean="0"/>
              <a:t>For </a:t>
            </a:r>
            <a:r>
              <a:rPr lang="fi-FI" altLang="fi-FI" sz="4000" dirty="0" err="1" smtClean="0"/>
              <a:t>succesful</a:t>
            </a:r>
            <a:r>
              <a:rPr lang="fi-FI" altLang="fi-FI" sz="4000" dirty="0" smtClean="0"/>
              <a:t> prevention and </a:t>
            </a:r>
            <a:r>
              <a:rPr lang="fi-FI" altLang="fi-FI" sz="4000" dirty="0" err="1" smtClean="0"/>
              <a:t>health</a:t>
            </a:r>
            <a:r>
              <a:rPr lang="fi-FI" altLang="fi-FI" sz="4000" dirty="0" smtClean="0"/>
              <a:t> </a:t>
            </a:r>
            <a:r>
              <a:rPr lang="fi-FI" altLang="fi-FI" sz="4000" dirty="0" err="1" smtClean="0"/>
              <a:t>promotion</a:t>
            </a:r>
            <a:endParaRPr lang="fi-FI" altLang="fi-FI" sz="4000" dirty="0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916831"/>
            <a:ext cx="8075613" cy="396044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i-FI" altLang="fi-FI" sz="3600" b="1" dirty="0" err="1" smtClean="0"/>
              <a:t>Strong</a:t>
            </a:r>
            <a:r>
              <a:rPr lang="fi-FI" altLang="fi-FI" sz="3600" b="1" dirty="0" smtClean="0"/>
              <a:t> </a:t>
            </a:r>
            <a:r>
              <a:rPr lang="fi-FI" altLang="fi-FI" sz="3600" b="1" dirty="0" err="1" smtClean="0"/>
              <a:t>leadership</a:t>
            </a:r>
            <a:r>
              <a:rPr lang="fi-FI" altLang="fi-FI" sz="3600" b="1" dirty="0" smtClean="0"/>
              <a:t> </a:t>
            </a:r>
            <a:r>
              <a:rPr lang="fi-FI" altLang="fi-FI" sz="3600" b="1" dirty="0" err="1" smtClean="0"/>
              <a:t>combined</a:t>
            </a:r>
            <a:r>
              <a:rPr lang="fi-FI" altLang="fi-FI" sz="3600" b="1" dirty="0" smtClean="0"/>
              <a:t> with</a:t>
            </a:r>
          </a:p>
          <a:p>
            <a:pPr>
              <a:buFont typeface="Wingdings" pitchFamily="2" charset="2"/>
              <a:buChar char="Ø"/>
            </a:pPr>
            <a:r>
              <a:rPr lang="fi-FI" altLang="fi-FI" sz="3600" b="1" dirty="0" err="1" smtClean="0"/>
              <a:t>Good</a:t>
            </a:r>
            <a:r>
              <a:rPr lang="fi-FI" altLang="fi-FI" sz="3600" b="1" dirty="0" smtClean="0"/>
              <a:t> </a:t>
            </a:r>
            <a:r>
              <a:rPr lang="fi-FI" altLang="fi-FI" sz="3600" b="1" dirty="0" err="1" smtClean="0"/>
              <a:t>partnership</a:t>
            </a:r>
            <a:endParaRPr lang="fi-FI" altLang="fi-FI" sz="3600" b="1" dirty="0" smtClean="0"/>
          </a:p>
          <a:p>
            <a:pPr>
              <a:buFontTx/>
              <a:buNone/>
            </a:pPr>
            <a:r>
              <a:rPr lang="fi-FI" altLang="fi-FI" sz="3600" b="1" dirty="0" smtClean="0"/>
              <a:t>                * * *</a:t>
            </a:r>
          </a:p>
          <a:p>
            <a:pPr>
              <a:buFont typeface="Wingdings" pitchFamily="2" charset="2"/>
              <a:buChar char="Ø"/>
            </a:pPr>
            <a:r>
              <a:rPr lang="fi-FI" altLang="fi-FI" sz="3600" b="1" dirty="0" err="1" smtClean="0"/>
              <a:t>Do</a:t>
            </a:r>
            <a:r>
              <a:rPr lang="fi-FI" altLang="fi-FI" sz="3600" b="1" dirty="0" smtClean="0"/>
              <a:t> the </a:t>
            </a:r>
            <a:r>
              <a:rPr lang="fi-FI" altLang="fi-FI" sz="3600" b="1" dirty="0" err="1" smtClean="0"/>
              <a:t>right</a:t>
            </a:r>
            <a:r>
              <a:rPr lang="fi-FI" altLang="fi-FI" sz="3600" b="1" dirty="0" smtClean="0"/>
              <a:t> </a:t>
            </a:r>
            <a:r>
              <a:rPr lang="fi-FI" altLang="fi-FI" sz="3600" b="1" dirty="0" err="1" smtClean="0"/>
              <a:t>things</a:t>
            </a:r>
            <a:endParaRPr lang="fi-FI" altLang="fi-FI" sz="3600" b="1" dirty="0" smtClean="0"/>
          </a:p>
          <a:p>
            <a:pPr>
              <a:buFont typeface="Wingdings" pitchFamily="2" charset="2"/>
              <a:buChar char="Ø"/>
            </a:pPr>
            <a:r>
              <a:rPr lang="fi-FI" altLang="fi-FI" sz="3600" b="1" dirty="0" err="1" smtClean="0"/>
              <a:t>Do</a:t>
            </a:r>
            <a:r>
              <a:rPr lang="fi-FI" altLang="fi-FI" sz="3600" b="1" dirty="0" smtClean="0"/>
              <a:t> </a:t>
            </a:r>
            <a:r>
              <a:rPr lang="fi-FI" altLang="fi-FI" sz="3600" b="1" dirty="0" err="1" smtClean="0"/>
              <a:t>enough</a:t>
            </a:r>
            <a:r>
              <a:rPr lang="fi-FI" altLang="fi-FI" sz="3600" b="1" dirty="0" smtClean="0"/>
              <a:t> of </a:t>
            </a:r>
            <a:r>
              <a:rPr lang="fi-FI" altLang="fi-FI" sz="3600" b="1" dirty="0" err="1" smtClean="0"/>
              <a:t>those</a:t>
            </a:r>
            <a:endParaRPr lang="fi-FI" altLang="fi-FI" sz="3600" b="1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</a:pPr>
            <a:endParaRPr lang="fi-FI" altLang="fi-FI" sz="1400" b="1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8740-4F9F-4493-AA0D-148E83FDF17C}" type="datetime1">
              <a:rPr lang="fi-FI" smtClean="0"/>
              <a:t>21.10.2015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967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laotsikko 5"/>
          <p:cNvSpPr>
            <a:spLocks noGrp="1"/>
          </p:cNvSpPr>
          <p:nvPr>
            <p:ph type="subTitle" idx="1"/>
          </p:nvPr>
        </p:nvSpPr>
        <p:spPr>
          <a:xfrm>
            <a:off x="468313" y="6072188"/>
            <a:ext cx="8207375" cy="309562"/>
          </a:xfrm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  <p:sp>
        <p:nvSpPr>
          <p:cNvPr id="53251" name="Tekstikehys 4"/>
          <p:cNvSpPr txBox="1">
            <a:spLocks noChangeArrowheads="1"/>
          </p:cNvSpPr>
          <p:nvPr/>
        </p:nvSpPr>
        <p:spPr bwMode="auto">
          <a:xfrm>
            <a:off x="1908175" y="1052513"/>
            <a:ext cx="58753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960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53252" name="Päivämäärän paikkamerkki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20DC3F5-68CD-400E-BBE1-44AE63CED612}" type="datetime1">
              <a:rPr lang="fi-FI" altLang="fi-FI" sz="1000" smtClean="0">
                <a:solidFill>
                  <a:schemeClr val="bg1"/>
                </a:solidFill>
              </a:rPr>
              <a:t>21.10.2015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5325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93A9BC8-006D-480F-A1C4-6ABB4334C56A}" type="slidenum">
              <a:rPr lang="en-GB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GB" altLang="fi-FI" sz="1000" smtClean="0">
              <a:solidFill>
                <a:schemeClr val="bg1"/>
              </a:solidFill>
            </a:endParaRPr>
          </a:p>
        </p:txBody>
      </p:sp>
      <p:sp>
        <p:nvSpPr>
          <p:cNvPr id="53254" name="Alatunnisteen paikkamerkki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 smtClean="0">
                <a:solidFill>
                  <a:schemeClr val="bg1"/>
                </a:solidFill>
              </a:rPr>
              <a:t>Pekka Puska</a:t>
            </a:r>
            <a:endParaRPr lang="en-GB" altLang="fi-FI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3439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5400" dirty="0" smtClean="0"/>
              <a:t>NCD prevention</a:t>
            </a:r>
            <a:endParaRPr lang="fi-FI" sz="5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484313"/>
            <a:ext cx="8928992" cy="4392612"/>
          </a:xfrm>
        </p:spPr>
        <p:txBody>
          <a:bodyPr/>
          <a:lstStyle/>
          <a:p>
            <a:r>
              <a:rPr lang="fi-FI" sz="4000" dirty="0" smtClean="0"/>
              <a:t>Key to </a:t>
            </a:r>
            <a:r>
              <a:rPr lang="fi-FI" sz="4000" dirty="0" err="1" smtClean="0"/>
              <a:t>improving</a:t>
            </a:r>
            <a:r>
              <a:rPr lang="fi-FI" sz="4000" dirty="0" smtClean="0"/>
              <a:t> </a:t>
            </a:r>
            <a:r>
              <a:rPr lang="fi-FI" sz="4000" dirty="0" err="1" smtClean="0"/>
              <a:t>contemporary</a:t>
            </a:r>
            <a:r>
              <a:rPr lang="fi-FI" sz="4000" dirty="0" smtClean="0"/>
              <a:t> </a:t>
            </a:r>
            <a:r>
              <a:rPr lang="fi-FI" sz="4000" dirty="0" err="1" smtClean="0"/>
              <a:t>public</a:t>
            </a:r>
            <a:r>
              <a:rPr lang="fi-FI" sz="4000" dirty="0" smtClean="0"/>
              <a:t> </a:t>
            </a:r>
            <a:r>
              <a:rPr lang="fi-FI" sz="4000" dirty="0" err="1" smtClean="0"/>
              <a:t>health</a:t>
            </a:r>
            <a:endParaRPr lang="fi-FI" sz="4000" dirty="0" smtClean="0"/>
          </a:p>
          <a:p>
            <a:r>
              <a:rPr lang="fi-FI" sz="4000" dirty="0" smtClean="0"/>
              <a:t>Science </a:t>
            </a:r>
            <a:r>
              <a:rPr lang="fi-FI" sz="4000" dirty="0" err="1" smtClean="0"/>
              <a:t>base</a:t>
            </a:r>
            <a:r>
              <a:rPr lang="fi-FI" sz="4000" dirty="0" smtClean="0"/>
              <a:t> </a:t>
            </a:r>
            <a:r>
              <a:rPr lang="fi-FI" sz="4000" dirty="0" err="1" smtClean="0"/>
              <a:t>strong</a:t>
            </a:r>
            <a:endParaRPr lang="fi-FI" sz="4000" dirty="0" smtClean="0"/>
          </a:p>
          <a:p>
            <a:r>
              <a:rPr lang="fi-FI" sz="4000" dirty="0" err="1" smtClean="0"/>
              <a:t>Evidence</a:t>
            </a:r>
            <a:r>
              <a:rPr lang="fi-FI" sz="4000" dirty="0" smtClean="0"/>
              <a:t> </a:t>
            </a:r>
            <a:r>
              <a:rPr lang="fi-FI" sz="4000" dirty="0" err="1" smtClean="0"/>
              <a:t>based</a:t>
            </a:r>
            <a:r>
              <a:rPr lang="fi-FI" sz="4000" dirty="0" smtClean="0"/>
              <a:t> </a:t>
            </a:r>
            <a:r>
              <a:rPr lang="fi-FI" sz="4000" dirty="0" err="1" smtClean="0"/>
              <a:t>strategies</a:t>
            </a:r>
            <a:endParaRPr lang="fi-FI" sz="4000" dirty="0" smtClean="0"/>
          </a:p>
          <a:p>
            <a:r>
              <a:rPr lang="fi-FI" sz="4000" dirty="0" err="1" smtClean="0"/>
              <a:t>Effective</a:t>
            </a:r>
            <a:r>
              <a:rPr lang="fi-FI" sz="4000" dirty="0" smtClean="0"/>
              <a:t> </a:t>
            </a:r>
            <a:r>
              <a:rPr lang="fi-FI" sz="4000" dirty="0" err="1" smtClean="0"/>
              <a:t>actions</a:t>
            </a:r>
            <a:endParaRPr lang="fi-FI" sz="4000" dirty="0" smtClean="0"/>
          </a:p>
          <a:p>
            <a:pPr marL="0" indent="0">
              <a:buNone/>
            </a:pPr>
            <a:r>
              <a:rPr lang="fi-FI" sz="4000" dirty="0"/>
              <a:t>	</a:t>
            </a:r>
            <a:r>
              <a:rPr lang="fi-FI" sz="4000" dirty="0" smtClean="0"/>
              <a:t>(WHO </a:t>
            </a:r>
            <a:r>
              <a:rPr lang="fi-FI" sz="4000" dirty="0" err="1" smtClean="0"/>
              <a:t>global</a:t>
            </a:r>
            <a:r>
              <a:rPr lang="fi-FI" sz="4000" dirty="0" smtClean="0"/>
              <a:t> NCD action </a:t>
            </a:r>
            <a:r>
              <a:rPr lang="fi-FI" sz="4000" dirty="0" err="1" smtClean="0"/>
              <a:t>plan</a:t>
            </a:r>
            <a:r>
              <a:rPr lang="fi-FI" sz="4000" dirty="0" smtClean="0"/>
              <a:t>)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3483-1A32-4C0C-A421-22475C83BD8B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07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5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792163"/>
          </a:xfrm>
        </p:spPr>
        <p:txBody>
          <a:bodyPr/>
          <a:lstStyle/>
          <a:p>
            <a:r>
              <a:rPr lang="en-US" altLang="fi-FI" sz="3600" smtClean="0"/>
              <a:t>NCDs are preventable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395288" y="1052513"/>
            <a:ext cx="8218487" cy="5113337"/>
          </a:xfrm>
        </p:spPr>
        <p:txBody>
          <a:bodyPr/>
          <a:lstStyle/>
          <a:p>
            <a:pPr eaLnBrk="1" hangingPunct="1"/>
            <a:endParaRPr lang="en-US" altLang="fi-FI" sz="2400" smtClean="0"/>
          </a:p>
          <a:p>
            <a:pPr eaLnBrk="1" hangingPunct="1"/>
            <a:r>
              <a:rPr lang="en-US" altLang="fi-FI" sz="2800" smtClean="0"/>
              <a:t>From a medical point of view NDCs are to a great extent preventable diseases until late in life</a:t>
            </a:r>
          </a:p>
          <a:p>
            <a:pPr eaLnBrk="1" hangingPunct="1"/>
            <a:r>
              <a:rPr lang="en-US" altLang="fi-FI" sz="2800" smtClean="0"/>
              <a:t>Prevention is based on the elimination of lifestyle-related risk factors (tobacco, diet, physical activity, alcohol)</a:t>
            </a:r>
          </a:p>
          <a:p>
            <a:pPr eaLnBrk="1" hangingPunct="1"/>
            <a:r>
              <a:rPr lang="en-US" altLang="fi-FI" sz="2800" smtClean="0"/>
              <a:t>Lifestyles are greatly influenced by social and physical environments</a:t>
            </a:r>
          </a:p>
          <a:p>
            <a:pPr eaLnBrk="1" hangingPunct="1">
              <a:buFontTx/>
              <a:buNone/>
            </a:pPr>
            <a:r>
              <a:rPr lang="en-US" altLang="fi-FI" sz="2800" smtClean="0"/>
              <a:t>			Amenable to policies</a:t>
            </a:r>
          </a:p>
          <a:p>
            <a:pPr eaLnBrk="1" hangingPunct="1">
              <a:buFontTx/>
              <a:buNone/>
            </a:pPr>
            <a:r>
              <a:rPr lang="en-US" altLang="fi-FI" sz="3200" smtClean="0"/>
              <a:t> </a:t>
            </a:r>
          </a:p>
          <a:p>
            <a:pPr eaLnBrk="1" hangingPunct="1">
              <a:buFontTx/>
              <a:buNone/>
            </a:pPr>
            <a:endParaRPr lang="en-US" altLang="fi-FI" smtClean="0"/>
          </a:p>
        </p:txBody>
      </p:sp>
      <p:sp>
        <p:nvSpPr>
          <p:cNvPr id="9220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i-FI" sz="1000" b="0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971550" y="5084763"/>
            <a:ext cx="936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41F8-C32A-4163-9C4F-BD21DCAA65BE}" type="datetime1">
              <a:rPr lang="fi-FI" smtClean="0"/>
              <a:t>21.10.2015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44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2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1008063"/>
          </a:xfrm>
        </p:spPr>
        <p:txBody>
          <a:bodyPr/>
          <a:lstStyle/>
          <a:p>
            <a:r>
              <a:rPr lang="en-US" altLang="fi-FI" sz="3600" smtClean="0"/>
              <a:t>NCD prevention pays off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4392613"/>
          </a:xfrm>
        </p:spPr>
        <p:txBody>
          <a:bodyPr/>
          <a:lstStyle/>
          <a:p>
            <a:pPr eaLnBrk="1" hangingPunct="1"/>
            <a:r>
              <a:rPr lang="en-US" altLang="fi-FI" sz="2800" smtClean="0"/>
              <a:t>For the </a:t>
            </a:r>
            <a:r>
              <a:rPr lang="en-US" altLang="fi-FI" sz="2800" u="sng" smtClean="0"/>
              <a:t>individual</a:t>
            </a:r>
            <a:r>
              <a:rPr lang="en-US" altLang="fi-FI" sz="2800" smtClean="0"/>
              <a:t>, successful prevention means avoidance of diseases and related costs, promotion of health and well being, and healthy ageing</a:t>
            </a:r>
          </a:p>
          <a:p>
            <a:pPr eaLnBrk="1" hangingPunct="1"/>
            <a:r>
              <a:rPr lang="en-US" altLang="fi-FI" sz="2800" smtClean="0"/>
              <a:t>For the </a:t>
            </a:r>
            <a:r>
              <a:rPr lang="en-US" altLang="fi-FI" sz="2800" u="sng" smtClean="0"/>
              <a:t>society</a:t>
            </a:r>
            <a:r>
              <a:rPr lang="en-US" altLang="fi-FI" sz="2800" smtClean="0"/>
              <a:t> and the </a:t>
            </a:r>
            <a:r>
              <a:rPr lang="en-US" altLang="fi-FI" sz="2800" u="sng" smtClean="0"/>
              <a:t>nation</a:t>
            </a:r>
            <a:r>
              <a:rPr lang="en-US" altLang="fi-FI" sz="2800" smtClean="0"/>
              <a:t>, prevention means reduced disease burden, control of health care costs, increased productivity and a promotion of sustainable and favourable socio economic development</a:t>
            </a:r>
          </a:p>
          <a:p>
            <a:pPr eaLnBrk="1" hangingPunct="1"/>
            <a:r>
              <a:rPr lang="en-US" altLang="fi-FI" sz="2800" u="sng" smtClean="0"/>
              <a:t>Globally,</a:t>
            </a:r>
            <a:r>
              <a:rPr lang="en-US" altLang="fi-FI" sz="2800" smtClean="0"/>
              <a:t> special responsibilities fall to low- and middle-income countries</a:t>
            </a:r>
          </a:p>
          <a:p>
            <a:pPr eaLnBrk="1" hangingPunct="1"/>
            <a:endParaRPr lang="en-US" altLang="fi-FI" smtClean="0"/>
          </a:p>
        </p:txBody>
      </p:sp>
      <p:sp>
        <p:nvSpPr>
          <p:cNvPr id="10244" name="Alatunnisteen paikkamerkki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i-FI" sz="1000" b="0" smtClean="0">
                <a:solidFill>
                  <a:schemeClr val="bg1"/>
                </a:solidFill>
              </a:rPr>
              <a:t>Pekka Puska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41E4-626D-4548-820C-731CD8C09099}" type="datetime1">
              <a:rPr lang="fi-FI" smtClean="0"/>
              <a:t>21.10.2015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7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/>
              <a:t>Myths</a:t>
            </a:r>
            <a:r>
              <a:rPr lang="fi-FI" sz="3200" dirty="0" smtClean="0"/>
              <a:t> </a:t>
            </a:r>
            <a:r>
              <a:rPr lang="fi-FI" sz="3200" dirty="0" err="1" smtClean="0"/>
              <a:t>about</a:t>
            </a:r>
            <a:r>
              <a:rPr lang="fi-FI" sz="3200" dirty="0" smtClean="0"/>
              <a:t> </a:t>
            </a:r>
            <a:r>
              <a:rPr lang="fi-FI" sz="3200" dirty="0" err="1" smtClean="0"/>
              <a:t>chronic</a:t>
            </a:r>
            <a:r>
              <a:rPr lang="fi-FI" sz="3200" dirty="0" smtClean="0"/>
              <a:t> </a:t>
            </a:r>
            <a:r>
              <a:rPr lang="fi-FI" sz="3200" dirty="0" err="1" smtClean="0"/>
              <a:t>noncommunicable</a:t>
            </a:r>
            <a:r>
              <a:rPr lang="fi-FI" sz="3200" dirty="0" smtClean="0"/>
              <a:t> </a:t>
            </a:r>
            <a:r>
              <a:rPr lang="fi-FI" sz="3200" dirty="0" err="1" smtClean="0"/>
              <a:t>diseases</a:t>
            </a:r>
            <a:r>
              <a:rPr lang="fi-FI" sz="3200" dirty="0" smtClean="0"/>
              <a:t> and </a:t>
            </a:r>
            <a:r>
              <a:rPr lang="fi-FI" sz="3200" dirty="0" err="1" smtClean="0"/>
              <a:t>their</a:t>
            </a:r>
            <a:r>
              <a:rPr lang="fi-FI" sz="3200" dirty="0" smtClean="0"/>
              <a:t> prevention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err="1" smtClean="0"/>
              <a:t>Diseases</a:t>
            </a:r>
            <a:r>
              <a:rPr lang="fi-FI" sz="2800" dirty="0" smtClean="0"/>
              <a:t> of </a:t>
            </a:r>
            <a:r>
              <a:rPr lang="fi-FI" sz="2800" dirty="0" err="1" smtClean="0"/>
              <a:t>mainly</a:t>
            </a:r>
            <a:r>
              <a:rPr lang="fi-FI" sz="2800" dirty="0" smtClean="0"/>
              <a:t> </a:t>
            </a:r>
            <a:r>
              <a:rPr lang="fi-FI" sz="2800" dirty="0" err="1" smtClean="0"/>
              <a:t>old</a:t>
            </a:r>
            <a:r>
              <a:rPr lang="fi-FI" sz="2800" dirty="0" smtClean="0"/>
              <a:t> </a:t>
            </a:r>
            <a:r>
              <a:rPr lang="fi-FI" sz="2800" dirty="0" err="1" smtClean="0"/>
              <a:t>people</a:t>
            </a:r>
            <a:endParaRPr lang="fi-FI" sz="2800" dirty="0" smtClean="0"/>
          </a:p>
          <a:p>
            <a:r>
              <a:rPr lang="fi-FI" sz="2800" dirty="0" err="1" smtClean="0"/>
              <a:t>Diseases</a:t>
            </a:r>
            <a:r>
              <a:rPr lang="fi-FI" sz="2800" dirty="0" smtClean="0"/>
              <a:t> of </a:t>
            </a:r>
            <a:r>
              <a:rPr lang="fi-FI" sz="2800" dirty="0" err="1" smtClean="0"/>
              <a:t>men</a:t>
            </a:r>
            <a:endParaRPr lang="fi-FI" sz="2800" dirty="0" smtClean="0"/>
          </a:p>
          <a:p>
            <a:r>
              <a:rPr lang="fi-FI" sz="2800" dirty="0" err="1" smtClean="0"/>
              <a:t>Causes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genetic</a:t>
            </a:r>
            <a:endParaRPr lang="fi-FI" sz="2800" dirty="0" smtClean="0"/>
          </a:p>
          <a:p>
            <a:r>
              <a:rPr lang="fi-FI" sz="2800" dirty="0" err="1" smtClean="0"/>
              <a:t>Difficult</a:t>
            </a:r>
            <a:r>
              <a:rPr lang="fi-FI" sz="2800" dirty="0" smtClean="0"/>
              <a:t> of </a:t>
            </a:r>
            <a:r>
              <a:rPr lang="fi-FI" sz="2800" dirty="0" err="1" smtClean="0"/>
              <a:t>prevent</a:t>
            </a:r>
            <a:endParaRPr lang="fi-FI" sz="2800" dirty="0" smtClean="0"/>
          </a:p>
          <a:p>
            <a:r>
              <a:rPr lang="fi-FI" sz="2800" dirty="0" err="1" smtClean="0"/>
              <a:t>Expensive</a:t>
            </a:r>
            <a:r>
              <a:rPr lang="fi-FI" sz="2800" dirty="0" smtClean="0"/>
              <a:t> to </a:t>
            </a:r>
            <a:r>
              <a:rPr lang="fi-FI" sz="2800" dirty="0" err="1" smtClean="0"/>
              <a:t>prevent</a:t>
            </a:r>
            <a:endParaRPr lang="fi-FI" sz="2800" dirty="0" smtClean="0"/>
          </a:p>
          <a:p>
            <a:r>
              <a:rPr lang="fi-FI" sz="2800" dirty="0" smtClean="0"/>
              <a:t>Prevention </a:t>
            </a:r>
            <a:r>
              <a:rPr lang="fi-FI" sz="2800" dirty="0" err="1" smtClean="0"/>
              <a:t>may</a:t>
            </a:r>
            <a:r>
              <a:rPr lang="fi-FI" sz="2800" dirty="0" smtClean="0"/>
              <a:t> help the </a:t>
            </a:r>
            <a:r>
              <a:rPr lang="fi-FI" sz="2800" dirty="0" err="1" smtClean="0"/>
              <a:t>next</a:t>
            </a:r>
            <a:r>
              <a:rPr lang="fi-FI" sz="2800" dirty="0" smtClean="0"/>
              <a:t> </a:t>
            </a:r>
            <a:r>
              <a:rPr lang="fi-FI" sz="2800" dirty="0" err="1" smtClean="0"/>
              <a:t>generation</a:t>
            </a:r>
            <a:endParaRPr lang="fi-FI" sz="2800" dirty="0" smtClean="0"/>
          </a:p>
          <a:p>
            <a:r>
              <a:rPr lang="fi-FI" sz="2800" dirty="0" smtClean="0"/>
              <a:t>”</a:t>
            </a:r>
            <a:r>
              <a:rPr lang="fi-FI" sz="2800" dirty="0" err="1" smtClean="0"/>
              <a:t>Diseases</a:t>
            </a:r>
            <a:r>
              <a:rPr lang="fi-FI" sz="2800" dirty="0" smtClean="0"/>
              <a:t> of </a:t>
            </a:r>
            <a:r>
              <a:rPr lang="fi-FI" sz="2800" dirty="0" err="1" smtClean="0"/>
              <a:t>affluence</a:t>
            </a:r>
            <a:r>
              <a:rPr lang="fi-FI" sz="2800" dirty="0" smtClean="0"/>
              <a:t>”</a:t>
            </a:r>
          </a:p>
          <a:p>
            <a:r>
              <a:rPr lang="fi-FI" sz="2800" dirty="0" err="1" smtClean="0"/>
              <a:t>Individual’s</a:t>
            </a:r>
            <a:r>
              <a:rPr lang="fi-FI" sz="2800" dirty="0" smtClean="0"/>
              <a:t> </a:t>
            </a:r>
            <a:r>
              <a:rPr lang="fi-FI" sz="2800" dirty="0" err="1" smtClean="0"/>
              <a:t>responsibility</a:t>
            </a: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0FD-FA2E-4F9B-8F27-A2817BFDAD87}" type="datetime1">
              <a:rPr lang="fi-FI" smtClean="0"/>
              <a:t>21.10.2015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Pekka Puska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9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uk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THL_uk_2012</Template>
  <TotalTime>1736</TotalTime>
  <Words>1959</Words>
  <Application>Microsoft Office PowerPoint</Application>
  <PresentationFormat>Slaidrāde ekrānā (4:3)</PresentationFormat>
  <Paragraphs>568</Paragraphs>
  <Slides>53</Slides>
  <Notes>4</Notes>
  <HiddenSlides>0</HiddenSlides>
  <MMClips>0</MMClips>
  <ScaleCrop>false</ScaleCrop>
  <HeadingPairs>
    <vt:vector size="6" baseType="variant">
      <vt:variant>
        <vt:lpstr>Dizains</vt:lpstr>
      </vt:variant>
      <vt:variant>
        <vt:i4>1</vt:i4>
      </vt:variant>
      <vt:variant>
        <vt:lpstr>Iegulti OLE serveri</vt:lpstr>
      </vt:variant>
      <vt:variant>
        <vt:i4>4</vt:i4>
      </vt:variant>
      <vt:variant>
        <vt:lpstr>Slaidu virsraksti</vt:lpstr>
      </vt:variant>
      <vt:variant>
        <vt:i4>53</vt:i4>
      </vt:variant>
    </vt:vector>
  </HeadingPairs>
  <TitlesOfParts>
    <vt:vector size="58" baseType="lpstr">
      <vt:lpstr>THL_uk_2012</vt:lpstr>
      <vt:lpstr>Microsoft Excel Chart</vt:lpstr>
      <vt:lpstr>Drawing</vt:lpstr>
      <vt:lpstr>Chart</vt:lpstr>
      <vt:lpstr>Asiakirja</vt:lpstr>
      <vt:lpstr>            Health promotion and disease prevention in practice</vt:lpstr>
      <vt:lpstr>THE PROBLEM</vt:lpstr>
      <vt:lpstr>PowerPoint prezentācija</vt:lpstr>
      <vt:lpstr>PowerPoint prezentācija</vt:lpstr>
      <vt:lpstr>PowerPoint prezentācija</vt:lpstr>
      <vt:lpstr>NCD prevention</vt:lpstr>
      <vt:lpstr>NCDs are preventable</vt:lpstr>
      <vt:lpstr>NCD prevention pays off</vt:lpstr>
      <vt:lpstr>Myths about chronic noncommunicable diseases and their prevention</vt:lpstr>
      <vt:lpstr>The effects of prevention (risk factor reduction) are (particularly for cardiovascular diseases and diabetes)</vt:lpstr>
      <vt:lpstr>Rapid impact of risk factor changes on CHD and diabetes rates</vt:lpstr>
      <vt:lpstr>Introduction of smokefree restaurants:  Impact on AMI (Acute Myocardial Infarction) rates</vt:lpstr>
      <vt:lpstr>DIABETES PREVENTION STUDY, FINLAND</vt:lpstr>
      <vt:lpstr>Change in age-adjusted mortality rates  Finland, males aged 35–64 (per 100 000 population)</vt:lpstr>
      <vt:lpstr>Observed and Predicted Declines in Coronary Mortality in Eastern Finland, Men</vt:lpstr>
      <vt:lpstr>NCD prevention – broad impact</vt:lpstr>
      <vt:lpstr>Sihvonen ym. 2003</vt:lpstr>
      <vt:lpstr> Economic drivers for  NCD prevention</vt:lpstr>
      <vt:lpstr>NCD prevention is not expensive</vt:lpstr>
      <vt:lpstr>Cornerstones of NCD prevention and control (WHO global strategy)</vt:lpstr>
      <vt:lpstr>Integrated Prevention Common Risk Factors (WHO strategy)</vt:lpstr>
      <vt:lpstr>PowerPoint prezentācija</vt:lpstr>
      <vt:lpstr> UN high-level summit on NCDs New York Sept 2011 </vt:lpstr>
      <vt:lpstr>WHO global action plan 2013-20</vt:lpstr>
      <vt:lpstr>Global targets (WHO NCD Action Plan)</vt:lpstr>
      <vt:lpstr>3a Reduce risk factors: tobacco</vt:lpstr>
      <vt:lpstr>3b Reduce risk factors: alcohol</vt:lpstr>
      <vt:lpstr>3c Reduce risk factors: unhealthy diet and physical inactivity</vt:lpstr>
      <vt:lpstr>Redirection of health services</vt:lpstr>
      <vt:lpstr>6. Monitor and evaluate</vt:lpstr>
      <vt:lpstr>NCD FRAMEWORK FOR ACTION/MONITORING</vt:lpstr>
      <vt:lpstr>Theory and evidence base for effective action to change lifestyles</vt:lpstr>
      <vt:lpstr>Community intervention model of The North Karelia Project</vt:lpstr>
      <vt:lpstr>PowerPoint prezentācija</vt:lpstr>
      <vt:lpstr>PowerPoint prezentācija</vt:lpstr>
      <vt:lpstr>PowerPoint prezentācija</vt:lpstr>
      <vt:lpstr>During the last few years a great number of strategies and plans for evidence-based, effective prevention and health promotion have been produced</vt:lpstr>
      <vt:lpstr>PowerPoint prezentācija</vt:lpstr>
      <vt:lpstr>Entry points for NCD prevention &amp; control</vt:lpstr>
      <vt:lpstr>Intersectoral work towards prevention - ”Health in all policies”</vt:lpstr>
      <vt:lpstr>Important elements of Finnish tobacco policy</vt:lpstr>
      <vt:lpstr>Examples of intersectoral work 1.</vt:lpstr>
      <vt:lpstr>Examples of intersectoral work 2.</vt:lpstr>
      <vt:lpstr>PowerPoint prezentācija</vt:lpstr>
      <vt:lpstr>PowerPoint prezentācija</vt:lpstr>
      <vt:lpstr>How to influence policies and the private sector</vt:lpstr>
      <vt:lpstr>PowerPoint prezentācija</vt:lpstr>
      <vt:lpstr>Comprehensive action and partnership for national health promotion and NCD prevention</vt:lpstr>
      <vt:lpstr>PowerPoint prezentācija</vt:lpstr>
      <vt:lpstr>Social change process </vt:lpstr>
      <vt:lpstr>Vision</vt:lpstr>
      <vt:lpstr>For succesful prevention and health promotion</vt:lpstr>
      <vt:lpstr>PowerPoint prezentācija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 Prevention: The historical perspective and vision for the future</dc:title>
  <dc:subject>suomi</dc:subject>
  <dc:creator>Hara Tiina</dc:creator>
  <cp:lastModifiedBy>Māra Āboliņa</cp:lastModifiedBy>
  <cp:revision>83</cp:revision>
  <cp:lastPrinted>2015-09-08T11:42:28Z</cp:lastPrinted>
  <dcterms:created xsi:type="dcterms:W3CDTF">2013-11-11T06:08:53Z</dcterms:created>
  <dcterms:modified xsi:type="dcterms:W3CDTF">2015-10-21T07:41:03Z</dcterms:modified>
</cp:coreProperties>
</file>