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257" r:id="rId2"/>
    <p:sldId id="392" r:id="rId3"/>
    <p:sldId id="393" r:id="rId4"/>
    <p:sldId id="440" r:id="rId5"/>
    <p:sldId id="395" r:id="rId6"/>
    <p:sldId id="396" r:id="rId7"/>
    <p:sldId id="397" r:id="rId8"/>
    <p:sldId id="398" r:id="rId9"/>
    <p:sldId id="399" r:id="rId10"/>
    <p:sldId id="400" r:id="rId11"/>
    <p:sldId id="401" r:id="rId12"/>
    <p:sldId id="402" r:id="rId13"/>
    <p:sldId id="403" r:id="rId14"/>
    <p:sldId id="405" r:id="rId15"/>
    <p:sldId id="339" r:id="rId16"/>
    <p:sldId id="406" r:id="rId17"/>
    <p:sldId id="407" r:id="rId18"/>
    <p:sldId id="408" r:id="rId19"/>
    <p:sldId id="409" r:id="rId20"/>
    <p:sldId id="410" r:id="rId21"/>
    <p:sldId id="294" r:id="rId22"/>
    <p:sldId id="286" r:id="rId23"/>
    <p:sldId id="342" r:id="rId24"/>
    <p:sldId id="369" r:id="rId25"/>
    <p:sldId id="427" r:id="rId26"/>
    <p:sldId id="428" r:id="rId27"/>
    <p:sldId id="429" r:id="rId28"/>
    <p:sldId id="430" r:id="rId29"/>
    <p:sldId id="443" r:id="rId30"/>
    <p:sldId id="431" r:id="rId31"/>
    <p:sldId id="432" r:id="rId32"/>
    <p:sldId id="433" r:id="rId33"/>
    <p:sldId id="434" r:id="rId34"/>
    <p:sldId id="435" r:id="rId35"/>
    <p:sldId id="437" r:id="rId36"/>
    <p:sldId id="436" r:id="rId37"/>
    <p:sldId id="438" r:id="rId38"/>
    <p:sldId id="442" r:id="rId39"/>
    <p:sldId id="439" r:id="rId40"/>
    <p:sldId id="441" r:id="rId41"/>
  </p:sldIdLst>
  <p:sldSz cx="9144000" cy="6858000" type="screen4x3"/>
  <p:notesSz cx="6669088" cy="9928225"/>
  <p:defaultTextStyle>
    <a:defPPr>
      <a:defRPr lang="fi-FI"/>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614">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8E6"/>
    <a:srgbClr val="85B2DC"/>
    <a:srgbClr val="C0BFC1"/>
    <a:srgbClr val="A6A6A8"/>
    <a:srgbClr val="CAE7B4"/>
    <a:srgbClr val="A3D47B"/>
    <a:srgbClr val="B19ACA"/>
    <a:srgbClr val="E20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159" d="100"/>
          <a:sy n="159" d="100"/>
        </p:scale>
        <p:origin x="-2142" y="-90"/>
      </p:cViewPr>
      <p:guideLst>
        <p:guide orient="horz" pos="2614"/>
        <p:guide pos="2880"/>
      </p:guideLst>
    </p:cSldViewPr>
  </p:slideViewPr>
  <p:notesTextViewPr>
    <p:cViewPr>
      <p:scale>
        <a:sx n="100" d="100"/>
        <a:sy n="100" d="100"/>
      </p:scale>
      <p:origin x="0" y="0"/>
    </p:cViewPr>
  </p:notesTextViewPr>
  <p:sorterViewPr>
    <p:cViewPr>
      <p:scale>
        <a:sx n="66" d="100"/>
        <a:sy n="66" d="100"/>
      </p:scale>
      <p:origin x="0" y="224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890137" cy="495872"/>
          </a:xfrm>
          <a:prstGeom prst="rect">
            <a:avLst/>
          </a:prstGeom>
          <a:noFill/>
          <a:ln w="9525">
            <a:noFill/>
            <a:miter lim="800000"/>
            <a:headEnd/>
            <a:tailEnd/>
          </a:ln>
          <a:effectLst/>
        </p:spPr>
        <p:txBody>
          <a:bodyPr vert="horz" wrap="square" lIns="94838" tIns="47420" rIns="94838" bIns="47420" numCol="1" anchor="t" anchorCtr="0" compatLnSpc="1">
            <a:prstTxWarp prst="textNoShape">
              <a:avLst/>
            </a:prstTxWarp>
          </a:bodyPr>
          <a:lstStyle>
            <a:lvl1pPr defTabSz="948500">
              <a:defRPr sz="900">
                <a:cs typeface="+mn-cs"/>
              </a:defRPr>
            </a:lvl1pPr>
          </a:lstStyle>
          <a:p>
            <a:pPr>
              <a:defRPr/>
            </a:pPr>
            <a:endParaRPr lang="fi-FI"/>
          </a:p>
        </p:txBody>
      </p:sp>
      <p:sp>
        <p:nvSpPr>
          <p:cNvPr id="7171" name="Rectangle 3"/>
          <p:cNvSpPr>
            <a:spLocks noGrp="1" noChangeArrowheads="1"/>
          </p:cNvSpPr>
          <p:nvPr>
            <p:ph type="dt" sz="quarter" idx="1"/>
          </p:nvPr>
        </p:nvSpPr>
        <p:spPr bwMode="auto">
          <a:xfrm>
            <a:off x="3777461" y="1"/>
            <a:ext cx="2890137" cy="495872"/>
          </a:xfrm>
          <a:prstGeom prst="rect">
            <a:avLst/>
          </a:prstGeom>
          <a:noFill/>
          <a:ln w="9525">
            <a:noFill/>
            <a:miter lim="800000"/>
            <a:headEnd/>
            <a:tailEnd/>
          </a:ln>
          <a:effectLst/>
        </p:spPr>
        <p:txBody>
          <a:bodyPr vert="horz" wrap="square" lIns="94838" tIns="47420" rIns="94838" bIns="47420" numCol="1" anchor="t" anchorCtr="0" compatLnSpc="1">
            <a:prstTxWarp prst="textNoShape">
              <a:avLst/>
            </a:prstTxWarp>
          </a:bodyPr>
          <a:lstStyle>
            <a:lvl1pPr algn="r" defTabSz="948500">
              <a:defRPr sz="900">
                <a:cs typeface="+mn-cs"/>
              </a:defRPr>
            </a:lvl1pPr>
          </a:lstStyle>
          <a:p>
            <a:pPr>
              <a:defRPr/>
            </a:pPr>
            <a:endParaRPr lang="fi-FI"/>
          </a:p>
        </p:txBody>
      </p:sp>
      <p:sp>
        <p:nvSpPr>
          <p:cNvPr id="7172" name="Rectangle 4"/>
          <p:cNvSpPr>
            <a:spLocks noGrp="1" noChangeArrowheads="1"/>
          </p:cNvSpPr>
          <p:nvPr>
            <p:ph type="ftr" sz="quarter" idx="2"/>
          </p:nvPr>
        </p:nvSpPr>
        <p:spPr bwMode="auto">
          <a:xfrm>
            <a:off x="0" y="9430813"/>
            <a:ext cx="2890137" cy="495872"/>
          </a:xfrm>
          <a:prstGeom prst="rect">
            <a:avLst/>
          </a:prstGeom>
          <a:noFill/>
          <a:ln w="9525">
            <a:noFill/>
            <a:miter lim="800000"/>
            <a:headEnd/>
            <a:tailEnd/>
          </a:ln>
          <a:effectLst/>
        </p:spPr>
        <p:txBody>
          <a:bodyPr vert="horz" wrap="square" lIns="94838" tIns="47420" rIns="94838" bIns="47420" numCol="1" anchor="b" anchorCtr="0" compatLnSpc="1">
            <a:prstTxWarp prst="textNoShape">
              <a:avLst/>
            </a:prstTxWarp>
          </a:bodyPr>
          <a:lstStyle>
            <a:lvl1pPr defTabSz="948500">
              <a:defRPr sz="900">
                <a:cs typeface="+mn-cs"/>
              </a:defRPr>
            </a:lvl1pPr>
          </a:lstStyle>
          <a:p>
            <a:pPr>
              <a:defRPr/>
            </a:pPr>
            <a:endParaRPr lang="fi-FI"/>
          </a:p>
        </p:txBody>
      </p:sp>
      <p:sp>
        <p:nvSpPr>
          <p:cNvPr id="7173" name="Rectangle 5"/>
          <p:cNvSpPr>
            <a:spLocks noGrp="1" noChangeArrowheads="1"/>
          </p:cNvSpPr>
          <p:nvPr>
            <p:ph type="sldNum" sz="quarter" idx="3"/>
          </p:nvPr>
        </p:nvSpPr>
        <p:spPr bwMode="auto">
          <a:xfrm>
            <a:off x="3777461" y="9430813"/>
            <a:ext cx="2890137" cy="495872"/>
          </a:xfrm>
          <a:prstGeom prst="rect">
            <a:avLst/>
          </a:prstGeom>
          <a:noFill/>
          <a:ln w="9525">
            <a:noFill/>
            <a:miter lim="800000"/>
            <a:headEnd/>
            <a:tailEnd/>
          </a:ln>
          <a:effectLst/>
        </p:spPr>
        <p:txBody>
          <a:bodyPr vert="horz" wrap="square" lIns="94838" tIns="47420" rIns="94838" bIns="47420" numCol="1" anchor="b" anchorCtr="0" compatLnSpc="1">
            <a:prstTxWarp prst="textNoShape">
              <a:avLst/>
            </a:prstTxWarp>
          </a:bodyPr>
          <a:lstStyle>
            <a:lvl1pPr algn="r" defTabSz="948500">
              <a:defRPr sz="900">
                <a:cs typeface="+mn-cs"/>
              </a:defRPr>
            </a:lvl1pPr>
          </a:lstStyle>
          <a:p>
            <a:pPr>
              <a:defRPr/>
            </a:pPr>
            <a:fld id="{D33478D7-CEBF-4381-A2E5-D6AB9086C518}" type="slidenum">
              <a:rPr lang="fi-FI"/>
              <a:pPr>
                <a:defRPr/>
              </a:pPr>
              <a:t>‹#›</a:t>
            </a:fld>
            <a:endParaRPr lang="fi-FI"/>
          </a:p>
        </p:txBody>
      </p:sp>
    </p:spTree>
    <p:extLst>
      <p:ext uri="{BB962C8B-B14F-4D97-AF65-F5344CB8AC3E}">
        <p14:creationId xmlns:p14="http://schemas.microsoft.com/office/powerpoint/2010/main" val="8343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890137" cy="495872"/>
          </a:xfrm>
          <a:prstGeom prst="rect">
            <a:avLst/>
          </a:prstGeom>
          <a:noFill/>
          <a:ln w="9525">
            <a:noFill/>
            <a:miter lim="800000"/>
            <a:headEnd/>
            <a:tailEnd/>
          </a:ln>
          <a:effectLst/>
        </p:spPr>
        <p:txBody>
          <a:bodyPr vert="horz" wrap="square" lIns="94838" tIns="47420" rIns="94838" bIns="47420" numCol="1" anchor="t" anchorCtr="0" compatLnSpc="1">
            <a:prstTxWarp prst="textNoShape">
              <a:avLst/>
            </a:prstTxWarp>
          </a:bodyPr>
          <a:lstStyle>
            <a:lvl1pPr defTabSz="948500">
              <a:defRPr sz="900">
                <a:cs typeface="+mn-cs"/>
              </a:defRPr>
            </a:lvl1pPr>
          </a:lstStyle>
          <a:p>
            <a:pPr>
              <a:defRPr/>
            </a:pPr>
            <a:endParaRPr lang="fi-FI"/>
          </a:p>
        </p:txBody>
      </p:sp>
      <p:sp>
        <p:nvSpPr>
          <p:cNvPr id="4099" name="Rectangle 3"/>
          <p:cNvSpPr>
            <a:spLocks noGrp="1" noChangeArrowheads="1"/>
          </p:cNvSpPr>
          <p:nvPr>
            <p:ph type="dt" idx="1"/>
          </p:nvPr>
        </p:nvSpPr>
        <p:spPr bwMode="auto">
          <a:xfrm>
            <a:off x="3777461" y="1"/>
            <a:ext cx="2890137" cy="495872"/>
          </a:xfrm>
          <a:prstGeom prst="rect">
            <a:avLst/>
          </a:prstGeom>
          <a:noFill/>
          <a:ln w="9525">
            <a:noFill/>
            <a:miter lim="800000"/>
            <a:headEnd/>
            <a:tailEnd/>
          </a:ln>
          <a:effectLst/>
        </p:spPr>
        <p:txBody>
          <a:bodyPr vert="horz" wrap="square" lIns="94838" tIns="47420" rIns="94838" bIns="47420" numCol="1" anchor="t" anchorCtr="0" compatLnSpc="1">
            <a:prstTxWarp prst="textNoShape">
              <a:avLst/>
            </a:prstTxWarp>
          </a:bodyPr>
          <a:lstStyle>
            <a:lvl1pPr algn="r" defTabSz="948500">
              <a:defRPr sz="900">
                <a:cs typeface="+mn-cs"/>
              </a:defRPr>
            </a:lvl1pPr>
          </a:lstStyle>
          <a:p>
            <a:pPr>
              <a:defRPr/>
            </a:pPr>
            <a:endParaRPr lang="fi-FI"/>
          </a:p>
        </p:txBody>
      </p:sp>
      <p:sp>
        <p:nvSpPr>
          <p:cNvPr id="13316"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611" y="4715406"/>
            <a:ext cx="5335867" cy="4467471"/>
          </a:xfrm>
          <a:prstGeom prst="rect">
            <a:avLst/>
          </a:prstGeom>
          <a:noFill/>
          <a:ln w="9525">
            <a:noFill/>
            <a:miter lim="800000"/>
            <a:headEnd/>
            <a:tailEnd/>
          </a:ln>
          <a:effectLst/>
        </p:spPr>
        <p:txBody>
          <a:bodyPr vert="horz" wrap="square" lIns="94838" tIns="47420" rIns="94838" bIns="47420"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4102" name="Rectangle 6"/>
          <p:cNvSpPr>
            <a:spLocks noGrp="1" noChangeArrowheads="1"/>
          </p:cNvSpPr>
          <p:nvPr>
            <p:ph type="ftr" sz="quarter" idx="4"/>
          </p:nvPr>
        </p:nvSpPr>
        <p:spPr bwMode="auto">
          <a:xfrm>
            <a:off x="0" y="9430813"/>
            <a:ext cx="2890137" cy="495872"/>
          </a:xfrm>
          <a:prstGeom prst="rect">
            <a:avLst/>
          </a:prstGeom>
          <a:noFill/>
          <a:ln w="9525">
            <a:noFill/>
            <a:miter lim="800000"/>
            <a:headEnd/>
            <a:tailEnd/>
          </a:ln>
          <a:effectLst/>
        </p:spPr>
        <p:txBody>
          <a:bodyPr vert="horz" wrap="square" lIns="94838" tIns="47420" rIns="94838" bIns="47420" numCol="1" anchor="b" anchorCtr="0" compatLnSpc="1">
            <a:prstTxWarp prst="textNoShape">
              <a:avLst/>
            </a:prstTxWarp>
          </a:bodyPr>
          <a:lstStyle>
            <a:lvl1pPr defTabSz="948500">
              <a:defRPr sz="900">
                <a:cs typeface="+mn-cs"/>
              </a:defRPr>
            </a:lvl1pPr>
          </a:lstStyle>
          <a:p>
            <a:pPr>
              <a:defRPr/>
            </a:pPr>
            <a:endParaRPr lang="fi-FI"/>
          </a:p>
        </p:txBody>
      </p:sp>
      <p:sp>
        <p:nvSpPr>
          <p:cNvPr id="4103" name="Rectangle 7"/>
          <p:cNvSpPr>
            <a:spLocks noGrp="1" noChangeArrowheads="1"/>
          </p:cNvSpPr>
          <p:nvPr>
            <p:ph type="sldNum" sz="quarter" idx="5"/>
          </p:nvPr>
        </p:nvSpPr>
        <p:spPr bwMode="auto">
          <a:xfrm>
            <a:off x="3777461" y="9430813"/>
            <a:ext cx="2890137" cy="495872"/>
          </a:xfrm>
          <a:prstGeom prst="rect">
            <a:avLst/>
          </a:prstGeom>
          <a:noFill/>
          <a:ln w="9525">
            <a:noFill/>
            <a:miter lim="800000"/>
            <a:headEnd/>
            <a:tailEnd/>
          </a:ln>
          <a:effectLst/>
        </p:spPr>
        <p:txBody>
          <a:bodyPr vert="horz" wrap="square" lIns="94838" tIns="47420" rIns="94838" bIns="47420" numCol="1" anchor="b" anchorCtr="0" compatLnSpc="1">
            <a:prstTxWarp prst="textNoShape">
              <a:avLst/>
            </a:prstTxWarp>
          </a:bodyPr>
          <a:lstStyle>
            <a:lvl1pPr algn="r" defTabSz="948500">
              <a:defRPr sz="900">
                <a:cs typeface="+mn-cs"/>
              </a:defRPr>
            </a:lvl1pPr>
          </a:lstStyle>
          <a:p>
            <a:pPr>
              <a:defRPr/>
            </a:pPr>
            <a:fld id="{EB5BD460-652E-4860-8047-1B0538070F20}" type="slidenum">
              <a:rPr lang="fi-FI"/>
              <a:pPr>
                <a:defRPr/>
              </a:pPr>
              <a:t>‹#›</a:t>
            </a:fld>
            <a:endParaRPr lang="fi-FI"/>
          </a:p>
        </p:txBody>
      </p:sp>
    </p:spTree>
    <p:extLst>
      <p:ext uri="{BB962C8B-B14F-4D97-AF65-F5344CB8AC3E}">
        <p14:creationId xmlns:p14="http://schemas.microsoft.com/office/powerpoint/2010/main" val="1078867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Rot="1" noChangeAspect="1" noChangeArrowheads="1" noTextEdit="1"/>
          </p:cNvSpPr>
          <p:nvPr>
            <p:ph type="sldImg"/>
          </p:nvPr>
        </p:nvSpPr>
        <p:spPr>
          <a:xfrm>
            <a:off x="854075" y="744538"/>
            <a:ext cx="4960938" cy="3722687"/>
          </a:xfrm>
          <a:ln/>
        </p:spPr>
      </p:sp>
      <p:sp>
        <p:nvSpPr>
          <p:cNvPr id="353282" name="Rectangle 3"/>
          <p:cNvSpPr>
            <a:spLocks noGrp="1" noChangeArrowheads="1"/>
          </p:cNvSpPr>
          <p:nvPr>
            <p:ph type="body" idx="1"/>
          </p:nvPr>
        </p:nvSpPr>
        <p:spPr>
          <a:xfrm>
            <a:off x="889732" y="4716542"/>
            <a:ext cx="4889626" cy="4467384"/>
          </a:xfrm>
          <a:noFill/>
          <a:ln/>
        </p:spPr>
        <p:txBody>
          <a:bodyPr/>
          <a:lstStyle/>
          <a:p>
            <a:endParaRPr lang="en-US" smtClean="0"/>
          </a:p>
        </p:txBody>
      </p:sp>
    </p:spTree>
    <p:extLst>
      <p:ext uri="{BB962C8B-B14F-4D97-AF65-F5344CB8AC3E}">
        <p14:creationId xmlns:p14="http://schemas.microsoft.com/office/powerpoint/2010/main" val="424647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52488" y="744538"/>
            <a:ext cx="4964112" cy="3724275"/>
          </a:xfrm>
          <a:ln/>
        </p:spPr>
      </p:sp>
      <p:sp>
        <p:nvSpPr>
          <p:cNvPr id="54275" name="Rectangle 3"/>
          <p:cNvSpPr>
            <a:spLocks noGrp="1" noChangeArrowheads="1"/>
          </p:cNvSpPr>
          <p:nvPr>
            <p:ph type="body" idx="1"/>
          </p:nvPr>
        </p:nvSpPr>
        <p:spPr>
          <a:xfrm>
            <a:off x="667519" y="4715595"/>
            <a:ext cx="5334051" cy="4468639"/>
          </a:xfrm>
          <a:noFill/>
          <a:ln/>
        </p:spPr>
        <p:txBody>
          <a:bodyPr/>
          <a:lstStyle/>
          <a:p>
            <a:endParaRPr lang="en-US" smtClean="0"/>
          </a:p>
        </p:txBody>
      </p:sp>
    </p:spTree>
    <p:extLst>
      <p:ext uri="{BB962C8B-B14F-4D97-AF65-F5344CB8AC3E}">
        <p14:creationId xmlns:p14="http://schemas.microsoft.com/office/powerpoint/2010/main" val="33738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51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B5BD460-652E-4860-8047-1B0538070F20}" type="slidenum">
              <a:rPr lang="fi-FI" smtClean="0"/>
              <a:pPr>
                <a:defRPr/>
              </a:pPr>
              <a:t>23</a:t>
            </a:fld>
            <a:endParaRPr lang="fi-FI"/>
          </a:p>
        </p:txBody>
      </p:sp>
    </p:spTree>
    <p:extLst>
      <p:ext uri="{BB962C8B-B14F-4D97-AF65-F5344CB8AC3E}">
        <p14:creationId xmlns:p14="http://schemas.microsoft.com/office/powerpoint/2010/main" val="244429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2"/>
          <p:cNvSpPr>
            <a:spLocks noGrp="1" noRot="1" noChangeAspect="1" noChangeArrowheads="1" noTextEdit="1"/>
          </p:cNvSpPr>
          <p:nvPr>
            <p:ph type="sldImg"/>
          </p:nvPr>
        </p:nvSpPr>
        <p:spPr>
          <a:ln/>
        </p:spPr>
      </p:sp>
      <p:sp>
        <p:nvSpPr>
          <p:cNvPr id="47616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2983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1241425" y="3644900"/>
            <a:ext cx="6661150" cy="198438"/>
            <a:chOff x="782" y="2489"/>
            <a:chExt cx="4196" cy="125"/>
          </a:xfrm>
        </p:grpSpPr>
        <p:sp>
          <p:nvSpPr>
            <p:cNvPr id="5" name="Freeform 13"/>
            <p:cNvSpPr>
              <a:spLocks noEditPoints="1"/>
            </p:cNvSpPr>
            <p:nvPr/>
          </p:nvSpPr>
          <p:spPr bwMode="auto">
            <a:xfrm>
              <a:off x="2643" y="2489"/>
              <a:ext cx="2335" cy="125"/>
            </a:xfrm>
            <a:custGeom>
              <a:avLst/>
              <a:gdLst/>
              <a:ahLst/>
              <a:cxnLst>
                <a:cxn ang="0">
                  <a:pos x="18" y="55"/>
                </a:cxn>
                <a:cxn ang="0">
                  <a:pos x="206" y="29"/>
                </a:cxn>
                <a:cxn ang="0">
                  <a:pos x="160" y="0"/>
                </a:cxn>
                <a:cxn ang="0">
                  <a:pos x="107" y="19"/>
                </a:cxn>
                <a:cxn ang="0">
                  <a:pos x="92" y="73"/>
                </a:cxn>
                <a:cxn ang="0">
                  <a:pos x="117" y="122"/>
                </a:cxn>
                <a:cxn ang="0">
                  <a:pos x="173" y="130"/>
                </a:cxn>
                <a:cxn ang="0">
                  <a:pos x="211" y="92"/>
                </a:cxn>
                <a:cxn ang="0">
                  <a:pos x="191" y="90"/>
                </a:cxn>
                <a:cxn ang="0">
                  <a:pos x="158" y="116"/>
                </a:cxn>
                <a:cxn ang="0">
                  <a:pos x="122" y="102"/>
                </a:cxn>
                <a:cxn ang="0">
                  <a:pos x="111" y="61"/>
                </a:cxn>
                <a:cxn ang="0">
                  <a:pos x="136" y="20"/>
                </a:cxn>
                <a:cxn ang="0">
                  <a:pos x="175" y="22"/>
                </a:cxn>
                <a:cxn ang="0">
                  <a:pos x="195" y="56"/>
                </a:cxn>
                <a:cxn ang="0">
                  <a:pos x="325" y="110"/>
                </a:cxn>
                <a:cxn ang="0">
                  <a:pos x="315" y="58"/>
                </a:cxn>
                <a:cxn ang="0">
                  <a:pos x="321" y="19"/>
                </a:cxn>
                <a:cxn ang="0">
                  <a:pos x="242" y="2"/>
                </a:cxn>
                <a:cxn ang="0">
                  <a:pos x="289" y="82"/>
                </a:cxn>
                <a:cxn ang="0">
                  <a:pos x="328" y="130"/>
                </a:cxn>
                <a:cxn ang="0">
                  <a:pos x="291" y="56"/>
                </a:cxn>
                <a:cxn ang="0">
                  <a:pos x="298" y="23"/>
                </a:cxn>
                <a:cxn ang="0">
                  <a:pos x="443" y="55"/>
                </a:cxn>
                <a:cxn ang="0">
                  <a:pos x="632" y="18"/>
                </a:cxn>
                <a:cxn ang="0">
                  <a:pos x="628" y="55"/>
                </a:cxn>
                <a:cxn ang="0">
                  <a:pos x="682" y="98"/>
                </a:cxn>
                <a:cxn ang="0">
                  <a:pos x="870" y="114"/>
                </a:cxn>
                <a:cxn ang="0">
                  <a:pos x="879" y="18"/>
                </a:cxn>
                <a:cxn ang="0">
                  <a:pos x="1078" y="55"/>
                </a:cxn>
                <a:cxn ang="0">
                  <a:pos x="1097" y="130"/>
                </a:cxn>
                <a:cxn ang="0">
                  <a:pos x="1312" y="130"/>
                </a:cxn>
                <a:cxn ang="0">
                  <a:pos x="1413" y="105"/>
                </a:cxn>
                <a:cxn ang="0">
                  <a:pos x="1573" y="60"/>
                </a:cxn>
                <a:cxn ang="0">
                  <a:pos x="1547" y="13"/>
                </a:cxn>
                <a:cxn ang="0">
                  <a:pos x="1511" y="130"/>
                </a:cxn>
                <a:cxn ang="0">
                  <a:pos x="1560" y="107"/>
                </a:cxn>
                <a:cxn ang="0">
                  <a:pos x="1554" y="67"/>
                </a:cxn>
                <a:cxn ang="0">
                  <a:pos x="1536" y="106"/>
                </a:cxn>
                <a:cxn ang="0">
                  <a:pos x="1516" y="19"/>
                </a:cxn>
                <a:cxn ang="0">
                  <a:pos x="1548" y="41"/>
                </a:cxn>
                <a:cxn ang="0">
                  <a:pos x="1784" y="108"/>
                </a:cxn>
                <a:cxn ang="0">
                  <a:pos x="1714" y="130"/>
                </a:cxn>
                <a:cxn ang="0">
                  <a:pos x="1856" y="130"/>
                </a:cxn>
                <a:cxn ang="0">
                  <a:pos x="1929" y="18"/>
                </a:cxn>
                <a:cxn ang="0">
                  <a:pos x="2127" y="2"/>
                </a:cxn>
                <a:cxn ang="0">
                  <a:pos x="2127" y="18"/>
                </a:cxn>
                <a:cxn ang="0">
                  <a:pos x="2262" y="130"/>
                </a:cxn>
                <a:cxn ang="0">
                  <a:pos x="2369" y="113"/>
                </a:cxn>
                <a:cxn ang="0">
                  <a:pos x="2347" y="64"/>
                </a:cxn>
                <a:cxn ang="0">
                  <a:pos x="2365" y="28"/>
                </a:cxn>
                <a:cxn ang="0">
                  <a:pos x="2335" y="3"/>
                </a:cxn>
                <a:cxn ang="0">
                  <a:pos x="2324" y="76"/>
                </a:cxn>
                <a:cxn ang="0">
                  <a:pos x="2362" y="128"/>
                </a:cxn>
                <a:cxn ang="0">
                  <a:pos x="2339" y="51"/>
                </a:cxn>
                <a:cxn ang="0">
                  <a:pos x="2332" y="19"/>
                </a:cxn>
                <a:cxn ang="0">
                  <a:pos x="2404" y="2"/>
                </a:cxn>
                <a:cxn ang="0">
                  <a:pos x="2422" y="18"/>
                </a:cxn>
              </a:cxnLst>
              <a:rect l="0" t="0" r="r" b="b"/>
              <a:pathLst>
                <a:path w="2476" h="133">
                  <a:moveTo>
                    <a:pt x="72" y="18"/>
                  </a:moveTo>
                  <a:lnTo>
                    <a:pt x="72" y="2"/>
                  </a:lnTo>
                  <a:lnTo>
                    <a:pt x="0" y="2"/>
                  </a:lnTo>
                  <a:lnTo>
                    <a:pt x="0" y="130"/>
                  </a:lnTo>
                  <a:lnTo>
                    <a:pt x="18" y="130"/>
                  </a:lnTo>
                  <a:lnTo>
                    <a:pt x="18" y="72"/>
                  </a:lnTo>
                  <a:lnTo>
                    <a:pt x="67" y="72"/>
                  </a:lnTo>
                  <a:lnTo>
                    <a:pt x="67" y="55"/>
                  </a:lnTo>
                  <a:lnTo>
                    <a:pt x="18" y="55"/>
                  </a:lnTo>
                  <a:lnTo>
                    <a:pt x="18" y="18"/>
                  </a:lnTo>
                  <a:lnTo>
                    <a:pt x="72" y="18"/>
                  </a:lnTo>
                  <a:close/>
                  <a:moveTo>
                    <a:pt x="215" y="66"/>
                  </a:moveTo>
                  <a:lnTo>
                    <a:pt x="215" y="59"/>
                  </a:lnTo>
                  <a:lnTo>
                    <a:pt x="214" y="52"/>
                  </a:lnTo>
                  <a:lnTo>
                    <a:pt x="213" y="46"/>
                  </a:lnTo>
                  <a:lnTo>
                    <a:pt x="211" y="40"/>
                  </a:lnTo>
                  <a:lnTo>
                    <a:pt x="209" y="34"/>
                  </a:lnTo>
                  <a:lnTo>
                    <a:pt x="206" y="29"/>
                  </a:lnTo>
                  <a:lnTo>
                    <a:pt x="203" y="24"/>
                  </a:lnTo>
                  <a:lnTo>
                    <a:pt x="199" y="19"/>
                  </a:lnTo>
                  <a:lnTo>
                    <a:pt x="195" y="14"/>
                  </a:lnTo>
                  <a:lnTo>
                    <a:pt x="190" y="11"/>
                  </a:lnTo>
                  <a:lnTo>
                    <a:pt x="185" y="7"/>
                  </a:lnTo>
                  <a:lnTo>
                    <a:pt x="179" y="5"/>
                  </a:lnTo>
                  <a:lnTo>
                    <a:pt x="173" y="2"/>
                  </a:lnTo>
                  <a:lnTo>
                    <a:pt x="167" y="1"/>
                  </a:lnTo>
                  <a:lnTo>
                    <a:pt x="160" y="0"/>
                  </a:lnTo>
                  <a:lnTo>
                    <a:pt x="153" y="0"/>
                  </a:lnTo>
                  <a:lnTo>
                    <a:pt x="146" y="0"/>
                  </a:lnTo>
                  <a:lnTo>
                    <a:pt x="139" y="1"/>
                  </a:lnTo>
                  <a:lnTo>
                    <a:pt x="133" y="2"/>
                  </a:lnTo>
                  <a:lnTo>
                    <a:pt x="127" y="5"/>
                  </a:lnTo>
                  <a:lnTo>
                    <a:pt x="122" y="7"/>
                  </a:lnTo>
                  <a:lnTo>
                    <a:pt x="117" y="11"/>
                  </a:lnTo>
                  <a:lnTo>
                    <a:pt x="112" y="14"/>
                  </a:lnTo>
                  <a:lnTo>
                    <a:pt x="107" y="19"/>
                  </a:lnTo>
                  <a:lnTo>
                    <a:pt x="104" y="24"/>
                  </a:lnTo>
                  <a:lnTo>
                    <a:pt x="101" y="29"/>
                  </a:lnTo>
                  <a:lnTo>
                    <a:pt x="98" y="34"/>
                  </a:lnTo>
                  <a:lnTo>
                    <a:pt x="96" y="40"/>
                  </a:lnTo>
                  <a:lnTo>
                    <a:pt x="94" y="46"/>
                  </a:lnTo>
                  <a:lnTo>
                    <a:pt x="93" y="52"/>
                  </a:lnTo>
                  <a:lnTo>
                    <a:pt x="92" y="59"/>
                  </a:lnTo>
                  <a:lnTo>
                    <a:pt x="92" y="66"/>
                  </a:lnTo>
                  <a:lnTo>
                    <a:pt x="92" y="73"/>
                  </a:lnTo>
                  <a:lnTo>
                    <a:pt x="93" y="80"/>
                  </a:lnTo>
                  <a:lnTo>
                    <a:pt x="94" y="86"/>
                  </a:lnTo>
                  <a:lnTo>
                    <a:pt x="96" y="92"/>
                  </a:lnTo>
                  <a:lnTo>
                    <a:pt x="98" y="98"/>
                  </a:lnTo>
                  <a:lnTo>
                    <a:pt x="101" y="104"/>
                  </a:lnTo>
                  <a:lnTo>
                    <a:pt x="104" y="109"/>
                  </a:lnTo>
                  <a:lnTo>
                    <a:pt x="107" y="113"/>
                  </a:lnTo>
                  <a:lnTo>
                    <a:pt x="112" y="118"/>
                  </a:lnTo>
                  <a:lnTo>
                    <a:pt x="117" y="122"/>
                  </a:lnTo>
                  <a:lnTo>
                    <a:pt x="122" y="125"/>
                  </a:lnTo>
                  <a:lnTo>
                    <a:pt x="127" y="128"/>
                  </a:lnTo>
                  <a:lnTo>
                    <a:pt x="133" y="130"/>
                  </a:lnTo>
                  <a:lnTo>
                    <a:pt x="139" y="132"/>
                  </a:lnTo>
                  <a:lnTo>
                    <a:pt x="146" y="132"/>
                  </a:lnTo>
                  <a:lnTo>
                    <a:pt x="153" y="133"/>
                  </a:lnTo>
                  <a:lnTo>
                    <a:pt x="160" y="132"/>
                  </a:lnTo>
                  <a:lnTo>
                    <a:pt x="167" y="132"/>
                  </a:lnTo>
                  <a:lnTo>
                    <a:pt x="173" y="130"/>
                  </a:lnTo>
                  <a:lnTo>
                    <a:pt x="179" y="128"/>
                  </a:lnTo>
                  <a:lnTo>
                    <a:pt x="185" y="125"/>
                  </a:lnTo>
                  <a:lnTo>
                    <a:pt x="190" y="122"/>
                  </a:lnTo>
                  <a:lnTo>
                    <a:pt x="195" y="118"/>
                  </a:lnTo>
                  <a:lnTo>
                    <a:pt x="199" y="113"/>
                  </a:lnTo>
                  <a:lnTo>
                    <a:pt x="203" y="109"/>
                  </a:lnTo>
                  <a:lnTo>
                    <a:pt x="206" y="103"/>
                  </a:lnTo>
                  <a:lnTo>
                    <a:pt x="209" y="98"/>
                  </a:lnTo>
                  <a:lnTo>
                    <a:pt x="211" y="92"/>
                  </a:lnTo>
                  <a:lnTo>
                    <a:pt x="213" y="86"/>
                  </a:lnTo>
                  <a:lnTo>
                    <a:pt x="214" y="80"/>
                  </a:lnTo>
                  <a:lnTo>
                    <a:pt x="215" y="73"/>
                  </a:lnTo>
                  <a:lnTo>
                    <a:pt x="215" y="66"/>
                  </a:lnTo>
                  <a:close/>
                  <a:moveTo>
                    <a:pt x="196" y="66"/>
                  </a:moveTo>
                  <a:lnTo>
                    <a:pt x="195" y="72"/>
                  </a:lnTo>
                  <a:lnTo>
                    <a:pt x="195" y="77"/>
                  </a:lnTo>
                  <a:lnTo>
                    <a:pt x="193" y="86"/>
                  </a:lnTo>
                  <a:lnTo>
                    <a:pt x="191" y="90"/>
                  </a:lnTo>
                  <a:lnTo>
                    <a:pt x="189" y="95"/>
                  </a:lnTo>
                  <a:lnTo>
                    <a:pt x="184" y="102"/>
                  </a:lnTo>
                  <a:lnTo>
                    <a:pt x="181" y="105"/>
                  </a:lnTo>
                  <a:lnTo>
                    <a:pt x="178" y="108"/>
                  </a:lnTo>
                  <a:lnTo>
                    <a:pt x="175" y="111"/>
                  </a:lnTo>
                  <a:lnTo>
                    <a:pt x="171" y="113"/>
                  </a:lnTo>
                  <a:lnTo>
                    <a:pt x="167" y="114"/>
                  </a:lnTo>
                  <a:lnTo>
                    <a:pt x="163" y="115"/>
                  </a:lnTo>
                  <a:lnTo>
                    <a:pt x="158" y="116"/>
                  </a:lnTo>
                  <a:lnTo>
                    <a:pt x="153" y="116"/>
                  </a:lnTo>
                  <a:lnTo>
                    <a:pt x="149" y="116"/>
                  </a:lnTo>
                  <a:lnTo>
                    <a:pt x="144" y="115"/>
                  </a:lnTo>
                  <a:lnTo>
                    <a:pt x="140" y="114"/>
                  </a:lnTo>
                  <a:lnTo>
                    <a:pt x="136" y="113"/>
                  </a:lnTo>
                  <a:lnTo>
                    <a:pt x="132" y="111"/>
                  </a:lnTo>
                  <a:lnTo>
                    <a:pt x="128" y="108"/>
                  </a:lnTo>
                  <a:lnTo>
                    <a:pt x="125" y="105"/>
                  </a:lnTo>
                  <a:lnTo>
                    <a:pt x="122" y="102"/>
                  </a:lnTo>
                  <a:lnTo>
                    <a:pt x="120" y="98"/>
                  </a:lnTo>
                  <a:lnTo>
                    <a:pt x="117" y="95"/>
                  </a:lnTo>
                  <a:lnTo>
                    <a:pt x="115" y="90"/>
                  </a:lnTo>
                  <a:lnTo>
                    <a:pt x="114" y="86"/>
                  </a:lnTo>
                  <a:lnTo>
                    <a:pt x="112" y="81"/>
                  </a:lnTo>
                  <a:lnTo>
                    <a:pt x="112" y="77"/>
                  </a:lnTo>
                  <a:lnTo>
                    <a:pt x="111" y="72"/>
                  </a:lnTo>
                  <a:lnTo>
                    <a:pt x="111" y="66"/>
                  </a:lnTo>
                  <a:lnTo>
                    <a:pt x="111" y="61"/>
                  </a:lnTo>
                  <a:lnTo>
                    <a:pt x="112" y="56"/>
                  </a:lnTo>
                  <a:lnTo>
                    <a:pt x="114" y="46"/>
                  </a:lnTo>
                  <a:lnTo>
                    <a:pt x="115" y="42"/>
                  </a:lnTo>
                  <a:lnTo>
                    <a:pt x="117" y="38"/>
                  </a:lnTo>
                  <a:lnTo>
                    <a:pt x="122" y="31"/>
                  </a:lnTo>
                  <a:lnTo>
                    <a:pt x="125" y="27"/>
                  </a:lnTo>
                  <a:lnTo>
                    <a:pt x="128" y="24"/>
                  </a:lnTo>
                  <a:lnTo>
                    <a:pt x="132" y="22"/>
                  </a:lnTo>
                  <a:lnTo>
                    <a:pt x="136" y="20"/>
                  </a:lnTo>
                  <a:lnTo>
                    <a:pt x="140" y="18"/>
                  </a:lnTo>
                  <a:lnTo>
                    <a:pt x="144" y="17"/>
                  </a:lnTo>
                  <a:lnTo>
                    <a:pt x="149" y="16"/>
                  </a:lnTo>
                  <a:lnTo>
                    <a:pt x="153" y="16"/>
                  </a:lnTo>
                  <a:lnTo>
                    <a:pt x="158" y="16"/>
                  </a:lnTo>
                  <a:lnTo>
                    <a:pt x="163" y="17"/>
                  </a:lnTo>
                  <a:lnTo>
                    <a:pt x="167" y="18"/>
                  </a:lnTo>
                  <a:lnTo>
                    <a:pt x="171" y="20"/>
                  </a:lnTo>
                  <a:lnTo>
                    <a:pt x="175" y="22"/>
                  </a:lnTo>
                  <a:lnTo>
                    <a:pt x="178" y="24"/>
                  </a:lnTo>
                  <a:lnTo>
                    <a:pt x="181" y="27"/>
                  </a:lnTo>
                  <a:lnTo>
                    <a:pt x="184" y="31"/>
                  </a:lnTo>
                  <a:lnTo>
                    <a:pt x="187" y="34"/>
                  </a:lnTo>
                  <a:lnTo>
                    <a:pt x="189" y="38"/>
                  </a:lnTo>
                  <a:lnTo>
                    <a:pt x="191" y="42"/>
                  </a:lnTo>
                  <a:lnTo>
                    <a:pt x="193" y="46"/>
                  </a:lnTo>
                  <a:lnTo>
                    <a:pt x="194" y="51"/>
                  </a:lnTo>
                  <a:lnTo>
                    <a:pt x="195" y="56"/>
                  </a:lnTo>
                  <a:lnTo>
                    <a:pt x="195" y="61"/>
                  </a:lnTo>
                  <a:lnTo>
                    <a:pt x="196" y="66"/>
                  </a:lnTo>
                  <a:close/>
                  <a:moveTo>
                    <a:pt x="336" y="130"/>
                  </a:moveTo>
                  <a:lnTo>
                    <a:pt x="336" y="114"/>
                  </a:lnTo>
                  <a:lnTo>
                    <a:pt x="332" y="114"/>
                  </a:lnTo>
                  <a:lnTo>
                    <a:pt x="330" y="114"/>
                  </a:lnTo>
                  <a:lnTo>
                    <a:pt x="329" y="113"/>
                  </a:lnTo>
                  <a:lnTo>
                    <a:pt x="327" y="112"/>
                  </a:lnTo>
                  <a:lnTo>
                    <a:pt x="325" y="110"/>
                  </a:lnTo>
                  <a:lnTo>
                    <a:pt x="321" y="104"/>
                  </a:lnTo>
                  <a:lnTo>
                    <a:pt x="317" y="97"/>
                  </a:lnTo>
                  <a:lnTo>
                    <a:pt x="312" y="87"/>
                  </a:lnTo>
                  <a:lnTo>
                    <a:pt x="308" y="78"/>
                  </a:lnTo>
                  <a:lnTo>
                    <a:pt x="304" y="72"/>
                  </a:lnTo>
                  <a:lnTo>
                    <a:pt x="300" y="67"/>
                  </a:lnTo>
                  <a:lnTo>
                    <a:pt x="306" y="64"/>
                  </a:lnTo>
                  <a:lnTo>
                    <a:pt x="311" y="61"/>
                  </a:lnTo>
                  <a:lnTo>
                    <a:pt x="315" y="58"/>
                  </a:lnTo>
                  <a:lnTo>
                    <a:pt x="319" y="54"/>
                  </a:lnTo>
                  <a:lnTo>
                    <a:pt x="322" y="50"/>
                  </a:lnTo>
                  <a:lnTo>
                    <a:pt x="324" y="45"/>
                  </a:lnTo>
                  <a:lnTo>
                    <a:pt x="325" y="40"/>
                  </a:lnTo>
                  <a:lnTo>
                    <a:pt x="325" y="35"/>
                  </a:lnTo>
                  <a:lnTo>
                    <a:pt x="325" y="32"/>
                  </a:lnTo>
                  <a:lnTo>
                    <a:pt x="324" y="28"/>
                  </a:lnTo>
                  <a:lnTo>
                    <a:pt x="322" y="22"/>
                  </a:lnTo>
                  <a:lnTo>
                    <a:pt x="321" y="19"/>
                  </a:lnTo>
                  <a:lnTo>
                    <a:pt x="319" y="16"/>
                  </a:lnTo>
                  <a:lnTo>
                    <a:pt x="317" y="13"/>
                  </a:lnTo>
                  <a:lnTo>
                    <a:pt x="314" y="11"/>
                  </a:lnTo>
                  <a:lnTo>
                    <a:pt x="308" y="7"/>
                  </a:lnTo>
                  <a:lnTo>
                    <a:pt x="305" y="6"/>
                  </a:lnTo>
                  <a:lnTo>
                    <a:pt x="301" y="4"/>
                  </a:lnTo>
                  <a:lnTo>
                    <a:pt x="294" y="3"/>
                  </a:lnTo>
                  <a:lnTo>
                    <a:pt x="286" y="2"/>
                  </a:lnTo>
                  <a:lnTo>
                    <a:pt x="242" y="2"/>
                  </a:lnTo>
                  <a:lnTo>
                    <a:pt x="242" y="130"/>
                  </a:lnTo>
                  <a:lnTo>
                    <a:pt x="262" y="130"/>
                  </a:lnTo>
                  <a:lnTo>
                    <a:pt x="262" y="74"/>
                  </a:lnTo>
                  <a:lnTo>
                    <a:pt x="276" y="74"/>
                  </a:lnTo>
                  <a:lnTo>
                    <a:pt x="278" y="74"/>
                  </a:lnTo>
                  <a:lnTo>
                    <a:pt x="281" y="75"/>
                  </a:lnTo>
                  <a:lnTo>
                    <a:pt x="283" y="76"/>
                  </a:lnTo>
                  <a:lnTo>
                    <a:pt x="285" y="77"/>
                  </a:lnTo>
                  <a:lnTo>
                    <a:pt x="289" y="82"/>
                  </a:lnTo>
                  <a:lnTo>
                    <a:pt x="293" y="88"/>
                  </a:lnTo>
                  <a:lnTo>
                    <a:pt x="307" y="116"/>
                  </a:lnTo>
                  <a:lnTo>
                    <a:pt x="309" y="119"/>
                  </a:lnTo>
                  <a:lnTo>
                    <a:pt x="312" y="122"/>
                  </a:lnTo>
                  <a:lnTo>
                    <a:pt x="315" y="125"/>
                  </a:lnTo>
                  <a:lnTo>
                    <a:pt x="318" y="127"/>
                  </a:lnTo>
                  <a:lnTo>
                    <a:pt x="321" y="128"/>
                  </a:lnTo>
                  <a:lnTo>
                    <a:pt x="324" y="129"/>
                  </a:lnTo>
                  <a:lnTo>
                    <a:pt x="328" y="130"/>
                  </a:lnTo>
                  <a:lnTo>
                    <a:pt x="332" y="130"/>
                  </a:lnTo>
                  <a:lnTo>
                    <a:pt x="336" y="130"/>
                  </a:lnTo>
                  <a:close/>
                  <a:moveTo>
                    <a:pt x="305" y="35"/>
                  </a:moveTo>
                  <a:lnTo>
                    <a:pt x="305" y="40"/>
                  </a:lnTo>
                  <a:lnTo>
                    <a:pt x="304" y="44"/>
                  </a:lnTo>
                  <a:lnTo>
                    <a:pt x="302" y="47"/>
                  </a:lnTo>
                  <a:lnTo>
                    <a:pt x="299" y="51"/>
                  </a:lnTo>
                  <a:lnTo>
                    <a:pt x="295" y="54"/>
                  </a:lnTo>
                  <a:lnTo>
                    <a:pt x="291" y="56"/>
                  </a:lnTo>
                  <a:lnTo>
                    <a:pt x="287" y="57"/>
                  </a:lnTo>
                  <a:lnTo>
                    <a:pt x="283" y="57"/>
                  </a:lnTo>
                  <a:lnTo>
                    <a:pt x="262" y="57"/>
                  </a:lnTo>
                  <a:lnTo>
                    <a:pt x="262" y="18"/>
                  </a:lnTo>
                  <a:lnTo>
                    <a:pt x="283" y="18"/>
                  </a:lnTo>
                  <a:lnTo>
                    <a:pt x="287" y="18"/>
                  </a:lnTo>
                  <a:lnTo>
                    <a:pt x="291" y="19"/>
                  </a:lnTo>
                  <a:lnTo>
                    <a:pt x="295" y="21"/>
                  </a:lnTo>
                  <a:lnTo>
                    <a:pt x="298" y="23"/>
                  </a:lnTo>
                  <a:lnTo>
                    <a:pt x="301" y="25"/>
                  </a:lnTo>
                  <a:lnTo>
                    <a:pt x="304" y="28"/>
                  </a:lnTo>
                  <a:lnTo>
                    <a:pt x="305" y="32"/>
                  </a:lnTo>
                  <a:lnTo>
                    <a:pt x="305" y="35"/>
                  </a:lnTo>
                  <a:close/>
                  <a:moveTo>
                    <a:pt x="524" y="130"/>
                  </a:moveTo>
                  <a:lnTo>
                    <a:pt x="524" y="2"/>
                  </a:lnTo>
                  <a:lnTo>
                    <a:pt x="505" y="2"/>
                  </a:lnTo>
                  <a:lnTo>
                    <a:pt x="505" y="55"/>
                  </a:lnTo>
                  <a:lnTo>
                    <a:pt x="443" y="55"/>
                  </a:lnTo>
                  <a:lnTo>
                    <a:pt x="443" y="2"/>
                  </a:lnTo>
                  <a:lnTo>
                    <a:pt x="425" y="2"/>
                  </a:lnTo>
                  <a:lnTo>
                    <a:pt x="425" y="130"/>
                  </a:lnTo>
                  <a:lnTo>
                    <a:pt x="443" y="130"/>
                  </a:lnTo>
                  <a:lnTo>
                    <a:pt x="443" y="71"/>
                  </a:lnTo>
                  <a:lnTo>
                    <a:pt x="505" y="71"/>
                  </a:lnTo>
                  <a:lnTo>
                    <a:pt x="505" y="130"/>
                  </a:lnTo>
                  <a:lnTo>
                    <a:pt x="524" y="130"/>
                  </a:lnTo>
                  <a:close/>
                  <a:moveTo>
                    <a:pt x="632" y="18"/>
                  </a:moveTo>
                  <a:lnTo>
                    <a:pt x="632" y="2"/>
                  </a:lnTo>
                  <a:lnTo>
                    <a:pt x="560" y="2"/>
                  </a:lnTo>
                  <a:lnTo>
                    <a:pt x="560" y="130"/>
                  </a:lnTo>
                  <a:lnTo>
                    <a:pt x="632" y="130"/>
                  </a:lnTo>
                  <a:lnTo>
                    <a:pt x="632" y="114"/>
                  </a:lnTo>
                  <a:lnTo>
                    <a:pt x="579" y="114"/>
                  </a:lnTo>
                  <a:lnTo>
                    <a:pt x="579" y="72"/>
                  </a:lnTo>
                  <a:lnTo>
                    <a:pt x="628" y="72"/>
                  </a:lnTo>
                  <a:lnTo>
                    <a:pt x="628" y="55"/>
                  </a:lnTo>
                  <a:lnTo>
                    <a:pt x="579" y="55"/>
                  </a:lnTo>
                  <a:lnTo>
                    <a:pt x="579" y="18"/>
                  </a:lnTo>
                  <a:lnTo>
                    <a:pt x="632" y="18"/>
                  </a:lnTo>
                  <a:close/>
                  <a:moveTo>
                    <a:pt x="778" y="130"/>
                  </a:moveTo>
                  <a:lnTo>
                    <a:pt x="722" y="2"/>
                  </a:lnTo>
                  <a:lnTo>
                    <a:pt x="704" y="2"/>
                  </a:lnTo>
                  <a:lnTo>
                    <a:pt x="649" y="130"/>
                  </a:lnTo>
                  <a:lnTo>
                    <a:pt x="669" y="130"/>
                  </a:lnTo>
                  <a:lnTo>
                    <a:pt x="682" y="98"/>
                  </a:lnTo>
                  <a:lnTo>
                    <a:pt x="745" y="98"/>
                  </a:lnTo>
                  <a:lnTo>
                    <a:pt x="758" y="130"/>
                  </a:lnTo>
                  <a:lnTo>
                    <a:pt x="778" y="130"/>
                  </a:lnTo>
                  <a:close/>
                  <a:moveTo>
                    <a:pt x="739" y="83"/>
                  </a:moveTo>
                  <a:lnTo>
                    <a:pt x="688" y="83"/>
                  </a:lnTo>
                  <a:lnTo>
                    <a:pt x="713" y="20"/>
                  </a:lnTo>
                  <a:lnTo>
                    <a:pt x="739" y="83"/>
                  </a:lnTo>
                  <a:close/>
                  <a:moveTo>
                    <a:pt x="870" y="130"/>
                  </a:moveTo>
                  <a:lnTo>
                    <a:pt x="870" y="114"/>
                  </a:lnTo>
                  <a:lnTo>
                    <a:pt x="817" y="114"/>
                  </a:lnTo>
                  <a:lnTo>
                    <a:pt x="817" y="2"/>
                  </a:lnTo>
                  <a:lnTo>
                    <a:pt x="799" y="2"/>
                  </a:lnTo>
                  <a:lnTo>
                    <a:pt x="799" y="130"/>
                  </a:lnTo>
                  <a:lnTo>
                    <a:pt x="870" y="130"/>
                  </a:lnTo>
                  <a:close/>
                  <a:moveTo>
                    <a:pt x="976" y="18"/>
                  </a:moveTo>
                  <a:lnTo>
                    <a:pt x="976" y="2"/>
                  </a:lnTo>
                  <a:lnTo>
                    <a:pt x="879" y="2"/>
                  </a:lnTo>
                  <a:lnTo>
                    <a:pt x="879" y="18"/>
                  </a:lnTo>
                  <a:lnTo>
                    <a:pt x="918" y="18"/>
                  </a:lnTo>
                  <a:lnTo>
                    <a:pt x="918" y="130"/>
                  </a:lnTo>
                  <a:lnTo>
                    <a:pt x="937" y="130"/>
                  </a:lnTo>
                  <a:lnTo>
                    <a:pt x="937" y="18"/>
                  </a:lnTo>
                  <a:lnTo>
                    <a:pt x="976" y="18"/>
                  </a:lnTo>
                  <a:close/>
                  <a:moveTo>
                    <a:pt x="1097" y="130"/>
                  </a:moveTo>
                  <a:lnTo>
                    <a:pt x="1097" y="2"/>
                  </a:lnTo>
                  <a:lnTo>
                    <a:pt x="1078" y="2"/>
                  </a:lnTo>
                  <a:lnTo>
                    <a:pt x="1078" y="55"/>
                  </a:lnTo>
                  <a:lnTo>
                    <a:pt x="1016" y="55"/>
                  </a:lnTo>
                  <a:lnTo>
                    <a:pt x="1016" y="2"/>
                  </a:lnTo>
                  <a:lnTo>
                    <a:pt x="998" y="2"/>
                  </a:lnTo>
                  <a:lnTo>
                    <a:pt x="998" y="130"/>
                  </a:lnTo>
                  <a:lnTo>
                    <a:pt x="1016" y="130"/>
                  </a:lnTo>
                  <a:lnTo>
                    <a:pt x="1016" y="71"/>
                  </a:lnTo>
                  <a:lnTo>
                    <a:pt x="1078" y="71"/>
                  </a:lnTo>
                  <a:lnTo>
                    <a:pt x="1078" y="130"/>
                  </a:lnTo>
                  <a:lnTo>
                    <a:pt x="1097" y="130"/>
                  </a:lnTo>
                  <a:close/>
                  <a:moveTo>
                    <a:pt x="1312" y="130"/>
                  </a:moveTo>
                  <a:lnTo>
                    <a:pt x="1256" y="2"/>
                  </a:lnTo>
                  <a:lnTo>
                    <a:pt x="1238" y="2"/>
                  </a:lnTo>
                  <a:lnTo>
                    <a:pt x="1183" y="130"/>
                  </a:lnTo>
                  <a:lnTo>
                    <a:pt x="1203" y="130"/>
                  </a:lnTo>
                  <a:lnTo>
                    <a:pt x="1216" y="98"/>
                  </a:lnTo>
                  <a:lnTo>
                    <a:pt x="1279" y="98"/>
                  </a:lnTo>
                  <a:lnTo>
                    <a:pt x="1292" y="130"/>
                  </a:lnTo>
                  <a:lnTo>
                    <a:pt x="1312" y="130"/>
                  </a:lnTo>
                  <a:close/>
                  <a:moveTo>
                    <a:pt x="1273" y="83"/>
                  </a:moveTo>
                  <a:lnTo>
                    <a:pt x="1222" y="83"/>
                  </a:lnTo>
                  <a:lnTo>
                    <a:pt x="1247" y="20"/>
                  </a:lnTo>
                  <a:lnTo>
                    <a:pt x="1273" y="83"/>
                  </a:lnTo>
                  <a:close/>
                  <a:moveTo>
                    <a:pt x="1432" y="130"/>
                  </a:moveTo>
                  <a:lnTo>
                    <a:pt x="1432" y="2"/>
                  </a:lnTo>
                  <a:lnTo>
                    <a:pt x="1414" y="2"/>
                  </a:lnTo>
                  <a:lnTo>
                    <a:pt x="1414" y="105"/>
                  </a:lnTo>
                  <a:lnTo>
                    <a:pt x="1413" y="105"/>
                  </a:lnTo>
                  <a:lnTo>
                    <a:pt x="1357" y="2"/>
                  </a:lnTo>
                  <a:lnTo>
                    <a:pt x="1333" y="2"/>
                  </a:lnTo>
                  <a:lnTo>
                    <a:pt x="1333" y="130"/>
                  </a:lnTo>
                  <a:lnTo>
                    <a:pt x="1352" y="130"/>
                  </a:lnTo>
                  <a:lnTo>
                    <a:pt x="1352" y="28"/>
                  </a:lnTo>
                  <a:lnTo>
                    <a:pt x="1408" y="130"/>
                  </a:lnTo>
                  <a:lnTo>
                    <a:pt x="1432" y="130"/>
                  </a:lnTo>
                  <a:close/>
                  <a:moveTo>
                    <a:pt x="1573" y="67"/>
                  </a:moveTo>
                  <a:lnTo>
                    <a:pt x="1573" y="60"/>
                  </a:lnTo>
                  <a:lnTo>
                    <a:pt x="1572" y="54"/>
                  </a:lnTo>
                  <a:lnTo>
                    <a:pt x="1571" y="48"/>
                  </a:lnTo>
                  <a:lnTo>
                    <a:pt x="1569" y="42"/>
                  </a:lnTo>
                  <a:lnTo>
                    <a:pt x="1566" y="36"/>
                  </a:lnTo>
                  <a:lnTo>
                    <a:pt x="1564" y="31"/>
                  </a:lnTo>
                  <a:lnTo>
                    <a:pt x="1560" y="26"/>
                  </a:lnTo>
                  <a:lnTo>
                    <a:pt x="1556" y="21"/>
                  </a:lnTo>
                  <a:lnTo>
                    <a:pt x="1552" y="17"/>
                  </a:lnTo>
                  <a:lnTo>
                    <a:pt x="1547" y="13"/>
                  </a:lnTo>
                  <a:lnTo>
                    <a:pt x="1542" y="10"/>
                  </a:lnTo>
                  <a:lnTo>
                    <a:pt x="1536" y="7"/>
                  </a:lnTo>
                  <a:lnTo>
                    <a:pt x="1531" y="5"/>
                  </a:lnTo>
                  <a:lnTo>
                    <a:pt x="1524" y="3"/>
                  </a:lnTo>
                  <a:lnTo>
                    <a:pt x="1518" y="2"/>
                  </a:lnTo>
                  <a:lnTo>
                    <a:pt x="1511" y="2"/>
                  </a:lnTo>
                  <a:lnTo>
                    <a:pt x="1466" y="2"/>
                  </a:lnTo>
                  <a:lnTo>
                    <a:pt x="1466" y="130"/>
                  </a:lnTo>
                  <a:lnTo>
                    <a:pt x="1511" y="130"/>
                  </a:lnTo>
                  <a:lnTo>
                    <a:pt x="1518" y="130"/>
                  </a:lnTo>
                  <a:lnTo>
                    <a:pt x="1524" y="129"/>
                  </a:lnTo>
                  <a:lnTo>
                    <a:pt x="1531" y="128"/>
                  </a:lnTo>
                  <a:lnTo>
                    <a:pt x="1536" y="126"/>
                  </a:lnTo>
                  <a:lnTo>
                    <a:pt x="1542" y="123"/>
                  </a:lnTo>
                  <a:lnTo>
                    <a:pt x="1547" y="120"/>
                  </a:lnTo>
                  <a:lnTo>
                    <a:pt x="1552" y="116"/>
                  </a:lnTo>
                  <a:lnTo>
                    <a:pt x="1556" y="112"/>
                  </a:lnTo>
                  <a:lnTo>
                    <a:pt x="1560" y="107"/>
                  </a:lnTo>
                  <a:lnTo>
                    <a:pt x="1564" y="102"/>
                  </a:lnTo>
                  <a:lnTo>
                    <a:pt x="1566" y="97"/>
                  </a:lnTo>
                  <a:lnTo>
                    <a:pt x="1568" y="94"/>
                  </a:lnTo>
                  <a:lnTo>
                    <a:pt x="1569" y="91"/>
                  </a:lnTo>
                  <a:lnTo>
                    <a:pt x="1571" y="86"/>
                  </a:lnTo>
                  <a:lnTo>
                    <a:pt x="1572" y="80"/>
                  </a:lnTo>
                  <a:lnTo>
                    <a:pt x="1573" y="73"/>
                  </a:lnTo>
                  <a:lnTo>
                    <a:pt x="1573" y="67"/>
                  </a:lnTo>
                  <a:close/>
                  <a:moveTo>
                    <a:pt x="1554" y="67"/>
                  </a:moveTo>
                  <a:lnTo>
                    <a:pt x="1554" y="72"/>
                  </a:lnTo>
                  <a:lnTo>
                    <a:pt x="1554" y="76"/>
                  </a:lnTo>
                  <a:lnTo>
                    <a:pt x="1553" y="81"/>
                  </a:lnTo>
                  <a:lnTo>
                    <a:pt x="1551" y="85"/>
                  </a:lnTo>
                  <a:lnTo>
                    <a:pt x="1550" y="89"/>
                  </a:lnTo>
                  <a:lnTo>
                    <a:pt x="1548" y="93"/>
                  </a:lnTo>
                  <a:lnTo>
                    <a:pt x="1543" y="100"/>
                  </a:lnTo>
                  <a:lnTo>
                    <a:pt x="1539" y="103"/>
                  </a:lnTo>
                  <a:lnTo>
                    <a:pt x="1536" y="106"/>
                  </a:lnTo>
                  <a:lnTo>
                    <a:pt x="1532" y="109"/>
                  </a:lnTo>
                  <a:lnTo>
                    <a:pt x="1529" y="110"/>
                  </a:lnTo>
                  <a:lnTo>
                    <a:pt x="1525" y="112"/>
                  </a:lnTo>
                  <a:lnTo>
                    <a:pt x="1520" y="113"/>
                  </a:lnTo>
                  <a:lnTo>
                    <a:pt x="1511" y="114"/>
                  </a:lnTo>
                  <a:lnTo>
                    <a:pt x="1485" y="114"/>
                  </a:lnTo>
                  <a:lnTo>
                    <a:pt x="1485" y="18"/>
                  </a:lnTo>
                  <a:lnTo>
                    <a:pt x="1511" y="18"/>
                  </a:lnTo>
                  <a:lnTo>
                    <a:pt x="1516" y="19"/>
                  </a:lnTo>
                  <a:lnTo>
                    <a:pt x="1520" y="19"/>
                  </a:lnTo>
                  <a:lnTo>
                    <a:pt x="1525" y="21"/>
                  </a:lnTo>
                  <a:lnTo>
                    <a:pt x="1529" y="22"/>
                  </a:lnTo>
                  <a:lnTo>
                    <a:pt x="1532" y="24"/>
                  </a:lnTo>
                  <a:lnTo>
                    <a:pt x="1536" y="27"/>
                  </a:lnTo>
                  <a:lnTo>
                    <a:pt x="1539" y="30"/>
                  </a:lnTo>
                  <a:lnTo>
                    <a:pt x="1543" y="33"/>
                  </a:lnTo>
                  <a:lnTo>
                    <a:pt x="1545" y="37"/>
                  </a:lnTo>
                  <a:lnTo>
                    <a:pt x="1548" y="41"/>
                  </a:lnTo>
                  <a:lnTo>
                    <a:pt x="1550" y="44"/>
                  </a:lnTo>
                  <a:lnTo>
                    <a:pt x="1551" y="49"/>
                  </a:lnTo>
                  <a:lnTo>
                    <a:pt x="1553" y="53"/>
                  </a:lnTo>
                  <a:lnTo>
                    <a:pt x="1554" y="57"/>
                  </a:lnTo>
                  <a:lnTo>
                    <a:pt x="1554" y="62"/>
                  </a:lnTo>
                  <a:lnTo>
                    <a:pt x="1554" y="67"/>
                  </a:lnTo>
                  <a:close/>
                  <a:moveTo>
                    <a:pt x="1835" y="2"/>
                  </a:moveTo>
                  <a:lnTo>
                    <a:pt x="1816" y="2"/>
                  </a:lnTo>
                  <a:lnTo>
                    <a:pt x="1784" y="108"/>
                  </a:lnTo>
                  <a:lnTo>
                    <a:pt x="1783" y="108"/>
                  </a:lnTo>
                  <a:lnTo>
                    <a:pt x="1756" y="2"/>
                  </a:lnTo>
                  <a:lnTo>
                    <a:pt x="1730" y="2"/>
                  </a:lnTo>
                  <a:lnTo>
                    <a:pt x="1703" y="108"/>
                  </a:lnTo>
                  <a:lnTo>
                    <a:pt x="1701" y="108"/>
                  </a:lnTo>
                  <a:lnTo>
                    <a:pt x="1670" y="2"/>
                  </a:lnTo>
                  <a:lnTo>
                    <a:pt x="1650" y="2"/>
                  </a:lnTo>
                  <a:lnTo>
                    <a:pt x="1690" y="130"/>
                  </a:lnTo>
                  <a:lnTo>
                    <a:pt x="1714" y="130"/>
                  </a:lnTo>
                  <a:lnTo>
                    <a:pt x="1743" y="19"/>
                  </a:lnTo>
                  <a:lnTo>
                    <a:pt x="1744" y="19"/>
                  </a:lnTo>
                  <a:lnTo>
                    <a:pt x="1772" y="130"/>
                  </a:lnTo>
                  <a:lnTo>
                    <a:pt x="1795" y="130"/>
                  </a:lnTo>
                  <a:lnTo>
                    <a:pt x="1835" y="2"/>
                  </a:lnTo>
                  <a:close/>
                  <a:moveTo>
                    <a:pt x="1929" y="18"/>
                  </a:moveTo>
                  <a:lnTo>
                    <a:pt x="1929" y="2"/>
                  </a:lnTo>
                  <a:lnTo>
                    <a:pt x="1856" y="2"/>
                  </a:lnTo>
                  <a:lnTo>
                    <a:pt x="1856" y="130"/>
                  </a:lnTo>
                  <a:lnTo>
                    <a:pt x="1928" y="130"/>
                  </a:lnTo>
                  <a:lnTo>
                    <a:pt x="1928" y="114"/>
                  </a:lnTo>
                  <a:lnTo>
                    <a:pt x="1875" y="114"/>
                  </a:lnTo>
                  <a:lnTo>
                    <a:pt x="1875" y="72"/>
                  </a:lnTo>
                  <a:lnTo>
                    <a:pt x="1924" y="72"/>
                  </a:lnTo>
                  <a:lnTo>
                    <a:pt x="1924" y="55"/>
                  </a:lnTo>
                  <a:lnTo>
                    <a:pt x="1875" y="55"/>
                  </a:lnTo>
                  <a:lnTo>
                    <a:pt x="1875" y="18"/>
                  </a:lnTo>
                  <a:lnTo>
                    <a:pt x="1929" y="18"/>
                  </a:lnTo>
                  <a:close/>
                  <a:moveTo>
                    <a:pt x="2031" y="130"/>
                  </a:moveTo>
                  <a:lnTo>
                    <a:pt x="2031" y="114"/>
                  </a:lnTo>
                  <a:lnTo>
                    <a:pt x="1978" y="114"/>
                  </a:lnTo>
                  <a:lnTo>
                    <a:pt x="1978" y="2"/>
                  </a:lnTo>
                  <a:lnTo>
                    <a:pt x="1960" y="2"/>
                  </a:lnTo>
                  <a:lnTo>
                    <a:pt x="1960" y="130"/>
                  </a:lnTo>
                  <a:lnTo>
                    <a:pt x="2031" y="130"/>
                  </a:lnTo>
                  <a:close/>
                  <a:moveTo>
                    <a:pt x="2127" y="18"/>
                  </a:moveTo>
                  <a:lnTo>
                    <a:pt x="2127" y="2"/>
                  </a:lnTo>
                  <a:lnTo>
                    <a:pt x="2055" y="2"/>
                  </a:lnTo>
                  <a:lnTo>
                    <a:pt x="2055" y="130"/>
                  </a:lnTo>
                  <a:lnTo>
                    <a:pt x="2073" y="130"/>
                  </a:lnTo>
                  <a:lnTo>
                    <a:pt x="2073" y="72"/>
                  </a:lnTo>
                  <a:lnTo>
                    <a:pt x="2122" y="72"/>
                  </a:lnTo>
                  <a:lnTo>
                    <a:pt x="2122" y="55"/>
                  </a:lnTo>
                  <a:lnTo>
                    <a:pt x="2073" y="55"/>
                  </a:lnTo>
                  <a:lnTo>
                    <a:pt x="2073" y="18"/>
                  </a:lnTo>
                  <a:lnTo>
                    <a:pt x="2127" y="18"/>
                  </a:lnTo>
                  <a:close/>
                  <a:moveTo>
                    <a:pt x="2262" y="130"/>
                  </a:moveTo>
                  <a:lnTo>
                    <a:pt x="2206" y="2"/>
                  </a:lnTo>
                  <a:lnTo>
                    <a:pt x="2188" y="2"/>
                  </a:lnTo>
                  <a:lnTo>
                    <a:pt x="2132" y="130"/>
                  </a:lnTo>
                  <a:lnTo>
                    <a:pt x="2152" y="130"/>
                  </a:lnTo>
                  <a:lnTo>
                    <a:pt x="2165" y="98"/>
                  </a:lnTo>
                  <a:lnTo>
                    <a:pt x="2228" y="98"/>
                  </a:lnTo>
                  <a:lnTo>
                    <a:pt x="2242" y="130"/>
                  </a:lnTo>
                  <a:lnTo>
                    <a:pt x="2262" y="130"/>
                  </a:lnTo>
                  <a:close/>
                  <a:moveTo>
                    <a:pt x="2222" y="83"/>
                  </a:moveTo>
                  <a:lnTo>
                    <a:pt x="2171" y="83"/>
                  </a:lnTo>
                  <a:lnTo>
                    <a:pt x="2197" y="20"/>
                  </a:lnTo>
                  <a:lnTo>
                    <a:pt x="2222" y="83"/>
                  </a:lnTo>
                  <a:close/>
                  <a:moveTo>
                    <a:pt x="2377" y="130"/>
                  </a:moveTo>
                  <a:lnTo>
                    <a:pt x="2377" y="114"/>
                  </a:lnTo>
                  <a:lnTo>
                    <a:pt x="2373" y="114"/>
                  </a:lnTo>
                  <a:lnTo>
                    <a:pt x="2371" y="114"/>
                  </a:lnTo>
                  <a:lnTo>
                    <a:pt x="2369" y="113"/>
                  </a:lnTo>
                  <a:lnTo>
                    <a:pt x="2368" y="112"/>
                  </a:lnTo>
                  <a:lnTo>
                    <a:pt x="2366" y="110"/>
                  </a:lnTo>
                  <a:lnTo>
                    <a:pt x="2362" y="104"/>
                  </a:lnTo>
                  <a:lnTo>
                    <a:pt x="2358" y="97"/>
                  </a:lnTo>
                  <a:lnTo>
                    <a:pt x="2353" y="87"/>
                  </a:lnTo>
                  <a:lnTo>
                    <a:pt x="2349" y="78"/>
                  </a:lnTo>
                  <a:lnTo>
                    <a:pt x="2344" y="72"/>
                  </a:lnTo>
                  <a:lnTo>
                    <a:pt x="2341" y="67"/>
                  </a:lnTo>
                  <a:lnTo>
                    <a:pt x="2347" y="64"/>
                  </a:lnTo>
                  <a:lnTo>
                    <a:pt x="2352" y="61"/>
                  </a:lnTo>
                  <a:lnTo>
                    <a:pt x="2356" y="58"/>
                  </a:lnTo>
                  <a:lnTo>
                    <a:pt x="2360" y="54"/>
                  </a:lnTo>
                  <a:lnTo>
                    <a:pt x="2362" y="50"/>
                  </a:lnTo>
                  <a:lnTo>
                    <a:pt x="2364" y="45"/>
                  </a:lnTo>
                  <a:lnTo>
                    <a:pt x="2366" y="40"/>
                  </a:lnTo>
                  <a:lnTo>
                    <a:pt x="2366" y="35"/>
                  </a:lnTo>
                  <a:lnTo>
                    <a:pt x="2366" y="32"/>
                  </a:lnTo>
                  <a:lnTo>
                    <a:pt x="2365" y="28"/>
                  </a:lnTo>
                  <a:lnTo>
                    <a:pt x="2363" y="22"/>
                  </a:lnTo>
                  <a:lnTo>
                    <a:pt x="2362" y="19"/>
                  </a:lnTo>
                  <a:lnTo>
                    <a:pt x="2360" y="16"/>
                  </a:lnTo>
                  <a:lnTo>
                    <a:pt x="2357" y="13"/>
                  </a:lnTo>
                  <a:lnTo>
                    <a:pt x="2355" y="11"/>
                  </a:lnTo>
                  <a:lnTo>
                    <a:pt x="2349" y="7"/>
                  </a:lnTo>
                  <a:lnTo>
                    <a:pt x="2346" y="6"/>
                  </a:lnTo>
                  <a:lnTo>
                    <a:pt x="2342" y="4"/>
                  </a:lnTo>
                  <a:lnTo>
                    <a:pt x="2335" y="3"/>
                  </a:lnTo>
                  <a:lnTo>
                    <a:pt x="2327" y="2"/>
                  </a:lnTo>
                  <a:lnTo>
                    <a:pt x="2284" y="2"/>
                  </a:lnTo>
                  <a:lnTo>
                    <a:pt x="2284" y="130"/>
                  </a:lnTo>
                  <a:lnTo>
                    <a:pt x="2303" y="130"/>
                  </a:lnTo>
                  <a:lnTo>
                    <a:pt x="2303" y="74"/>
                  </a:lnTo>
                  <a:lnTo>
                    <a:pt x="2317" y="74"/>
                  </a:lnTo>
                  <a:lnTo>
                    <a:pt x="2319" y="74"/>
                  </a:lnTo>
                  <a:lnTo>
                    <a:pt x="2322" y="75"/>
                  </a:lnTo>
                  <a:lnTo>
                    <a:pt x="2324" y="76"/>
                  </a:lnTo>
                  <a:lnTo>
                    <a:pt x="2326" y="77"/>
                  </a:lnTo>
                  <a:lnTo>
                    <a:pt x="2330" y="82"/>
                  </a:lnTo>
                  <a:lnTo>
                    <a:pt x="2334" y="88"/>
                  </a:lnTo>
                  <a:lnTo>
                    <a:pt x="2347" y="116"/>
                  </a:lnTo>
                  <a:lnTo>
                    <a:pt x="2350" y="119"/>
                  </a:lnTo>
                  <a:lnTo>
                    <a:pt x="2353" y="122"/>
                  </a:lnTo>
                  <a:lnTo>
                    <a:pt x="2356" y="125"/>
                  </a:lnTo>
                  <a:lnTo>
                    <a:pt x="2359" y="127"/>
                  </a:lnTo>
                  <a:lnTo>
                    <a:pt x="2362" y="128"/>
                  </a:lnTo>
                  <a:lnTo>
                    <a:pt x="2365" y="129"/>
                  </a:lnTo>
                  <a:lnTo>
                    <a:pt x="2369" y="130"/>
                  </a:lnTo>
                  <a:lnTo>
                    <a:pt x="2373" y="130"/>
                  </a:lnTo>
                  <a:lnTo>
                    <a:pt x="2377" y="130"/>
                  </a:lnTo>
                  <a:close/>
                  <a:moveTo>
                    <a:pt x="2346" y="35"/>
                  </a:moveTo>
                  <a:lnTo>
                    <a:pt x="2346" y="40"/>
                  </a:lnTo>
                  <a:lnTo>
                    <a:pt x="2345" y="44"/>
                  </a:lnTo>
                  <a:lnTo>
                    <a:pt x="2342" y="47"/>
                  </a:lnTo>
                  <a:lnTo>
                    <a:pt x="2339" y="51"/>
                  </a:lnTo>
                  <a:lnTo>
                    <a:pt x="2336" y="54"/>
                  </a:lnTo>
                  <a:lnTo>
                    <a:pt x="2332" y="56"/>
                  </a:lnTo>
                  <a:lnTo>
                    <a:pt x="2328" y="57"/>
                  </a:lnTo>
                  <a:lnTo>
                    <a:pt x="2323" y="57"/>
                  </a:lnTo>
                  <a:lnTo>
                    <a:pt x="2303" y="57"/>
                  </a:lnTo>
                  <a:lnTo>
                    <a:pt x="2303" y="18"/>
                  </a:lnTo>
                  <a:lnTo>
                    <a:pt x="2323" y="18"/>
                  </a:lnTo>
                  <a:lnTo>
                    <a:pt x="2328" y="18"/>
                  </a:lnTo>
                  <a:lnTo>
                    <a:pt x="2332" y="19"/>
                  </a:lnTo>
                  <a:lnTo>
                    <a:pt x="2336" y="21"/>
                  </a:lnTo>
                  <a:lnTo>
                    <a:pt x="2339" y="23"/>
                  </a:lnTo>
                  <a:lnTo>
                    <a:pt x="2342" y="25"/>
                  </a:lnTo>
                  <a:lnTo>
                    <a:pt x="2344" y="28"/>
                  </a:lnTo>
                  <a:lnTo>
                    <a:pt x="2346" y="32"/>
                  </a:lnTo>
                  <a:lnTo>
                    <a:pt x="2346" y="35"/>
                  </a:lnTo>
                  <a:close/>
                  <a:moveTo>
                    <a:pt x="2476" y="18"/>
                  </a:moveTo>
                  <a:lnTo>
                    <a:pt x="2476" y="2"/>
                  </a:lnTo>
                  <a:lnTo>
                    <a:pt x="2404" y="2"/>
                  </a:lnTo>
                  <a:lnTo>
                    <a:pt x="2404" y="130"/>
                  </a:lnTo>
                  <a:lnTo>
                    <a:pt x="2476" y="130"/>
                  </a:lnTo>
                  <a:lnTo>
                    <a:pt x="2476" y="114"/>
                  </a:lnTo>
                  <a:lnTo>
                    <a:pt x="2422" y="114"/>
                  </a:lnTo>
                  <a:lnTo>
                    <a:pt x="2422" y="72"/>
                  </a:lnTo>
                  <a:lnTo>
                    <a:pt x="2471" y="72"/>
                  </a:lnTo>
                  <a:lnTo>
                    <a:pt x="2471" y="55"/>
                  </a:lnTo>
                  <a:lnTo>
                    <a:pt x="2422" y="55"/>
                  </a:lnTo>
                  <a:lnTo>
                    <a:pt x="2422" y="18"/>
                  </a:lnTo>
                  <a:lnTo>
                    <a:pt x="2476" y="18"/>
                  </a:lnTo>
                  <a:close/>
                </a:path>
              </a:pathLst>
            </a:custGeom>
            <a:solidFill>
              <a:schemeClr val="tx2"/>
            </a:solidFill>
            <a:ln w="9525">
              <a:noFill/>
              <a:round/>
              <a:headEnd/>
              <a:tailEnd/>
            </a:ln>
          </p:spPr>
          <p:txBody>
            <a:bodyPr/>
            <a:lstStyle/>
            <a:p>
              <a:pPr>
                <a:defRPr/>
              </a:pPr>
              <a:endParaRPr lang="fi-FI">
                <a:cs typeface="+mn-cs"/>
              </a:endParaRPr>
            </a:p>
          </p:txBody>
        </p:sp>
        <p:sp>
          <p:nvSpPr>
            <p:cNvPr id="6" name="Freeform 14"/>
            <p:cNvSpPr>
              <a:spLocks noEditPoints="1"/>
            </p:cNvSpPr>
            <p:nvPr/>
          </p:nvSpPr>
          <p:spPr bwMode="auto">
            <a:xfrm>
              <a:off x="782" y="2489"/>
              <a:ext cx="1777" cy="125"/>
            </a:xfrm>
            <a:custGeom>
              <a:avLst/>
              <a:gdLst/>
              <a:ahLst/>
              <a:cxnLst>
                <a:cxn ang="0">
                  <a:pos x="0" y="2"/>
                </a:cxn>
                <a:cxn ang="0">
                  <a:pos x="194" y="2"/>
                </a:cxn>
                <a:cxn ang="0">
                  <a:pos x="250" y="131"/>
                </a:cxn>
                <a:cxn ang="0">
                  <a:pos x="245" y="2"/>
                </a:cxn>
                <a:cxn ang="0">
                  <a:pos x="386" y="131"/>
                </a:cxn>
                <a:cxn ang="0">
                  <a:pos x="537" y="53"/>
                </a:cxn>
                <a:cxn ang="0">
                  <a:pos x="518" y="15"/>
                </a:cxn>
                <a:cxn ang="0">
                  <a:pos x="476" y="0"/>
                </a:cxn>
                <a:cxn ang="0">
                  <a:pos x="435" y="15"/>
                </a:cxn>
                <a:cxn ang="0">
                  <a:pos x="416" y="53"/>
                </a:cxn>
                <a:cxn ang="0">
                  <a:pos x="421" y="99"/>
                </a:cxn>
                <a:cxn ang="0">
                  <a:pos x="450" y="128"/>
                </a:cxn>
                <a:cxn ang="0">
                  <a:pos x="496" y="130"/>
                </a:cxn>
                <a:cxn ang="0">
                  <a:pos x="529" y="104"/>
                </a:cxn>
                <a:cxn ang="0">
                  <a:pos x="518" y="67"/>
                </a:cxn>
                <a:cxn ang="0">
                  <a:pos x="504" y="106"/>
                </a:cxn>
                <a:cxn ang="0">
                  <a:pos x="476" y="117"/>
                </a:cxn>
                <a:cxn ang="0">
                  <a:pos x="448" y="106"/>
                </a:cxn>
                <a:cxn ang="0">
                  <a:pos x="434" y="77"/>
                </a:cxn>
                <a:cxn ang="0">
                  <a:pos x="440" y="38"/>
                </a:cxn>
                <a:cxn ang="0">
                  <a:pos x="467" y="17"/>
                </a:cxn>
                <a:cxn ang="0">
                  <a:pos x="497" y="22"/>
                </a:cxn>
                <a:cxn ang="0">
                  <a:pos x="516" y="47"/>
                </a:cxn>
                <a:cxn ang="0">
                  <a:pos x="647" y="2"/>
                </a:cxn>
                <a:cxn ang="0">
                  <a:pos x="585" y="28"/>
                </a:cxn>
                <a:cxn ang="0">
                  <a:pos x="686" y="131"/>
                </a:cxn>
                <a:cxn ang="0">
                  <a:pos x="726" y="83"/>
                </a:cxn>
                <a:cxn ang="0">
                  <a:pos x="837" y="2"/>
                </a:cxn>
                <a:cxn ang="0">
                  <a:pos x="1008" y="131"/>
                </a:cxn>
                <a:cxn ang="0">
                  <a:pos x="1048" y="2"/>
                </a:cxn>
                <a:cxn ang="0">
                  <a:pos x="1255" y="96"/>
                </a:cxn>
                <a:cxn ang="0">
                  <a:pos x="1247" y="72"/>
                </a:cxn>
                <a:cxn ang="0">
                  <a:pos x="1207" y="46"/>
                </a:cxn>
                <a:cxn ang="0">
                  <a:pos x="1201" y="28"/>
                </a:cxn>
                <a:cxn ang="0">
                  <a:pos x="1225" y="16"/>
                </a:cxn>
                <a:cxn ang="0">
                  <a:pos x="1221" y="0"/>
                </a:cxn>
                <a:cxn ang="0">
                  <a:pos x="1193" y="8"/>
                </a:cxn>
                <a:cxn ang="0">
                  <a:pos x="1180" y="30"/>
                </a:cxn>
                <a:cxn ang="0">
                  <a:pos x="1193" y="59"/>
                </a:cxn>
                <a:cxn ang="0">
                  <a:pos x="1232" y="86"/>
                </a:cxn>
                <a:cxn ang="0">
                  <a:pos x="1230" y="109"/>
                </a:cxn>
                <a:cxn ang="0">
                  <a:pos x="1195" y="115"/>
                </a:cxn>
                <a:cxn ang="0">
                  <a:pos x="1208" y="133"/>
                </a:cxn>
                <a:cxn ang="0">
                  <a:pos x="1249" y="116"/>
                </a:cxn>
                <a:cxn ang="0">
                  <a:pos x="1370" y="2"/>
                </a:cxn>
                <a:cxn ang="0">
                  <a:pos x="1370" y="18"/>
                </a:cxn>
                <a:cxn ang="0">
                  <a:pos x="1537" y="2"/>
                </a:cxn>
                <a:cxn ang="0">
                  <a:pos x="1537" y="18"/>
                </a:cxn>
                <a:cxn ang="0">
                  <a:pos x="1642" y="95"/>
                </a:cxn>
                <a:cxn ang="0">
                  <a:pos x="1620" y="116"/>
                </a:cxn>
                <a:cxn ang="0">
                  <a:pos x="1591" y="109"/>
                </a:cxn>
                <a:cxn ang="0">
                  <a:pos x="1563" y="2"/>
                </a:cxn>
                <a:cxn ang="0">
                  <a:pos x="1571" y="112"/>
                </a:cxn>
                <a:cxn ang="0">
                  <a:pos x="1601" y="132"/>
                </a:cxn>
                <a:cxn ang="0">
                  <a:pos x="1640" y="126"/>
                </a:cxn>
                <a:cxn ang="0">
                  <a:pos x="1660" y="99"/>
                </a:cxn>
                <a:cxn ang="0">
                  <a:pos x="1689" y="2"/>
                </a:cxn>
                <a:cxn ang="0">
                  <a:pos x="1885" y="18"/>
                </a:cxn>
                <a:cxn ang="0">
                  <a:pos x="1831" y="72"/>
                </a:cxn>
              </a:cxnLst>
              <a:rect l="0" t="0" r="r" b="b"/>
              <a:pathLst>
                <a:path w="1885" h="133">
                  <a:moveTo>
                    <a:pt x="100" y="131"/>
                  </a:moveTo>
                  <a:lnTo>
                    <a:pt x="100" y="2"/>
                  </a:lnTo>
                  <a:lnTo>
                    <a:pt x="81" y="2"/>
                  </a:lnTo>
                  <a:lnTo>
                    <a:pt x="81" y="105"/>
                  </a:lnTo>
                  <a:lnTo>
                    <a:pt x="80" y="105"/>
                  </a:lnTo>
                  <a:lnTo>
                    <a:pt x="24" y="2"/>
                  </a:lnTo>
                  <a:lnTo>
                    <a:pt x="0" y="2"/>
                  </a:lnTo>
                  <a:lnTo>
                    <a:pt x="0" y="131"/>
                  </a:lnTo>
                  <a:lnTo>
                    <a:pt x="19" y="131"/>
                  </a:lnTo>
                  <a:lnTo>
                    <a:pt x="19" y="28"/>
                  </a:lnTo>
                  <a:lnTo>
                    <a:pt x="76" y="131"/>
                  </a:lnTo>
                  <a:lnTo>
                    <a:pt x="100" y="131"/>
                  </a:lnTo>
                  <a:close/>
                  <a:moveTo>
                    <a:pt x="250" y="131"/>
                  </a:moveTo>
                  <a:lnTo>
                    <a:pt x="194" y="2"/>
                  </a:lnTo>
                  <a:lnTo>
                    <a:pt x="176" y="2"/>
                  </a:lnTo>
                  <a:lnTo>
                    <a:pt x="120" y="131"/>
                  </a:lnTo>
                  <a:lnTo>
                    <a:pt x="140" y="131"/>
                  </a:lnTo>
                  <a:lnTo>
                    <a:pt x="153" y="98"/>
                  </a:lnTo>
                  <a:lnTo>
                    <a:pt x="216" y="98"/>
                  </a:lnTo>
                  <a:lnTo>
                    <a:pt x="230" y="131"/>
                  </a:lnTo>
                  <a:lnTo>
                    <a:pt x="250" y="131"/>
                  </a:lnTo>
                  <a:close/>
                  <a:moveTo>
                    <a:pt x="210" y="83"/>
                  </a:moveTo>
                  <a:lnTo>
                    <a:pt x="160" y="83"/>
                  </a:lnTo>
                  <a:lnTo>
                    <a:pt x="185" y="20"/>
                  </a:lnTo>
                  <a:lnTo>
                    <a:pt x="210" y="83"/>
                  </a:lnTo>
                  <a:close/>
                  <a:moveTo>
                    <a:pt x="342" y="18"/>
                  </a:moveTo>
                  <a:lnTo>
                    <a:pt x="342" y="2"/>
                  </a:lnTo>
                  <a:lnTo>
                    <a:pt x="245" y="2"/>
                  </a:lnTo>
                  <a:lnTo>
                    <a:pt x="245" y="18"/>
                  </a:lnTo>
                  <a:lnTo>
                    <a:pt x="284" y="18"/>
                  </a:lnTo>
                  <a:lnTo>
                    <a:pt x="284" y="131"/>
                  </a:lnTo>
                  <a:lnTo>
                    <a:pt x="303" y="131"/>
                  </a:lnTo>
                  <a:lnTo>
                    <a:pt x="303" y="18"/>
                  </a:lnTo>
                  <a:lnTo>
                    <a:pt x="342" y="18"/>
                  </a:lnTo>
                  <a:close/>
                  <a:moveTo>
                    <a:pt x="386" y="131"/>
                  </a:moveTo>
                  <a:lnTo>
                    <a:pt x="386" y="2"/>
                  </a:lnTo>
                  <a:lnTo>
                    <a:pt x="368" y="2"/>
                  </a:lnTo>
                  <a:lnTo>
                    <a:pt x="368" y="131"/>
                  </a:lnTo>
                  <a:lnTo>
                    <a:pt x="386" y="131"/>
                  </a:lnTo>
                  <a:close/>
                  <a:moveTo>
                    <a:pt x="538" y="67"/>
                  </a:moveTo>
                  <a:lnTo>
                    <a:pt x="537" y="60"/>
                  </a:lnTo>
                  <a:lnTo>
                    <a:pt x="537" y="53"/>
                  </a:lnTo>
                  <a:lnTo>
                    <a:pt x="535" y="46"/>
                  </a:lnTo>
                  <a:lnTo>
                    <a:pt x="534" y="40"/>
                  </a:lnTo>
                  <a:lnTo>
                    <a:pt x="531" y="35"/>
                  </a:lnTo>
                  <a:lnTo>
                    <a:pt x="529" y="29"/>
                  </a:lnTo>
                  <a:lnTo>
                    <a:pt x="526" y="24"/>
                  </a:lnTo>
                  <a:lnTo>
                    <a:pt x="522" y="19"/>
                  </a:lnTo>
                  <a:lnTo>
                    <a:pt x="518" y="15"/>
                  </a:lnTo>
                  <a:lnTo>
                    <a:pt x="513" y="11"/>
                  </a:lnTo>
                  <a:lnTo>
                    <a:pt x="508" y="8"/>
                  </a:lnTo>
                  <a:lnTo>
                    <a:pt x="502" y="5"/>
                  </a:lnTo>
                  <a:lnTo>
                    <a:pt x="496" y="3"/>
                  </a:lnTo>
                  <a:lnTo>
                    <a:pt x="490" y="1"/>
                  </a:lnTo>
                  <a:lnTo>
                    <a:pt x="483" y="0"/>
                  </a:lnTo>
                  <a:lnTo>
                    <a:pt x="476" y="0"/>
                  </a:lnTo>
                  <a:lnTo>
                    <a:pt x="469" y="0"/>
                  </a:lnTo>
                  <a:lnTo>
                    <a:pt x="462" y="1"/>
                  </a:lnTo>
                  <a:lnTo>
                    <a:pt x="456" y="3"/>
                  </a:lnTo>
                  <a:lnTo>
                    <a:pt x="450" y="5"/>
                  </a:lnTo>
                  <a:lnTo>
                    <a:pt x="444" y="8"/>
                  </a:lnTo>
                  <a:lnTo>
                    <a:pt x="439" y="11"/>
                  </a:lnTo>
                  <a:lnTo>
                    <a:pt x="435" y="15"/>
                  </a:lnTo>
                  <a:lnTo>
                    <a:pt x="430" y="19"/>
                  </a:lnTo>
                  <a:lnTo>
                    <a:pt x="427" y="24"/>
                  </a:lnTo>
                  <a:lnTo>
                    <a:pt x="423" y="29"/>
                  </a:lnTo>
                  <a:lnTo>
                    <a:pt x="421" y="35"/>
                  </a:lnTo>
                  <a:lnTo>
                    <a:pt x="419" y="40"/>
                  </a:lnTo>
                  <a:lnTo>
                    <a:pt x="417" y="46"/>
                  </a:lnTo>
                  <a:lnTo>
                    <a:pt x="416" y="53"/>
                  </a:lnTo>
                  <a:lnTo>
                    <a:pt x="415" y="60"/>
                  </a:lnTo>
                  <a:lnTo>
                    <a:pt x="415" y="67"/>
                  </a:lnTo>
                  <a:lnTo>
                    <a:pt x="415" y="74"/>
                  </a:lnTo>
                  <a:lnTo>
                    <a:pt x="416" y="80"/>
                  </a:lnTo>
                  <a:lnTo>
                    <a:pt x="417" y="87"/>
                  </a:lnTo>
                  <a:lnTo>
                    <a:pt x="419" y="93"/>
                  </a:lnTo>
                  <a:lnTo>
                    <a:pt x="421" y="99"/>
                  </a:lnTo>
                  <a:lnTo>
                    <a:pt x="423" y="104"/>
                  </a:lnTo>
                  <a:lnTo>
                    <a:pt x="427" y="109"/>
                  </a:lnTo>
                  <a:lnTo>
                    <a:pt x="430" y="114"/>
                  </a:lnTo>
                  <a:lnTo>
                    <a:pt x="435" y="118"/>
                  </a:lnTo>
                  <a:lnTo>
                    <a:pt x="439" y="122"/>
                  </a:lnTo>
                  <a:lnTo>
                    <a:pt x="444" y="126"/>
                  </a:lnTo>
                  <a:lnTo>
                    <a:pt x="450" y="128"/>
                  </a:lnTo>
                  <a:lnTo>
                    <a:pt x="456" y="130"/>
                  </a:lnTo>
                  <a:lnTo>
                    <a:pt x="462" y="132"/>
                  </a:lnTo>
                  <a:lnTo>
                    <a:pt x="469" y="133"/>
                  </a:lnTo>
                  <a:lnTo>
                    <a:pt x="476" y="133"/>
                  </a:lnTo>
                  <a:lnTo>
                    <a:pt x="483" y="133"/>
                  </a:lnTo>
                  <a:lnTo>
                    <a:pt x="490" y="132"/>
                  </a:lnTo>
                  <a:lnTo>
                    <a:pt x="496" y="130"/>
                  </a:lnTo>
                  <a:lnTo>
                    <a:pt x="502" y="128"/>
                  </a:lnTo>
                  <a:lnTo>
                    <a:pt x="508" y="126"/>
                  </a:lnTo>
                  <a:lnTo>
                    <a:pt x="513" y="122"/>
                  </a:lnTo>
                  <a:lnTo>
                    <a:pt x="518" y="118"/>
                  </a:lnTo>
                  <a:lnTo>
                    <a:pt x="522" y="114"/>
                  </a:lnTo>
                  <a:lnTo>
                    <a:pt x="526" y="109"/>
                  </a:lnTo>
                  <a:lnTo>
                    <a:pt x="529" y="104"/>
                  </a:lnTo>
                  <a:lnTo>
                    <a:pt x="531" y="98"/>
                  </a:lnTo>
                  <a:lnTo>
                    <a:pt x="534" y="93"/>
                  </a:lnTo>
                  <a:lnTo>
                    <a:pt x="535" y="87"/>
                  </a:lnTo>
                  <a:lnTo>
                    <a:pt x="537" y="80"/>
                  </a:lnTo>
                  <a:lnTo>
                    <a:pt x="537" y="74"/>
                  </a:lnTo>
                  <a:lnTo>
                    <a:pt x="538" y="67"/>
                  </a:lnTo>
                  <a:close/>
                  <a:moveTo>
                    <a:pt x="518" y="67"/>
                  </a:moveTo>
                  <a:lnTo>
                    <a:pt x="518" y="72"/>
                  </a:lnTo>
                  <a:lnTo>
                    <a:pt x="518" y="77"/>
                  </a:lnTo>
                  <a:lnTo>
                    <a:pt x="516" y="86"/>
                  </a:lnTo>
                  <a:lnTo>
                    <a:pt x="514" y="91"/>
                  </a:lnTo>
                  <a:lnTo>
                    <a:pt x="512" y="95"/>
                  </a:lnTo>
                  <a:lnTo>
                    <a:pt x="507" y="102"/>
                  </a:lnTo>
                  <a:lnTo>
                    <a:pt x="504" y="106"/>
                  </a:lnTo>
                  <a:lnTo>
                    <a:pt x="501" y="109"/>
                  </a:lnTo>
                  <a:lnTo>
                    <a:pt x="497" y="111"/>
                  </a:lnTo>
                  <a:lnTo>
                    <a:pt x="494" y="113"/>
                  </a:lnTo>
                  <a:lnTo>
                    <a:pt x="490" y="115"/>
                  </a:lnTo>
                  <a:lnTo>
                    <a:pt x="485" y="116"/>
                  </a:lnTo>
                  <a:lnTo>
                    <a:pt x="481" y="116"/>
                  </a:lnTo>
                  <a:lnTo>
                    <a:pt x="476" y="117"/>
                  </a:lnTo>
                  <a:lnTo>
                    <a:pt x="471" y="116"/>
                  </a:lnTo>
                  <a:lnTo>
                    <a:pt x="467" y="116"/>
                  </a:lnTo>
                  <a:lnTo>
                    <a:pt x="462" y="115"/>
                  </a:lnTo>
                  <a:lnTo>
                    <a:pt x="458" y="113"/>
                  </a:lnTo>
                  <a:lnTo>
                    <a:pt x="455" y="111"/>
                  </a:lnTo>
                  <a:lnTo>
                    <a:pt x="451" y="109"/>
                  </a:lnTo>
                  <a:lnTo>
                    <a:pt x="448" y="106"/>
                  </a:lnTo>
                  <a:lnTo>
                    <a:pt x="445" y="102"/>
                  </a:lnTo>
                  <a:lnTo>
                    <a:pt x="442" y="99"/>
                  </a:lnTo>
                  <a:lnTo>
                    <a:pt x="440" y="95"/>
                  </a:lnTo>
                  <a:lnTo>
                    <a:pt x="438" y="91"/>
                  </a:lnTo>
                  <a:lnTo>
                    <a:pt x="436" y="86"/>
                  </a:lnTo>
                  <a:lnTo>
                    <a:pt x="435" y="82"/>
                  </a:lnTo>
                  <a:lnTo>
                    <a:pt x="434" y="77"/>
                  </a:lnTo>
                  <a:lnTo>
                    <a:pt x="434" y="72"/>
                  </a:lnTo>
                  <a:lnTo>
                    <a:pt x="434" y="67"/>
                  </a:lnTo>
                  <a:lnTo>
                    <a:pt x="434" y="61"/>
                  </a:lnTo>
                  <a:lnTo>
                    <a:pt x="434" y="56"/>
                  </a:lnTo>
                  <a:lnTo>
                    <a:pt x="436" y="47"/>
                  </a:lnTo>
                  <a:lnTo>
                    <a:pt x="438" y="43"/>
                  </a:lnTo>
                  <a:lnTo>
                    <a:pt x="440" y="38"/>
                  </a:lnTo>
                  <a:lnTo>
                    <a:pt x="445" y="31"/>
                  </a:lnTo>
                  <a:lnTo>
                    <a:pt x="448" y="28"/>
                  </a:lnTo>
                  <a:lnTo>
                    <a:pt x="451" y="25"/>
                  </a:lnTo>
                  <a:lnTo>
                    <a:pt x="455" y="22"/>
                  </a:lnTo>
                  <a:lnTo>
                    <a:pt x="459" y="20"/>
                  </a:lnTo>
                  <a:lnTo>
                    <a:pt x="463" y="18"/>
                  </a:lnTo>
                  <a:lnTo>
                    <a:pt x="467" y="17"/>
                  </a:lnTo>
                  <a:lnTo>
                    <a:pt x="471" y="17"/>
                  </a:lnTo>
                  <a:lnTo>
                    <a:pt x="476" y="16"/>
                  </a:lnTo>
                  <a:lnTo>
                    <a:pt x="481" y="17"/>
                  </a:lnTo>
                  <a:lnTo>
                    <a:pt x="485" y="17"/>
                  </a:lnTo>
                  <a:lnTo>
                    <a:pt x="490" y="18"/>
                  </a:lnTo>
                  <a:lnTo>
                    <a:pt x="494" y="20"/>
                  </a:lnTo>
                  <a:lnTo>
                    <a:pt x="497" y="22"/>
                  </a:lnTo>
                  <a:lnTo>
                    <a:pt x="501" y="25"/>
                  </a:lnTo>
                  <a:lnTo>
                    <a:pt x="504" y="28"/>
                  </a:lnTo>
                  <a:lnTo>
                    <a:pt x="507" y="31"/>
                  </a:lnTo>
                  <a:lnTo>
                    <a:pt x="510" y="35"/>
                  </a:lnTo>
                  <a:lnTo>
                    <a:pt x="512" y="38"/>
                  </a:lnTo>
                  <a:lnTo>
                    <a:pt x="514" y="43"/>
                  </a:lnTo>
                  <a:lnTo>
                    <a:pt x="516" y="47"/>
                  </a:lnTo>
                  <a:lnTo>
                    <a:pt x="517" y="51"/>
                  </a:lnTo>
                  <a:lnTo>
                    <a:pt x="518" y="56"/>
                  </a:lnTo>
                  <a:lnTo>
                    <a:pt x="518" y="61"/>
                  </a:lnTo>
                  <a:lnTo>
                    <a:pt x="518" y="67"/>
                  </a:lnTo>
                  <a:close/>
                  <a:moveTo>
                    <a:pt x="666" y="131"/>
                  </a:moveTo>
                  <a:lnTo>
                    <a:pt x="666" y="2"/>
                  </a:lnTo>
                  <a:lnTo>
                    <a:pt x="647" y="2"/>
                  </a:lnTo>
                  <a:lnTo>
                    <a:pt x="647" y="105"/>
                  </a:lnTo>
                  <a:lnTo>
                    <a:pt x="646" y="105"/>
                  </a:lnTo>
                  <a:lnTo>
                    <a:pt x="591" y="2"/>
                  </a:lnTo>
                  <a:lnTo>
                    <a:pt x="566" y="2"/>
                  </a:lnTo>
                  <a:lnTo>
                    <a:pt x="566" y="131"/>
                  </a:lnTo>
                  <a:lnTo>
                    <a:pt x="585" y="131"/>
                  </a:lnTo>
                  <a:lnTo>
                    <a:pt x="585" y="28"/>
                  </a:lnTo>
                  <a:lnTo>
                    <a:pt x="586" y="28"/>
                  </a:lnTo>
                  <a:lnTo>
                    <a:pt x="642" y="131"/>
                  </a:lnTo>
                  <a:lnTo>
                    <a:pt x="666" y="131"/>
                  </a:lnTo>
                  <a:close/>
                  <a:moveTo>
                    <a:pt x="817" y="131"/>
                  </a:moveTo>
                  <a:lnTo>
                    <a:pt x="761" y="2"/>
                  </a:lnTo>
                  <a:lnTo>
                    <a:pt x="743" y="2"/>
                  </a:lnTo>
                  <a:lnTo>
                    <a:pt x="686" y="131"/>
                  </a:lnTo>
                  <a:lnTo>
                    <a:pt x="706" y="131"/>
                  </a:lnTo>
                  <a:lnTo>
                    <a:pt x="720" y="98"/>
                  </a:lnTo>
                  <a:lnTo>
                    <a:pt x="783" y="98"/>
                  </a:lnTo>
                  <a:lnTo>
                    <a:pt x="797" y="131"/>
                  </a:lnTo>
                  <a:lnTo>
                    <a:pt x="817" y="131"/>
                  </a:lnTo>
                  <a:close/>
                  <a:moveTo>
                    <a:pt x="778" y="83"/>
                  </a:moveTo>
                  <a:lnTo>
                    <a:pt x="726" y="83"/>
                  </a:lnTo>
                  <a:lnTo>
                    <a:pt x="752" y="20"/>
                  </a:lnTo>
                  <a:lnTo>
                    <a:pt x="778" y="83"/>
                  </a:lnTo>
                  <a:close/>
                  <a:moveTo>
                    <a:pt x="909" y="131"/>
                  </a:moveTo>
                  <a:lnTo>
                    <a:pt x="909" y="114"/>
                  </a:lnTo>
                  <a:lnTo>
                    <a:pt x="856" y="114"/>
                  </a:lnTo>
                  <a:lnTo>
                    <a:pt x="856" y="2"/>
                  </a:lnTo>
                  <a:lnTo>
                    <a:pt x="837" y="2"/>
                  </a:lnTo>
                  <a:lnTo>
                    <a:pt x="837" y="131"/>
                  </a:lnTo>
                  <a:lnTo>
                    <a:pt x="909" y="131"/>
                  </a:lnTo>
                  <a:close/>
                  <a:moveTo>
                    <a:pt x="1008" y="131"/>
                  </a:moveTo>
                  <a:lnTo>
                    <a:pt x="1008" y="2"/>
                  </a:lnTo>
                  <a:lnTo>
                    <a:pt x="990" y="2"/>
                  </a:lnTo>
                  <a:lnTo>
                    <a:pt x="990" y="131"/>
                  </a:lnTo>
                  <a:lnTo>
                    <a:pt x="1008" y="131"/>
                  </a:lnTo>
                  <a:close/>
                  <a:moveTo>
                    <a:pt x="1148" y="131"/>
                  </a:moveTo>
                  <a:lnTo>
                    <a:pt x="1148" y="2"/>
                  </a:lnTo>
                  <a:lnTo>
                    <a:pt x="1129" y="2"/>
                  </a:lnTo>
                  <a:lnTo>
                    <a:pt x="1129" y="105"/>
                  </a:lnTo>
                  <a:lnTo>
                    <a:pt x="1128" y="105"/>
                  </a:lnTo>
                  <a:lnTo>
                    <a:pt x="1072" y="2"/>
                  </a:lnTo>
                  <a:lnTo>
                    <a:pt x="1048" y="2"/>
                  </a:lnTo>
                  <a:lnTo>
                    <a:pt x="1048" y="131"/>
                  </a:lnTo>
                  <a:lnTo>
                    <a:pt x="1067" y="131"/>
                  </a:lnTo>
                  <a:lnTo>
                    <a:pt x="1067" y="28"/>
                  </a:lnTo>
                  <a:lnTo>
                    <a:pt x="1068" y="28"/>
                  </a:lnTo>
                  <a:lnTo>
                    <a:pt x="1124" y="131"/>
                  </a:lnTo>
                  <a:lnTo>
                    <a:pt x="1148" y="131"/>
                  </a:lnTo>
                  <a:close/>
                  <a:moveTo>
                    <a:pt x="1255" y="96"/>
                  </a:moveTo>
                  <a:lnTo>
                    <a:pt x="1254" y="92"/>
                  </a:lnTo>
                  <a:lnTo>
                    <a:pt x="1254" y="89"/>
                  </a:lnTo>
                  <a:lnTo>
                    <a:pt x="1254" y="87"/>
                  </a:lnTo>
                  <a:lnTo>
                    <a:pt x="1253" y="83"/>
                  </a:lnTo>
                  <a:lnTo>
                    <a:pt x="1251" y="79"/>
                  </a:lnTo>
                  <a:lnTo>
                    <a:pt x="1249" y="76"/>
                  </a:lnTo>
                  <a:lnTo>
                    <a:pt x="1247" y="72"/>
                  </a:lnTo>
                  <a:lnTo>
                    <a:pt x="1244" y="69"/>
                  </a:lnTo>
                  <a:lnTo>
                    <a:pt x="1240" y="66"/>
                  </a:lnTo>
                  <a:lnTo>
                    <a:pt x="1237" y="63"/>
                  </a:lnTo>
                  <a:lnTo>
                    <a:pt x="1231" y="60"/>
                  </a:lnTo>
                  <a:lnTo>
                    <a:pt x="1223" y="55"/>
                  </a:lnTo>
                  <a:lnTo>
                    <a:pt x="1214" y="50"/>
                  </a:lnTo>
                  <a:lnTo>
                    <a:pt x="1207" y="46"/>
                  </a:lnTo>
                  <a:lnTo>
                    <a:pt x="1205" y="44"/>
                  </a:lnTo>
                  <a:lnTo>
                    <a:pt x="1203" y="42"/>
                  </a:lnTo>
                  <a:lnTo>
                    <a:pt x="1200" y="38"/>
                  </a:lnTo>
                  <a:lnTo>
                    <a:pt x="1199" y="36"/>
                  </a:lnTo>
                  <a:lnTo>
                    <a:pt x="1199" y="35"/>
                  </a:lnTo>
                  <a:lnTo>
                    <a:pt x="1199" y="31"/>
                  </a:lnTo>
                  <a:lnTo>
                    <a:pt x="1201" y="28"/>
                  </a:lnTo>
                  <a:lnTo>
                    <a:pt x="1203" y="25"/>
                  </a:lnTo>
                  <a:lnTo>
                    <a:pt x="1205" y="22"/>
                  </a:lnTo>
                  <a:lnTo>
                    <a:pt x="1209" y="19"/>
                  </a:lnTo>
                  <a:lnTo>
                    <a:pt x="1212" y="17"/>
                  </a:lnTo>
                  <a:lnTo>
                    <a:pt x="1217" y="16"/>
                  </a:lnTo>
                  <a:lnTo>
                    <a:pt x="1221" y="16"/>
                  </a:lnTo>
                  <a:lnTo>
                    <a:pt x="1225" y="16"/>
                  </a:lnTo>
                  <a:lnTo>
                    <a:pt x="1231" y="18"/>
                  </a:lnTo>
                  <a:lnTo>
                    <a:pt x="1247" y="22"/>
                  </a:lnTo>
                  <a:lnTo>
                    <a:pt x="1250" y="4"/>
                  </a:lnTo>
                  <a:lnTo>
                    <a:pt x="1243" y="2"/>
                  </a:lnTo>
                  <a:lnTo>
                    <a:pt x="1235" y="1"/>
                  </a:lnTo>
                  <a:lnTo>
                    <a:pt x="1228" y="0"/>
                  </a:lnTo>
                  <a:lnTo>
                    <a:pt x="1221" y="0"/>
                  </a:lnTo>
                  <a:lnTo>
                    <a:pt x="1213" y="0"/>
                  </a:lnTo>
                  <a:lnTo>
                    <a:pt x="1210" y="1"/>
                  </a:lnTo>
                  <a:lnTo>
                    <a:pt x="1206" y="2"/>
                  </a:lnTo>
                  <a:lnTo>
                    <a:pt x="1203" y="3"/>
                  </a:lnTo>
                  <a:lnTo>
                    <a:pt x="1199" y="4"/>
                  </a:lnTo>
                  <a:lnTo>
                    <a:pt x="1196" y="6"/>
                  </a:lnTo>
                  <a:lnTo>
                    <a:pt x="1193" y="8"/>
                  </a:lnTo>
                  <a:lnTo>
                    <a:pt x="1190" y="11"/>
                  </a:lnTo>
                  <a:lnTo>
                    <a:pt x="1187" y="13"/>
                  </a:lnTo>
                  <a:lnTo>
                    <a:pt x="1185" y="16"/>
                  </a:lnTo>
                  <a:lnTo>
                    <a:pt x="1183" y="20"/>
                  </a:lnTo>
                  <a:lnTo>
                    <a:pt x="1182" y="23"/>
                  </a:lnTo>
                  <a:lnTo>
                    <a:pt x="1181" y="27"/>
                  </a:lnTo>
                  <a:lnTo>
                    <a:pt x="1180" y="30"/>
                  </a:lnTo>
                  <a:lnTo>
                    <a:pt x="1180" y="35"/>
                  </a:lnTo>
                  <a:lnTo>
                    <a:pt x="1180" y="39"/>
                  </a:lnTo>
                  <a:lnTo>
                    <a:pt x="1181" y="43"/>
                  </a:lnTo>
                  <a:lnTo>
                    <a:pt x="1183" y="48"/>
                  </a:lnTo>
                  <a:lnTo>
                    <a:pt x="1186" y="52"/>
                  </a:lnTo>
                  <a:lnTo>
                    <a:pt x="1189" y="56"/>
                  </a:lnTo>
                  <a:lnTo>
                    <a:pt x="1193" y="59"/>
                  </a:lnTo>
                  <a:lnTo>
                    <a:pt x="1198" y="63"/>
                  </a:lnTo>
                  <a:lnTo>
                    <a:pt x="1204" y="66"/>
                  </a:lnTo>
                  <a:lnTo>
                    <a:pt x="1218" y="73"/>
                  </a:lnTo>
                  <a:lnTo>
                    <a:pt x="1225" y="78"/>
                  </a:lnTo>
                  <a:lnTo>
                    <a:pt x="1228" y="80"/>
                  </a:lnTo>
                  <a:lnTo>
                    <a:pt x="1230" y="82"/>
                  </a:lnTo>
                  <a:lnTo>
                    <a:pt x="1232" y="86"/>
                  </a:lnTo>
                  <a:lnTo>
                    <a:pt x="1234" y="89"/>
                  </a:lnTo>
                  <a:lnTo>
                    <a:pt x="1235" y="92"/>
                  </a:lnTo>
                  <a:lnTo>
                    <a:pt x="1235" y="96"/>
                  </a:lnTo>
                  <a:lnTo>
                    <a:pt x="1235" y="100"/>
                  </a:lnTo>
                  <a:lnTo>
                    <a:pt x="1234" y="104"/>
                  </a:lnTo>
                  <a:lnTo>
                    <a:pt x="1231" y="108"/>
                  </a:lnTo>
                  <a:lnTo>
                    <a:pt x="1230" y="109"/>
                  </a:lnTo>
                  <a:lnTo>
                    <a:pt x="1228" y="111"/>
                  </a:lnTo>
                  <a:lnTo>
                    <a:pt x="1224" y="113"/>
                  </a:lnTo>
                  <a:lnTo>
                    <a:pt x="1219" y="115"/>
                  </a:lnTo>
                  <a:lnTo>
                    <a:pt x="1214" y="116"/>
                  </a:lnTo>
                  <a:lnTo>
                    <a:pt x="1208" y="117"/>
                  </a:lnTo>
                  <a:lnTo>
                    <a:pt x="1201" y="116"/>
                  </a:lnTo>
                  <a:lnTo>
                    <a:pt x="1195" y="115"/>
                  </a:lnTo>
                  <a:lnTo>
                    <a:pt x="1189" y="113"/>
                  </a:lnTo>
                  <a:lnTo>
                    <a:pt x="1184" y="110"/>
                  </a:lnTo>
                  <a:lnTo>
                    <a:pt x="1181" y="128"/>
                  </a:lnTo>
                  <a:lnTo>
                    <a:pt x="1190" y="131"/>
                  </a:lnTo>
                  <a:lnTo>
                    <a:pt x="1195" y="132"/>
                  </a:lnTo>
                  <a:lnTo>
                    <a:pt x="1200" y="133"/>
                  </a:lnTo>
                  <a:lnTo>
                    <a:pt x="1208" y="133"/>
                  </a:lnTo>
                  <a:lnTo>
                    <a:pt x="1217" y="133"/>
                  </a:lnTo>
                  <a:lnTo>
                    <a:pt x="1225" y="131"/>
                  </a:lnTo>
                  <a:lnTo>
                    <a:pt x="1232" y="129"/>
                  </a:lnTo>
                  <a:lnTo>
                    <a:pt x="1239" y="125"/>
                  </a:lnTo>
                  <a:lnTo>
                    <a:pt x="1243" y="122"/>
                  </a:lnTo>
                  <a:lnTo>
                    <a:pt x="1246" y="119"/>
                  </a:lnTo>
                  <a:lnTo>
                    <a:pt x="1249" y="116"/>
                  </a:lnTo>
                  <a:lnTo>
                    <a:pt x="1251" y="113"/>
                  </a:lnTo>
                  <a:lnTo>
                    <a:pt x="1252" y="109"/>
                  </a:lnTo>
                  <a:lnTo>
                    <a:pt x="1254" y="105"/>
                  </a:lnTo>
                  <a:lnTo>
                    <a:pt x="1254" y="101"/>
                  </a:lnTo>
                  <a:lnTo>
                    <a:pt x="1255" y="96"/>
                  </a:lnTo>
                  <a:close/>
                  <a:moveTo>
                    <a:pt x="1370" y="18"/>
                  </a:moveTo>
                  <a:lnTo>
                    <a:pt x="1370" y="2"/>
                  </a:lnTo>
                  <a:lnTo>
                    <a:pt x="1273" y="2"/>
                  </a:lnTo>
                  <a:lnTo>
                    <a:pt x="1273" y="18"/>
                  </a:lnTo>
                  <a:lnTo>
                    <a:pt x="1312" y="18"/>
                  </a:lnTo>
                  <a:lnTo>
                    <a:pt x="1312" y="131"/>
                  </a:lnTo>
                  <a:lnTo>
                    <a:pt x="1331" y="131"/>
                  </a:lnTo>
                  <a:lnTo>
                    <a:pt x="1331" y="18"/>
                  </a:lnTo>
                  <a:lnTo>
                    <a:pt x="1370" y="18"/>
                  </a:lnTo>
                  <a:close/>
                  <a:moveTo>
                    <a:pt x="1414" y="131"/>
                  </a:moveTo>
                  <a:lnTo>
                    <a:pt x="1414" y="2"/>
                  </a:lnTo>
                  <a:lnTo>
                    <a:pt x="1395" y="2"/>
                  </a:lnTo>
                  <a:lnTo>
                    <a:pt x="1395" y="131"/>
                  </a:lnTo>
                  <a:lnTo>
                    <a:pt x="1414" y="131"/>
                  </a:lnTo>
                  <a:close/>
                  <a:moveTo>
                    <a:pt x="1537" y="18"/>
                  </a:moveTo>
                  <a:lnTo>
                    <a:pt x="1537" y="2"/>
                  </a:lnTo>
                  <a:lnTo>
                    <a:pt x="1440" y="2"/>
                  </a:lnTo>
                  <a:lnTo>
                    <a:pt x="1440" y="18"/>
                  </a:lnTo>
                  <a:lnTo>
                    <a:pt x="1479" y="18"/>
                  </a:lnTo>
                  <a:lnTo>
                    <a:pt x="1479" y="131"/>
                  </a:lnTo>
                  <a:lnTo>
                    <a:pt x="1498" y="131"/>
                  </a:lnTo>
                  <a:lnTo>
                    <a:pt x="1498" y="18"/>
                  </a:lnTo>
                  <a:lnTo>
                    <a:pt x="1537" y="18"/>
                  </a:lnTo>
                  <a:close/>
                  <a:moveTo>
                    <a:pt x="1663" y="77"/>
                  </a:moveTo>
                  <a:lnTo>
                    <a:pt x="1663" y="2"/>
                  </a:lnTo>
                  <a:lnTo>
                    <a:pt x="1644" y="2"/>
                  </a:lnTo>
                  <a:lnTo>
                    <a:pt x="1644" y="81"/>
                  </a:lnTo>
                  <a:lnTo>
                    <a:pt x="1643" y="88"/>
                  </a:lnTo>
                  <a:lnTo>
                    <a:pt x="1643" y="92"/>
                  </a:lnTo>
                  <a:lnTo>
                    <a:pt x="1642" y="95"/>
                  </a:lnTo>
                  <a:lnTo>
                    <a:pt x="1641" y="98"/>
                  </a:lnTo>
                  <a:lnTo>
                    <a:pt x="1639" y="101"/>
                  </a:lnTo>
                  <a:lnTo>
                    <a:pt x="1636" y="106"/>
                  </a:lnTo>
                  <a:lnTo>
                    <a:pt x="1634" y="109"/>
                  </a:lnTo>
                  <a:lnTo>
                    <a:pt x="1632" y="111"/>
                  </a:lnTo>
                  <a:lnTo>
                    <a:pt x="1626" y="114"/>
                  </a:lnTo>
                  <a:lnTo>
                    <a:pt x="1620" y="116"/>
                  </a:lnTo>
                  <a:lnTo>
                    <a:pt x="1613" y="117"/>
                  </a:lnTo>
                  <a:lnTo>
                    <a:pt x="1606" y="116"/>
                  </a:lnTo>
                  <a:lnTo>
                    <a:pt x="1602" y="115"/>
                  </a:lnTo>
                  <a:lnTo>
                    <a:pt x="1599" y="114"/>
                  </a:lnTo>
                  <a:lnTo>
                    <a:pt x="1596" y="113"/>
                  </a:lnTo>
                  <a:lnTo>
                    <a:pt x="1594" y="111"/>
                  </a:lnTo>
                  <a:lnTo>
                    <a:pt x="1591" y="109"/>
                  </a:lnTo>
                  <a:lnTo>
                    <a:pt x="1589" y="106"/>
                  </a:lnTo>
                  <a:lnTo>
                    <a:pt x="1586" y="101"/>
                  </a:lnTo>
                  <a:lnTo>
                    <a:pt x="1583" y="95"/>
                  </a:lnTo>
                  <a:lnTo>
                    <a:pt x="1582" y="88"/>
                  </a:lnTo>
                  <a:lnTo>
                    <a:pt x="1582" y="81"/>
                  </a:lnTo>
                  <a:lnTo>
                    <a:pt x="1582" y="2"/>
                  </a:lnTo>
                  <a:lnTo>
                    <a:pt x="1563" y="2"/>
                  </a:lnTo>
                  <a:lnTo>
                    <a:pt x="1563" y="77"/>
                  </a:lnTo>
                  <a:lnTo>
                    <a:pt x="1563" y="83"/>
                  </a:lnTo>
                  <a:lnTo>
                    <a:pt x="1564" y="89"/>
                  </a:lnTo>
                  <a:lnTo>
                    <a:pt x="1566" y="99"/>
                  </a:lnTo>
                  <a:lnTo>
                    <a:pt x="1567" y="104"/>
                  </a:lnTo>
                  <a:lnTo>
                    <a:pt x="1569" y="108"/>
                  </a:lnTo>
                  <a:lnTo>
                    <a:pt x="1571" y="112"/>
                  </a:lnTo>
                  <a:lnTo>
                    <a:pt x="1574" y="116"/>
                  </a:lnTo>
                  <a:lnTo>
                    <a:pt x="1577" y="120"/>
                  </a:lnTo>
                  <a:lnTo>
                    <a:pt x="1581" y="123"/>
                  </a:lnTo>
                  <a:lnTo>
                    <a:pt x="1585" y="126"/>
                  </a:lnTo>
                  <a:lnTo>
                    <a:pt x="1590" y="129"/>
                  </a:lnTo>
                  <a:lnTo>
                    <a:pt x="1595" y="131"/>
                  </a:lnTo>
                  <a:lnTo>
                    <a:pt x="1601" y="132"/>
                  </a:lnTo>
                  <a:lnTo>
                    <a:pt x="1606" y="133"/>
                  </a:lnTo>
                  <a:lnTo>
                    <a:pt x="1613" y="133"/>
                  </a:lnTo>
                  <a:lnTo>
                    <a:pt x="1619" y="133"/>
                  </a:lnTo>
                  <a:lnTo>
                    <a:pt x="1625" y="132"/>
                  </a:lnTo>
                  <a:lnTo>
                    <a:pt x="1630" y="131"/>
                  </a:lnTo>
                  <a:lnTo>
                    <a:pt x="1635" y="129"/>
                  </a:lnTo>
                  <a:lnTo>
                    <a:pt x="1640" y="126"/>
                  </a:lnTo>
                  <a:lnTo>
                    <a:pt x="1644" y="123"/>
                  </a:lnTo>
                  <a:lnTo>
                    <a:pt x="1648" y="120"/>
                  </a:lnTo>
                  <a:lnTo>
                    <a:pt x="1652" y="116"/>
                  </a:lnTo>
                  <a:lnTo>
                    <a:pt x="1654" y="112"/>
                  </a:lnTo>
                  <a:lnTo>
                    <a:pt x="1656" y="108"/>
                  </a:lnTo>
                  <a:lnTo>
                    <a:pt x="1658" y="104"/>
                  </a:lnTo>
                  <a:lnTo>
                    <a:pt x="1660" y="99"/>
                  </a:lnTo>
                  <a:lnTo>
                    <a:pt x="1661" y="94"/>
                  </a:lnTo>
                  <a:lnTo>
                    <a:pt x="1662" y="89"/>
                  </a:lnTo>
                  <a:lnTo>
                    <a:pt x="1662" y="83"/>
                  </a:lnTo>
                  <a:lnTo>
                    <a:pt x="1663" y="77"/>
                  </a:lnTo>
                  <a:close/>
                  <a:moveTo>
                    <a:pt x="1786" y="18"/>
                  </a:moveTo>
                  <a:lnTo>
                    <a:pt x="1786" y="2"/>
                  </a:lnTo>
                  <a:lnTo>
                    <a:pt x="1689" y="2"/>
                  </a:lnTo>
                  <a:lnTo>
                    <a:pt x="1689" y="18"/>
                  </a:lnTo>
                  <a:lnTo>
                    <a:pt x="1728" y="18"/>
                  </a:lnTo>
                  <a:lnTo>
                    <a:pt x="1728" y="131"/>
                  </a:lnTo>
                  <a:lnTo>
                    <a:pt x="1747" y="131"/>
                  </a:lnTo>
                  <a:lnTo>
                    <a:pt x="1747" y="18"/>
                  </a:lnTo>
                  <a:lnTo>
                    <a:pt x="1786" y="18"/>
                  </a:lnTo>
                  <a:close/>
                  <a:moveTo>
                    <a:pt x="1885" y="18"/>
                  </a:moveTo>
                  <a:lnTo>
                    <a:pt x="1885" y="2"/>
                  </a:lnTo>
                  <a:lnTo>
                    <a:pt x="1813" y="2"/>
                  </a:lnTo>
                  <a:lnTo>
                    <a:pt x="1813" y="131"/>
                  </a:lnTo>
                  <a:lnTo>
                    <a:pt x="1885" y="131"/>
                  </a:lnTo>
                  <a:lnTo>
                    <a:pt x="1885" y="114"/>
                  </a:lnTo>
                  <a:lnTo>
                    <a:pt x="1831" y="114"/>
                  </a:lnTo>
                  <a:lnTo>
                    <a:pt x="1831" y="72"/>
                  </a:lnTo>
                  <a:lnTo>
                    <a:pt x="1880" y="72"/>
                  </a:lnTo>
                  <a:lnTo>
                    <a:pt x="1880" y="56"/>
                  </a:lnTo>
                  <a:lnTo>
                    <a:pt x="1831" y="56"/>
                  </a:lnTo>
                  <a:lnTo>
                    <a:pt x="1831" y="18"/>
                  </a:lnTo>
                  <a:lnTo>
                    <a:pt x="1885" y="18"/>
                  </a:lnTo>
                  <a:close/>
                </a:path>
              </a:pathLst>
            </a:custGeom>
            <a:solidFill>
              <a:schemeClr val="tx2"/>
            </a:solidFill>
            <a:ln w="9525">
              <a:noFill/>
              <a:round/>
              <a:headEnd/>
              <a:tailEnd/>
            </a:ln>
          </p:spPr>
          <p:txBody>
            <a:bodyPr/>
            <a:lstStyle/>
            <a:p>
              <a:pPr>
                <a:defRPr/>
              </a:pPr>
              <a:endParaRPr lang="fi-FI">
                <a:cs typeface="+mn-cs"/>
              </a:endParaRPr>
            </a:p>
          </p:txBody>
        </p:sp>
      </p:grpSp>
      <p:sp>
        <p:nvSpPr>
          <p:cNvPr id="7" name="Rectangle 2"/>
          <p:cNvSpPr>
            <a:spLocks noChangeArrowheads="1"/>
          </p:cNvSpPr>
          <p:nvPr/>
        </p:nvSpPr>
        <p:spPr bwMode="auto">
          <a:xfrm>
            <a:off x="0" y="4292600"/>
            <a:ext cx="9144000" cy="2565400"/>
          </a:xfrm>
          <a:prstGeom prst="rect">
            <a:avLst/>
          </a:prstGeom>
          <a:solidFill>
            <a:schemeClr val="accent1"/>
          </a:solidFill>
          <a:ln w="9525">
            <a:noFill/>
            <a:miter lim="800000"/>
            <a:headEnd/>
            <a:tailEnd/>
          </a:ln>
          <a:effectLst/>
        </p:spPr>
        <p:txBody>
          <a:bodyPr wrap="none" anchor="ctr"/>
          <a:lstStyle/>
          <a:p>
            <a:pPr>
              <a:defRPr/>
            </a:pPr>
            <a:endParaRPr lang="fi-FI">
              <a:cs typeface="+mn-cs"/>
            </a:endParaRPr>
          </a:p>
        </p:txBody>
      </p:sp>
      <p:pic>
        <p:nvPicPr>
          <p:cNvPr id="8" name="Picture 8" descr="THL_helmi_BIG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2063" y="476250"/>
            <a:ext cx="3668712" cy="2949575"/>
          </a:xfrm>
          <a:prstGeom prst="rect">
            <a:avLst/>
          </a:prstGeom>
          <a:noFill/>
          <a:ln w="9525">
            <a:noFill/>
            <a:miter lim="800000"/>
            <a:headEnd/>
            <a:tailEnd/>
          </a:ln>
        </p:spPr>
      </p:pic>
      <p:sp>
        <p:nvSpPr>
          <p:cNvPr id="36867" name="Rectangle 3"/>
          <p:cNvSpPr>
            <a:spLocks noGrp="1" noChangeArrowheads="1"/>
          </p:cNvSpPr>
          <p:nvPr>
            <p:ph type="ctrTitle"/>
          </p:nvPr>
        </p:nvSpPr>
        <p:spPr>
          <a:xfrm>
            <a:off x="468313" y="4437063"/>
            <a:ext cx="8207375" cy="1152525"/>
          </a:xfrm>
        </p:spPr>
        <p:txBody>
          <a:bodyPr/>
          <a:lstStyle>
            <a:lvl1pPr algn="ctr">
              <a:defRPr sz="2800">
                <a:solidFill>
                  <a:schemeClr val="bg1"/>
                </a:solidFill>
              </a:defRPr>
            </a:lvl1pPr>
          </a:lstStyle>
          <a:p>
            <a:r>
              <a:rPr lang="fi-FI" smtClean="0"/>
              <a:t>Muokkaa perustyyl. napsautt.</a:t>
            </a:r>
            <a:endParaRPr lang="en-GB"/>
          </a:p>
        </p:txBody>
      </p:sp>
      <p:sp>
        <p:nvSpPr>
          <p:cNvPr id="36868" name="Rectangle 4"/>
          <p:cNvSpPr>
            <a:spLocks noGrp="1" noChangeArrowheads="1"/>
          </p:cNvSpPr>
          <p:nvPr>
            <p:ph type="subTitle" idx="1"/>
          </p:nvPr>
        </p:nvSpPr>
        <p:spPr>
          <a:xfrm>
            <a:off x="468313" y="5589588"/>
            <a:ext cx="8207375" cy="863600"/>
          </a:xfrm>
        </p:spPr>
        <p:txBody>
          <a:bodyPr/>
          <a:lstStyle>
            <a:lvl1pPr marL="0" indent="0" algn="ctr">
              <a:buFontTx/>
              <a:buNone/>
              <a:defRPr sz="1800">
                <a:solidFill>
                  <a:schemeClr val="bg1"/>
                </a:solidFill>
              </a:defRPr>
            </a:lvl1pPr>
          </a:lstStyle>
          <a:p>
            <a:r>
              <a:rPr lang="fi-FI" smtClean="0"/>
              <a:t>Muokkaa alaotsikon perustyyliä napsautt.</a:t>
            </a:r>
            <a:endParaRPr lang="en-GB"/>
          </a:p>
        </p:txBody>
      </p:sp>
      <p:sp>
        <p:nvSpPr>
          <p:cNvPr id="9" name="Rectangle 5"/>
          <p:cNvSpPr>
            <a:spLocks noGrp="1" noChangeArrowheads="1"/>
          </p:cNvSpPr>
          <p:nvPr>
            <p:ph type="dt" sz="half" idx="10"/>
          </p:nvPr>
        </p:nvSpPr>
        <p:spPr/>
        <p:txBody>
          <a:bodyPr/>
          <a:lstStyle>
            <a:lvl1pPr>
              <a:defRPr/>
            </a:lvl1pPr>
          </a:lstStyle>
          <a:p>
            <a:pPr>
              <a:defRPr/>
            </a:pPr>
            <a:fld id="{29E52756-0ABF-49B6-8218-5F9F7658CECF}" type="datetime1">
              <a:rPr lang="en-GB"/>
              <a:pPr>
                <a:defRPr/>
              </a:pPr>
              <a:t>07/10/2015</a:t>
            </a:fld>
            <a:endParaRPr lang="en-GB"/>
          </a:p>
        </p:txBody>
      </p:sp>
      <p:sp>
        <p:nvSpPr>
          <p:cNvPr id="10" name="Rectangle 6"/>
          <p:cNvSpPr>
            <a:spLocks noGrp="1" noChangeArrowheads="1"/>
          </p:cNvSpPr>
          <p:nvPr>
            <p:ph type="ftr" sz="quarter" idx="11"/>
          </p:nvPr>
        </p:nvSpPr>
        <p:spPr/>
        <p:txBody>
          <a:bodyPr/>
          <a:lstStyle>
            <a:lvl1pPr>
              <a:defRPr/>
            </a:lvl1pPr>
          </a:lstStyle>
          <a:p>
            <a:pPr>
              <a:defRPr/>
            </a:pPr>
            <a:r>
              <a:rPr lang="en-GB"/>
              <a:t>Presentation name / Author</a:t>
            </a:r>
          </a:p>
        </p:txBody>
      </p:sp>
      <p:sp>
        <p:nvSpPr>
          <p:cNvPr id="11" name="Rectangle 7"/>
          <p:cNvSpPr>
            <a:spLocks noGrp="1" noChangeArrowheads="1"/>
          </p:cNvSpPr>
          <p:nvPr>
            <p:ph type="sldNum" sz="quarter" idx="12"/>
          </p:nvPr>
        </p:nvSpPr>
        <p:spPr/>
        <p:txBody>
          <a:bodyPr/>
          <a:lstStyle>
            <a:lvl1pPr>
              <a:defRPr/>
            </a:lvl1pPr>
          </a:lstStyle>
          <a:p>
            <a:pPr>
              <a:defRPr/>
            </a:pPr>
            <a:fld id="{D8E3AF82-4E34-436A-937A-B483D08EDFB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4A8BBAF8-F195-4030-B780-54C0D1CFB7B2}" type="datetime1">
              <a:rPr lang="en-GB"/>
              <a:pPr>
                <a:defRPr/>
              </a:pPr>
              <a:t>07/10/2015</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6" name="Rectangle 8"/>
          <p:cNvSpPr>
            <a:spLocks noGrp="1" noChangeArrowheads="1"/>
          </p:cNvSpPr>
          <p:nvPr>
            <p:ph type="sldNum" sz="quarter" idx="12"/>
          </p:nvPr>
        </p:nvSpPr>
        <p:spPr>
          <a:ln/>
        </p:spPr>
        <p:txBody>
          <a:bodyPr/>
          <a:lstStyle>
            <a:lvl1pPr>
              <a:defRPr/>
            </a:lvl1pPr>
          </a:lstStyle>
          <a:p>
            <a:pPr>
              <a:defRPr/>
            </a:pPr>
            <a:fld id="{860638F9-6591-4DA6-A222-346F3B66A35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1463" y="260350"/>
            <a:ext cx="2054225" cy="56165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60350"/>
            <a:ext cx="6011863" cy="56165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129AAA33-57FD-4BC1-ABC8-602B74FD8173}" type="datetime1">
              <a:rPr lang="en-GB"/>
              <a:pPr>
                <a:defRPr/>
              </a:pPr>
              <a:t>07/10/2015</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6" name="Rectangle 8"/>
          <p:cNvSpPr>
            <a:spLocks noGrp="1" noChangeArrowheads="1"/>
          </p:cNvSpPr>
          <p:nvPr>
            <p:ph type="sldNum" sz="quarter" idx="12"/>
          </p:nvPr>
        </p:nvSpPr>
        <p:spPr>
          <a:ln/>
        </p:spPr>
        <p:txBody>
          <a:bodyPr/>
          <a:lstStyle>
            <a:lvl1pPr>
              <a:defRPr/>
            </a:lvl1pPr>
          </a:lstStyle>
          <a:p>
            <a:pPr>
              <a:defRPr/>
            </a:pPr>
            <a:fld id="{CA4E0309-A660-43AB-95D0-7187672DF80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07375" cy="10080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84313"/>
            <a:ext cx="8218488" cy="439261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47A99E5-F57E-422C-988C-56FD577FA9F8}" type="datetime1">
              <a:rPr lang="en-GB"/>
              <a:pPr>
                <a:defRPr/>
              </a:pPr>
              <a:t>07/10/2015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6" name="Rectangle 6"/>
          <p:cNvSpPr>
            <a:spLocks noGrp="1" noChangeArrowheads="1"/>
          </p:cNvSpPr>
          <p:nvPr>
            <p:ph type="sldNum" sz="quarter" idx="12"/>
          </p:nvPr>
        </p:nvSpPr>
        <p:spPr>
          <a:ln/>
        </p:spPr>
        <p:txBody>
          <a:bodyPr/>
          <a:lstStyle>
            <a:lvl1pPr>
              <a:defRPr/>
            </a:lvl1pPr>
          </a:lstStyle>
          <a:p>
            <a:pPr>
              <a:defRPr/>
            </a:pPr>
            <a:fld id="{A9C6BD36-415D-4EE9-9209-DA48F349E49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40B35AA7-E3E6-47A1-B4A9-0D6AE640AD2B}" type="datetime1">
              <a:rPr lang="en-GB"/>
              <a:pPr>
                <a:defRPr/>
              </a:pPr>
              <a:t>07/10/2015</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6" name="Rectangle 8"/>
          <p:cNvSpPr>
            <a:spLocks noGrp="1" noChangeArrowheads="1"/>
          </p:cNvSpPr>
          <p:nvPr>
            <p:ph type="sldNum" sz="quarter" idx="12"/>
          </p:nvPr>
        </p:nvSpPr>
        <p:spPr>
          <a:ln/>
        </p:spPr>
        <p:txBody>
          <a:bodyPr/>
          <a:lstStyle>
            <a:lvl1pPr>
              <a:defRPr/>
            </a:lvl1pPr>
          </a:lstStyle>
          <a:p>
            <a:pPr>
              <a:defRPr/>
            </a:pPr>
            <a:fld id="{5FE1DC72-B233-4A03-AB26-FD9E20FAD08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6"/>
          <p:cNvSpPr>
            <a:spLocks noGrp="1" noChangeArrowheads="1"/>
          </p:cNvSpPr>
          <p:nvPr>
            <p:ph type="dt" sz="half" idx="10"/>
          </p:nvPr>
        </p:nvSpPr>
        <p:spPr>
          <a:ln/>
        </p:spPr>
        <p:txBody>
          <a:bodyPr/>
          <a:lstStyle>
            <a:lvl1pPr>
              <a:defRPr/>
            </a:lvl1pPr>
          </a:lstStyle>
          <a:p>
            <a:pPr>
              <a:defRPr/>
            </a:pPr>
            <a:fld id="{02500D8D-DED7-4C63-9578-047605E2CF50}" type="datetime1">
              <a:rPr lang="en-GB"/>
              <a:pPr>
                <a:defRPr/>
              </a:pPr>
              <a:t>07/10/2015</a:t>
            </a:fld>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6" name="Rectangle 8"/>
          <p:cNvSpPr>
            <a:spLocks noGrp="1" noChangeArrowheads="1"/>
          </p:cNvSpPr>
          <p:nvPr>
            <p:ph type="sldNum" sz="quarter" idx="12"/>
          </p:nvPr>
        </p:nvSpPr>
        <p:spPr>
          <a:ln/>
        </p:spPr>
        <p:txBody>
          <a:bodyPr/>
          <a:lstStyle>
            <a:lvl1pPr>
              <a:defRPr/>
            </a:lvl1pPr>
          </a:lstStyle>
          <a:p>
            <a:pPr>
              <a:defRPr/>
            </a:pPr>
            <a:fld id="{7D09C541-5DF2-4B6E-8AAA-CAEFEBA0B31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484313"/>
            <a:ext cx="40322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1850" y="1484313"/>
            <a:ext cx="403383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6"/>
          <p:cNvSpPr>
            <a:spLocks noGrp="1" noChangeArrowheads="1"/>
          </p:cNvSpPr>
          <p:nvPr>
            <p:ph type="dt" sz="half" idx="10"/>
          </p:nvPr>
        </p:nvSpPr>
        <p:spPr>
          <a:ln/>
        </p:spPr>
        <p:txBody>
          <a:bodyPr/>
          <a:lstStyle>
            <a:lvl1pPr>
              <a:defRPr/>
            </a:lvl1pPr>
          </a:lstStyle>
          <a:p>
            <a:pPr>
              <a:defRPr/>
            </a:pPr>
            <a:fld id="{9284479D-F0B3-4F3A-8BBA-3202EB99BB51}" type="datetime1">
              <a:rPr lang="en-GB"/>
              <a:pPr>
                <a:defRPr/>
              </a:pPr>
              <a:t>07/10/2015</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7" name="Rectangle 8"/>
          <p:cNvSpPr>
            <a:spLocks noGrp="1" noChangeArrowheads="1"/>
          </p:cNvSpPr>
          <p:nvPr>
            <p:ph type="sldNum" sz="quarter" idx="12"/>
          </p:nvPr>
        </p:nvSpPr>
        <p:spPr>
          <a:ln/>
        </p:spPr>
        <p:txBody>
          <a:bodyPr/>
          <a:lstStyle>
            <a:lvl1pPr>
              <a:defRPr/>
            </a:lvl1pPr>
          </a:lstStyle>
          <a:p>
            <a:pPr>
              <a:defRPr/>
            </a:pPr>
            <a:fld id="{52CE0C27-BDB6-4D55-9075-644E314B668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6"/>
          <p:cNvSpPr>
            <a:spLocks noGrp="1" noChangeArrowheads="1"/>
          </p:cNvSpPr>
          <p:nvPr>
            <p:ph type="dt" sz="half" idx="10"/>
          </p:nvPr>
        </p:nvSpPr>
        <p:spPr>
          <a:ln/>
        </p:spPr>
        <p:txBody>
          <a:bodyPr/>
          <a:lstStyle>
            <a:lvl1pPr>
              <a:defRPr/>
            </a:lvl1pPr>
          </a:lstStyle>
          <a:p>
            <a:pPr>
              <a:defRPr/>
            </a:pPr>
            <a:fld id="{FC4456AC-7997-40C9-A7B6-0FC9CCB27C2E}" type="datetime1">
              <a:rPr lang="en-GB"/>
              <a:pPr>
                <a:defRPr/>
              </a:pPr>
              <a:t>07/10/2015</a:t>
            </a:fld>
            <a:endParaRPr lang="en-GB"/>
          </a:p>
        </p:txBody>
      </p:sp>
      <p:sp>
        <p:nvSpPr>
          <p:cNvPr id="8"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9" name="Rectangle 8"/>
          <p:cNvSpPr>
            <a:spLocks noGrp="1" noChangeArrowheads="1"/>
          </p:cNvSpPr>
          <p:nvPr>
            <p:ph type="sldNum" sz="quarter" idx="12"/>
          </p:nvPr>
        </p:nvSpPr>
        <p:spPr>
          <a:ln/>
        </p:spPr>
        <p:txBody>
          <a:bodyPr/>
          <a:lstStyle>
            <a:lvl1pPr>
              <a:defRPr/>
            </a:lvl1pPr>
          </a:lstStyle>
          <a:p>
            <a:pPr>
              <a:defRPr/>
            </a:pPr>
            <a:fld id="{847ADDB8-CAC3-4FEC-B86F-517092BF8C7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6"/>
          <p:cNvSpPr>
            <a:spLocks noGrp="1" noChangeArrowheads="1"/>
          </p:cNvSpPr>
          <p:nvPr>
            <p:ph type="dt" sz="half" idx="10"/>
          </p:nvPr>
        </p:nvSpPr>
        <p:spPr>
          <a:ln/>
        </p:spPr>
        <p:txBody>
          <a:bodyPr/>
          <a:lstStyle>
            <a:lvl1pPr>
              <a:defRPr/>
            </a:lvl1pPr>
          </a:lstStyle>
          <a:p>
            <a:pPr>
              <a:defRPr/>
            </a:pPr>
            <a:fld id="{5406C944-FF0A-4C5D-BBD7-DB1DE6B56970}" type="datetime1">
              <a:rPr lang="en-GB"/>
              <a:pPr>
                <a:defRPr/>
              </a:pPr>
              <a:t>07/10/2015</a:t>
            </a:fld>
            <a:endParaRPr lang="en-GB"/>
          </a:p>
        </p:txBody>
      </p:sp>
      <p:sp>
        <p:nvSpPr>
          <p:cNvPr id="4"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5" name="Rectangle 8"/>
          <p:cNvSpPr>
            <a:spLocks noGrp="1" noChangeArrowheads="1"/>
          </p:cNvSpPr>
          <p:nvPr>
            <p:ph type="sldNum" sz="quarter" idx="12"/>
          </p:nvPr>
        </p:nvSpPr>
        <p:spPr>
          <a:ln/>
        </p:spPr>
        <p:txBody>
          <a:bodyPr/>
          <a:lstStyle>
            <a:lvl1pPr>
              <a:defRPr/>
            </a:lvl1pPr>
          </a:lstStyle>
          <a:p>
            <a:pPr>
              <a:defRPr/>
            </a:pPr>
            <a:fld id="{9BC2EBCF-1C18-43A9-8AA1-9F6BA0222E3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027DD665-D5CA-4CA6-BDFA-86C9B62B18C8}" type="datetime1">
              <a:rPr lang="en-GB"/>
              <a:pPr>
                <a:defRPr/>
              </a:pPr>
              <a:t>07/10/2015</a:t>
            </a:fld>
            <a:endParaRPr lang="en-GB"/>
          </a:p>
        </p:txBody>
      </p:sp>
      <p:sp>
        <p:nvSpPr>
          <p:cNvPr id="3"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4" name="Rectangle 8"/>
          <p:cNvSpPr>
            <a:spLocks noGrp="1" noChangeArrowheads="1"/>
          </p:cNvSpPr>
          <p:nvPr>
            <p:ph type="sldNum" sz="quarter" idx="12"/>
          </p:nvPr>
        </p:nvSpPr>
        <p:spPr>
          <a:ln/>
        </p:spPr>
        <p:txBody>
          <a:bodyPr/>
          <a:lstStyle>
            <a:lvl1pPr>
              <a:defRPr/>
            </a:lvl1pPr>
          </a:lstStyle>
          <a:p>
            <a:pPr>
              <a:defRPr/>
            </a:pPr>
            <a:fld id="{6E36B717-109C-4897-895A-54BAD03CD60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E28D2D3A-D5D9-4B67-B581-722A9315D5B6}" type="datetime1">
              <a:rPr lang="en-GB"/>
              <a:pPr>
                <a:defRPr/>
              </a:pPr>
              <a:t>07/10/2015</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7" name="Rectangle 8"/>
          <p:cNvSpPr>
            <a:spLocks noGrp="1" noChangeArrowheads="1"/>
          </p:cNvSpPr>
          <p:nvPr>
            <p:ph type="sldNum" sz="quarter" idx="12"/>
          </p:nvPr>
        </p:nvSpPr>
        <p:spPr>
          <a:ln/>
        </p:spPr>
        <p:txBody>
          <a:bodyPr/>
          <a:lstStyle>
            <a:lvl1pPr>
              <a:defRPr/>
            </a:lvl1pPr>
          </a:lstStyle>
          <a:p>
            <a:pPr>
              <a:defRPr/>
            </a:pPr>
            <a:fld id="{2B10A79F-D141-46A6-9BF2-463AB093422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1B63FB7F-D6AA-4305-8E8C-7B786F276578}" type="datetime1">
              <a:rPr lang="en-GB"/>
              <a:pPr>
                <a:defRPr/>
              </a:pPr>
              <a:t>07/10/2015</a:t>
            </a:fld>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Presentation name / Author</a:t>
            </a:r>
          </a:p>
        </p:txBody>
      </p:sp>
      <p:sp>
        <p:nvSpPr>
          <p:cNvPr id="7" name="Rectangle 8"/>
          <p:cNvSpPr>
            <a:spLocks noGrp="1" noChangeArrowheads="1"/>
          </p:cNvSpPr>
          <p:nvPr>
            <p:ph type="sldNum" sz="quarter" idx="12"/>
          </p:nvPr>
        </p:nvSpPr>
        <p:spPr>
          <a:ln/>
        </p:spPr>
        <p:txBody>
          <a:bodyPr/>
          <a:lstStyle>
            <a:lvl1pPr>
              <a:defRPr/>
            </a:lvl1pPr>
          </a:lstStyle>
          <a:p>
            <a:pPr>
              <a:defRPr/>
            </a:pPr>
            <a:fld id="{3F7E44DA-6D97-41BC-84C0-C2FAA241837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HL_helmi_BIG_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88288" y="5661025"/>
            <a:ext cx="1076325" cy="865188"/>
          </a:xfrm>
          <a:prstGeom prst="rect">
            <a:avLst/>
          </a:prstGeom>
          <a:noFill/>
          <a:ln w="9525">
            <a:noFill/>
            <a:miter lim="800000"/>
            <a:headEnd/>
            <a:tailEnd/>
          </a:ln>
        </p:spPr>
      </p:pic>
      <p:sp>
        <p:nvSpPr>
          <p:cNvPr id="35843" name="Rectangle 3"/>
          <p:cNvSpPr>
            <a:spLocks noChangeArrowheads="1"/>
          </p:cNvSpPr>
          <p:nvPr/>
        </p:nvSpPr>
        <p:spPr bwMode="auto">
          <a:xfrm>
            <a:off x="0" y="6561138"/>
            <a:ext cx="9144000" cy="296862"/>
          </a:xfrm>
          <a:prstGeom prst="rect">
            <a:avLst/>
          </a:prstGeom>
          <a:solidFill>
            <a:schemeClr val="accent1"/>
          </a:solidFill>
          <a:ln w="9525">
            <a:noFill/>
            <a:miter lim="800000"/>
            <a:headEnd/>
            <a:tailEnd/>
          </a:ln>
          <a:effectLst/>
        </p:spPr>
        <p:txBody>
          <a:bodyPr wrap="none" anchor="ctr"/>
          <a:lstStyle/>
          <a:p>
            <a:pPr>
              <a:defRPr/>
            </a:pPr>
            <a:endParaRPr lang="fi-FI">
              <a:cs typeface="+mn-cs"/>
            </a:endParaRPr>
          </a:p>
        </p:txBody>
      </p:sp>
      <p:sp>
        <p:nvSpPr>
          <p:cNvPr id="1028" name="Rectangle 4"/>
          <p:cNvSpPr>
            <a:spLocks noGrp="1" noChangeArrowheads="1"/>
          </p:cNvSpPr>
          <p:nvPr>
            <p:ph type="title"/>
          </p:nvPr>
        </p:nvSpPr>
        <p:spPr bwMode="auto">
          <a:xfrm>
            <a:off x="468313" y="260350"/>
            <a:ext cx="8207375" cy="10080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i-FI" smtClean="0"/>
              <a:t>Muokkaa perustyyl. napsautt.</a:t>
            </a:r>
            <a:endParaRPr lang="en-GB" smtClean="0"/>
          </a:p>
        </p:txBody>
      </p:sp>
      <p:sp>
        <p:nvSpPr>
          <p:cNvPr id="1029" name="Rectangle 5"/>
          <p:cNvSpPr>
            <a:spLocks noGrp="1" noChangeArrowheads="1"/>
          </p:cNvSpPr>
          <p:nvPr>
            <p:ph type="body" idx="1"/>
          </p:nvPr>
        </p:nvSpPr>
        <p:spPr bwMode="auto">
          <a:xfrm>
            <a:off x="457200" y="1484313"/>
            <a:ext cx="8218488"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smtClean="0"/>
          </a:p>
        </p:txBody>
      </p:sp>
      <p:sp>
        <p:nvSpPr>
          <p:cNvPr id="35846" name="Rectangle 6"/>
          <p:cNvSpPr>
            <a:spLocks noGrp="1" noChangeArrowheads="1"/>
          </p:cNvSpPr>
          <p:nvPr>
            <p:ph type="dt" sz="half" idx="2"/>
          </p:nvPr>
        </p:nvSpPr>
        <p:spPr bwMode="auto">
          <a:xfrm>
            <a:off x="457200" y="6589713"/>
            <a:ext cx="1090613" cy="223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bg1"/>
                </a:solidFill>
                <a:cs typeface="+mn-cs"/>
              </a:defRPr>
            </a:lvl1pPr>
          </a:lstStyle>
          <a:p>
            <a:pPr>
              <a:defRPr/>
            </a:pPr>
            <a:fld id="{9DD02FB2-5CA2-4E9C-AF67-06D8E2036C10}" type="datetime1">
              <a:rPr lang="en-GB"/>
              <a:pPr>
                <a:defRPr/>
              </a:pPr>
              <a:t>07/10/2015</a:t>
            </a:fld>
            <a:endParaRPr lang="en-GB"/>
          </a:p>
        </p:txBody>
      </p:sp>
      <p:sp>
        <p:nvSpPr>
          <p:cNvPr id="35847" name="Rectangle 7"/>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a:solidFill>
                  <a:schemeClr val="bg1"/>
                </a:solidFill>
                <a:cs typeface="+mn-cs"/>
              </a:defRPr>
            </a:lvl1pPr>
          </a:lstStyle>
          <a:p>
            <a:pPr>
              <a:defRPr/>
            </a:pPr>
            <a:r>
              <a:rPr lang="en-GB"/>
              <a:t>Presentation name / Author</a:t>
            </a:r>
          </a:p>
        </p:txBody>
      </p:sp>
      <p:sp>
        <p:nvSpPr>
          <p:cNvPr id="35848" name="Rectangle 8"/>
          <p:cNvSpPr>
            <a:spLocks noGrp="1" noChangeArrowheads="1"/>
          </p:cNvSpPr>
          <p:nvPr>
            <p:ph type="sldNum" sz="quarter" idx="4"/>
          </p:nvPr>
        </p:nvSpPr>
        <p:spPr bwMode="auto">
          <a:xfrm>
            <a:off x="7596188" y="6597650"/>
            <a:ext cx="10795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cs typeface="+mn-cs"/>
              </a:defRPr>
            </a:lvl1pPr>
          </a:lstStyle>
          <a:p>
            <a:pPr>
              <a:defRPr/>
            </a:pPr>
            <a:fld id="{6E3BC67A-8368-4071-A299-659314E8ED60}" type="slidenum">
              <a:rPr lang="en-GB"/>
              <a:pPr>
                <a:defRPr/>
              </a:pPr>
              <a:t>‹#›</a:t>
            </a:fld>
            <a:endParaRPr lang="en-GB"/>
          </a:p>
        </p:txBody>
      </p:sp>
      <p:grpSp>
        <p:nvGrpSpPr>
          <p:cNvPr id="1033" name="Group 12"/>
          <p:cNvGrpSpPr>
            <a:grpSpLocks/>
          </p:cNvGrpSpPr>
          <p:nvPr/>
        </p:nvGrpSpPr>
        <p:grpSpPr bwMode="auto">
          <a:xfrm>
            <a:off x="539750" y="6308725"/>
            <a:ext cx="3616325" cy="107950"/>
            <a:chOff x="703" y="3816"/>
            <a:chExt cx="2278" cy="68"/>
          </a:xfrm>
        </p:grpSpPr>
        <p:sp>
          <p:nvSpPr>
            <p:cNvPr id="35853" name="Freeform 13"/>
            <p:cNvSpPr>
              <a:spLocks noEditPoints="1"/>
            </p:cNvSpPr>
            <p:nvPr userDrawn="1"/>
          </p:nvSpPr>
          <p:spPr bwMode="auto">
            <a:xfrm>
              <a:off x="1714" y="3816"/>
              <a:ext cx="1267" cy="68"/>
            </a:xfrm>
            <a:custGeom>
              <a:avLst/>
              <a:gdLst/>
              <a:ahLst/>
              <a:cxnLst>
                <a:cxn ang="0">
                  <a:pos x="95" y="285"/>
                </a:cxn>
                <a:cxn ang="0">
                  <a:pos x="1058" y="149"/>
                </a:cxn>
                <a:cxn ang="0">
                  <a:pos x="824" y="1"/>
                </a:cxn>
                <a:cxn ang="0">
                  <a:pos x="552" y="98"/>
                </a:cxn>
                <a:cxn ang="0">
                  <a:pos x="473" y="340"/>
                </a:cxn>
                <a:cxn ang="0">
                  <a:pos x="575" y="604"/>
                </a:cxn>
                <a:cxn ang="0">
                  <a:pos x="824" y="680"/>
                </a:cxn>
                <a:cxn ang="0">
                  <a:pos x="1042" y="557"/>
                </a:cxn>
                <a:cxn ang="0">
                  <a:pos x="1003" y="368"/>
                </a:cxn>
                <a:cxn ang="0">
                  <a:pos x="915" y="556"/>
                </a:cxn>
                <a:cxn ang="0">
                  <a:pos x="729" y="590"/>
                </a:cxn>
                <a:cxn ang="0">
                  <a:pos x="603" y="485"/>
                </a:cxn>
                <a:cxn ang="0">
                  <a:pos x="579" y="263"/>
                </a:cxn>
                <a:cxn ang="0">
                  <a:pos x="698" y="102"/>
                </a:cxn>
                <a:cxn ang="0">
                  <a:pos x="897" y="113"/>
                </a:cxn>
                <a:cxn ang="0">
                  <a:pos x="1001" y="288"/>
                </a:cxn>
                <a:cxn ang="0">
                  <a:pos x="1662" y="563"/>
                </a:cxn>
                <a:cxn ang="0">
                  <a:pos x="1613" y="296"/>
                </a:cxn>
                <a:cxn ang="0">
                  <a:pos x="1649" y="112"/>
                </a:cxn>
                <a:cxn ang="0">
                  <a:pos x="1523" y="18"/>
                </a:cxn>
                <a:cxn ang="0">
                  <a:pos x="1436" y="383"/>
                </a:cxn>
                <a:cxn ang="0">
                  <a:pos x="1594" y="627"/>
                </a:cxn>
                <a:cxn ang="0">
                  <a:pos x="1561" y="205"/>
                </a:cxn>
                <a:cxn ang="0">
                  <a:pos x="1468" y="293"/>
                </a:cxn>
                <a:cxn ang="0">
                  <a:pos x="1541" y="130"/>
                </a:cxn>
                <a:cxn ang="0">
                  <a:pos x="2269" y="12"/>
                </a:cxn>
                <a:cxn ang="0">
                  <a:pos x="3237" y="12"/>
                </a:cxn>
                <a:cxn ang="0">
                  <a:pos x="2962" y="285"/>
                </a:cxn>
                <a:cxn ang="0">
                  <a:pos x="3814" y="501"/>
                </a:cxn>
                <a:cxn ang="0">
                  <a:pos x="4186" y="585"/>
                </a:cxn>
                <a:cxn ang="0">
                  <a:pos x="4700" y="94"/>
                </a:cxn>
                <a:cxn ang="0">
                  <a:pos x="5203" y="281"/>
                </a:cxn>
                <a:cxn ang="0">
                  <a:pos x="6721" y="669"/>
                </a:cxn>
                <a:cxn ang="0">
                  <a:pos x="6519" y="425"/>
                </a:cxn>
                <a:cxn ang="0">
                  <a:pos x="6950" y="12"/>
                </a:cxn>
                <a:cxn ang="0">
                  <a:pos x="8055" y="309"/>
                </a:cxn>
                <a:cxn ang="0">
                  <a:pos x="7923" y="68"/>
                </a:cxn>
                <a:cxn ang="0">
                  <a:pos x="7740" y="669"/>
                </a:cxn>
                <a:cxn ang="0">
                  <a:pos x="7990" y="549"/>
                </a:cxn>
                <a:cxn ang="0">
                  <a:pos x="7960" y="368"/>
                </a:cxn>
                <a:cxn ang="0">
                  <a:pos x="7866" y="545"/>
                </a:cxn>
                <a:cxn ang="0">
                  <a:pos x="7740" y="96"/>
                </a:cxn>
                <a:cxn ang="0">
                  <a:pos x="7927" y="209"/>
                </a:cxn>
                <a:cxn ang="0">
                  <a:pos x="9134" y="554"/>
                </a:cxn>
                <a:cxn ang="0">
                  <a:pos x="8776" y="669"/>
                </a:cxn>
                <a:cxn ang="0">
                  <a:pos x="9503" y="669"/>
                </a:cxn>
                <a:cxn ang="0">
                  <a:pos x="9873" y="94"/>
                </a:cxn>
                <a:cxn ang="0">
                  <a:pos x="10889" y="12"/>
                </a:cxn>
                <a:cxn ang="0">
                  <a:pos x="10889" y="94"/>
                </a:cxn>
                <a:cxn ang="0">
                  <a:pos x="11580" y="669"/>
                </a:cxn>
                <a:cxn ang="0">
                  <a:pos x="12131" y="580"/>
                </a:cxn>
                <a:cxn ang="0">
                  <a:pos x="12014" y="331"/>
                </a:cxn>
                <a:cxn ang="0">
                  <a:pos x="12110" y="145"/>
                </a:cxn>
                <a:cxn ang="0">
                  <a:pos x="12010" y="30"/>
                </a:cxn>
                <a:cxn ang="0">
                  <a:pos x="11861" y="378"/>
                </a:cxn>
                <a:cxn ang="0">
                  <a:pos x="12018" y="593"/>
                </a:cxn>
                <a:cxn ang="0">
                  <a:pos x="12168" y="669"/>
                </a:cxn>
                <a:cxn ang="0">
                  <a:pos x="11951" y="282"/>
                </a:cxn>
                <a:cxn ang="0">
                  <a:pos x="11959" y="106"/>
                </a:cxn>
                <a:cxn ang="0">
                  <a:pos x="12307" y="12"/>
                </a:cxn>
                <a:cxn ang="0">
                  <a:pos x="12402" y="94"/>
                </a:cxn>
              </a:cxnLst>
              <a:rect l="0" t="0" r="r" b="b"/>
              <a:pathLst>
                <a:path w="12677" h="681">
                  <a:moveTo>
                    <a:pt x="371" y="94"/>
                  </a:moveTo>
                  <a:lnTo>
                    <a:pt x="371" y="12"/>
                  </a:lnTo>
                  <a:lnTo>
                    <a:pt x="0" y="12"/>
                  </a:lnTo>
                  <a:lnTo>
                    <a:pt x="0" y="669"/>
                  </a:lnTo>
                  <a:lnTo>
                    <a:pt x="95" y="669"/>
                  </a:lnTo>
                  <a:lnTo>
                    <a:pt x="95" y="369"/>
                  </a:lnTo>
                  <a:lnTo>
                    <a:pt x="346" y="369"/>
                  </a:lnTo>
                  <a:lnTo>
                    <a:pt x="346" y="285"/>
                  </a:lnTo>
                  <a:lnTo>
                    <a:pt x="95" y="285"/>
                  </a:lnTo>
                  <a:lnTo>
                    <a:pt x="95" y="94"/>
                  </a:lnTo>
                  <a:lnTo>
                    <a:pt x="371" y="94"/>
                  </a:lnTo>
                  <a:close/>
                  <a:moveTo>
                    <a:pt x="1104" y="340"/>
                  </a:moveTo>
                  <a:lnTo>
                    <a:pt x="1103" y="304"/>
                  </a:lnTo>
                  <a:lnTo>
                    <a:pt x="1099" y="270"/>
                  </a:lnTo>
                  <a:lnTo>
                    <a:pt x="1092" y="238"/>
                  </a:lnTo>
                  <a:lnTo>
                    <a:pt x="1083" y="207"/>
                  </a:lnTo>
                  <a:lnTo>
                    <a:pt x="1072" y="177"/>
                  </a:lnTo>
                  <a:lnTo>
                    <a:pt x="1058" y="149"/>
                  </a:lnTo>
                  <a:lnTo>
                    <a:pt x="1042" y="123"/>
                  </a:lnTo>
                  <a:lnTo>
                    <a:pt x="1023" y="98"/>
                  </a:lnTo>
                  <a:lnTo>
                    <a:pt x="1000" y="76"/>
                  </a:lnTo>
                  <a:lnTo>
                    <a:pt x="976" y="55"/>
                  </a:lnTo>
                  <a:lnTo>
                    <a:pt x="950" y="39"/>
                  </a:lnTo>
                  <a:lnTo>
                    <a:pt x="921" y="25"/>
                  </a:lnTo>
                  <a:lnTo>
                    <a:pt x="891" y="13"/>
                  </a:lnTo>
                  <a:lnTo>
                    <a:pt x="859" y="6"/>
                  </a:lnTo>
                  <a:lnTo>
                    <a:pt x="824" y="1"/>
                  </a:lnTo>
                  <a:lnTo>
                    <a:pt x="788" y="0"/>
                  </a:lnTo>
                  <a:lnTo>
                    <a:pt x="751" y="1"/>
                  </a:lnTo>
                  <a:lnTo>
                    <a:pt x="717" y="6"/>
                  </a:lnTo>
                  <a:lnTo>
                    <a:pt x="685" y="13"/>
                  </a:lnTo>
                  <a:lnTo>
                    <a:pt x="654" y="25"/>
                  </a:lnTo>
                  <a:lnTo>
                    <a:pt x="626" y="39"/>
                  </a:lnTo>
                  <a:lnTo>
                    <a:pt x="600" y="55"/>
                  </a:lnTo>
                  <a:lnTo>
                    <a:pt x="575" y="76"/>
                  </a:lnTo>
                  <a:lnTo>
                    <a:pt x="552" y="98"/>
                  </a:lnTo>
                  <a:lnTo>
                    <a:pt x="543" y="111"/>
                  </a:lnTo>
                  <a:lnTo>
                    <a:pt x="534" y="123"/>
                  </a:lnTo>
                  <a:lnTo>
                    <a:pt x="518" y="149"/>
                  </a:lnTo>
                  <a:lnTo>
                    <a:pt x="504" y="177"/>
                  </a:lnTo>
                  <a:lnTo>
                    <a:pt x="493" y="206"/>
                  </a:lnTo>
                  <a:lnTo>
                    <a:pt x="485" y="238"/>
                  </a:lnTo>
                  <a:lnTo>
                    <a:pt x="479" y="270"/>
                  </a:lnTo>
                  <a:lnTo>
                    <a:pt x="475" y="304"/>
                  </a:lnTo>
                  <a:lnTo>
                    <a:pt x="473" y="340"/>
                  </a:lnTo>
                  <a:lnTo>
                    <a:pt x="475" y="377"/>
                  </a:lnTo>
                  <a:lnTo>
                    <a:pt x="479" y="412"/>
                  </a:lnTo>
                  <a:lnTo>
                    <a:pt x="485" y="444"/>
                  </a:lnTo>
                  <a:lnTo>
                    <a:pt x="493" y="475"/>
                  </a:lnTo>
                  <a:lnTo>
                    <a:pt x="504" y="504"/>
                  </a:lnTo>
                  <a:lnTo>
                    <a:pt x="519" y="531"/>
                  </a:lnTo>
                  <a:lnTo>
                    <a:pt x="534" y="557"/>
                  </a:lnTo>
                  <a:lnTo>
                    <a:pt x="552" y="581"/>
                  </a:lnTo>
                  <a:lnTo>
                    <a:pt x="575" y="604"/>
                  </a:lnTo>
                  <a:lnTo>
                    <a:pt x="587" y="615"/>
                  </a:lnTo>
                  <a:lnTo>
                    <a:pt x="600" y="625"/>
                  </a:lnTo>
                  <a:lnTo>
                    <a:pt x="626" y="642"/>
                  </a:lnTo>
                  <a:lnTo>
                    <a:pt x="654" y="656"/>
                  </a:lnTo>
                  <a:lnTo>
                    <a:pt x="685" y="668"/>
                  </a:lnTo>
                  <a:lnTo>
                    <a:pt x="717" y="675"/>
                  </a:lnTo>
                  <a:lnTo>
                    <a:pt x="751" y="680"/>
                  </a:lnTo>
                  <a:lnTo>
                    <a:pt x="788" y="681"/>
                  </a:lnTo>
                  <a:lnTo>
                    <a:pt x="824" y="680"/>
                  </a:lnTo>
                  <a:lnTo>
                    <a:pt x="859" y="675"/>
                  </a:lnTo>
                  <a:lnTo>
                    <a:pt x="891" y="668"/>
                  </a:lnTo>
                  <a:lnTo>
                    <a:pt x="921" y="656"/>
                  </a:lnTo>
                  <a:lnTo>
                    <a:pt x="950" y="642"/>
                  </a:lnTo>
                  <a:lnTo>
                    <a:pt x="976" y="625"/>
                  </a:lnTo>
                  <a:lnTo>
                    <a:pt x="1000" y="604"/>
                  </a:lnTo>
                  <a:lnTo>
                    <a:pt x="1023" y="581"/>
                  </a:lnTo>
                  <a:lnTo>
                    <a:pt x="1033" y="569"/>
                  </a:lnTo>
                  <a:lnTo>
                    <a:pt x="1042" y="557"/>
                  </a:lnTo>
                  <a:lnTo>
                    <a:pt x="1058" y="531"/>
                  </a:lnTo>
                  <a:lnTo>
                    <a:pt x="1072" y="504"/>
                  </a:lnTo>
                  <a:lnTo>
                    <a:pt x="1083" y="474"/>
                  </a:lnTo>
                  <a:lnTo>
                    <a:pt x="1092" y="443"/>
                  </a:lnTo>
                  <a:lnTo>
                    <a:pt x="1099" y="411"/>
                  </a:lnTo>
                  <a:lnTo>
                    <a:pt x="1103" y="377"/>
                  </a:lnTo>
                  <a:lnTo>
                    <a:pt x="1104" y="340"/>
                  </a:lnTo>
                  <a:close/>
                  <a:moveTo>
                    <a:pt x="1004" y="340"/>
                  </a:moveTo>
                  <a:lnTo>
                    <a:pt x="1003" y="368"/>
                  </a:lnTo>
                  <a:lnTo>
                    <a:pt x="1001" y="394"/>
                  </a:lnTo>
                  <a:lnTo>
                    <a:pt x="996" y="419"/>
                  </a:lnTo>
                  <a:lnTo>
                    <a:pt x="990" y="442"/>
                  </a:lnTo>
                  <a:lnTo>
                    <a:pt x="982" y="465"/>
                  </a:lnTo>
                  <a:lnTo>
                    <a:pt x="972" y="485"/>
                  </a:lnTo>
                  <a:lnTo>
                    <a:pt x="961" y="505"/>
                  </a:lnTo>
                  <a:lnTo>
                    <a:pt x="948" y="523"/>
                  </a:lnTo>
                  <a:lnTo>
                    <a:pt x="933" y="541"/>
                  </a:lnTo>
                  <a:lnTo>
                    <a:pt x="915" y="556"/>
                  </a:lnTo>
                  <a:lnTo>
                    <a:pt x="898" y="568"/>
                  </a:lnTo>
                  <a:lnTo>
                    <a:pt x="878" y="579"/>
                  </a:lnTo>
                  <a:lnTo>
                    <a:pt x="858" y="587"/>
                  </a:lnTo>
                  <a:lnTo>
                    <a:pt x="835" y="593"/>
                  </a:lnTo>
                  <a:lnTo>
                    <a:pt x="813" y="596"/>
                  </a:lnTo>
                  <a:lnTo>
                    <a:pt x="788" y="597"/>
                  </a:lnTo>
                  <a:lnTo>
                    <a:pt x="763" y="596"/>
                  </a:lnTo>
                  <a:lnTo>
                    <a:pt x="740" y="593"/>
                  </a:lnTo>
                  <a:lnTo>
                    <a:pt x="729" y="590"/>
                  </a:lnTo>
                  <a:lnTo>
                    <a:pt x="718" y="587"/>
                  </a:lnTo>
                  <a:lnTo>
                    <a:pt x="698" y="579"/>
                  </a:lnTo>
                  <a:lnTo>
                    <a:pt x="678" y="568"/>
                  </a:lnTo>
                  <a:lnTo>
                    <a:pt x="660" y="556"/>
                  </a:lnTo>
                  <a:lnTo>
                    <a:pt x="652" y="549"/>
                  </a:lnTo>
                  <a:lnTo>
                    <a:pt x="644" y="541"/>
                  </a:lnTo>
                  <a:lnTo>
                    <a:pt x="628" y="523"/>
                  </a:lnTo>
                  <a:lnTo>
                    <a:pt x="615" y="505"/>
                  </a:lnTo>
                  <a:lnTo>
                    <a:pt x="603" y="485"/>
                  </a:lnTo>
                  <a:lnTo>
                    <a:pt x="593" y="465"/>
                  </a:lnTo>
                  <a:lnTo>
                    <a:pt x="585" y="442"/>
                  </a:lnTo>
                  <a:lnTo>
                    <a:pt x="579" y="419"/>
                  </a:lnTo>
                  <a:lnTo>
                    <a:pt x="574" y="394"/>
                  </a:lnTo>
                  <a:lnTo>
                    <a:pt x="572" y="368"/>
                  </a:lnTo>
                  <a:lnTo>
                    <a:pt x="571" y="340"/>
                  </a:lnTo>
                  <a:lnTo>
                    <a:pt x="572" y="313"/>
                  </a:lnTo>
                  <a:lnTo>
                    <a:pt x="574" y="288"/>
                  </a:lnTo>
                  <a:lnTo>
                    <a:pt x="579" y="263"/>
                  </a:lnTo>
                  <a:lnTo>
                    <a:pt x="585" y="240"/>
                  </a:lnTo>
                  <a:lnTo>
                    <a:pt x="593" y="217"/>
                  </a:lnTo>
                  <a:lnTo>
                    <a:pt x="603" y="197"/>
                  </a:lnTo>
                  <a:lnTo>
                    <a:pt x="615" y="176"/>
                  </a:lnTo>
                  <a:lnTo>
                    <a:pt x="628" y="159"/>
                  </a:lnTo>
                  <a:lnTo>
                    <a:pt x="644" y="140"/>
                  </a:lnTo>
                  <a:lnTo>
                    <a:pt x="661" y="126"/>
                  </a:lnTo>
                  <a:lnTo>
                    <a:pt x="678" y="113"/>
                  </a:lnTo>
                  <a:lnTo>
                    <a:pt x="698" y="102"/>
                  </a:lnTo>
                  <a:lnTo>
                    <a:pt x="718" y="94"/>
                  </a:lnTo>
                  <a:lnTo>
                    <a:pt x="740" y="88"/>
                  </a:lnTo>
                  <a:lnTo>
                    <a:pt x="763" y="85"/>
                  </a:lnTo>
                  <a:lnTo>
                    <a:pt x="788" y="84"/>
                  </a:lnTo>
                  <a:lnTo>
                    <a:pt x="813" y="85"/>
                  </a:lnTo>
                  <a:lnTo>
                    <a:pt x="835" y="88"/>
                  </a:lnTo>
                  <a:lnTo>
                    <a:pt x="857" y="94"/>
                  </a:lnTo>
                  <a:lnTo>
                    <a:pt x="877" y="102"/>
                  </a:lnTo>
                  <a:lnTo>
                    <a:pt x="897" y="113"/>
                  </a:lnTo>
                  <a:lnTo>
                    <a:pt x="915" y="126"/>
                  </a:lnTo>
                  <a:lnTo>
                    <a:pt x="931" y="140"/>
                  </a:lnTo>
                  <a:lnTo>
                    <a:pt x="948" y="159"/>
                  </a:lnTo>
                  <a:lnTo>
                    <a:pt x="961" y="176"/>
                  </a:lnTo>
                  <a:lnTo>
                    <a:pt x="972" y="197"/>
                  </a:lnTo>
                  <a:lnTo>
                    <a:pt x="982" y="217"/>
                  </a:lnTo>
                  <a:lnTo>
                    <a:pt x="990" y="240"/>
                  </a:lnTo>
                  <a:lnTo>
                    <a:pt x="996" y="263"/>
                  </a:lnTo>
                  <a:lnTo>
                    <a:pt x="1001" y="288"/>
                  </a:lnTo>
                  <a:lnTo>
                    <a:pt x="1003" y="313"/>
                  </a:lnTo>
                  <a:lnTo>
                    <a:pt x="1004" y="340"/>
                  </a:lnTo>
                  <a:close/>
                  <a:moveTo>
                    <a:pt x="1717" y="669"/>
                  </a:moveTo>
                  <a:lnTo>
                    <a:pt x="1717" y="585"/>
                  </a:lnTo>
                  <a:lnTo>
                    <a:pt x="1697" y="585"/>
                  </a:lnTo>
                  <a:lnTo>
                    <a:pt x="1689" y="584"/>
                  </a:lnTo>
                  <a:lnTo>
                    <a:pt x="1681" y="580"/>
                  </a:lnTo>
                  <a:lnTo>
                    <a:pt x="1671" y="572"/>
                  </a:lnTo>
                  <a:lnTo>
                    <a:pt x="1662" y="563"/>
                  </a:lnTo>
                  <a:lnTo>
                    <a:pt x="1644" y="536"/>
                  </a:lnTo>
                  <a:lnTo>
                    <a:pt x="1623" y="497"/>
                  </a:lnTo>
                  <a:lnTo>
                    <a:pt x="1598" y="444"/>
                  </a:lnTo>
                  <a:lnTo>
                    <a:pt x="1574" y="402"/>
                  </a:lnTo>
                  <a:lnTo>
                    <a:pt x="1552" y="370"/>
                  </a:lnTo>
                  <a:lnTo>
                    <a:pt x="1533" y="346"/>
                  </a:lnTo>
                  <a:lnTo>
                    <a:pt x="1564" y="331"/>
                  </a:lnTo>
                  <a:lnTo>
                    <a:pt x="1590" y="314"/>
                  </a:lnTo>
                  <a:lnTo>
                    <a:pt x="1613" y="296"/>
                  </a:lnTo>
                  <a:lnTo>
                    <a:pt x="1631" y="276"/>
                  </a:lnTo>
                  <a:lnTo>
                    <a:pt x="1645" y="255"/>
                  </a:lnTo>
                  <a:lnTo>
                    <a:pt x="1655" y="232"/>
                  </a:lnTo>
                  <a:lnTo>
                    <a:pt x="1661" y="208"/>
                  </a:lnTo>
                  <a:lnTo>
                    <a:pt x="1663" y="183"/>
                  </a:lnTo>
                  <a:lnTo>
                    <a:pt x="1662" y="164"/>
                  </a:lnTo>
                  <a:lnTo>
                    <a:pt x="1660" y="145"/>
                  </a:lnTo>
                  <a:lnTo>
                    <a:pt x="1655" y="128"/>
                  </a:lnTo>
                  <a:lnTo>
                    <a:pt x="1649" y="112"/>
                  </a:lnTo>
                  <a:lnTo>
                    <a:pt x="1641" y="97"/>
                  </a:lnTo>
                  <a:lnTo>
                    <a:pt x="1631" y="83"/>
                  </a:lnTo>
                  <a:lnTo>
                    <a:pt x="1619" y="70"/>
                  </a:lnTo>
                  <a:lnTo>
                    <a:pt x="1606" y="58"/>
                  </a:lnTo>
                  <a:lnTo>
                    <a:pt x="1591" y="47"/>
                  </a:lnTo>
                  <a:lnTo>
                    <a:pt x="1576" y="38"/>
                  </a:lnTo>
                  <a:lnTo>
                    <a:pt x="1559" y="30"/>
                  </a:lnTo>
                  <a:lnTo>
                    <a:pt x="1541" y="23"/>
                  </a:lnTo>
                  <a:lnTo>
                    <a:pt x="1523" y="18"/>
                  </a:lnTo>
                  <a:lnTo>
                    <a:pt x="1503" y="14"/>
                  </a:lnTo>
                  <a:lnTo>
                    <a:pt x="1461" y="12"/>
                  </a:lnTo>
                  <a:lnTo>
                    <a:pt x="1242" y="12"/>
                  </a:lnTo>
                  <a:lnTo>
                    <a:pt x="1242" y="669"/>
                  </a:lnTo>
                  <a:lnTo>
                    <a:pt x="1338" y="669"/>
                  </a:lnTo>
                  <a:lnTo>
                    <a:pt x="1338" y="378"/>
                  </a:lnTo>
                  <a:lnTo>
                    <a:pt x="1411" y="378"/>
                  </a:lnTo>
                  <a:lnTo>
                    <a:pt x="1423" y="379"/>
                  </a:lnTo>
                  <a:lnTo>
                    <a:pt x="1436" y="383"/>
                  </a:lnTo>
                  <a:lnTo>
                    <a:pt x="1448" y="389"/>
                  </a:lnTo>
                  <a:lnTo>
                    <a:pt x="1459" y="397"/>
                  </a:lnTo>
                  <a:lnTo>
                    <a:pt x="1470" y="408"/>
                  </a:lnTo>
                  <a:lnTo>
                    <a:pt x="1481" y="421"/>
                  </a:lnTo>
                  <a:lnTo>
                    <a:pt x="1491" y="436"/>
                  </a:lnTo>
                  <a:lnTo>
                    <a:pt x="1500" y="454"/>
                  </a:lnTo>
                  <a:lnTo>
                    <a:pt x="1568" y="593"/>
                  </a:lnTo>
                  <a:lnTo>
                    <a:pt x="1581" y="611"/>
                  </a:lnTo>
                  <a:lnTo>
                    <a:pt x="1594" y="627"/>
                  </a:lnTo>
                  <a:lnTo>
                    <a:pt x="1610" y="639"/>
                  </a:lnTo>
                  <a:lnTo>
                    <a:pt x="1625" y="650"/>
                  </a:lnTo>
                  <a:lnTo>
                    <a:pt x="1642" y="658"/>
                  </a:lnTo>
                  <a:lnTo>
                    <a:pt x="1659" y="665"/>
                  </a:lnTo>
                  <a:lnTo>
                    <a:pt x="1678" y="668"/>
                  </a:lnTo>
                  <a:lnTo>
                    <a:pt x="1697" y="669"/>
                  </a:lnTo>
                  <a:lnTo>
                    <a:pt x="1717" y="669"/>
                  </a:lnTo>
                  <a:close/>
                  <a:moveTo>
                    <a:pt x="1563" y="183"/>
                  </a:moveTo>
                  <a:lnTo>
                    <a:pt x="1561" y="205"/>
                  </a:lnTo>
                  <a:lnTo>
                    <a:pt x="1553" y="225"/>
                  </a:lnTo>
                  <a:lnTo>
                    <a:pt x="1548" y="234"/>
                  </a:lnTo>
                  <a:lnTo>
                    <a:pt x="1543" y="244"/>
                  </a:lnTo>
                  <a:lnTo>
                    <a:pt x="1536" y="253"/>
                  </a:lnTo>
                  <a:lnTo>
                    <a:pt x="1528" y="261"/>
                  </a:lnTo>
                  <a:lnTo>
                    <a:pt x="1509" y="276"/>
                  </a:lnTo>
                  <a:lnTo>
                    <a:pt x="1500" y="282"/>
                  </a:lnTo>
                  <a:lnTo>
                    <a:pt x="1490" y="287"/>
                  </a:lnTo>
                  <a:lnTo>
                    <a:pt x="1468" y="293"/>
                  </a:lnTo>
                  <a:lnTo>
                    <a:pt x="1445" y="295"/>
                  </a:lnTo>
                  <a:lnTo>
                    <a:pt x="1338" y="295"/>
                  </a:lnTo>
                  <a:lnTo>
                    <a:pt x="1338" y="94"/>
                  </a:lnTo>
                  <a:lnTo>
                    <a:pt x="1445" y="94"/>
                  </a:lnTo>
                  <a:lnTo>
                    <a:pt x="1467" y="95"/>
                  </a:lnTo>
                  <a:lnTo>
                    <a:pt x="1489" y="99"/>
                  </a:lnTo>
                  <a:lnTo>
                    <a:pt x="1507" y="106"/>
                  </a:lnTo>
                  <a:lnTo>
                    <a:pt x="1526" y="117"/>
                  </a:lnTo>
                  <a:lnTo>
                    <a:pt x="1541" y="130"/>
                  </a:lnTo>
                  <a:lnTo>
                    <a:pt x="1553" y="145"/>
                  </a:lnTo>
                  <a:lnTo>
                    <a:pt x="1560" y="164"/>
                  </a:lnTo>
                  <a:lnTo>
                    <a:pt x="1563" y="183"/>
                  </a:lnTo>
                  <a:close/>
                  <a:moveTo>
                    <a:pt x="2684" y="669"/>
                  </a:moveTo>
                  <a:lnTo>
                    <a:pt x="2684" y="12"/>
                  </a:lnTo>
                  <a:lnTo>
                    <a:pt x="2586" y="12"/>
                  </a:lnTo>
                  <a:lnTo>
                    <a:pt x="2586" y="281"/>
                  </a:lnTo>
                  <a:lnTo>
                    <a:pt x="2269" y="281"/>
                  </a:lnTo>
                  <a:lnTo>
                    <a:pt x="2269" y="12"/>
                  </a:lnTo>
                  <a:lnTo>
                    <a:pt x="2173" y="12"/>
                  </a:lnTo>
                  <a:lnTo>
                    <a:pt x="2173" y="669"/>
                  </a:lnTo>
                  <a:lnTo>
                    <a:pt x="2269" y="669"/>
                  </a:lnTo>
                  <a:lnTo>
                    <a:pt x="2269" y="365"/>
                  </a:lnTo>
                  <a:lnTo>
                    <a:pt x="2586" y="365"/>
                  </a:lnTo>
                  <a:lnTo>
                    <a:pt x="2586" y="669"/>
                  </a:lnTo>
                  <a:lnTo>
                    <a:pt x="2684" y="669"/>
                  </a:lnTo>
                  <a:close/>
                  <a:moveTo>
                    <a:pt x="3237" y="94"/>
                  </a:moveTo>
                  <a:lnTo>
                    <a:pt x="3237" y="12"/>
                  </a:lnTo>
                  <a:lnTo>
                    <a:pt x="2867" y="12"/>
                  </a:lnTo>
                  <a:lnTo>
                    <a:pt x="2867" y="669"/>
                  </a:lnTo>
                  <a:lnTo>
                    <a:pt x="3235" y="669"/>
                  </a:lnTo>
                  <a:lnTo>
                    <a:pt x="3235" y="585"/>
                  </a:lnTo>
                  <a:lnTo>
                    <a:pt x="2962" y="585"/>
                  </a:lnTo>
                  <a:lnTo>
                    <a:pt x="2962" y="369"/>
                  </a:lnTo>
                  <a:lnTo>
                    <a:pt x="3212" y="369"/>
                  </a:lnTo>
                  <a:lnTo>
                    <a:pt x="3212" y="285"/>
                  </a:lnTo>
                  <a:lnTo>
                    <a:pt x="2962" y="285"/>
                  </a:lnTo>
                  <a:lnTo>
                    <a:pt x="2962" y="94"/>
                  </a:lnTo>
                  <a:lnTo>
                    <a:pt x="3237" y="94"/>
                  </a:lnTo>
                  <a:close/>
                  <a:moveTo>
                    <a:pt x="3985" y="669"/>
                  </a:moveTo>
                  <a:lnTo>
                    <a:pt x="3698" y="12"/>
                  </a:lnTo>
                  <a:lnTo>
                    <a:pt x="3607" y="12"/>
                  </a:lnTo>
                  <a:lnTo>
                    <a:pt x="3320" y="669"/>
                  </a:lnTo>
                  <a:lnTo>
                    <a:pt x="3423" y="669"/>
                  </a:lnTo>
                  <a:lnTo>
                    <a:pt x="3491" y="501"/>
                  </a:lnTo>
                  <a:lnTo>
                    <a:pt x="3814" y="501"/>
                  </a:lnTo>
                  <a:lnTo>
                    <a:pt x="3882" y="669"/>
                  </a:lnTo>
                  <a:lnTo>
                    <a:pt x="3985" y="669"/>
                  </a:lnTo>
                  <a:close/>
                  <a:moveTo>
                    <a:pt x="3783" y="425"/>
                  </a:moveTo>
                  <a:lnTo>
                    <a:pt x="3523" y="425"/>
                  </a:lnTo>
                  <a:lnTo>
                    <a:pt x="3653" y="102"/>
                  </a:lnTo>
                  <a:lnTo>
                    <a:pt x="3783" y="425"/>
                  </a:lnTo>
                  <a:close/>
                  <a:moveTo>
                    <a:pt x="4455" y="669"/>
                  </a:moveTo>
                  <a:lnTo>
                    <a:pt x="4455" y="585"/>
                  </a:lnTo>
                  <a:lnTo>
                    <a:pt x="4186" y="585"/>
                  </a:lnTo>
                  <a:lnTo>
                    <a:pt x="4186" y="12"/>
                  </a:lnTo>
                  <a:lnTo>
                    <a:pt x="4090" y="12"/>
                  </a:lnTo>
                  <a:lnTo>
                    <a:pt x="4090" y="669"/>
                  </a:lnTo>
                  <a:lnTo>
                    <a:pt x="4455" y="669"/>
                  </a:lnTo>
                  <a:close/>
                  <a:moveTo>
                    <a:pt x="4996" y="94"/>
                  </a:moveTo>
                  <a:lnTo>
                    <a:pt x="4996" y="12"/>
                  </a:lnTo>
                  <a:lnTo>
                    <a:pt x="4500" y="12"/>
                  </a:lnTo>
                  <a:lnTo>
                    <a:pt x="4500" y="94"/>
                  </a:lnTo>
                  <a:lnTo>
                    <a:pt x="4700" y="94"/>
                  </a:lnTo>
                  <a:lnTo>
                    <a:pt x="4700" y="669"/>
                  </a:lnTo>
                  <a:lnTo>
                    <a:pt x="4796" y="669"/>
                  </a:lnTo>
                  <a:lnTo>
                    <a:pt x="4796" y="94"/>
                  </a:lnTo>
                  <a:lnTo>
                    <a:pt x="4996" y="94"/>
                  </a:lnTo>
                  <a:close/>
                  <a:moveTo>
                    <a:pt x="5619" y="669"/>
                  </a:moveTo>
                  <a:lnTo>
                    <a:pt x="5619" y="12"/>
                  </a:lnTo>
                  <a:lnTo>
                    <a:pt x="5522" y="12"/>
                  </a:lnTo>
                  <a:lnTo>
                    <a:pt x="5522" y="281"/>
                  </a:lnTo>
                  <a:lnTo>
                    <a:pt x="5203" y="281"/>
                  </a:lnTo>
                  <a:lnTo>
                    <a:pt x="5203" y="12"/>
                  </a:lnTo>
                  <a:lnTo>
                    <a:pt x="5108" y="12"/>
                  </a:lnTo>
                  <a:lnTo>
                    <a:pt x="5108" y="669"/>
                  </a:lnTo>
                  <a:lnTo>
                    <a:pt x="5203" y="669"/>
                  </a:lnTo>
                  <a:lnTo>
                    <a:pt x="5203" y="365"/>
                  </a:lnTo>
                  <a:lnTo>
                    <a:pt x="5522" y="365"/>
                  </a:lnTo>
                  <a:lnTo>
                    <a:pt x="5522" y="669"/>
                  </a:lnTo>
                  <a:lnTo>
                    <a:pt x="5619" y="669"/>
                  </a:lnTo>
                  <a:close/>
                  <a:moveTo>
                    <a:pt x="6721" y="669"/>
                  </a:moveTo>
                  <a:lnTo>
                    <a:pt x="6434" y="12"/>
                  </a:lnTo>
                  <a:lnTo>
                    <a:pt x="6342" y="12"/>
                  </a:lnTo>
                  <a:lnTo>
                    <a:pt x="6056" y="669"/>
                  </a:lnTo>
                  <a:lnTo>
                    <a:pt x="6159" y="669"/>
                  </a:lnTo>
                  <a:lnTo>
                    <a:pt x="6227" y="501"/>
                  </a:lnTo>
                  <a:lnTo>
                    <a:pt x="6549" y="501"/>
                  </a:lnTo>
                  <a:lnTo>
                    <a:pt x="6617" y="669"/>
                  </a:lnTo>
                  <a:lnTo>
                    <a:pt x="6721" y="669"/>
                  </a:lnTo>
                  <a:close/>
                  <a:moveTo>
                    <a:pt x="6519" y="425"/>
                  </a:moveTo>
                  <a:lnTo>
                    <a:pt x="6258" y="425"/>
                  </a:lnTo>
                  <a:lnTo>
                    <a:pt x="6388" y="102"/>
                  </a:lnTo>
                  <a:lnTo>
                    <a:pt x="6519" y="425"/>
                  </a:lnTo>
                  <a:close/>
                  <a:moveTo>
                    <a:pt x="7337" y="669"/>
                  </a:moveTo>
                  <a:lnTo>
                    <a:pt x="7337" y="12"/>
                  </a:lnTo>
                  <a:lnTo>
                    <a:pt x="7240" y="12"/>
                  </a:lnTo>
                  <a:lnTo>
                    <a:pt x="7240" y="538"/>
                  </a:lnTo>
                  <a:lnTo>
                    <a:pt x="7236" y="538"/>
                  </a:lnTo>
                  <a:lnTo>
                    <a:pt x="6950" y="12"/>
                  </a:lnTo>
                  <a:lnTo>
                    <a:pt x="6825" y="12"/>
                  </a:lnTo>
                  <a:lnTo>
                    <a:pt x="6825" y="669"/>
                  </a:lnTo>
                  <a:lnTo>
                    <a:pt x="6922" y="669"/>
                  </a:lnTo>
                  <a:lnTo>
                    <a:pt x="6922" y="142"/>
                  </a:lnTo>
                  <a:lnTo>
                    <a:pt x="6925" y="142"/>
                  </a:lnTo>
                  <a:lnTo>
                    <a:pt x="7212" y="669"/>
                  </a:lnTo>
                  <a:lnTo>
                    <a:pt x="7337" y="669"/>
                  </a:lnTo>
                  <a:close/>
                  <a:moveTo>
                    <a:pt x="8056" y="343"/>
                  </a:moveTo>
                  <a:lnTo>
                    <a:pt x="8055" y="309"/>
                  </a:lnTo>
                  <a:lnTo>
                    <a:pt x="8051" y="277"/>
                  </a:lnTo>
                  <a:lnTo>
                    <a:pt x="8044" y="246"/>
                  </a:lnTo>
                  <a:lnTo>
                    <a:pt x="8034" y="216"/>
                  </a:lnTo>
                  <a:lnTo>
                    <a:pt x="8022" y="188"/>
                  </a:lnTo>
                  <a:lnTo>
                    <a:pt x="8008" y="161"/>
                  </a:lnTo>
                  <a:lnTo>
                    <a:pt x="7990" y="135"/>
                  </a:lnTo>
                  <a:lnTo>
                    <a:pt x="7970" y="111"/>
                  </a:lnTo>
                  <a:lnTo>
                    <a:pt x="7947" y="88"/>
                  </a:lnTo>
                  <a:lnTo>
                    <a:pt x="7923" y="68"/>
                  </a:lnTo>
                  <a:lnTo>
                    <a:pt x="7896" y="51"/>
                  </a:lnTo>
                  <a:lnTo>
                    <a:pt x="7868" y="37"/>
                  </a:lnTo>
                  <a:lnTo>
                    <a:pt x="7839" y="26"/>
                  </a:lnTo>
                  <a:lnTo>
                    <a:pt x="7808" y="18"/>
                  </a:lnTo>
                  <a:lnTo>
                    <a:pt x="7775" y="13"/>
                  </a:lnTo>
                  <a:lnTo>
                    <a:pt x="7740" y="12"/>
                  </a:lnTo>
                  <a:lnTo>
                    <a:pt x="7509" y="12"/>
                  </a:lnTo>
                  <a:lnTo>
                    <a:pt x="7509" y="669"/>
                  </a:lnTo>
                  <a:lnTo>
                    <a:pt x="7740" y="669"/>
                  </a:lnTo>
                  <a:lnTo>
                    <a:pt x="7775" y="668"/>
                  </a:lnTo>
                  <a:lnTo>
                    <a:pt x="7808" y="663"/>
                  </a:lnTo>
                  <a:lnTo>
                    <a:pt x="7839" y="655"/>
                  </a:lnTo>
                  <a:lnTo>
                    <a:pt x="7868" y="645"/>
                  </a:lnTo>
                  <a:lnTo>
                    <a:pt x="7896" y="631"/>
                  </a:lnTo>
                  <a:lnTo>
                    <a:pt x="7923" y="614"/>
                  </a:lnTo>
                  <a:lnTo>
                    <a:pt x="7947" y="595"/>
                  </a:lnTo>
                  <a:lnTo>
                    <a:pt x="7970" y="572"/>
                  </a:lnTo>
                  <a:lnTo>
                    <a:pt x="7990" y="549"/>
                  </a:lnTo>
                  <a:lnTo>
                    <a:pt x="8008" y="523"/>
                  </a:lnTo>
                  <a:lnTo>
                    <a:pt x="8022" y="498"/>
                  </a:lnTo>
                  <a:lnTo>
                    <a:pt x="8034" y="469"/>
                  </a:lnTo>
                  <a:lnTo>
                    <a:pt x="8044" y="440"/>
                  </a:lnTo>
                  <a:lnTo>
                    <a:pt x="8051" y="409"/>
                  </a:lnTo>
                  <a:lnTo>
                    <a:pt x="8055" y="377"/>
                  </a:lnTo>
                  <a:lnTo>
                    <a:pt x="8056" y="343"/>
                  </a:lnTo>
                  <a:close/>
                  <a:moveTo>
                    <a:pt x="7961" y="343"/>
                  </a:moveTo>
                  <a:lnTo>
                    <a:pt x="7960" y="368"/>
                  </a:lnTo>
                  <a:lnTo>
                    <a:pt x="7956" y="391"/>
                  </a:lnTo>
                  <a:lnTo>
                    <a:pt x="7952" y="415"/>
                  </a:lnTo>
                  <a:lnTo>
                    <a:pt x="7945" y="436"/>
                  </a:lnTo>
                  <a:lnTo>
                    <a:pt x="7937" y="457"/>
                  </a:lnTo>
                  <a:lnTo>
                    <a:pt x="7927" y="476"/>
                  </a:lnTo>
                  <a:lnTo>
                    <a:pt x="7914" y="496"/>
                  </a:lnTo>
                  <a:lnTo>
                    <a:pt x="7900" y="513"/>
                  </a:lnTo>
                  <a:lnTo>
                    <a:pt x="7884" y="530"/>
                  </a:lnTo>
                  <a:lnTo>
                    <a:pt x="7866" y="545"/>
                  </a:lnTo>
                  <a:lnTo>
                    <a:pt x="7849" y="557"/>
                  </a:lnTo>
                  <a:lnTo>
                    <a:pt x="7829" y="567"/>
                  </a:lnTo>
                  <a:lnTo>
                    <a:pt x="7809" y="574"/>
                  </a:lnTo>
                  <a:lnTo>
                    <a:pt x="7787" y="581"/>
                  </a:lnTo>
                  <a:lnTo>
                    <a:pt x="7765" y="584"/>
                  </a:lnTo>
                  <a:lnTo>
                    <a:pt x="7740" y="585"/>
                  </a:lnTo>
                  <a:lnTo>
                    <a:pt x="7605" y="585"/>
                  </a:lnTo>
                  <a:lnTo>
                    <a:pt x="7605" y="96"/>
                  </a:lnTo>
                  <a:lnTo>
                    <a:pt x="7740" y="96"/>
                  </a:lnTo>
                  <a:lnTo>
                    <a:pt x="7765" y="97"/>
                  </a:lnTo>
                  <a:lnTo>
                    <a:pt x="7787" y="100"/>
                  </a:lnTo>
                  <a:lnTo>
                    <a:pt x="7809" y="106"/>
                  </a:lnTo>
                  <a:lnTo>
                    <a:pt x="7829" y="115"/>
                  </a:lnTo>
                  <a:lnTo>
                    <a:pt x="7849" y="125"/>
                  </a:lnTo>
                  <a:lnTo>
                    <a:pt x="7866" y="138"/>
                  </a:lnTo>
                  <a:lnTo>
                    <a:pt x="7884" y="154"/>
                  </a:lnTo>
                  <a:lnTo>
                    <a:pt x="7900" y="171"/>
                  </a:lnTo>
                  <a:lnTo>
                    <a:pt x="7927" y="209"/>
                  </a:lnTo>
                  <a:lnTo>
                    <a:pt x="7937" y="229"/>
                  </a:lnTo>
                  <a:lnTo>
                    <a:pt x="7945" y="250"/>
                  </a:lnTo>
                  <a:lnTo>
                    <a:pt x="7952" y="272"/>
                  </a:lnTo>
                  <a:lnTo>
                    <a:pt x="7956" y="295"/>
                  </a:lnTo>
                  <a:lnTo>
                    <a:pt x="7960" y="318"/>
                  </a:lnTo>
                  <a:lnTo>
                    <a:pt x="7961" y="343"/>
                  </a:lnTo>
                  <a:close/>
                  <a:moveTo>
                    <a:pt x="9395" y="12"/>
                  </a:moveTo>
                  <a:lnTo>
                    <a:pt x="9294" y="12"/>
                  </a:lnTo>
                  <a:lnTo>
                    <a:pt x="9134" y="554"/>
                  </a:lnTo>
                  <a:lnTo>
                    <a:pt x="9126" y="554"/>
                  </a:lnTo>
                  <a:lnTo>
                    <a:pt x="8987" y="12"/>
                  </a:lnTo>
                  <a:lnTo>
                    <a:pt x="8858" y="12"/>
                  </a:lnTo>
                  <a:lnTo>
                    <a:pt x="8720" y="554"/>
                  </a:lnTo>
                  <a:lnTo>
                    <a:pt x="8713" y="554"/>
                  </a:lnTo>
                  <a:lnTo>
                    <a:pt x="8552" y="12"/>
                  </a:lnTo>
                  <a:lnTo>
                    <a:pt x="8450" y="12"/>
                  </a:lnTo>
                  <a:lnTo>
                    <a:pt x="8655" y="669"/>
                  </a:lnTo>
                  <a:lnTo>
                    <a:pt x="8776" y="669"/>
                  </a:lnTo>
                  <a:lnTo>
                    <a:pt x="8921" y="98"/>
                  </a:lnTo>
                  <a:lnTo>
                    <a:pt x="8925" y="98"/>
                  </a:lnTo>
                  <a:lnTo>
                    <a:pt x="9069" y="669"/>
                  </a:lnTo>
                  <a:lnTo>
                    <a:pt x="9190" y="669"/>
                  </a:lnTo>
                  <a:lnTo>
                    <a:pt x="9395" y="12"/>
                  </a:lnTo>
                  <a:close/>
                  <a:moveTo>
                    <a:pt x="9873" y="94"/>
                  </a:moveTo>
                  <a:lnTo>
                    <a:pt x="9873" y="12"/>
                  </a:lnTo>
                  <a:lnTo>
                    <a:pt x="9503" y="12"/>
                  </a:lnTo>
                  <a:lnTo>
                    <a:pt x="9503" y="669"/>
                  </a:lnTo>
                  <a:lnTo>
                    <a:pt x="9871" y="669"/>
                  </a:lnTo>
                  <a:lnTo>
                    <a:pt x="9871" y="585"/>
                  </a:lnTo>
                  <a:lnTo>
                    <a:pt x="9598" y="585"/>
                  </a:lnTo>
                  <a:lnTo>
                    <a:pt x="9598" y="369"/>
                  </a:lnTo>
                  <a:lnTo>
                    <a:pt x="9848" y="369"/>
                  </a:lnTo>
                  <a:lnTo>
                    <a:pt x="9848" y="285"/>
                  </a:lnTo>
                  <a:lnTo>
                    <a:pt x="9598" y="285"/>
                  </a:lnTo>
                  <a:lnTo>
                    <a:pt x="9598" y="94"/>
                  </a:lnTo>
                  <a:lnTo>
                    <a:pt x="9873" y="94"/>
                  </a:lnTo>
                  <a:close/>
                  <a:moveTo>
                    <a:pt x="10398" y="669"/>
                  </a:moveTo>
                  <a:lnTo>
                    <a:pt x="10398" y="585"/>
                  </a:lnTo>
                  <a:lnTo>
                    <a:pt x="10129" y="585"/>
                  </a:lnTo>
                  <a:lnTo>
                    <a:pt x="10129" y="12"/>
                  </a:lnTo>
                  <a:lnTo>
                    <a:pt x="10033" y="12"/>
                  </a:lnTo>
                  <a:lnTo>
                    <a:pt x="10033" y="669"/>
                  </a:lnTo>
                  <a:lnTo>
                    <a:pt x="10398" y="669"/>
                  </a:lnTo>
                  <a:close/>
                  <a:moveTo>
                    <a:pt x="10889" y="94"/>
                  </a:moveTo>
                  <a:lnTo>
                    <a:pt x="10889" y="12"/>
                  </a:lnTo>
                  <a:lnTo>
                    <a:pt x="10518" y="12"/>
                  </a:lnTo>
                  <a:lnTo>
                    <a:pt x="10518" y="669"/>
                  </a:lnTo>
                  <a:lnTo>
                    <a:pt x="10613" y="669"/>
                  </a:lnTo>
                  <a:lnTo>
                    <a:pt x="10613" y="369"/>
                  </a:lnTo>
                  <a:lnTo>
                    <a:pt x="10864" y="369"/>
                  </a:lnTo>
                  <a:lnTo>
                    <a:pt x="10864" y="285"/>
                  </a:lnTo>
                  <a:lnTo>
                    <a:pt x="10613" y="285"/>
                  </a:lnTo>
                  <a:lnTo>
                    <a:pt x="10613" y="94"/>
                  </a:lnTo>
                  <a:lnTo>
                    <a:pt x="10889" y="94"/>
                  </a:lnTo>
                  <a:close/>
                  <a:moveTo>
                    <a:pt x="11580" y="669"/>
                  </a:moveTo>
                  <a:lnTo>
                    <a:pt x="11292" y="12"/>
                  </a:lnTo>
                  <a:lnTo>
                    <a:pt x="11201" y="12"/>
                  </a:lnTo>
                  <a:lnTo>
                    <a:pt x="10915" y="669"/>
                  </a:lnTo>
                  <a:lnTo>
                    <a:pt x="11017" y="669"/>
                  </a:lnTo>
                  <a:lnTo>
                    <a:pt x="11085" y="501"/>
                  </a:lnTo>
                  <a:lnTo>
                    <a:pt x="11408" y="501"/>
                  </a:lnTo>
                  <a:lnTo>
                    <a:pt x="11476" y="669"/>
                  </a:lnTo>
                  <a:lnTo>
                    <a:pt x="11580" y="669"/>
                  </a:lnTo>
                  <a:close/>
                  <a:moveTo>
                    <a:pt x="11377" y="425"/>
                  </a:moveTo>
                  <a:lnTo>
                    <a:pt x="11117" y="425"/>
                  </a:lnTo>
                  <a:lnTo>
                    <a:pt x="11247" y="102"/>
                  </a:lnTo>
                  <a:lnTo>
                    <a:pt x="11377" y="425"/>
                  </a:lnTo>
                  <a:close/>
                  <a:moveTo>
                    <a:pt x="12168" y="669"/>
                  </a:moveTo>
                  <a:lnTo>
                    <a:pt x="12168" y="585"/>
                  </a:lnTo>
                  <a:lnTo>
                    <a:pt x="12148" y="585"/>
                  </a:lnTo>
                  <a:lnTo>
                    <a:pt x="12140" y="584"/>
                  </a:lnTo>
                  <a:lnTo>
                    <a:pt x="12131" y="580"/>
                  </a:lnTo>
                  <a:lnTo>
                    <a:pt x="12123" y="572"/>
                  </a:lnTo>
                  <a:lnTo>
                    <a:pt x="12113" y="563"/>
                  </a:lnTo>
                  <a:lnTo>
                    <a:pt x="12094" y="536"/>
                  </a:lnTo>
                  <a:lnTo>
                    <a:pt x="12074" y="497"/>
                  </a:lnTo>
                  <a:lnTo>
                    <a:pt x="12048" y="444"/>
                  </a:lnTo>
                  <a:lnTo>
                    <a:pt x="12024" y="402"/>
                  </a:lnTo>
                  <a:lnTo>
                    <a:pt x="12003" y="370"/>
                  </a:lnTo>
                  <a:lnTo>
                    <a:pt x="11983" y="346"/>
                  </a:lnTo>
                  <a:lnTo>
                    <a:pt x="12014" y="331"/>
                  </a:lnTo>
                  <a:lnTo>
                    <a:pt x="12041" y="314"/>
                  </a:lnTo>
                  <a:lnTo>
                    <a:pt x="12063" y="296"/>
                  </a:lnTo>
                  <a:lnTo>
                    <a:pt x="12082" y="276"/>
                  </a:lnTo>
                  <a:lnTo>
                    <a:pt x="12096" y="255"/>
                  </a:lnTo>
                  <a:lnTo>
                    <a:pt x="12105" y="232"/>
                  </a:lnTo>
                  <a:lnTo>
                    <a:pt x="12111" y="208"/>
                  </a:lnTo>
                  <a:lnTo>
                    <a:pt x="12113" y="183"/>
                  </a:lnTo>
                  <a:lnTo>
                    <a:pt x="12113" y="164"/>
                  </a:lnTo>
                  <a:lnTo>
                    <a:pt x="12110" y="145"/>
                  </a:lnTo>
                  <a:lnTo>
                    <a:pt x="12106" y="128"/>
                  </a:lnTo>
                  <a:lnTo>
                    <a:pt x="12100" y="112"/>
                  </a:lnTo>
                  <a:lnTo>
                    <a:pt x="12092" y="97"/>
                  </a:lnTo>
                  <a:lnTo>
                    <a:pt x="12082" y="83"/>
                  </a:lnTo>
                  <a:lnTo>
                    <a:pt x="12070" y="70"/>
                  </a:lnTo>
                  <a:lnTo>
                    <a:pt x="12056" y="58"/>
                  </a:lnTo>
                  <a:lnTo>
                    <a:pt x="12042" y="47"/>
                  </a:lnTo>
                  <a:lnTo>
                    <a:pt x="12026" y="38"/>
                  </a:lnTo>
                  <a:lnTo>
                    <a:pt x="12010" y="30"/>
                  </a:lnTo>
                  <a:lnTo>
                    <a:pt x="11992" y="23"/>
                  </a:lnTo>
                  <a:lnTo>
                    <a:pt x="11973" y="18"/>
                  </a:lnTo>
                  <a:lnTo>
                    <a:pt x="11954" y="14"/>
                  </a:lnTo>
                  <a:lnTo>
                    <a:pt x="11912" y="12"/>
                  </a:lnTo>
                  <a:lnTo>
                    <a:pt x="11692" y="12"/>
                  </a:lnTo>
                  <a:lnTo>
                    <a:pt x="11692" y="669"/>
                  </a:lnTo>
                  <a:lnTo>
                    <a:pt x="11789" y="669"/>
                  </a:lnTo>
                  <a:lnTo>
                    <a:pt x="11789" y="378"/>
                  </a:lnTo>
                  <a:lnTo>
                    <a:pt x="11861" y="378"/>
                  </a:lnTo>
                  <a:lnTo>
                    <a:pt x="11875" y="379"/>
                  </a:lnTo>
                  <a:lnTo>
                    <a:pt x="11887" y="383"/>
                  </a:lnTo>
                  <a:lnTo>
                    <a:pt x="11898" y="389"/>
                  </a:lnTo>
                  <a:lnTo>
                    <a:pt x="11910" y="397"/>
                  </a:lnTo>
                  <a:lnTo>
                    <a:pt x="11921" y="408"/>
                  </a:lnTo>
                  <a:lnTo>
                    <a:pt x="11931" y="421"/>
                  </a:lnTo>
                  <a:lnTo>
                    <a:pt x="11941" y="436"/>
                  </a:lnTo>
                  <a:lnTo>
                    <a:pt x="11951" y="454"/>
                  </a:lnTo>
                  <a:lnTo>
                    <a:pt x="12018" y="593"/>
                  </a:lnTo>
                  <a:lnTo>
                    <a:pt x="12032" y="611"/>
                  </a:lnTo>
                  <a:lnTo>
                    <a:pt x="12045" y="627"/>
                  </a:lnTo>
                  <a:lnTo>
                    <a:pt x="12060" y="639"/>
                  </a:lnTo>
                  <a:lnTo>
                    <a:pt x="12076" y="650"/>
                  </a:lnTo>
                  <a:lnTo>
                    <a:pt x="12093" y="658"/>
                  </a:lnTo>
                  <a:lnTo>
                    <a:pt x="12110" y="665"/>
                  </a:lnTo>
                  <a:lnTo>
                    <a:pt x="12129" y="668"/>
                  </a:lnTo>
                  <a:lnTo>
                    <a:pt x="12148" y="669"/>
                  </a:lnTo>
                  <a:lnTo>
                    <a:pt x="12168" y="669"/>
                  </a:lnTo>
                  <a:close/>
                  <a:moveTo>
                    <a:pt x="12013" y="183"/>
                  </a:moveTo>
                  <a:lnTo>
                    <a:pt x="12011" y="205"/>
                  </a:lnTo>
                  <a:lnTo>
                    <a:pt x="12004" y="225"/>
                  </a:lnTo>
                  <a:lnTo>
                    <a:pt x="12000" y="234"/>
                  </a:lnTo>
                  <a:lnTo>
                    <a:pt x="11994" y="244"/>
                  </a:lnTo>
                  <a:lnTo>
                    <a:pt x="11986" y="253"/>
                  </a:lnTo>
                  <a:lnTo>
                    <a:pt x="11978" y="261"/>
                  </a:lnTo>
                  <a:lnTo>
                    <a:pt x="11960" y="276"/>
                  </a:lnTo>
                  <a:lnTo>
                    <a:pt x="11951" y="282"/>
                  </a:lnTo>
                  <a:lnTo>
                    <a:pt x="11940" y="287"/>
                  </a:lnTo>
                  <a:lnTo>
                    <a:pt x="11919" y="293"/>
                  </a:lnTo>
                  <a:lnTo>
                    <a:pt x="11896" y="295"/>
                  </a:lnTo>
                  <a:lnTo>
                    <a:pt x="11789" y="295"/>
                  </a:lnTo>
                  <a:lnTo>
                    <a:pt x="11789" y="94"/>
                  </a:lnTo>
                  <a:lnTo>
                    <a:pt x="11896" y="94"/>
                  </a:lnTo>
                  <a:lnTo>
                    <a:pt x="11919" y="95"/>
                  </a:lnTo>
                  <a:lnTo>
                    <a:pt x="11939" y="99"/>
                  </a:lnTo>
                  <a:lnTo>
                    <a:pt x="11959" y="106"/>
                  </a:lnTo>
                  <a:lnTo>
                    <a:pt x="11976" y="117"/>
                  </a:lnTo>
                  <a:lnTo>
                    <a:pt x="11993" y="130"/>
                  </a:lnTo>
                  <a:lnTo>
                    <a:pt x="12004" y="145"/>
                  </a:lnTo>
                  <a:lnTo>
                    <a:pt x="12011" y="164"/>
                  </a:lnTo>
                  <a:lnTo>
                    <a:pt x="12012" y="173"/>
                  </a:lnTo>
                  <a:lnTo>
                    <a:pt x="12013" y="183"/>
                  </a:lnTo>
                  <a:close/>
                  <a:moveTo>
                    <a:pt x="12677" y="94"/>
                  </a:moveTo>
                  <a:lnTo>
                    <a:pt x="12677" y="12"/>
                  </a:lnTo>
                  <a:lnTo>
                    <a:pt x="12307" y="12"/>
                  </a:lnTo>
                  <a:lnTo>
                    <a:pt x="12307" y="669"/>
                  </a:lnTo>
                  <a:lnTo>
                    <a:pt x="12675" y="669"/>
                  </a:lnTo>
                  <a:lnTo>
                    <a:pt x="12675" y="585"/>
                  </a:lnTo>
                  <a:lnTo>
                    <a:pt x="12402" y="585"/>
                  </a:lnTo>
                  <a:lnTo>
                    <a:pt x="12402" y="369"/>
                  </a:lnTo>
                  <a:lnTo>
                    <a:pt x="12652" y="369"/>
                  </a:lnTo>
                  <a:lnTo>
                    <a:pt x="12652" y="285"/>
                  </a:lnTo>
                  <a:lnTo>
                    <a:pt x="12402" y="285"/>
                  </a:lnTo>
                  <a:lnTo>
                    <a:pt x="12402" y="94"/>
                  </a:lnTo>
                  <a:lnTo>
                    <a:pt x="12677" y="94"/>
                  </a:lnTo>
                  <a:close/>
                </a:path>
              </a:pathLst>
            </a:custGeom>
            <a:solidFill>
              <a:schemeClr val="tx2"/>
            </a:solidFill>
            <a:ln w="9525">
              <a:noFill/>
              <a:round/>
              <a:headEnd/>
              <a:tailEnd/>
            </a:ln>
          </p:spPr>
          <p:txBody>
            <a:bodyPr/>
            <a:lstStyle/>
            <a:p>
              <a:pPr>
                <a:defRPr/>
              </a:pPr>
              <a:endParaRPr lang="fi-FI">
                <a:cs typeface="+mn-cs"/>
              </a:endParaRPr>
            </a:p>
          </p:txBody>
        </p:sp>
        <p:sp>
          <p:nvSpPr>
            <p:cNvPr id="35854" name="Freeform 14"/>
            <p:cNvSpPr>
              <a:spLocks noEditPoints="1"/>
            </p:cNvSpPr>
            <p:nvPr userDrawn="1"/>
          </p:nvSpPr>
          <p:spPr bwMode="auto">
            <a:xfrm>
              <a:off x="703" y="3816"/>
              <a:ext cx="965" cy="68"/>
            </a:xfrm>
            <a:custGeom>
              <a:avLst/>
              <a:gdLst/>
              <a:ahLst/>
              <a:cxnLst>
                <a:cxn ang="0">
                  <a:pos x="0" y="14"/>
                </a:cxn>
                <a:cxn ang="0">
                  <a:pos x="1280" y="671"/>
                </a:cxn>
                <a:cxn ang="0">
                  <a:pos x="1176" y="671"/>
                </a:cxn>
                <a:cxn ang="0">
                  <a:pos x="1752" y="14"/>
                </a:cxn>
                <a:cxn ang="0">
                  <a:pos x="1752" y="96"/>
                </a:cxn>
                <a:cxn ang="0">
                  <a:pos x="2752" y="306"/>
                </a:cxn>
                <a:cxn ang="0">
                  <a:pos x="2673" y="100"/>
                </a:cxn>
                <a:cxn ang="0">
                  <a:pos x="2475" y="3"/>
                </a:cxn>
                <a:cxn ang="0">
                  <a:pos x="2250" y="57"/>
                </a:cxn>
                <a:cxn ang="0">
                  <a:pos x="2144" y="208"/>
                </a:cxn>
                <a:cxn ang="0">
                  <a:pos x="2135" y="445"/>
                </a:cxn>
                <a:cxn ang="0">
                  <a:pos x="2238" y="617"/>
                </a:cxn>
                <a:cxn ang="0">
                  <a:pos x="2439" y="683"/>
                </a:cxn>
                <a:cxn ang="0">
                  <a:pos x="2651" y="606"/>
                </a:cxn>
                <a:cxn ang="0">
                  <a:pos x="2743" y="445"/>
                </a:cxn>
                <a:cxn ang="0">
                  <a:pos x="2647" y="421"/>
                </a:cxn>
                <a:cxn ang="0">
                  <a:pos x="2566" y="558"/>
                </a:cxn>
                <a:cxn ang="0">
                  <a:pos x="2414" y="598"/>
                </a:cxn>
                <a:cxn ang="0">
                  <a:pos x="2302" y="551"/>
                </a:cxn>
                <a:cxn ang="0">
                  <a:pos x="2230" y="421"/>
                </a:cxn>
                <a:cxn ang="0">
                  <a:pos x="2236" y="242"/>
                </a:cxn>
                <a:cxn ang="0">
                  <a:pos x="2329" y="115"/>
                </a:cxn>
                <a:cxn ang="0">
                  <a:pos x="2486" y="90"/>
                </a:cxn>
                <a:cxn ang="0">
                  <a:pos x="2612" y="178"/>
                </a:cxn>
                <a:cxn ang="0">
                  <a:pos x="2655" y="342"/>
                </a:cxn>
                <a:cxn ang="0">
                  <a:pos x="2901" y="14"/>
                </a:cxn>
                <a:cxn ang="0">
                  <a:pos x="4180" y="671"/>
                </a:cxn>
                <a:cxn ang="0">
                  <a:pos x="4077" y="671"/>
                </a:cxn>
                <a:cxn ang="0">
                  <a:pos x="4650" y="587"/>
                </a:cxn>
                <a:cxn ang="0">
                  <a:pos x="5160" y="14"/>
                </a:cxn>
                <a:cxn ang="0">
                  <a:pos x="5779" y="540"/>
                </a:cxn>
                <a:cxn ang="0">
                  <a:pos x="5463" y="144"/>
                </a:cxn>
                <a:cxn ang="0">
                  <a:pos x="6411" y="428"/>
                </a:cxn>
                <a:cxn ang="0">
                  <a:pos x="6211" y="257"/>
                </a:cxn>
                <a:cxn ang="0">
                  <a:pos x="6138" y="187"/>
                </a:cxn>
                <a:cxn ang="0">
                  <a:pos x="6186" y="100"/>
                </a:cxn>
                <a:cxn ang="0">
                  <a:pos x="6382" y="115"/>
                </a:cxn>
                <a:cxn ang="0">
                  <a:pos x="6192" y="6"/>
                </a:cxn>
                <a:cxn ang="0">
                  <a:pos x="6065" y="85"/>
                </a:cxn>
                <a:cxn ang="0">
                  <a:pos x="6040" y="202"/>
                </a:cxn>
                <a:cxn ang="0">
                  <a:pos x="6163" y="341"/>
                </a:cxn>
                <a:cxn ang="0">
                  <a:pos x="6302" y="431"/>
                </a:cxn>
                <a:cxn ang="0">
                  <a:pos x="6302" y="553"/>
                </a:cxn>
                <a:cxn ang="0">
                  <a:pos x="6182" y="599"/>
                </a:cxn>
                <a:cxn ang="0">
                  <a:pos x="6116" y="678"/>
                </a:cxn>
                <a:cxn ang="0">
                  <a:pos x="6289" y="667"/>
                </a:cxn>
                <a:cxn ang="0">
                  <a:pos x="6402" y="579"/>
                </a:cxn>
                <a:cxn ang="0">
                  <a:pos x="6516" y="14"/>
                </a:cxn>
                <a:cxn ang="0">
                  <a:pos x="7238" y="671"/>
                </a:cxn>
                <a:cxn ang="0">
                  <a:pos x="7370" y="14"/>
                </a:cxn>
                <a:cxn ang="0">
                  <a:pos x="8512" y="398"/>
                </a:cxn>
                <a:cxn ang="0">
                  <a:pos x="8393" y="519"/>
                </a:cxn>
                <a:cxn ang="0">
                  <a:pos x="8294" y="596"/>
                </a:cxn>
                <a:cxn ang="0">
                  <a:pos x="8160" y="569"/>
                </a:cxn>
                <a:cxn ang="0">
                  <a:pos x="8099" y="454"/>
                </a:cxn>
                <a:cxn ang="0">
                  <a:pos x="8005" y="456"/>
                </a:cxn>
                <a:cxn ang="0">
                  <a:pos x="8074" y="615"/>
                </a:cxn>
                <a:cxn ang="0">
                  <a:pos x="8224" y="682"/>
                </a:cxn>
                <a:cxn ang="0">
                  <a:pos x="8407" y="641"/>
                </a:cxn>
                <a:cxn ang="0">
                  <a:pos x="8490" y="531"/>
                </a:cxn>
                <a:cxn ang="0">
                  <a:pos x="9143" y="14"/>
                </a:cxn>
                <a:cxn ang="0">
                  <a:pos x="9143" y="96"/>
                </a:cxn>
                <a:cxn ang="0">
                  <a:pos x="9377" y="587"/>
                </a:cxn>
              </a:cxnLst>
              <a:rect l="0" t="0" r="r" b="b"/>
              <a:pathLst>
                <a:path w="9651" h="683">
                  <a:moveTo>
                    <a:pt x="511" y="671"/>
                  </a:moveTo>
                  <a:lnTo>
                    <a:pt x="511" y="14"/>
                  </a:lnTo>
                  <a:lnTo>
                    <a:pt x="415" y="14"/>
                  </a:lnTo>
                  <a:lnTo>
                    <a:pt x="415" y="540"/>
                  </a:lnTo>
                  <a:lnTo>
                    <a:pt x="411" y="540"/>
                  </a:lnTo>
                  <a:lnTo>
                    <a:pt x="125" y="14"/>
                  </a:lnTo>
                  <a:lnTo>
                    <a:pt x="0" y="14"/>
                  </a:lnTo>
                  <a:lnTo>
                    <a:pt x="0" y="671"/>
                  </a:lnTo>
                  <a:lnTo>
                    <a:pt x="96" y="671"/>
                  </a:lnTo>
                  <a:lnTo>
                    <a:pt x="96" y="144"/>
                  </a:lnTo>
                  <a:lnTo>
                    <a:pt x="99" y="144"/>
                  </a:lnTo>
                  <a:lnTo>
                    <a:pt x="386" y="671"/>
                  </a:lnTo>
                  <a:lnTo>
                    <a:pt x="511" y="671"/>
                  </a:lnTo>
                  <a:close/>
                  <a:moveTo>
                    <a:pt x="1280" y="671"/>
                  </a:moveTo>
                  <a:lnTo>
                    <a:pt x="993" y="14"/>
                  </a:lnTo>
                  <a:lnTo>
                    <a:pt x="901" y="14"/>
                  </a:lnTo>
                  <a:lnTo>
                    <a:pt x="615" y="671"/>
                  </a:lnTo>
                  <a:lnTo>
                    <a:pt x="717" y="671"/>
                  </a:lnTo>
                  <a:lnTo>
                    <a:pt x="786" y="503"/>
                  </a:lnTo>
                  <a:lnTo>
                    <a:pt x="1108" y="503"/>
                  </a:lnTo>
                  <a:lnTo>
                    <a:pt x="1176" y="671"/>
                  </a:lnTo>
                  <a:lnTo>
                    <a:pt x="1280" y="671"/>
                  </a:lnTo>
                  <a:close/>
                  <a:moveTo>
                    <a:pt x="1078" y="427"/>
                  </a:moveTo>
                  <a:lnTo>
                    <a:pt x="817" y="427"/>
                  </a:lnTo>
                  <a:lnTo>
                    <a:pt x="947" y="104"/>
                  </a:lnTo>
                  <a:lnTo>
                    <a:pt x="1078" y="427"/>
                  </a:lnTo>
                  <a:close/>
                  <a:moveTo>
                    <a:pt x="1752" y="96"/>
                  </a:moveTo>
                  <a:lnTo>
                    <a:pt x="1752" y="14"/>
                  </a:lnTo>
                  <a:lnTo>
                    <a:pt x="1255" y="14"/>
                  </a:lnTo>
                  <a:lnTo>
                    <a:pt x="1255" y="96"/>
                  </a:lnTo>
                  <a:lnTo>
                    <a:pt x="1455" y="96"/>
                  </a:lnTo>
                  <a:lnTo>
                    <a:pt x="1455" y="671"/>
                  </a:lnTo>
                  <a:lnTo>
                    <a:pt x="1551" y="671"/>
                  </a:lnTo>
                  <a:lnTo>
                    <a:pt x="1551" y="96"/>
                  </a:lnTo>
                  <a:lnTo>
                    <a:pt x="1752" y="96"/>
                  </a:lnTo>
                  <a:close/>
                  <a:moveTo>
                    <a:pt x="1978" y="671"/>
                  </a:moveTo>
                  <a:lnTo>
                    <a:pt x="1978" y="14"/>
                  </a:lnTo>
                  <a:lnTo>
                    <a:pt x="1882" y="14"/>
                  </a:lnTo>
                  <a:lnTo>
                    <a:pt x="1882" y="671"/>
                  </a:lnTo>
                  <a:lnTo>
                    <a:pt x="1978" y="671"/>
                  </a:lnTo>
                  <a:close/>
                  <a:moveTo>
                    <a:pt x="2754" y="342"/>
                  </a:moveTo>
                  <a:lnTo>
                    <a:pt x="2752" y="306"/>
                  </a:lnTo>
                  <a:lnTo>
                    <a:pt x="2749" y="272"/>
                  </a:lnTo>
                  <a:lnTo>
                    <a:pt x="2743" y="240"/>
                  </a:lnTo>
                  <a:lnTo>
                    <a:pt x="2734" y="209"/>
                  </a:lnTo>
                  <a:lnTo>
                    <a:pt x="2722" y="179"/>
                  </a:lnTo>
                  <a:lnTo>
                    <a:pt x="2708" y="151"/>
                  </a:lnTo>
                  <a:lnTo>
                    <a:pt x="2693" y="125"/>
                  </a:lnTo>
                  <a:lnTo>
                    <a:pt x="2673" y="100"/>
                  </a:lnTo>
                  <a:lnTo>
                    <a:pt x="2651" y="78"/>
                  </a:lnTo>
                  <a:lnTo>
                    <a:pt x="2626" y="57"/>
                  </a:lnTo>
                  <a:lnTo>
                    <a:pt x="2601" y="40"/>
                  </a:lnTo>
                  <a:lnTo>
                    <a:pt x="2572" y="27"/>
                  </a:lnTo>
                  <a:lnTo>
                    <a:pt x="2541" y="15"/>
                  </a:lnTo>
                  <a:lnTo>
                    <a:pt x="2509" y="8"/>
                  </a:lnTo>
                  <a:lnTo>
                    <a:pt x="2475" y="3"/>
                  </a:lnTo>
                  <a:lnTo>
                    <a:pt x="2439" y="2"/>
                  </a:lnTo>
                  <a:lnTo>
                    <a:pt x="2402" y="3"/>
                  </a:lnTo>
                  <a:lnTo>
                    <a:pt x="2368" y="8"/>
                  </a:lnTo>
                  <a:lnTo>
                    <a:pt x="2335" y="15"/>
                  </a:lnTo>
                  <a:lnTo>
                    <a:pt x="2304" y="27"/>
                  </a:lnTo>
                  <a:lnTo>
                    <a:pt x="2277" y="40"/>
                  </a:lnTo>
                  <a:lnTo>
                    <a:pt x="2250" y="57"/>
                  </a:lnTo>
                  <a:lnTo>
                    <a:pt x="2226" y="78"/>
                  </a:lnTo>
                  <a:lnTo>
                    <a:pt x="2203" y="100"/>
                  </a:lnTo>
                  <a:lnTo>
                    <a:pt x="2194" y="113"/>
                  </a:lnTo>
                  <a:lnTo>
                    <a:pt x="2185" y="125"/>
                  </a:lnTo>
                  <a:lnTo>
                    <a:pt x="2168" y="150"/>
                  </a:lnTo>
                  <a:lnTo>
                    <a:pt x="2155" y="178"/>
                  </a:lnTo>
                  <a:lnTo>
                    <a:pt x="2144" y="208"/>
                  </a:lnTo>
                  <a:lnTo>
                    <a:pt x="2135" y="240"/>
                  </a:lnTo>
                  <a:lnTo>
                    <a:pt x="2129" y="272"/>
                  </a:lnTo>
                  <a:lnTo>
                    <a:pt x="2125" y="306"/>
                  </a:lnTo>
                  <a:lnTo>
                    <a:pt x="2124" y="342"/>
                  </a:lnTo>
                  <a:lnTo>
                    <a:pt x="2125" y="379"/>
                  </a:lnTo>
                  <a:lnTo>
                    <a:pt x="2129" y="413"/>
                  </a:lnTo>
                  <a:lnTo>
                    <a:pt x="2135" y="445"/>
                  </a:lnTo>
                  <a:lnTo>
                    <a:pt x="2144" y="477"/>
                  </a:lnTo>
                  <a:lnTo>
                    <a:pt x="2155" y="506"/>
                  </a:lnTo>
                  <a:lnTo>
                    <a:pt x="2169" y="533"/>
                  </a:lnTo>
                  <a:lnTo>
                    <a:pt x="2185" y="559"/>
                  </a:lnTo>
                  <a:lnTo>
                    <a:pt x="2203" y="583"/>
                  </a:lnTo>
                  <a:lnTo>
                    <a:pt x="2226" y="606"/>
                  </a:lnTo>
                  <a:lnTo>
                    <a:pt x="2238" y="617"/>
                  </a:lnTo>
                  <a:lnTo>
                    <a:pt x="2250" y="627"/>
                  </a:lnTo>
                  <a:lnTo>
                    <a:pt x="2277" y="644"/>
                  </a:lnTo>
                  <a:lnTo>
                    <a:pt x="2304" y="658"/>
                  </a:lnTo>
                  <a:lnTo>
                    <a:pt x="2335" y="669"/>
                  </a:lnTo>
                  <a:lnTo>
                    <a:pt x="2368" y="677"/>
                  </a:lnTo>
                  <a:lnTo>
                    <a:pt x="2402" y="681"/>
                  </a:lnTo>
                  <a:lnTo>
                    <a:pt x="2439" y="683"/>
                  </a:lnTo>
                  <a:lnTo>
                    <a:pt x="2475" y="681"/>
                  </a:lnTo>
                  <a:lnTo>
                    <a:pt x="2509" y="677"/>
                  </a:lnTo>
                  <a:lnTo>
                    <a:pt x="2541" y="669"/>
                  </a:lnTo>
                  <a:lnTo>
                    <a:pt x="2572" y="658"/>
                  </a:lnTo>
                  <a:lnTo>
                    <a:pt x="2601" y="644"/>
                  </a:lnTo>
                  <a:lnTo>
                    <a:pt x="2626" y="627"/>
                  </a:lnTo>
                  <a:lnTo>
                    <a:pt x="2651" y="606"/>
                  </a:lnTo>
                  <a:lnTo>
                    <a:pt x="2673" y="583"/>
                  </a:lnTo>
                  <a:lnTo>
                    <a:pt x="2684" y="571"/>
                  </a:lnTo>
                  <a:lnTo>
                    <a:pt x="2693" y="559"/>
                  </a:lnTo>
                  <a:lnTo>
                    <a:pt x="2708" y="533"/>
                  </a:lnTo>
                  <a:lnTo>
                    <a:pt x="2722" y="506"/>
                  </a:lnTo>
                  <a:lnTo>
                    <a:pt x="2734" y="476"/>
                  </a:lnTo>
                  <a:lnTo>
                    <a:pt x="2743" y="445"/>
                  </a:lnTo>
                  <a:lnTo>
                    <a:pt x="2749" y="413"/>
                  </a:lnTo>
                  <a:lnTo>
                    <a:pt x="2752" y="379"/>
                  </a:lnTo>
                  <a:lnTo>
                    <a:pt x="2754" y="342"/>
                  </a:lnTo>
                  <a:close/>
                  <a:moveTo>
                    <a:pt x="2655" y="342"/>
                  </a:moveTo>
                  <a:lnTo>
                    <a:pt x="2654" y="370"/>
                  </a:lnTo>
                  <a:lnTo>
                    <a:pt x="2651" y="395"/>
                  </a:lnTo>
                  <a:lnTo>
                    <a:pt x="2647" y="421"/>
                  </a:lnTo>
                  <a:lnTo>
                    <a:pt x="2641" y="444"/>
                  </a:lnTo>
                  <a:lnTo>
                    <a:pt x="2632" y="466"/>
                  </a:lnTo>
                  <a:lnTo>
                    <a:pt x="2623" y="487"/>
                  </a:lnTo>
                  <a:lnTo>
                    <a:pt x="2612" y="507"/>
                  </a:lnTo>
                  <a:lnTo>
                    <a:pt x="2599" y="525"/>
                  </a:lnTo>
                  <a:lnTo>
                    <a:pt x="2583" y="543"/>
                  </a:lnTo>
                  <a:lnTo>
                    <a:pt x="2566" y="558"/>
                  </a:lnTo>
                  <a:lnTo>
                    <a:pt x="2548" y="570"/>
                  </a:lnTo>
                  <a:lnTo>
                    <a:pt x="2529" y="581"/>
                  </a:lnTo>
                  <a:lnTo>
                    <a:pt x="2508" y="589"/>
                  </a:lnTo>
                  <a:lnTo>
                    <a:pt x="2486" y="594"/>
                  </a:lnTo>
                  <a:lnTo>
                    <a:pt x="2463" y="598"/>
                  </a:lnTo>
                  <a:lnTo>
                    <a:pt x="2439" y="599"/>
                  </a:lnTo>
                  <a:lnTo>
                    <a:pt x="2414" y="598"/>
                  </a:lnTo>
                  <a:lnTo>
                    <a:pt x="2391" y="594"/>
                  </a:lnTo>
                  <a:lnTo>
                    <a:pt x="2379" y="592"/>
                  </a:lnTo>
                  <a:lnTo>
                    <a:pt x="2369" y="589"/>
                  </a:lnTo>
                  <a:lnTo>
                    <a:pt x="2348" y="581"/>
                  </a:lnTo>
                  <a:lnTo>
                    <a:pt x="2329" y="570"/>
                  </a:lnTo>
                  <a:lnTo>
                    <a:pt x="2311" y="558"/>
                  </a:lnTo>
                  <a:lnTo>
                    <a:pt x="2302" y="551"/>
                  </a:lnTo>
                  <a:lnTo>
                    <a:pt x="2294" y="543"/>
                  </a:lnTo>
                  <a:lnTo>
                    <a:pt x="2279" y="525"/>
                  </a:lnTo>
                  <a:lnTo>
                    <a:pt x="2265" y="507"/>
                  </a:lnTo>
                  <a:lnTo>
                    <a:pt x="2253" y="487"/>
                  </a:lnTo>
                  <a:lnTo>
                    <a:pt x="2244" y="466"/>
                  </a:lnTo>
                  <a:lnTo>
                    <a:pt x="2236" y="444"/>
                  </a:lnTo>
                  <a:lnTo>
                    <a:pt x="2230" y="421"/>
                  </a:lnTo>
                  <a:lnTo>
                    <a:pt x="2225" y="395"/>
                  </a:lnTo>
                  <a:lnTo>
                    <a:pt x="2222" y="370"/>
                  </a:lnTo>
                  <a:lnTo>
                    <a:pt x="2221" y="342"/>
                  </a:lnTo>
                  <a:lnTo>
                    <a:pt x="2222" y="315"/>
                  </a:lnTo>
                  <a:lnTo>
                    <a:pt x="2225" y="290"/>
                  </a:lnTo>
                  <a:lnTo>
                    <a:pt x="2230" y="265"/>
                  </a:lnTo>
                  <a:lnTo>
                    <a:pt x="2236" y="242"/>
                  </a:lnTo>
                  <a:lnTo>
                    <a:pt x="2244" y="219"/>
                  </a:lnTo>
                  <a:lnTo>
                    <a:pt x="2253" y="199"/>
                  </a:lnTo>
                  <a:lnTo>
                    <a:pt x="2265" y="178"/>
                  </a:lnTo>
                  <a:lnTo>
                    <a:pt x="2279" y="160"/>
                  </a:lnTo>
                  <a:lnTo>
                    <a:pt x="2294" y="142"/>
                  </a:lnTo>
                  <a:lnTo>
                    <a:pt x="2312" y="127"/>
                  </a:lnTo>
                  <a:lnTo>
                    <a:pt x="2329" y="115"/>
                  </a:lnTo>
                  <a:lnTo>
                    <a:pt x="2348" y="104"/>
                  </a:lnTo>
                  <a:lnTo>
                    <a:pt x="2369" y="96"/>
                  </a:lnTo>
                  <a:lnTo>
                    <a:pt x="2391" y="90"/>
                  </a:lnTo>
                  <a:lnTo>
                    <a:pt x="2414" y="87"/>
                  </a:lnTo>
                  <a:lnTo>
                    <a:pt x="2439" y="86"/>
                  </a:lnTo>
                  <a:lnTo>
                    <a:pt x="2462" y="87"/>
                  </a:lnTo>
                  <a:lnTo>
                    <a:pt x="2486" y="90"/>
                  </a:lnTo>
                  <a:lnTo>
                    <a:pt x="2507" y="96"/>
                  </a:lnTo>
                  <a:lnTo>
                    <a:pt x="2528" y="104"/>
                  </a:lnTo>
                  <a:lnTo>
                    <a:pt x="2547" y="115"/>
                  </a:lnTo>
                  <a:lnTo>
                    <a:pt x="2566" y="127"/>
                  </a:lnTo>
                  <a:lnTo>
                    <a:pt x="2582" y="142"/>
                  </a:lnTo>
                  <a:lnTo>
                    <a:pt x="2599" y="160"/>
                  </a:lnTo>
                  <a:lnTo>
                    <a:pt x="2612" y="178"/>
                  </a:lnTo>
                  <a:lnTo>
                    <a:pt x="2623" y="199"/>
                  </a:lnTo>
                  <a:lnTo>
                    <a:pt x="2632" y="219"/>
                  </a:lnTo>
                  <a:lnTo>
                    <a:pt x="2641" y="242"/>
                  </a:lnTo>
                  <a:lnTo>
                    <a:pt x="2647" y="265"/>
                  </a:lnTo>
                  <a:lnTo>
                    <a:pt x="2651" y="290"/>
                  </a:lnTo>
                  <a:lnTo>
                    <a:pt x="2654" y="315"/>
                  </a:lnTo>
                  <a:lnTo>
                    <a:pt x="2655" y="342"/>
                  </a:lnTo>
                  <a:close/>
                  <a:moveTo>
                    <a:pt x="3411" y="671"/>
                  </a:moveTo>
                  <a:lnTo>
                    <a:pt x="3411" y="14"/>
                  </a:lnTo>
                  <a:lnTo>
                    <a:pt x="3315" y="14"/>
                  </a:lnTo>
                  <a:lnTo>
                    <a:pt x="3315" y="540"/>
                  </a:lnTo>
                  <a:lnTo>
                    <a:pt x="3311" y="540"/>
                  </a:lnTo>
                  <a:lnTo>
                    <a:pt x="3025" y="14"/>
                  </a:lnTo>
                  <a:lnTo>
                    <a:pt x="2901" y="14"/>
                  </a:lnTo>
                  <a:lnTo>
                    <a:pt x="2901" y="671"/>
                  </a:lnTo>
                  <a:lnTo>
                    <a:pt x="2997" y="671"/>
                  </a:lnTo>
                  <a:lnTo>
                    <a:pt x="2997" y="144"/>
                  </a:lnTo>
                  <a:lnTo>
                    <a:pt x="2999" y="144"/>
                  </a:lnTo>
                  <a:lnTo>
                    <a:pt x="3287" y="671"/>
                  </a:lnTo>
                  <a:lnTo>
                    <a:pt x="3411" y="671"/>
                  </a:lnTo>
                  <a:close/>
                  <a:moveTo>
                    <a:pt x="4180" y="671"/>
                  </a:moveTo>
                  <a:lnTo>
                    <a:pt x="3893" y="14"/>
                  </a:lnTo>
                  <a:lnTo>
                    <a:pt x="3801" y="14"/>
                  </a:lnTo>
                  <a:lnTo>
                    <a:pt x="3516" y="671"/>
                  </a:lnTo>
                  <a:lnTo>
                    <a:pt x="3618" y="671"/>
                  </a:lnTo>
                  <a:lnTo>
                    <a:pt x="3686" y="503"/>
                  </a:lnTo>
                  <a:lnTo>
                    <a:pt x="4008" y="503"/>
                  </a:lnTo>
                  <a:lnTo>
                    <a:pt x="4077" y="671"/>
                  </a:lnTo>
                  <a:lnTo>
                    <a:pt x="4180" y="671"/>
                  </a:lnTo>
                  <a:close/>
                  <a:moveTo>
                    <a:pt x="3978" y="427"/>
                  </a:moveTo>
                  <a:lnTo>
                    <a:pt x="3717" y="427"/>
                  </a:lnTo>
                  <a:lnTo>
                    <a:pt x="3848" y="104"/>
                  </a:lnTo>
                  <a:lnTo>
                    <a:pt x="3978" y="427"/>
                  </a:lnTo>
                  <a:close/>
                  <a:moveTo>
                    <a:pt x="4650" y="671"/>
                  </a:moveTo>
                  <a:lnTo>
                    <a:pt x="4650" y="587"/>
                  </a:lnTo>
                  <a:lnTo>
                    <a:pt x="4380" y="587"/>
                  </a:lnTo>
                  <a:lnTo>
                    <a:pt x="4380" y="14"/>
                  </a:lnTo>
                  <a:lnTo>
                    <a:pt x="4285" y="14"/>
                  </a:lnTo>
                  <a:lnTo>
                    <a:pt x="4285" y="671"/>
                  </a:lnTo>
                  <a:lnTo>
                    <a:pt x="4650" y="671"/>
                  </a:lnTo>
                  <a:close/>
                  <a:moveTo>
                    <a:pt x="5160" y="671"/>
                  </a:moveTo>
                  <a:lnTo>
                    <a:pt x="5160" y="14"/>
                  </a:lnTo>
                  <a:lnTo>
                    <a:pt x="5065" y="14"/>
                  </a:lnTo>
                  <a:lnTo>
                    <a:pt x="5065" y="671"/>
                  </a:lnTo>
                  <a:lnTo>
                    <a:pt x="5160" y="671"/>
                  </a:lnTo>
                  <a:close/>
                  <a:moveTo>
                    <a:pt x="5875" y="671"/>
                  </a:moveTo>
                  <a:lnTo>
                    <a:pt x="5875" y="14"/>
                  </a:lnTo>
                  <a:lnTo>
                    <a:pt x="5779" y="14"/>
                  </a:lnTo>
                  <a:lnTo>
                    <a:pt x="5779" y="540"/>
                  </a:lnTo>
                  <a:lnTo>
                    <a:pt x="5775" y="540"/>
                  </a:lnTo>
                  <a:lnTo>
                    <a:pt x="5489" y="14"/>
                  </a:lnTo>
                  <a:lnTo>
                    <a:pt x="5364" y="14"/>
                  </a:lnTo>
                  <a:lnTo>
                    <a:pt x="5364" y="671"/>
                  </a:lnTo>
                  <a:lnTo>
                    <a:pt x="5460" y="671"/>
                  </a:lnTo>
                  <a:lnTo>
                    <a:pt x="5460" y="144"/>
                  </a:lnTo>
                  <a:lnTo>
                    <a:pt x="5463" y="144"/>
                  </a:lnTo>
                  <a:lnTo>
                    <a:pt x="5750" y="671"/>
                  </a:lnTo>
                  <a:lnTo>
                    <a:pt x="5875" y="671"/>
                  </a:lnTo>
                  <a:close/>
                  <a:moveTo>
                    <a:pt x="6423" y="494"/>
                  </a:moveTo>
                  <a:lnTo>
                    <a:pt x="6420" y="470"/>
                  </a:lnTo>
                  <a:lnTo>
                    <a:pt x="6417" y="448"/>
                  </a:lnTo>
                  <a:lnTo>
                    <a:pt x="6414" y="438"/>
                  </a:lnTo>
                  <a:lnTo>
                    <a:pt x="6411" y="428"/>
                  </a:lnTo>
                  <a:lnTo>
                    <a:pt x="6404" y="408"/>
                  </a:lnTo>
                  <a:lnTo>
                    <a:pt x="6393" y="389"/>
                  </a:lnTo>
                  <a:lnTo>
                    <a:pt x="6380" y="371"/>
                  </a:lnTo>
                  <a:lnTo>
                    <a:pt x="6365" y="353"/>
                  </a:lnTo>
                  <a:lnTo>
                    <a:pt x="6349" y="338"/>
                  </a:lnTo>
                  <a:lnTo>
                    <a:pt x="6302" y="308"/>
                  </a:lnTo>
                  <a:lnTo>
                    <a:pt x="6211" y="257"/>
                  </a:lnTo>
                  <a:lnTo>
                    <a:pt x="6194" y="247"/>
                  </a:lnTo>
                  <a:lnTo>
                    <a:pt x="6179" y="236"/>
                  </a:lnTo>
                  <a:lnTo>
                    <a:pt x="6165" y="227"/>
                  </a:lnTo>
                  <a:lnTo>
                    <a:pt x="6155" y="217"/>
                  </a:lnTo>
                  <a:lnTo>
                    <a:pt x="6147" y="207"/>
                  </a:lnTo>
                  <a:lnTo>
                    <a:pt x="6142" y="198"/>
                  </a:lnTo>
                  <a:lnTo>
                    <a:pt x="6138" y="187"/>
                  </a:lnTo>
                  <a:lnTo>
                    <a:pt x="6137" y="178"/>
                  </a:lnTo>
                  <a:lnTo>
                    <a:pt x="6139" y="160"/>
                  </a:lnTo>
                  <a:lnTo>
                    <a:pt x="6142" y="151"/>
                  </a:lnTo>
                  <a:lnTo>
                    <a:pt x="6145" y="143"/>
                  </a:lnTo>
                  <a:lnTo>
                    <a:pt x="6155" y="128"/>
                  </a:lnTo>
                  <a:lnTo>
                    <a:pt x="6168" y="113"/>
                  </a:lnTo>
                  <a:lnTo>
                    <a:pt x="6186" y="100"/>
                  </a:lnTo>
                  <a:lnTo>
                    <a:pt x="6195" y="95"/>
                  </a:lnTo>
                  <a:lnTo>
                    <a:pt x="6205" y="91"/>
                  </a:lnTo>
                  <a:lnTo>
                    <a:pt x="6227" y="85"/>
                  </a:lnTo>
                  <a:lnTo>
                    <a:pt x="6251" y="84"/>
                  </a:lnTo>
                  <a:lnTo>
                    <a:pt x="6272" y="86"/>
                  </a:lnTo>
                  <a:lnTo>
                    <a:pt x="6301" y="91"/>
                  </a:lnTo>
                  <a:lnTo>
                    <a:pt x="6382" y="115"/>
                  </a:lnTo>
                  <a:lnTo>
                    <a:pt x="6398" y="23"/>
                  </a:lnTo>
                  <a:lnTo>
                    <a:pt x="6361" y="13"/>
                  </a:lnTo>
                  <a:lnTo>
                    <a:pt x="6324" y="6"/>
                  </a:lnTo>
                  <a:lnTo>
                    <a:pt x="6287" y="1"/>
                  </a:lnTo>
                  <a:lnTo>
                    <a:pt x="6251" y="0"/>
                  </a:lnTo>
                  <a:lnTo>
                    <a:pt x="6211" y="2"/>
                  </a:lnTo>
                  <a:lnTo>
                    <a:pt x="6192" y="6"/>
                  </a:lnTo>
                  <a:lnTo>
                    <a:pt x="6174" y="10"/>
                  </a:lnTo>
                  <a:lnTo>
                    <a:pt x="6140" y="23"/>
                  </a:lnTo>
                  <a:lnTo>
                    <a:pt x="6123" y="33"/>
                  </a:lnTo>
                  <a:lnTo>
                    <a:pt x="6108" y="43"/>
                  </a:lnTo>
                  <a:lnTo>
                    <a:pt x="6092" y="56"/>
                  </a:lnTo>
                  <a:lnTo>
                    <a:pt x="6077" y="71"/>
                  </a:lnTo>
                  <a:lnTo>
                    <a:pt x="6065" y="85"/>
                  </a:lnTo>
                  <a:lnTo>
                    <a:pt x="6060" y="93"/>
                  </a:lnTo>
                  <a:lnTo>
                    <a:pt x="6056" y="101"/>
                  </a:lnTo>
                  <a:lnTo>
                    <a:pt x="6049" y="119"/>
                  </a:lnTo>
                  <a:lnTo>
                    <a:pt x="6042" y="138"/>
                  </a:lnTo>
                  <a:lnTo>
                    <a:pt x="6039" y="158"/>
                  </a:lnTo>
                  <a:lnTo>
                    <a:pt x="6038" y="178"/>
                  </a:lnTo>
                  <a:lnTo>
                    <a:pt x="6040" y="202"/>
                  </a:lnTo>
                  <a:lnTo>
                    <a:pt x="6046" y="224"/>
                  </a:lnTo>
                  <a:lnTo>
                    <a:pt x="6056" y="246"/>
                  </a:lnTo>
                  <a:lnTo>
                    <a:pt x="6070" y="267"/>
                  </a:lnTo>
                  <a:lnTo>
                    <a:pt x="6087" y="287"/>
                  </a:lnTo>
                  <a:lnTo>
                    <a:pt x="6109" y="306"/>
                  </a:lnTo>
                  <a:lnTo>
                    <a:pt x="6134" y="325"/>
                  </a:lnTo>
                  <a:lnTo>
                    <a:pt x="6163" y="341"/>
                  </a:lnTo>
                  <a:lnTo>
                    <a:pt x="6198" y="360"/>
                  </a:lnTo>
                  <a:lnTo>
                    <a:pt x="6232" y="377"/>
                  </a:lnTo>
                  <a:lnTo>
                    <a:pt x="6252" y="389"/>
                  </a:lnTo>
                  <a:lnTo>
                    <a:pt x="6270" y="400"/>
                  </a:lnTo>
                  <a:lnTo>
                    <a:pt x="6284" y="412"/>
                  </a:lnTo>
                  <a:lnTo>
                    <a:pt x="6295" y="424"/>
                  </a:lnTo>
                  <a:lnTo>
                    <a:pt x="6302" y="431"/>
                  </a:lnTo>
                  <a:lnTo>
                    <a:pt x="6308" y="439"/>
                  </a:lnTo>
                  <a:lnTo>
                    <a:pt x="6317" y="457"/>
                  </a:lnTo>
                  <a:lnTo>
                    <a:pt x="6322" y="474"/>
                  </a:lnTo>
                  <a:lnTo>
                    <a:pt x="6324" y="494"/>
                  </a:lnTo>
                  <a:lnTo>
                    <a:pt x="6321" y="515"/>
                  </a:lnTo>
                  <a:lnTo>
                    <a:pt x="6314" y="535"/>
                  </a:lnTo>
                  <a:lnTo>
                    <a:pt x="6302" y="553"/>
                  </a:lnTo>
                  <a:lnTo>
                    <a:pt x="6293" y="561"/>
                  </a:lnTo>
                  <a:lnTo>
                    <a:pt x="6284" y="568"/>
                  </a:lnTo>
                  <a:lnTo>
                    <a:pt x="6263" y="582"/>
                  </a:lnTo>
                  <a:lnTo>
                    <a:pt x="6251" y="587"/>
                  </a:lnTo>
                  <a:lnTo>
                    <a:pt x="6239" y="591"/>
                  </a:lnTo>
                  <a:lnTo>
                    <a:pt x="6211" y="597"/>
                  </a:lnTo>
                  <a:lnTo>
                    <a:pt x="6182" y="599"/>
                  </a:lnTo>
                  <a:lnTo>
                    <a:pt x="6149" y="597"/>
                  </a:lnTo>
                  <a:lnTo>
                    <a:pt x="6117" y="591"/>
                  </a:lnTo>
                  <a:lnTo>
                    <a:pt x="6087" y="581"/>
                  </a:lnTo>
                  <a:lnTo>
                    <a:pt x="6060" y="566"/>
                  </a:lnTo>
                  <a:lnTo>
                    <a:pt x="6046" y="656"/>
                  </a:lnTo>
                  <a:lnTo>
                    <a:pt x="6088" y="671"/>
                  </a:lnTo>
                  <a:lnTo>
                    <a:pt x="6116" y="678"/>
                  </a:lnTo>
                  <a:lnTo>
                    <a:pt x="6128" y="680"/>
                  </a:lnTo>
                  <a:lnTo>
                    <a:pt x="6144" y="682"/>
                  </a:lnTo>
                  <a:lnTo>
                    <a:pt x="6182" y="683"/>
                  </a:lnTo>
                  <a:lnTo>
                    <a:pt x="6228" y="680"/>
                  </a:lnTo>
                  <a:lnTo>
                    <a:pt x="6249" y="677"/>
                  </a:lnTo>
                  <a:lnTo>
                    <a:pt x="6270" y="673"/>
                  </a:lnTo>
                  <a:lnTo>
                    <a:pt x="6289" y="667"/>
                  </a:lnTo>
                  <a:lnTo>
                    <a:pt x="6308" y="659"/>
                  </a:lnTo>
                  <a:lnTo>
                    <a:pt x="6325" y="651"/>
                  </a:lnTo>
                  <a:lnTo>
                    <a:pt x="6342" y="641"/>
                  </a:lnTo>
                  <a:lnTo>
                    <a:pt x="6361" y="628"/>
                  </a:lnTo>
                  <a:lnTo>
                    <a:pt x="6377" y="612"/>
                  </a:lnTo>
                  <a:lnTo>
                    <a:pt x="6391" y="596"/>
                  </a:lnTo>
                  <a:lnTo>
                    <a:pt x="6402" y="579"/>
                  </a:lnTo>
                  <a:lnTo>
                    <a:pt x="6411" y="559"/>
                  </a:lnTo>
                  <a:lnTo>
                    <a:pt x="6417" y="539"/>
                  </a:lnTo>
                  <a:lnTo>
                    <a:pt x="6420" y="517"/>
                  </a:lnTo>
                  <a:lnTo>
                    <a:pt x="6423" y="494"/>
                  </a:lnTo>
                  <a:close/>
                  <a:moveTo>
                    <a:pt x="7013" y="96"/>
                  </a:moveTo>
                  <a:lnTo>
                    <a:pt x="7013" y="14"/>
                  </a:lnTo>
                  <a:lnTo>
                    <a:pt x="6516" y="14"/>
                  </a:lnTo>
                  <a:lnTo>
                    <a:pt x="6516" y="96"/>
                  </a:lnTo>
                  <a:lnTo>
                    <a:pt x="6716" y="96"/>
                  </a:lnTo>
                  <a:lnTo>
                    <a:pt x="6716" y="671"/>
                  </a:lnTo>
                  <a:lnTo>
                    <a:pt x="6812" y="671"/>
                  </a:lnTo>
                  <a:lnTo>
                    <a:pt x="6812" y="96"/>
                  </a:lnTo>
                  <a:lnTo>
                    <a:pt x="7013" y="96"/>
                  </a:lnTo>
                  <a:close/>
                  <a:moveTo>
                    <a:pt x="7238" y="671"/>
                  </a:moveTo>
                  <a:lnTo>
                    <a:pt x="7238" y="14"/>
                  </a:lnTo>
                  <a:lnTo>
                    <a:pt x="7143" y="14"/>
                  </a:lnTo>
                  <a:lnTo>
                    <a:pt x="7143" y="671"/>
                  </a:lnTo>
                  <a:lnTo>
                    <a:pt x="7238" y="671"/>
                  </a:lnTo>
                  <a:close/>
                  <a:moveTo>
                    <a:pt x="7867" y="96"/>
                  </a:moveTo>
                  <a:lnTo>
                    <a:pt x="7867" y="14"/>
                  </a:lnTo>
                  <a:lnTo>
                    <a:pt x="7370" y="14"/>
                  </a:lnTo>
                  <a:lnTo>
                    <a:pt x="7370" y="96"/>
                  </a:lnTo>
                  <a:lnTo>
                    <a:pt x="7570" y="96"/>
                  </a:lnTo>
                  <a:lnTo>
                    <a:pt x="7570" y="671"/>
                  </a:lnTo>
                  <a:lnTo>
                    <a:pt x="7666" y="671"/>
                  </a:lnTo>
                  <a:lnTo>
                    <a:pt x="7666" y="96"/>
                  </a:lnTo>
                  <a:lnTo>
                    <a:pt x="7867" y="96"/>
                  </a:lnTo>
                  <a:close/>
                  <a:moveTo>
                    <a:pt x="8512" y="398"/>
                  </a:moveTo>
                  <a:lnTo>
                    <a:pt x="8512" y="14"/>
                  </a:lnTo>
                  <a:lnTo>
                    <a:pt x="8415" y="14"/>
                  </a:lnTo>
                  <a:lnTo>
                    <a:pt x="8415" y="414"/>
                  </a:lnTo>
                  <a:lnTo>
                    <a:pt x="8412" y="454"/>
                  </a:lnTo>
                  <a:lnTo>
                    <a:pt x="8405" y="488"/>
                  </a:lnTo>
                  <a:lnTo>
                    <a:pt x="8400" y="504"/>
                  </a:lnTo>
                  <a:lnTo>
                    <a:pt x="8393" y="519"/>
                  </a:lnTo>
                  <a:lnTo>
                    <a:pt x="8386" y="533"/>
                  </a:lnTo>
                  <a:lnTo>
                    <a:pt x="8377" y="546"/>
                  </a:lnTo>
                  <a:lnTo>
                    <a:pt x="8365" y="559"/>
                  </a:lnTo>
                  <a:lnTo>
                    <a:pt x="8353" y="569"/>
                  </a:lnTo>
                  <a:lnTo>
                    <a:pt x="8340" y="579"/>
                  </a:lnTo>
                  <a:lnTo>
                    <a:pt x="8325" y="586"/>
                  </a:lnTo>
                  <a:lnTo>
                    <a:pt x="8294" y="596"/>
                  </a:lnTo>
                  <a:lnTo>
                    <a:pt x="8275" y="598"/>
                  </a:lnTo>
                  <a:lnTo>
                    <a:pt x="8257" y="599"/>
                  </a:lnTo>
                  <a:lnTo>
                    <a:pt x="8220" y="596"/>
                  </a:lnTo>
                  <a:lnTo>
                    <a:pt x="8203" y="592"/>
                  </a:lnTo>
                  <a:lnTo>
                    <a:pt x="8188" y="586"/>
                  </a:lnTo>
                  <a:lnTo>
                    <a:pt x="8174" y="579"/>
                  </a:lnTo>
                  <a:lnTo>
                    <a:pt x="8160" y="569"/>
                  </a:lnTo>
                  <a:lnTo>
                    <a:pt x="8148" y="558"/>
                  </a:lnTo>
                  <a:lnTo>
                    <a:pt x="8137" y="546"/>
                  </a:lnTo>
                  <a:lnTo>
                    <a:pt x="8119" y="519"/>
                  </a:lnTo>
                  <a:lnTo>
                    <a:pt x="8112" y="504"/>
                  </a:lnTo>
                  <a:lnTo>
                    <a:pt x="8107" y="488"/>
                  </a:lnTo>
                  <a:lnTo>
                    <a:pt x="8102" y="471"/>
                  </a:lnTo>
                  <a:lnTo>
                    <a:pt x="8099" y="454"/>
                  </a:lnTo>
                  <a:lnTo>
                    <a:pt x="8098" y="434"/>
                  </a:lnTo>
                  <a:lnTo>
                    <a:pt x="8097" y="414"/>
                  </a:lnTo>
                  <a:lnTo>
                    <a:pt x="8097" y="14"/>
                  </a:lnTo>
                  <a:lnTo>
                    <a:pt x="8001" y="14"/>
                  </a:lnTo>
                  <a:lnTo>
                    <a:pt x="8001" y="398"/>
                  </a:lnTo>
                  <a:lnTo>
                    <a:pt x="8003" y="427"/>
                  </a:lnTo>
                  <a:lnTo>
                    <a:pt x="8005" y="456"/>
                  </a:lnTo>
                  <a:lnTo>
                    <a:pt x="8010" y="482"/>
                  </a:lnTo>
                  <a:lnTo>
                    <a:pt x="8016" y="508"/>
                  </a:lnTo>
                  <a:lnTo>
                    <a:pt x="8023" y="531"/>
                  </a:lnTo>
                  <a:lnTo>
                    <a:pt x="8033" y="554"/>
                  </a:lnTo>
                  <a:lnTo>
                    <a:pt x="8045" y="574"/>
                  </a:lnTo>
                  <a:lnTo>
                    <a:pt x="8057" y="594"/>
                  </a:lnTo>
                  <a:lnTo>
                    <a:pt x="8074" y="615"/>
                  </a:lnTo>
                  <a:lnTo>
                    <a:pt x="8095" y="633"/>
                  </a:lnTo>
                  <a:lnTo>
                    <a:pt x="8116" y="648"/>
                  </a:lnTo>
                  <a:lnTo>
                    <a:pt x="8129" y="655"/>
                  </a:lnTo>
                  <a:lnTo>
                    <a:pt x="8141" y="660"/>
                  </a:lnTo>
                  <a:lnTo>
                    <a:pt x="8166" y="671"/>
                  </a:lnTo>
                  <a:lnTo>
                    <a:pt x="8194" y="678"/>
                  </a:lnTo>
                  <a:lnTo>
                    <a:pt x="8224" y="682"/>
                  </a:lnTo>
                  <a:lnTo>
                    <a:pt x="8257" y="683"/>
                  </a:lnTo>
                  <a:lnTo>
                    <a:pt x="8288" y="682"/>
                  </a:lnTo>
                  <a:lnTo>
                    <a:pt x="8318" y="678"/>
                  </a:lnTo>
                  <a:lnTo>
                    <a:pt x="8346" y="671"/>
                  </a:lnTo>
                  <a:lnTo>
                    <a:pt x="8372" y="660"/>
                  </a:lnTo>
                  <a:lnTo>
                    <a:pt x="8396" y="648"/>
                  </a:lnTo>
                  <a:lnTo>
                    <a:pt x="8407" y="641"/>
                  </a:lnTo>
                  <a:lnTo>
                    <a:pt x="8417" y="633"/>
                  </a:lnTo>
                  <a:lnTo>
                    <a:pt x="8428" y="625"/>
                  </a:lnTo>
                  <a:lnTo>
                    <a:pt x="8438" y="615"/>
                  </a:lnTo>
                  <a:lnTo>
                    <a:pt x="8455" y="594"/>
                  </a:lnTo>
                  <a:lnTo>
                    <a:pt x="8469" y="574"/>
                  </a:lnTo>
                  <a:lnTo>
                    <a:pt x="8480" y="554"/>
                  </a:lnTo>
                  <a:lnTo>
                    <a:pt x="8490" y="531"/>
                  </a:lnTo>
                  <a:lnTo>
                    <a:pt x="8498" y="508"/>
                  </a:lnTo>
                  <a:lnTo>
                    <a:pt x="8505" y="482"/>
                  </a:lnTo>
                  <a:lnTo>
                    <a:pt x="8509" y="456"/>
                  </a:lnTo>
                  <a:lnTo>
                    <a:pt x="8512" y="427"/>
                  </a:lnTo>
                  <a:lnTo>
                    <a:pt x="8512" y="398"/>
                  </a:lnTo>
                  <a:close/>
                  <a:moveTo>
                    <a:pt x="9143" y="96"/>
                  </a:moveTo>
                  <a:lnTo>
                    <a:pt x="9143" y="14"/>
                  </a:lnTo>
                  <a:lnTo>
                    <a:pt x="8646" y="14"/>
                  </a:lnTo>
                  <a:lnTo>
                    <a:pt x="8646" y="96"/>
                  </a:lnTo>
                  <a:lnTo>
                    <a:pt x="8847" y="96"/>
                  </a:lnTo>
                  <a:lnTo>
                    <a:pt x="8847" y="671"/>
                  </a:lnTo>
                  <a:lnTo>
                    <a:pt x="8943" y="671"/>
                  </a:lnTo>
                  <a:lnTo>
                    <a:pt x="8943" y="96"/>
                  </a:lnTo>
                  <a:lnTo>
                    <a:pt x="9143" y="96"/>
                  </a:lnTo>
                  <a:close/>
                  <a:moveTo>
                    <a:pt x="9651" y="96"/>
                  </a:moveTo>
                  <a:lnTo>
                    <a:pt x="9651" y="14"/>
                  </a:lnTo>
                  <a:lnTo>
                    <a:pt x="9281" y="14"/>
                  </a:lnTo>
                  <a:lnTo>
                    <a:pt x="9281" y="671"/>
                  </a:lnTo>
                  <a:lnTo>
                    <a:pt x="9649" y="671"/>
                  </a:lnTo>
                  <a:lnTo>
                    <a:pt x="9649" y="587"/>
                  </a:lnTo>
                  <a:lnTo>
                    <a:pt x="9377" y="587"/>
                  </a:lnTo>
                  <a:lnTo>
                    <a:pt x="9377" y="371"/>
                  </a:lnTo>
                  <a:lnTo>
                    <a:pt x="9627" y="371"/>
                  </a:lnTo>
                  <a:lnTo>
                    <a:pt x="9627" y="287"/>
                  </a:lnTo>
                  <a:lnTo>
                    <a:pt x="9377" y="287"/>
                  </a:lnTo>
                  <a:lnTo>
                    <a:pt x="9377" y="96"/>
                  </a:lnTo>
                  <a:lnTo>
                    <a:pt x="9651" y="96"/>
                  </a:lnTo>
                  <a:close/>
                </a:path>
              </a:pathLst>
            </a:custGeom>
            <a:solidFill>
              <a:schemeClr val="tx2"/>
            </a:solidFill>
            <a:ln w="9525">
              <a:noFill/>
              <a:round/>
              <a:headEnd/>
              <a:tailEnd/>
            </a:ln>
          </p:spPr>
          <p:txBody>
            <a:bodyPr/>
            <a:lstStyle/>
            <a:p>
              <a:pPr>
                <a:defRPr/>
              </a:pPr>
              <a:endParaRPr lang="fi-FI">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hf hdr="0"/>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eaLnBrk="1" fontAlgn="base" hangingPunct="1">
        <a:lnSpc>
          <a:spcPct val="85000"/>
        </a:lnSpc>
        <a:spcBef>
          <a:spcPct val="0"/>
        </a:spcBef>
        <a:spcAft>
          <a:spcPct val="0"/>
        </a:spcAft>
        <a:defRPr sz="3400" b="1">
          <a:solidFill>
            <a:schemeClr val="accent1"/>
          </a:solidFill>
          <a:latin typeface="Arial" charset="0"/>
        </a:defRPr>
      </a:lvl6pPr>
      <a:lvl7pPr marL="914400" algn="l" rtl="0" eaLnBrk="1" fontAlgn="base" hangingPunct="1">
        <a:lnSpc>
          <a:spcPct val="85000"/>
        </a:lnSpc>
        <a:spcBef>
          <a:spcPct val="0"/>
        </a:spcBef>
        <a:spcAft>
          <a:spcPct val="0"/>
        </a:spcAft>
        <a:defRPr sz="3400" b="1">
          <a:solidFill>
            <a:schemeClr val="accent1"/>
          </a:solidFill>
          <a:latin typeface="Arial" charset="0"/>
        </a:defRPr>
      </a:lvl7pPr>
      <a:lvl8pPr marL="1371600" algn="l" rtl="0" eaLnBrk="1" fontAlgn="base" hangingPunct="1">
        <a:lnSpc>
          <a:spcPct val="85000"/>
        </a:lnSpc>
        <a:spcBef>
          <a:spcPct val="0"/>
        </a:spcBef>
        <a:spcAft>
          <a:spcPct val="0"/>
        </a:spcAft>
        <a:defRPr sz="3400" b="1">
          <a:solidFill>
            <a:schemeClr val="accent1"/>
          </a:solidFill>
          <a:latin typeface="Arial" charset="0"/>
        </a:defRPr>
      </a:lvl8pPr>
      <a:lvl9pPr marL="1828800" algn="l" rtl="0" eaLnBrk="1" fontAlgn="base" hangingPunct="1">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eaLnBrk="1" fontAlgn="base" hangingPunct="1">
        <a:lnSpc>
          <a:spcPct val="85000"/>
        </a:lnSpc>
        <a:spcBef>
          <a:spcPct val="25000"/>
        </a:spcBef>
        <a:spcAft>
          <a:spcPct val="0"/>
        </a:spcAft>
        <a:buChar char="»"/>
        <a:defRPr sz="2200">
          <a:solidFill>
            <a:schemeClr val="tx1"/>
          </a:solidFill>
          <a:latin typeface="+mn-lt"/>
        </a:defRPr>
      </a:lvl6pPr>
      <a:lvl7pPr marL="3065463" indent="-265113" algn="l" rtl="0" eaLnBrk="1" fontAlgn="base" hangingPunct="1">
        <a:lnSpc>
          <a:spcPct val="85000"/>
        </a:lnSpc>
        <a:spcBef>
          <a:spcPct val="25000"/>
        </a:spcBef>
        <a:spcAft>
          <a:spcPct val="0"/>
        </a:spcAft>
        <a:buChar char="»"/>
        <a:defRPr sz="2200">
          <a:solidFill>
            <a:schemeClr val="tx1"/>
          </a:solidFill>
          <a:latin typeface="+mn-lt"/>
        </a:defRPr>
      </a:lvl7pPr>
      <a:lvl8pPr marL="3522663" indent="-265113" algn="l" rtl="0" eaLnBrk="1" fontAlgn="base" hangingPunct="1">
        <a:lnSpc>
          <a:spcPct val="85000"/>
        </a:lnSpc>
        <a:spcBef>
          <a:spcPct val="25000"/>
        </a:spcBef>
        <a:spcAft>
          <a:spcPct val="0"/>
        </a:spcAft>
        <a:buChar char="»"/>
        <a:defRPr sz="2200">
          <a:solidFill>
            <a:schemeClr val="tx1"/>
          </a:solidFill>
          <a:latin typeface="+mn-lt"/>
        </a:defRPr>
      </a:lvl8pPr>
      <a:lvl9pPr marL="3979863" indent="-265113" algn="l" rtl="0" eaLnBrk="1" fontAlgn="base" hangingPunct="1">
        <a:lnSpc>
          <a:spcPct val="85000"/>
        </a:lnSpc>
        <a:spcBef>
          <a:spcPct val="25000"/>
        </a:spcBef>
        <a:spcAft>
          <a:spcPct val="0"/>
        </a:spcAft>
        <a:buChar char="»"/>
        <a:defRPr sz="2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68313" y="4572008"/>
            <a:ext cx="8207375" cy="1714511"/>
          </a:xfrm>
        </p:spPr>
        <p:txBody>
          <a:bodyPr/>
          <a:lstStyle/>
          <a:p>
            <a:pPr eaLnBrk="1" hangingPunct="1"/>
            <a:r>
              <a:rPr lang="en-GB" sz="4000" dirty="0" smtClean="0">
                <a:solidFill>
                  <a:srgbClr val="FFFFFF"/>
                </a:solidFill>
                <a:cs typeface="Arial" charset="0"/>
                <a:sym typeface="Arial" charset="0"/>
              </a:rPr>
              <a:t>Latvia Health Promotion Review</a:t>
            </a:r>
            <a:br>
              <a:rPr lang="en-GB" sz="4000" dirty="0" smtClean="0">
                <a:solidFill>
                  <a:srgbClr val="FFFFFF"/>
                </a:solidFill>
                <a:cs typeface="Arial" charset="0"/>
                <a:sym typeface="Arial" charset="0"/>
              </a:rPr>
            </a:br>
            <a:r>
              <a:rPr lang="en-GB" dirty="0" smtClean="0">
                <a:solidFill>
                  <a:srgbClr val="FFFFFF"/>
                </a:solidFill>
                <a:cs typeface="Arial" charset="0"/>
                <a:sym typeface="Arial" charset="0"/>
              </a:rPr>
              <a:t>World Bank </a:t>
            </a:r>
            <a:br>
              <a:rPr lang="en-GB" dirty="0" smtClean="0">
                <a:solidFill>
                  <a:srgbClr val="FFFFFF"/>
                </a:solidFill>
                <a:cs typeface="Arial" charset="0"/>
                <a:sym typeface="Arial" charset="0"/>
              </a:rPr>
            </a:br>
            <a:r>
              <a:rPr lang="en-GB" sz="2400" dirty="0" smtClean="0">
                <a:solidFill>
                  <a:srgbClr val="FFFFFF"/>
                </a:solidFill>
                <a:cs typeface="Arial" charset="0"/>
                <a:sym typeface="Arial" charset="0"/>
              </a:rPr>
              <a:t>Reimbursable Advisory Services (RAS) agreement</a:t>
            </a:r>
          </a:p>
        </p:txBody>
      </p:sp>
      <p:sp>
        <p:nvSpPr>
          <p:cNvPr id="15362" name="Rectangle 14"/>
          <p:cNvSpPr>
            <a:spLocks noGrp="1" noChangeArrowheads="1"/>
          </p:cNvSpPr>
          <p:nvPr>
            <p:ph type="dt" sz="quarter" idx="10"/>
          </p:nvPr>
        </p:nvSpPr>
        <p:spPr>
          <a:noFill/>
        </p:spPr>
        <p:txBody>
          <a:bodyPr/>
          <a:lstStyle/>
          <a:p>
            <a:pPr eaLnBrk="0" hangingPunct="0">
              <a:buSzPct val="100000"/>
            </a:pPr>
            <a:fld id="{441A98AF-3683-4DD0-87F0-DA014471EDE4}" type="datetime1">
              <a:rPr lang="fi-FI" smtClean="0">
                <a:solidFill>
                  <a:srgbClr val="FFFFFF"/>
                </a:solidFill>
                <a:cs typeface="Arial" charset="0"/>
                <a:sym typeface="Arial" charset="0"/>
              </a:rPr>
              <a:pPr eaLnBrk="0" hangingPunct="0">
                <a:buSzPct val="100000"/>
              </a:pPr>
              <a:t>7.10.2015</a:t>
            </a:fld>
            <a:endParaRPr lang="fi-FI" dirty="0" smtClean="0">
              <a:solidFill>
                <a:srgbClr val="FFFFFF"/>
              </a:solidFill>
              <a:cs typeface="Arial" charset="0"/>
              <a:sym typeface="Arial" charset="0"/>
            </a:endParaRPr>
          </a:p>
        </p:txBody>
      </p:sp>
      <p:sp>
        <p:nvSpPr>
          <p:cNvPr id="15363" name="Rectangle 15"/>
          <p:cNvSpPr>
            <a:spLocks noGrp="1" noChangeArrowheads="1"/>
          </p:cNvSpPr>
          <p:nvPr>
            <p:ph type="ftr" sz="quarter" idx="11"/>
          </p:nvPr>
        </p:nvSpPr>
        <p:spPr>
          <a:noFill/>
        </p:spPr>
        <p:txBody>
          <a:bodyPr/>
          <a:lstStyle/>
          <a:p>
            <a:pPr eaLnBrk="0" hangingPunct="0">
              <a:buSzPct val="100000"/>
            </a:pPr>
            <a:r>
              <a:rPr lang="fi-FI" dirty="0" smtClean="0">
                <a:solidFill>
                  <a:srgbClr val="FFFFFF"/>
                </a:solidFill>
                <a:cs typeface="Arial" charset="0"/>
                <a:sym typeface="Arial" charset="0"/>
              </a:rPr>
              <a:t>THL</a:t>
            </a:r>
          </a:p>
        </p:txBody>
      </p:sp>
      <p:sp>
        <p:nvSpPr>
          <p:cNvPr id="15364" name="Rectangle 16"/>
          <p:cNvSpPr>
            <a:spLocks noGrp="1" noChangeArrowheads="1"/>
          </p:cNvSpPr>
          <p:nvPr>
            <p:ph type="sldNum" sz="quarter" idx="12"/>
          </p:nvPr>
        </p:nvSpPr>
        <p:spPr>
          <a:noFill/>
        </p:spPr>
        <p:txBody>
          <a:bodyPr/>
          <a:lstStyle/>
          <a:p>
            <a:pPr eaLnBrk="0" hangingPunct="0">
              <a:buSzPct val="100000"/>
            </a:pPr>
            <a:endParaRPr lang="fi-FI" dirty="0" smtClean="0">
              <a:solidFill>
                <a:srgbClr val="FFFFFF"/>
              </a:solidFill>
              <a:cs typeface="Arial" charset="0"/>
              <a:sym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Selected </a:t>
            </a:r>
            <a:r>
              <a:rPr lang="en-US" sz="2800" dirty="0" smtClean="0"/>
              <a:t>NCD </a:t>
            </a:r>
            <a:r>
              <a:rPr lang="en-US" sz="2800" dirty="0"/>
              <a:t>risk factors in Latvia compared to five countries in the same region</a:t>
            </a:r>
            <a:endParaRPr lang="fi-FI"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3990071"/>
              </p:ext>
            </p:extLst>
          </p:nvPr>
        </p:nvGraphicFramePr>
        <p:xfrm>
          <a:off x="611560" y="1700808"/>
          <a:ext cx="7704855" cy="3816423"/>
        </p:xfrm>
        <a:graphic>
          <a:graphicData uri="http://schemas.openxmlformats.org/drawingml/2006/table">
            <a:tbl>
              <a:tblPr firstRow="1" firstCol="1" bandRow="1">
                <a:tableStyleId>{5C22544A-7EE6-4342-B048-85BDC9FD1C3A}</a:tableStyleId>
              </a:tblPr>
              <a:tblGrid>
                <a:gridCol w="1539711"/>
                <a:gridCol w="770643"/>
                <a:gridCol w="770643"/>
                <a:gridCol w="770643"/>
                <a:gridCol w="770643"/>
                <a:gridCol w="770643"/>
                <a:gridCol w="770643"/>
                <a:gridCol w="770643"/>
                <a:gridCol w="770643"/>
              </a:tblGrid>
              <a:tr h="1272142">
                <a:tc>
                  <a:txBody>
                    <a:bodyPr/>
                    <a:lstStyle/>
                    <a:p>
                      <a:pPr>
                        <a:spcAft>
                          <a:spcPts val="0"/>
                        </a:spcAft>
                      </a:pPr>
                      <a:r>
                        <a:rPr lang="en-US" sz="1200" dirty="0">
                          <a:effectLst/>
                        </a:rPr>
                        <a:t>Risk factor</a:t>
                      </a:r>
                      <a:endParaRPr lang="fi-FI" sz="1200" dirty="0">
                        <a:effectLst/>
                        <a:latin typeface="Cambria"/>
                        <a:ea typeface="MS Mincho"/>
                        <a:cs typeface="Times New Roman"/>
                      </a:endParaRPr>
                    </a:p>
                  </a:txBody>
                  <a:tcPr marL="68580" marR="68580" marT="0" marB="0"/>
                </a:tc>
                <a:tc gridSpan="2">
                  <a:txBody>
                    <a:bodyPr/>
                    <a:lstStyle/>
                    <a:p>
                      <a:pPr algn="ctr">
                        <a:spcAft>
                          <a:spcPts val="0"/>
                        </a:spcAft>
                      </a:pPr>
                      <a:r>
                        <a:rPr lang="en-US" sz="1200">
                          <a:effectLst/>
                        </a:rPr>
                        <a:t>Current tobacco smoking (%)</a:t>
                      </a:r>
                      <a:endParaRPr lang="fi-FI" sz="1200">
                        <a:effectLst/>
                        <a:latin typeface="Cambria"/>
                        <a:ea typeface="MS Mincho"/>
                        <a:cs typeface="Times New Roman"/>
                      </a:endParaRPr>
                    </a:p>
                  </a:txBody>
                  <a:tcPr marL="68580" marR="68580" marT="0" marB="0"/>
                </a:tc>
                <a:tc hMerge="1">
                  <a:txBody>
                    <a:bodyPr/>
                    <a:lstStyle/>
                    <a:p>
                      <a:endParaRPr lang="fi-FI"/>
                    </a:p>
                  </a:txBody>
                  <a:tcPr/>
                </a:tc>
                <a:tc gridSpan="2">
                  <a:txBody>
                    <a:bodyPr/>
                    <a:lstStyle/>
                    <a:p>
                      <a:pPr algn="ctr">
                        <a:spcAft>
                          <a:spcPts val="0"/>
                        </a:spcAft>
                      </a:pPr>
                      <a:r>
                        <a:rPr lang="en-US" sz="1200">
                          <a:effectLst/>
                        </a:rPr>
                        <a:t>Alcohol consumption per capita (liters)</a:t>
                      </a:r>
                      <a:endParaRPr lang="fi-FI" sz="1200">
                        <a:effectLst/>
                        <a:latin typeface="Cambria"/>
                        <a:ea typeface="MS Mincho"/>
                        <a:cs typeface="Times New Roman"/>
                      </a:endParaRPr>
                    </a:p>
                  </a:txBody>
                  <a:tcPr marL="68580" marR="68580" marT="0" marB="0"/>
                </a:tc>
                <a:tc hMerge="1">
                  <a:txBody>
                    <a:bodyPr/>
                    <a:lstStyle/>
                    <a:p>
                      <a:endParaRPr lang="fi-FI"/>
                    </a:p>
                  </a:txBody>
                  <a:tcPr/>
                </a:tc>
                <a:tc gridSpan="2">
                  <a:txBody>
                    <a:bodyPr/>
                    <a:lstStyle/>
                    <a:p>
                      <a:pPr algn="ctr">
                        <a:spcAft>
                          <a:spcPts val="0"/>
                        </a:spcAft>
                      </a:pPr>
                      <a:r>
                        <a:rPr lang="en-US" sz="1200">
                          <a:effectLst/>
                        </a:rPr>
                        <a:t>Raised blood pressure (%)</a:t>
                      </a:r>
                      <a:endParaRPr lang="fi-FI" sz="1200">
                        <a:effectLst/>
                        <a:latin typeface="Cambria"/>
                        <a:ea typeface="MS Mincho"/>
                        <a:cs typeface="Times New Roman"/>
                      </a:endParaRPr>
                    </a:p>
                  </a:txBody>
                  <a:tcPr marL="68580" marR="68580" marT="0" marB="0"/>
                </a:tc>
                <a:tc hMerge="1">
                  <a:txBody>
                    <a:bodyPr/>
                    <a:lstStyle/>
                    <a:p>
                      <a:endParaRPr lang="fi-FI"/>
                    </a:p>
                  </a:txBody>
                  <a:tcPr/>
                </a:tc>
                <a:tc gridSpan="2">
                  <a:txBody>
                    <a:bodyPr/>
                    <a:lstStyle/>
                    <a:p>
                      <a:pPr algn="ctr">
                        <a:spcAft>
                          <a:spcPts val="0"/>
                        </a:spcAft>
                      </a:pPr>
                      <a:r>
                        <a:rPr lang="en-US" sz="1200">
                          <a:effectLst/>
                        </a:rPr>
                        <a:t>Obesity (%)</a:t>
                      </a:r>
                      <a:endParaRPr lang="fi-FI" sz="1200">
                        <a:effectLst/>
                        <a:latin typeface="Cambria"/>
                        <a:ea typeface="MS Mincho"/>
                        <a:cs typeface="Times New Roman"/>
                      </a:endParaRPr>
                    </a:p>
                  </a:txBody>
                  <a:tcPr marL="68580" marR="68580" marT="0" marB="0"/>
                </a:tc>
                <a:tc hMerge="1">
                  <a:txBody>
                    <a:bodyPr/>
                    <a:lstStyle/>
                    <a:p>
                      <a:endParaRPr lang="fi-FI"/>
                    </a:p>
                  </a:txBody>
                  <a:tcPr/>
                </a:tc>
              </a:tr>
              <a:tr h="636071">
                <a:tc>
                  <a:txBody>
                    <a:bodyPr/>
                    <a:lstStyle/>
                    <a:p>
                      <a:pPr>
                        <a:spcAft>
                          <a:spcPts val="0"/>
                        </a:spcAft>
                      </a:pPr>
                      <a:r>
                        <a:rPr lang="en-US" sz="1200">
                          <a:effectLst/>
                        </a:rPr>
                        <a:t> </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r>
              <a:tr h="318035">
                <a:tc>
                  <a:txBody>
                    <a:bodyPr/>
                    <a:lstStyle/>
                    <a:p>
                      <a:pPr>
                        <a:spcAft>
                          <a:spcPts val="0"/>
                        </a:spcAft>
                      </a:pPr>
                      <a:r>
                        <a:rPr lang="en-US" sz="1200">
                          <a:effectLst/>
                        </a:rPr>
                        <a:t>Denmark</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30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27</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16.1</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6.9</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30</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21</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19</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18</a:t>
                      </a:r>
                      <a:endParaRPr lang="fi-FI" sz="1200" dirty="0">
                        <a:effectLst/>
                        <a:latin typeface="Cambria"/>
                        <a:ea typeface="MS Mincho"/>
                        <a:cs typeface="Times New Roman"/>
                      </a:endParaRPr>
                    </a:p>
                  </a:txBody>
                  <a:tcPr marL="68580" marR="68580" marT="0" marB="0"/>
                </a:tc>
              </a:tr>
              <a:tr h="318035">
                <a:tc>
                  <a:txBody>
                    <a:bodyPr/>
                    <a:lstStyle/>
                    <a:p>
                      <a:pPr>
                        <a:spcAft>
                          <a:spcPts val="0"/>
                        </a:spcAft>
                      </a:pPr>
                      <a:r>
                        <a:rPr lang="en-US" sz="1200">
                          <a:effectLst/>
                        </a:rPr>
                        <a:t>Estonia</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43</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21</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16.2</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5.3</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51</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43</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21</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20</a:t>
                      </a:r>
                      <a:endParaRPr lang="fi-FI" sz="1200" dirty="0">
                        <a:effectLst/>
                        <a:latin typeface="Cambria"/>
                        <a:ea typeface="MS Mincho"/>
                        <a:cs typeface="Times New Roman"/>
                      </a:endParaRPr>
                    </a:p>
                  </a:txBody>
                  <a:tcPr marL="68580" marR="68580" marT="0" marB="0"/>
                </a:tc>
              </a:tr>
              <a:tr h="318035">
                <a:tc>
                  <a:txBody>
                    <a:bodyPr/>
                    <a:lstStyle/>
                    <a:p>
                      <a:pPr>
                        <a:spcAft>
                          <a:spcPts val="0"/>
                        </a:spcAft>
                      </a:pPr>
                      <a:r>
                        <a:rPr lang="en-US" sz="1200">
                          <a:effectLst/>
                        </a:rPr>
                        <a:t>Finland</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27</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a:effectLst/>
                        </a:rPr>
                        <a:t>17.5</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a:effectLst/>
                        </a:rPr>
                        <a:t>7.3</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39</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30</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23</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23</a:t>
                      </a:r>
                      <a:endParaRPr lang="fi-FI" sz="1200" dirty="0">
                        <a:effectLst/>
                        <a:latin typeface="Cambria"/>
                        <a:ea typeface="MS Mincho"/>
                        <a:cs typeface="Times New Roman"/>
                      </a:endParaRPr>
                    </a:p>
                  </a:txBody>
                  <a:tcPr marL="68580" marR="68580" marT="0" marB="0"/>
                </a:tc>
              </a:tr>
              <a:tr h="318035">
                <a:tc>
                  <a:txBody>
                    <a:bodyPr/>
                    <a:lstStyle/>
                    <a:p>
                      <a:pPr>
                        <a:spcAft>
                          <a:spcPts val="0"/>
                        </a:spcAft>
                      </a:pPr>
                      <a:r>
                        <a:rPr lang="en-US" sz="1200" dirty="0">
                          <a:effectLst/>
                        </a:rPr>
                        <a:t>Latvia</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a:effectLst/>
                        </a:rPr>
                        <a:t>46</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19.7</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6.3</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47</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42</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22</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27</a:t>
                      </a:r>
                      <a:endParaRPr lang="fi-FI" sz="1200" dirty="0">
                        <a:effectLst/>
                        <a:latin typeface="Cambria"/>
                        <a:ea typeface="MS Mincho"/>
                        <a:cs typeface="Times New Roman"/>
                      </a:endParaRPr>
                    </a:p>
                  </a:txBody>
                  <a:tcPr marL="68580" marR="68580" marT="0" marB="0"/>
                </a:tc>
              </a:tr>
              <a:tr h="318035">
                <a:tc>
                  <a:txBody>
                    <a:bodyPr/>
                    <a:lstStyle/>
                    <a:p>
                      <a:pPr>
                        <a:spcAft>
                          <a:spcPts val="0"/>
                        </a:spcAft>
                      </a:pPr>
                      <a:r>
                        <a:rPr lang="en-US" sz="1200">
                          <a:effectLst/>
                        </a:rPr>
                        <a:t>Lithuania</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43</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24.4</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7.9</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47</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43</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25</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latin typeface="+mn-lt"/>
                          <a:ea typeface="+mn-ea"/>
                          <a:cs typeface="+mn-cs"/>
                        </a:rPr>
                        <a:t>30</a:t>
                      </a:r>
                      <a:endParaRPr lang="fi-FI" sz="1200" dirty="0">
                        <a:effectLst/>
                        <a:latin typeface="Cambria"/>
                        <a:ea typeface="MS Mincho"/>
                        <a:cs typeface="Times New Roman"/>
                      </a:endParaRPr>
                    </a:p>
                  </a:txBody>
                  <a:tcPr marL="68580" marR="68580" marT="0" marB="0"/>
                </a:tc>
              </a:tr>
              <a:tr h="318035">
                <a:tc>
                  <a:txBody>
                    <a:bodyPr/>
                    <a:lstStyle/>
                    <a:p>
                      <a:pPr>
                        <a:spcAft>
                          <a:spcPts val="0"/>
                        </a:spcAft>
                      </a:pPr>
                      <a:r>
                        <a:rPr lang="en-US" sz="1200">
                          <a:effectLst/>
                        </a:rPr>
                        <a:t>Sweden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24</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12.9</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5.5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35</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27</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latin typeface="+mn-lt"/>
                          <a:ea typeface="+mn-ea"/>
                          <a:cs typeface="+mn-cs"/>
                        </a:rPr>
                        <a:t>20</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dirty="0" smtClean="0">
                          <a:effectLst/>
                        </a:rPr>
                        <a:t>17</a:t>
                      </a:r>
                      <a:endParaRPr lang="fi-FI" sz="1200" dirty="0">
                        <a:effectLst/>
                        <a:latin typeface="Cambria"/>
                        <a:ea typeface="MS Mincho"/>
                        <a:cs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10</a:t>
            </a:fld>
            <a:endParaRPr lang="en-GB"/>
          </a:p>
        </p:txBody>
      </p:sp>
    </p:spTree>
    <p:extLst>
      <p:ext uri="{BB962C8B-B14F-4D97-AF65-F5344CB8AC3E}">
        <p14:creationId xmlns:p14="http://schemas.microsoft.com/office/powerpoint/2010/main" val="409976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7DD665-D5CA-4CA6-BDFA-86C9B62B18C8}" type="datetime1">
              <a:rPr lang="en-GB" smtClean="0"/>
              <a:pPr>
                <a:defRPr/>
              </a:pPr>
              <a:t>07/10/2015</a:t>
            </a:fld>
            <a:endParaRPr lang="en-GB"/>
          </a:p>
        </p:txBody>
      </p:sp>
      <p:sp>
        <p:nvSpPr>
          <p:cNvPr id="3" name="Footer Placeholder 2"/>
          <p:cNvSpPr>
            <a:spLocks noGrp="1"/>
          </p:cNvSpPr>
          <p:nvPr>
            <p:ph type="ftr" sz="quarter" idx="11"/>
          </p:nvPr>
        </p:nvSpPr>
        <p:spPr/>
        <p:txBody>
          <a:bodyPr/>
          <a:lstStyle/>
          <a:p>
            <a:pPr>
              <a:defRPr/>
            </a:pPr>
            <a:r>
              <a:rPr lang="en-GB" smtClean="0"/>
              <a:t>Presentation name / Author</a:t>
            </a:r>
            <a:endParaRPr lang="en-GB"/>
          </a:p>
        </p:txBody>
      </p:sp>
      <p:sp>
        <p:nvSpPr>
          <p:cNvPr id="4" name="Slide Number Placeholder 3"/>
          <p:cNvSpPr>
            <a:spLocks noGrp="1"/>
          </p:cNvSpPr>
          <p:nvPr>
            <p:ph type="sldNum" sz="quarter" idx="12"/>
          </p:nvPr>
        </p:nvSpPr>
        <p:spPr/>
        <p:txBody>
          <a:bodyPr/>
          <a:lstStyle/>
          <a:p>
            <a:pPr>
              <a:defRPr/>
            </a:pPr>
            <a:fld id="{6E36B717-109C-4897-895A-54BAD03CD600}" type="slidenum">
              <a:rPr lang="en-GB" smtClean="0"/>
              <a:pPr>
                <a:defRPr/>
              </a:pPr>
              <a:t>11</a:t>
            </a:fld>
            <a:endParaRPr lang="en-GB"/>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107" y="1052736"/>
            <a:ext cx="9020175" cy="445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540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Health Promotion</a:t>
            </a:r>
            <a:endParaRPr lang="en-US" sz="4400" dirty="0"/>
          </a:p>
        </p:txBody>
      </p:sp>
      <p:sp>
        <p:nvSpPr>
          <p:cNvPr id="3" name="Content Placeholder 2"/>
          <p:cNvSpPr>
            <a:spLocks noGrp="1"/>
          </p:cNvSpPr>
          <p:nvPr>
            <p:ph idx="1"/>
          </p:nvPr>
        </p:nvSpPr>
        <p:spPr>
          <a:xfrm>
            <a:off x="457200" y="1484312"/>
            <a:ext cx="8218488" cy="4752999"/>
          </a:xfrm>
        </p:spPr>
        <p:txBody>
          <a:bodyPr/>
          <a:lstStyle/>
          <a:p>
            <a:r>
              <a:rPr lang="en-US" sz="2400" dirty="0"/>
              <a:t>According to the European Action Plan for Strengthening Public Health Capacity and </a:t>
            </a:r>
            <a:r>
              <a:rPr lang="en-US" sz="2400" dirty="0" smtClean="0"/>
              <a:t>Services (WHO </a:t>
            </a:r>
            <a:r>
              <a:rPr lang="en-US" sz="2400" dirty="0"/>
              <a:t>Regional Committee’s Sixty-two session in </a:t>
            </a:r>
            <a:r>
              <a:rPr lang="en-US" sz="2400" dirty="0" smtClean="0"/>
              <a:t>2012) </a:t>
            </a:r>
            <a:r>
              <a:rPr lang="en-US" sz="2400" dirty="0"/>
              <a:t>health can be influenced by </a:t>
            </a:r>
            <a:r>
              <a:rPr lang="en-US" sz="2400" b="1" dirty="0"/>
              <a:t>social and environmental determinants </a:t>
            </a:r>
            <a:r>
              <a:rPr lang="en-US" sz="2400" dirty="0"/>
              <a:t>that </a:t>
            </a:r>
            <a:r>
              <a:rPr lang="en-US" sz="2400" b="1" dirty="0"/>
              <a:t>interact across the life-course with genetics and </a:t>
            </a:r>
            <a:r>
              <a:rPr lang="en-US" sz="2400" b="1" dirty="0" smtClean="0"/>
              <a:t>behaviors</a:t>
            </a:r>
            <a:r>
              <a:rPr lang="en-US" sz="2400" dirty="0" smtClean="0"/>
              <a:t>.</a:t>
            </a:r>
          </a:p>
          <a:p>
            <a:r>
              <a:rPr lang="en-US" sz="2400" dirty="0" smtClean="0"/>
              <a:t>Health </a:t>
            </a:r>
            <a:r>
              <a:rPr lang="en-US" sz="2400" dirty="0"/>
              <a:t>promotion takes a </a:t>
            </a:r>
            <a:r>
              <a:rPr lang="en-US" sz="2400" b="1" dirty="0"/>
              <a:t>broad view of these determinants</a:t>
            </a:r>
            <a:r>
              <a:rPr lang="en-US" sz="2400" dirty="0"/>
              <a:t> and builds on broad definitions of health and well-being. “Health promotion” and “disease prevention” are interconnected. </a:t>
            </a:r>
            <a:endParaRPr lang="en-US" sz="2400" dirty="0" smtClean="0"/>
          </a:p>
          <a:p>
            <a:r>
              <a:rPr lang="en-US" sz="2400" dirty="0"/>
              <a:t>H</a:t>
            </a:r>
            <a:r>
              <a:rPr lang="en-US" sz="2400" dirty="0" smtClean="0"/>
              <a:t>ealth </a:t>
            </a:r>
            <a:r>
              <a:rPr lang="en-US" sz="2400" dirty="0"/>
              <a:t>promotion activities have a positive influence on health-affecting behavior and health-supportive environments, which will indeed prevent disease. </a:t>
            </a:r>
            <a:endParaRPr lang="fi-FI" sz="24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12</a:t>
            </a:fld>
            <a:endParaRPr lang="en-GB"/>
          </a:p>
        </p:txBody>
      </p:sp>
    </p:spTree>
    <p:extLst>
      <p:ext uri="{BB962C8B-B14F-4D97-AF65-F5344CB8AC3E}">
        <p14:creationId xmlns:p14="http://schemas.microsoft.com/office/powerpoint/2010/main" val="912897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Health promotion </a:t>
            </a:r>
            <a:r>
              <a:rPr lang="en-US" sz="4000" dirty="0" smtClean="0"/>
              <a:t>activities </a:t>
            </a:r>
            <a:endParaRPr lang="fi-FI" sz="4000" dirty="0"/>
          </a:p>
        </p:txBody>
      </p:sp>
      <p:sp>
        <p:nvSpPr>
          <p:cNvPr id="3" name="Content Placeholder 2"/>
          <p:cNvSpPr>
            <a:spLocks noGrp="1"/>
          </p:cNvSpPr>
          <p:nvPr>
            <p:ph idx="1"/>
          </p:nvPr>
        </p:nvSpPr>
        <p:spPr>
          <a:xfrm>
            <a:off x="457200" y="1268760"/>
            <a:ext cx="8218488" cy="4968551"/>
          </a:xfrm>
        </p:spPr>
        <p:txBody>
          <a:bodyPr/>
          <a:lstStyle/>
          <a:p>
            <a:pPr marL="571500" indent="-571500">
              <a:buAutoNum type="romanLcParenBoth"/>
            </a:pPr>
            <a:r>
              <a:rPr lang="en-US" sz="2000" b="1" dirty="0" smtClean="0"/>
              <a:t>promotion </a:t>
            </a:r>
            <a:r>
              <a:rPr lang="en-US" sz="2000" b="1" dirty="0"/>
              <a:t>of changes </a:t>
            </a:r>
            <a:r>
              <a:rPr lang="en-US" sz="2000" dirty="0"/>
              <a:t>in </a:t>
            </a:r>
            <a:r>
              <a:rPr lang="en-US" sz="2400" b="1" dirty="0"/>
              <a:t>lifestyle and behaviors </a:t>
            </a:r>
            <a:r>
              <a:rPr lang="en-US" sz="2000" dirty="0"/>
              <a:t>and in </a:t>
            </a:r>
            <a:r>
              <a:rPr lang="en-US" sz="2400" b="1" dirty="0"/>
              <a:t>environmental and societal conditions</a:t>
            </a:r>
            <a:r>
              <a:rPr lang="en-US" sz="2000" dirty="0"/>
              <a:t>, in order to facilitate the development of a “culture of health and well-being” among individuals and the community and to maintain </a:t>
            </a:r>
            <a:r>
              <a:rPr lang="en-US" sz="2000" dirty="0" smtClean="0"/>
              <a:t>health</a:t>
            </a:r>
            <a:endParaRPr lang="en-US" sz="2000" dirty="0"/>
          </a:p>
          <a:p>
            <a:pPr marL="571500" indent="-571500">
              <a:buAutoNum type="romanLcParenBoth"/>
            </a:pPr>
            <a:r>
              <a:rPr lang="en-US" sz="2000" b="1" dirty="0" smtClean="0"/>
              <a:t>educational </a:t>
            </a:r>
            <a:r>
              <a:rPr lang="en-US" sz="2000" b="1" dirty="0"/>
              <a:t>and social communication </a:t>
            </a:r>
            <a:r>
              <a:rPr lang="en-US" sz="2000" dirty="0"/>
              <a:t>activities aimed at promoting healthy conditions, lifestyles, behavior and </a:t>
            </a:r>
            <a:r>
              <a:rPr lang="en-US" sz="2000" dirty="0" smtClean="0"/>
              <a:t>environments</a:t>
            </a:r>
          </a:p>
          <a:p>
            <a:pPr marL="571500" indent="-571500">
              <a:buAutoNum type="romanLcParenBoth"/>
            </a:pPr>
            <a:r>
              <a:rPr lang="en-US" sz="2000" b="1" dirty="0" smtClean="0"/>
              <a:t>reorientation </a:t>
            </a:r>
            <a:r>
              <a:rPr lang="en-US" sz="2000" b="1" dirty="0"/>
              <a:t>of health services </a:t>
            </a:r>
            <a:r>
              <a:rPr lang="en-US" sz="2000" dirty="0"/>
              <a:t>to develop care models that encourage health </a:t>
            </a:r>
            <a:r>
              <a:rPr lang="en-US" sz="2000" dirty="0" smtClean="0"/>
              <a:t>promotion</a:t>
            </a:r>
          </a:p>
          <a:p>
            <a:pPr marL="571500" indent="-571500">
              <a:buAutoNum type="romanLcParenBoth"/>
            </a:pPr>
            <a:r>
              <a:rPr lang="en-US" sz="2000" b="1" dirty="0" smtClean="0"/>
              <a:t>inter-</a:t>
            </a:r>
            <a:r>
              <a:rPr lang="en-US" sz="2000" b="1" dirty="0" err="1" smtClean="0"/>
              <a:t>sectoral</a:t>
            </a:r>
            <a:r>
              <a:rPr lang="en-US" sz="2000" b="1" dirty="0" smtClean="0"/>
              <a:t> </a:t>
            </a:r>
            <a:r>
              <a:rPr lang="en-US" sz="2000" b="1" dirty="0"/>
              <a:t>partnerships </a:t>
            </a:r>
            <a:r>
              <a:rPr lang="en-US" sz="2000" dirty="0"/>
              <a:t>for more effective health promotion </a:t>
            </a:r>
            <a:r>
              <a:rPr lang="en-US" sz="2000" dirty="0" smtClean="0"/>
              <a:t>activities</a:t>
            </a:r>
          </a:p>
          <a:p>
            <a:pPr marL="571500" indent="-571500">
              <a:buAutoNum type="romanLcParenBoth"/>
            </a:pPr>
            <a:r>
              <a:rPr lang="en-US" sz="2000" b="1" dirty="0" smtClean="0"/>
              <a:t>assessment </a:t>
            </a:r>
            <a:r>
              <a:rPr lang="en-US" sz="2000" b="1" dirty="0"/>
              <a:t>of the impact </a:t>
            </a:r>
            <a:r>
              <a:rPr lang="en-US" sz="2000" dirty="0"/>
              <a:t>of public policies on </a:t>
            </a:r>
            <a:r>
              <a:rPr lang="en-US" sz="2000" dirty="0" smtClean="0"/>
              <a:t>health</a:t>
            </a:r>
          </a:p>
          <a:p>
            <a:pPr marL="571500" indent="-571500">
              <a:buAutoNum type="romanLcParenBoth"/>
            </a:pPr>
            <a:r>
              <a:rPr lang="en-US" sz="2000" b="1" dirty="0" smtClean="0"/>
              <a:t>risk communication</a:t>
            </a:r>
          </a:p>
          <a:p>
            <a:pPr marL="571500" indent="-571500">
              <a:buAutoNum type="romanLcParenBoth"/>
            </a:pPr>
            <a:r>
              <a:rPr lang="en-US" sz="2000" b="1" dirty="0" smtClean="0"/>
              <a:t>awareness </a:t>
            </a:r>
            <a:r>
              <a:rPr lang="en-US" sz="2000" b="1" dirty="0"/>
              <a:t>of and action </a:t>
            </a:r>
            <a:r>
              <a:rPr lang="en-US" sz="2000" dirty="0"/>
              <a:t>on the </a:t>
            </a:r>
            <a:r>
              <a:rPr lang="en-US" sz="2000" b="1" dirty="0"/>
              <a:t>social determinants </a:t>
            </a:r>
            <a:r>
              <a:rPr lang="en-US" sz="2000" dirty="0"/>
              <a:t>of health and health </a:t>
            </a:r>
            <a:r>
              <a:rPr lang="en-US" sz="2000" b="1" dirty="0" smtClean="0"/>
              <a:t>equity</a:t>
            </a:r>
            <a:endParaRPr lang="fi-FI" sz="2000" b="1"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13</a:t>
            </a:fld>
            <a:endParaRPr lang="en-GB"/>
          </a:p>
        </p:txBody>
      </p:sp>
    </p:spTree>
    <p:extLst>
      <p:ext uri="{BB962C8B-B14F-4D97-AF65-F5344CB8AC3E}">
        <p14:creationId xmlns:p14="http://schemas.microsoft.com/office/powerpoint/2010/main" val="3348746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Determinants of health</a:t>
            </a:r>
            <a:endParaRPr lang="en-US" sz="48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14</a:t>
            </a:fld>
            <a:endParaRPr lang="en-GB"/>
          </a:p>
        </p:txBody>
      </p:sp>
      <p:pic>
        <p:nvPicPr>
          <p:cNvPr id="4710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42096" y="1484313"/>
            <a:ext cx="6848696"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6093296"/>
            <a:ext cx="3384376" cy="338554"/>
          </a:xfrm>
          <a:prstGeom prst="rect">
            <a:avLst/>
          </a:prstGeom>
          <a:noFill/>
        </p:spPr>
        <p:txBody>
          <a:bodyPr wrap="square" rtlCol="0">
            <a:spAutoFit/>
          </a:bodyPr>
          <a:lstStyle/>
          <a:p>
            <a:r>
              <a:rPr lang="fi-FI" sz="1600" dirty="0" smtClean="0"/>
              <a:t>Dahlgren and </a:t>
            </a:r>
            <a:r>
              <a:rPr lang="fi-FI" sz="1600" dirty="0" err="1" smtClean="0"/>
              <a:t>Whitehead</a:t>
            </a:r>
            <a:r>
              <a:rPr lang="fi-FI" sz="1600" dirty="0" smtClean="0"/>
              <a:t> 1991 </a:t>
            </a:r>
            <a:endParaRPr lang="fi-FI" sz="1600" dirty="0"/>
          </a:p>
        </p:txBody>
      </p:sp>
    </p:spTree>
    <p:extLst>
      <p:ext uri="{BB962C8B-B14F-4D97-AF65-F5344CB8AC3E}">
        <p14:creationId xmlns:p14="http://schemas.microsoft.com/office/powerpoint/2010/main" val="248267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2" descr="IMAGE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698" y="514350"/>
            <a:ext cx="7340600"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Global Action Plan for Prevention and Control of NCDs 2013-2020</a:t>
            </a:r>
            <a:endParaRPr lang="fi-FI" sz="3200" dirty="0"/>
          </a:p>
        </p:txBody>
      </p:sp>
      <p:sp>
        <p:nvSpPr>
          <p:cNvPr id="3" name="Content Placeholder 2"/>
          <p:cNvSpPr>
            <a:spLocks noGrp="1"/>
          </p:cNvSpPr>
          <p:nvPr>
            <p:ph idx="1"/>
          </p:nvPr>
        </p:nvSpPr>
        <p:spPr>
          <a:xfrm>
            <a:off x="457200" y="1196753"/>
            <a:ext cx="8218488" cy="4680172"/>
          </a:xfrm>
        </p:spPr>
        <p:txBody>
          <a:bodyPr/>
          <a:lstStyle/>
          <a:p>
            <a:pPr marL="0" indent="0">
              <a:buNone/>
            </a:pPr>
            <a:r>
              <a:rPr lang="en-US" dirty="0" smtClean="0"/>
              <a:t>Objectives:</a:t>
            </a:r>
          </a:p>
          <a:p>
            <a:pPr marL="514350" indent="-514350">
              <a:buAutoNum type="arabicPeriod"/>
            </a:pPr>
            <a:r>
              <a:rPr lang="en-US" sz="1800" dirty="0" smtClean="0"/>
              <a:t>To </a:t>
            </a:r>
            <a:r>
              <a:rPr lang="en-US" sz="1800" b="1" dirty="0"/>
              <a:t>raise the priority </a:t>
            </a:r>
            <a:r>
              <a:rPr lang="en-US" sz="1800" dirty="0"/>
              <a:t>accorded to the prevention and control of </a:t>
            </a:r>
            <a:r>
              <a:rPr lang="en-US" sz="1800" dirty="0" smtClean="0"/>
              <a:t>NCDs </a:t>
            </a:r>
            <a:r>
              <a:rPr lang="en-US" sz="1800" dirty="0"/>
              <a:t>in global, regional and national agendas and internationally agreed development goals, through strengthened international cooperation and </a:t>
            </a:r>
            <a:r>
              <a:rPr lang="en-US" sz="1800" dirty="0" smtClean="0"/>
              <a:t>advocacy</a:t>
            </a:r>
          </a:p>
          <a:p>
            <a:pPr marL="514350" indent="-514350">
              <a:buAutoNum type="arabicPeriod"/>
            </a:pPr>
            <a:r>
              <a:rPr lang="en-US" sz="1800" dirty="0" smtClean="0"/>
              <a:t>To </a:t>
            </a:r>
            <a:r>
              <a:rPr lang="en-US" sz="1800" dirty="0"/>
              <a:t>strengthen </a:t>
            </a:r>
            <a:r>
              <a:rPr lang="en-US" sz="1800" b="1" dirty="0"/>
              <a:t>national capacity</a:t>
            </a:r>
            <a:r>
              <a:rPr lang="en-US" sz="1800" dirty="0"/>
              <a:t>, leadership, governance, multi-</a:t>
            </a:r>
            <a:r>
              <a:rPr lang="en-US" sz="1800" dirty="0" err="1"/>
              <a:t>sectoral</a:t>
            </a:r>
            <a:r>
              <a:rPr lang="en-US" sz="1800" dirty="0"/>
              <a:t> action and partnerships to accelerate country response for the prevention and control of </a:t>
            </a:r>
            <a:r>
              <a:rPr lang="en-US" sz="1800" dirty="0" smtClean="0"/>
              <a:t>NCDs.</a:t>
            </a:r>
          </a:p>
          <a:p>
            <a:pPr marL="514350" indent="-514350">
              <a:buAutoNum type="arabicPeriod"/>
            </a:pPr>
            <a:r>
              <a:rPr lang="en-US" sz="1800" dirty="0" smtClean="0"/>
              <a:t>To </a:t>
            </a:r>
            <a:r>
              <a:rPr lang="en-US" sz="1800" b="1" dirty="0"/>
              <a:t>reduce modifiable risk factors </a:t>
            </a:r>
            <a:r>
              <a:rPr lang="en-US" sz="1800" dirty="0" smtClean="0"/>
              <a:t>NCDs </a:t>
            </a:r>
            <a:r>
              <a:rPr lang="en-US" sz="1800" dirty="0"/>
              <a:t>and </a:t>
            </a:r>
            <a:r>
              <a:rPr lang="en-US" sz="1800" b="1" dirty="0"/>
              <a:t>underlying social determinants</a:t>
            </a:r>
            <a:r>
              <a:rPr lang="en-US" sz="1800" dirty="0"/>
              <a:t> through creation of health-promoting </a:t>
            </a:r>
            <a:r>
              <a:rPr lang="en-US" sz="1800" dirty="0" smtClean="0"/>
              <a:t>environments.</a:t>
            </a:r>
          </a:p>
          <a:p>
            <a:pPr marL="514350" indent="-514350">
              <a:buAutoNum type="arabicPeriod"/>
            </a:pPr>
            <a:r>
              <a:rPr lang="en-US" sz="1800" dirty="0" smtClean="0"/>
              <a:t>To </a:t>
            </a:r>
            <a:r>
              <a:rPr lang="en-US" sz="1800" b="1" dirty="0"/>
              <a:t>strengthen and orient health systems </a:t>
            </a:r>
            <a:r>
              <a:rPr lang="en-US" sz="1800" dirty="0"/>
              <a:t>to address the prevention and control of </a:t>
            </a:r>
            <a:r>
              <a:rPr lang="en-US" sz="1800" dirty="0" smtClean="0"/>
              <a:t>NCDs </a:t>
            </a:r>
            <a:r>
              <a:rPr lang="en-US" sz="1800" dirty="0"/>
              <a:t>and the underlying social determinants through </a:t>
            </a:r>
            <a:r>
              <a:rPr lang="en-US" sz="1800" dirty="0" smtClean="0"/>
              <a:t>people-centered </a:t>
            </a:r>
            <a:r>
              <a:rPr lang="en-US" sz="1800" dirty="0"/>
              <a:t>primary health care and universal health </a:t>
            </a:r>
            <a:r>
              <a:rPr lang="en-US" sz="1800" dirty="0" smtClean="0"/>
              <a:t>coverage.</a:t>
            </a:r>
          </a:p>
          <a:p>
            <a:pPr marL="514350" indent="-514350">
              <a:buAutoNum type="arabicPeriod"/>
            </a:pPr>
            <a:r>
              <a:rPr lang="en-US" sz="1800" dirty="0" smtClean="0"/>
              <a:t>To </a:t>
            </a:r>
            <a:r>
              <a:rPr lang="en-US" sz="1800" dirty="0"/>
              <a:t>promote and support national capacity for </a:t>
            </a:r>
            <a:r>
              <a:rPr lang="en-US" sz="1800" b="1" dirty="0"/>
              <a:t>high-quality research</a:t>
            </a:r>
            <a:r>
              <a:rPr lang="en-US" sz="1800" dirty="0"/>
              <a:t> and development for the prevention and control of </a:t>
            </a:r>
            <a:r>
              <a:rPr lang="en-US" sz="1800" dirty="0" smtClean="0"/>
              <a:t>NCDs.</a:t>
            </a:r>
          </a:p>
          <a:p>
            <a:pPr marL="514350" indent="-514350">
              <a:buAutoNum type="arabicPeriod"/>
            </a:pPr>
            <a:r>
              <a:rPr lang="en-US" sz="1800" dirty="0" smtClean="0"/>
              <a:t>To </a:t>
            </a:r>
            <a:r>
              <a:rPr lang="en-US" sz="1800" b="1" dirty="0"/>
              <a:t>monitor the trends and determinants</a:t>
            </a:r>
            <a:r>
              <a:rPr lang="en-US" sz="1800" dirty="0"/>
              <a:t> of </a:t>
            </a:r>
            <a:r>
              <a:rPr lang="en-US" sz="1800" dirty="0" smtClean="0"/>
              <a:t>NCDs </a:t>
            </a:r>
            <a:r>
              <a:rPr lang="en-US" sz="1800" dirty="0"/>
              <a:t>and evaluate progress in their prevention and control.</a:t>
            </a:r>
          </a:p>
          <a:p>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16</a:t>
            </a:fld>
            <a:endParaRPr lang="en-GB"/>
          </a:p>
        </p:txBody>
      </p:sp>
    </p:spTree>
    <p:extLst>
      <p:ext uri="{BB962C8B-B14F-4D97-AF65-F5344CB8AC3E}">
        <p14:creationId xmlns:p14="http://schemas.microsoft.com/office/powerpoint/2010/main" val="1910778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 </a:t>
            </a:r>
            <a:r>
              <a:rPr lang="en-US" dirty="0"/>
              <a:t>voluntary global targets </a:t>
            </a:r>
            <a:r>
              <a:rPr lang="en-US" dirty="0" smtClean="0"/>
              <a:t>for NCD prevention and control </a:t>
            </a:r>
            <a:r>
              <a:rPr lang="en-US" dirty="0"/>
              <a:t>by 2025.</a:t>
            </a:r>
            <a:endParaRPr lang="fi-FI" dirty="0"/>
          </a:p>
        </p:txBody>
      </p:sp>
      <p:sp>
        <p:nvSpPr>
          <p:cNvPr id="3" name="Content Placeholder 2"/>
          <p:cNvSpPr>
            <a:spLocks noGrp="1"/>
          </p:cNvSpPr>
          <p:nvPr>
            <p:ph idx="1"/>
          </p:nvPr>
        </p:nvSpPr>
        <p:spPr>
          <a:xfrm>
            <a:off x="457200" y="1340768"/>
            <a:ext cx="8218488" cy="4824536"/>
          </a:xfrm>
        </p:spPr>
        <p:txBody>
          <a:bodyPr/>
          <a:lstStyle/>
          <a:p>
            <a:pPr marL="514350" indent="-514350">
              <a:buAutoNum type="arabicPeriod"/>
            </a:pPr>
            <a:r>
              <a:rPr lang="en-US" sz="1800" dirty="0" smtClean="0"/>
              <a:t>A </a:t>
            </a:r>
            <a:r>
              <a:rPr lang="en-US" sz="1800" dirty="0"/>
              <a:t>25% relative reduction in the overall mortality from </a:t>
            </a:r>
            <a:r>
              <a:rPr lang="en-US" sz="1800" dirty="0" smtClean="0"/>
              <a:t>CVDs</a:t>
            </a:r>
            <a:r>
              <a:rPr lang="en-US" sz="1800" dirty="0"/>
              <a:t>, cancer, </a:t>
            </a:r>
            <a:r>
              <a:rPr lang="en-US" sz="1800" dirty="0" smtClean="0"/>
              <a:t>diabetes, or </a:t>
            </a:r>
            <a:r>
              <a:rPr lang="en-US" sz="1800" dirty="0"/>
              <a:t>chronic respiratory </a:t>
            </a:r>
            <a:r>
              <a:rPr lang="en-US" sz="1800" dirty="0" smtClean="0"/>
              <a:t>diseases</a:t>
            </a:r>
          </a:p>
          <a:p>
            <a:pPr marL="514350" indent="-514350">
              <a:buAutoNum type="arabicPeriod"/>
            </a:pPr>
            <a:r>
              <a:rPr lang="en-US" sz="1800" dirty="0" smtClean="0"/>
              <a:t>At </a:t>
            </a:r>
            <a:r>
              <a:rPr lang="en-US" sz="1800" dirty="0"/>
              <a:t>least 10% relative reduction in the harmful use of alcohol, as appropriate, within the national </a:t>
            </a:r>
            <a:r>
              <a:rPr lang="en-US" sz="1800" dirty="0" smtClean="0"/>
              <a:t>context</a:t>
            </a:r>
          </a:p>
          <a:p>
            <a:pPr marL="514350" indent="-514350">
              <a:buAutoNum type="arabicPeriod"/>
            </a:pPr>
            <a:r>
              <a:rPr lang="en-US" sz="1800" dirty="0" smtClean="0"/>
              <a:t>A </a:t>
            </a:r>
            <a:r>
              <a:rPr lang="en-US" sz="1800" dirty="0"/>
              <a:t>10% relative reduction in prevalence of insufficient physical </a:t>
            </a:r>
            <a:r>
              <a:rPr lang="en-US" sz="1800" dirty="0" smtClean="0"/>
              <a:t>activity</a:t>
            </a:r>
          </a:p>
          <a:p>
            <a:pPr marL="514350" indent="-514350">
              <a:buAutoNum type="arabicPeriod"/>
            </a:pPr>
            <a:r>
              <a:rPr lang="en-US" sz="1800" dirty="0" smtClean="0"/>
              <a:t>A </a:t>
            </a:r>
            <a:r>
              <a:rPr lang="en-US" sz="1800" dirty="0"/>
              <a:t>30% relative reduction in mean population intake of </a:t>
            </a:r>
            <a:r>
              <a:rPr lang="en-US" sz="1800" dirty="0" smtClean="0"/>
              <a:t>salt/sodium</a:t>
            </a:r>
          </a:p>
          <a:p>
            <a:pPr marL="514350" indent="-514350">
              <a:buAutoNum type="arabicPeriod"/>
            </a:pPr>
            <a:r>
              <a:rPr lang="en-US" sz="1800" dirty="0" smtClean="0"/>
              <a:t>A </a:t>
            </a:r>
            <a:r>
              <a:rPr lang="en-US" sz="1800" dirty="0"/>
              <a:t>30% relative reduction in prevalence of current tobacco use in persons aged 15+ </a:t>
            </a:r>
            <a:r>
              <a:rPr lang="en-US" sz="1800" dirty="0" smtClean="0"/>
              <a:t>years</a:t>
            </a:r>
          </a:p>
          <a:p>
            <a:pPr marL="514350" indent="-514350">
              <a:buAutoNum type="arabicPeriod"/>
            </a:pPr>
            <a:r>
              <a:rPr lang="en-US" sz="1800" dirty="0" smtClean="0"/>
              <a:t>A </a:t>
            </a:r>
            <a:r>
              <a:rPr lang="en-US" sz="1800" dirty="0"/>
              <a:t>25% relative reduction in the prevalence of raised blood pressure or contain the prevalence of raised blood pressure, according to national </a:t>
            </a:r>
            <a:r>
              <a:rPr lang="en-US" sz="1800" dirty="0" smtClean="0"/>
              <a:t>circumstances</a:t>
            </a:r>
          </a:p>
          <a:p>
            <a:pPr marL="514350" indent="-514350">
              <a:buAutoNum type="arabicPeriod"/>
            </a:pPr>
            <a:r>
              <a:rPr lang="en-US" sz="1800" dirty="0" smtClean="0"/>
              <a:t>Halt </a:t>
            </a:r>
            <a:r>
              <a:rPr lang="en-US" sz="1800" dirty="0"/>
              <a:t>the rise in diabetes and </a:t>
            </a:r>
            <a:r>
              <a:rPr lang="en-US" sz="1800" dirty="0" smtClean="0"/>
              <a:t>obesity</a:t>
            </a:r>
          </a:p>
          <a:p>
            <a:pPr marL="514350" indent="-514350">
              <a:buAutoNum type="arabicPeriod"/>
            </a:pPr>
            <a:r>
              <a:rPr lang="en-US" sz="1800" dirty="0" smtClean="0"/>
              <a:t>At </a:t>
            </a:r>
            <a:r>
              <a:rPr lang="en-US" sz="1800" dirty="0"/>
              <a:t>least 50% of eligible people receive drug therapy and counselling (including glycemic control) to prevent heart attacks and </a:t>
            </a:r>
            <a:r>
              <a:rPr lang="en-US" sz="1800" dirty="0" smtClean="0"/>
              <a:t>strokes</a:t>
            </a:r>
          </a:p>
          <a:p>
            <a:pPr marL="514350" indent="-514350">
              <a:buAutoNum type="arabicPeriod"/>
            </a:pPr>
            <a:r>
              <a:rPr lang="en-US" sz="1800" dirty="0" smtClean="0"/>
              <a:t>An </a:t>
            </a:r>
            <a:r>
              <a:rPr lang="en-US" sz="1800" dirty="0"/>
              <a:t>80% availability of the affordable basic technologies and essential medicines, including generics, required to treat major non-communicable diseases in both public and private facilities</a:t>
            </a:r>
          </a:p>
          <a:p>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17</a:t>
            </a:fld>
            <a:endParaRPr lang="en-GB"/>
          </a:p>
        </p:txBody>
      </p:sp>
    </p:spTree>
    <p:extLst>
      <p:ext uri="{BB962C8B-B14F-4D97-AF65-F5344CB8AC3E}">
        <p14:creationId xmlns:p14="http://schemas.microsoft.com/office/powerpoint/2010/main" val="160345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 in all policies </a:t>
            </a:r>
            <a:r>
              <a:rPr lang="en-US" dirty="0" smtClean="0"/>
              <a:t>(</a:t>
            </a:r>
            <a:r>
              <a:rPr lang="en-US" dirty="0" err="1" smtClean="0"/>
              <a:t>HiAP</a:t>
            </a:r>
            <a:r>
              <a:rPr lang="en-US" dirty="0" smtClean="0"/>
              <a:t>) </a:t>
            </a:r>
            <a:br>
              <a:rPr lang="en-US" dirty="0" smtClean="0"/>
            </a:br>
            <a:r>
              <a:rPr lang="en-US" dirty="0" smtClean="0"/>
              <a:t>– </a:t>
            </a:r>
            <a:r>
              <a:rPr lang="en-US" dirty="0"/>
              <a:t>the need for multi-</a:t>
            </a:r>
            <a:r>
              <a:rPr lang="en-US" dirty="0" err="1"/>
              <a:t>sectoral</a:t>
            </a:r>
            <a:r>
              <a:rPr lang="en-US" dirty="0"/>
              <a:t> action</a:t>
            </a:r>
            <a:endParaRPr lang="fi-FI" dirty="0"/>
          </a:p>
        </p:txBody>
      </p:sp>
      <p:sp>
        <p:nvSpPr>
          <p:cNvPr id="3" name="Content Placeholder 2"/>
          <p:cNvSpPr>
            <a:spLocks noGrp="1"/>
          </p:cNvSpPr>
          <p:nvPr>
            <p:ph idx="1"/>
          </p:nvPr>
        </p:nvSpPr>
        <p:spPr/>
        <p:txBody>
          <a:bodyPr/>
          <a:lstStyle/>
          <a:p>
            <a:r>
              <a:rPr lang="en-US" sz="2400" dirty="0"/>
              <a:t>Most of the determinants </a:t>
            </a:r>
            <a:r>
              <a:rPr lang="en-US" sz="2400" dirty="0" smtClean="0"/>
              <a:t>of NCDs </a:t>
            </a:r>
            <a:r>
              <a:rPr lang="en-US" sz="2400" dirty="0"/>
              <a:t>and their risk factors lie outside of the control of the health </a:t>
            </a:r>
            <a:r>
              <a:rPr lang="en-US" sz="2400" dirty="0" smtClean="0"/>
              <a:t>sector.</a:t>
            </a:r>
          </a:p>
          <a:p>
            <a:r>
              <a:rPr lang="en-US" sz="2400" dirty="0" smtClean="0"/>
              <a:t>Health </a:t>
            </a:r>
            <a:r>
              <a:rPr lang="en-US" sz="2400" dirty="0"/>
              <a:t>sector alone cannot adequately prevent and control major </a:t>
            </a:r>
            <a:r>
              <a:rPr lang="en-US" sz="2400" dirty="0" smtClean="0"/>
              <a:t>NCDs</a:t>
            </a:r>
            <a:r>
              <a:rPr lang="en-US" sz="2400" dirty="0"/>
              <a:t>. </a:t>
            </a:r>
            <a:endParaRPr lang="en-US" sz="2400" dirty="0" smtClean="0"/>
          </a:p>
          <a:p>
            <a:r>
              <a:rPr lang="en-US" sz="2400" dirty="0" smtClean="0"/>
              <a:t>Health </a:t>
            </a:r>
            <a:r>
              <a:rPr lang="en-US" sz="2400" dirty="0"/>
              <a:t>behavior, such as tobacco smoking, alcohol drinking, eating and physical activity are neither only individual decisions but strongly related to social, cultural, economic and physical </a:t>
            </a:r>
            <a:r>
              <a:rPr lang="en-US" sz="2400" dirty="0" smtClean="0"/>
              <a:t>environment.</a:t>
            </a:r>
          </a:p>
          <a:p>
            <a:r>
              <a:rPr lang="en-US" sz="2400" dirty="0"/>
              <a:t>M</a:t>
            </a:r>
            <a:r>
              <a:rPr lang="en-US" sz="2400" dirty="0" smtClean="0"/>
              <a:t>ulti-</a:t>
            </a:r>
            <a:r>
              <a:rPr lang="en-US" sz="2400" dirty="0" err="1" smtClean="0"/>
              <a:t>sectoral</a:t>
            </a:r>
            <a:r>
              <a:rPr lang="en-US" sz="2400" dirty="0" smtClean="0"/>
              <a:t> </a:t>
            </a:r>
            <a:r>
              <a:rPr lang="en-US" sz="2400" dirty="0"/>
              <a:t>action and collaboration is needed to create </a:t>
            </a:r>
            <a:r>
              <a:rPr lang="en-US" sz="2400" b="1" dirty="0"/>
              <a:t>enabling environments</a:t>
            </a:r>
            <a:r>
              <a:rPr lang="en-US" sz="2400" dirty="0"/>
              <a:t>, so that </a:t>
            </a:r>
            <a:r>
              <a:rPr lang="en-US" sz="2400" b="1" dirty="0"/>
              <a:t>healthy choices are the preferable and easy choices</a:t>
            </a:r>
            <a:r>
              <a:rPr lang="en-US" sz="2400" dirty="0"/>
              <a:t> for individuals, families and all members of the </a:t>
            </a:r>
            <a:r>
              <a:rPr lang="en-US" sz="2400" dirty="0" smtClean="0"/>
              <a:t>society.</a:t>
            </a:r>
          </a:p>
          <a:p>
            <a:pPr marL="0" indent="0">
              <a:buNone/>
            </a:pPr>
            <a:endParaRPr lang="fi-FI" sz="24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18</a:t>
            </a:fld>
            <a:endParaRPr lang="en-GB"/>
          </a:p>
        </p:txBody>
      </p:sp>
    </p:spTree>
    <p:extLst>
      <p:ext uri="{BB962C8B-B14F-4D97-AF65-F5344CB8AC3E}">
        <p14:creationId xmlns:p14="http://schemas.microsoft.com/office/powerpoint/2010/main" val="663382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7375" cy="1008063"/>
          </a:xfrm>
        </p:spPr>
        <p:txBody>
          <a:bodyPr/>
          <a:lstStyle/>
          <a:p>
            <a:r>
              <a:rPr lang="en-US" dirty="0"/>
              <a:t>Examples of areas for multi-</a:t>
            </a:r>
            <a:r>
              <a:rPr lang="en-US" dirty="0" err="1"/>
              <a:t>sectoral</a:t>
            </a:r>
            <a:r>
              <a:rPr lang="en-US" dirty="0"/>
              <a:t> action in </a:t>
            </a:r>
            <a:r>
              <a:rPr lang="en-US" dirty="0" smtClean="0"/>
              <a:t>NCD prevention</a:t>
            </a:r>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19</a:t>
            </a:fld>
            <a:endParaRPr lang="en-GB"/>
          </a:p>
        </p:txBody>
      </p:sp>
      <p:pic>
        <p:nvPicPr>
          <p:cNvPr id="7" name="Content Placeholder 6"/>
          <p:cNvPicPr>
            <a:picLocks noGrp="1"/>
          </p:cNvPicPr>
          <p:nvPr>
            <p:ph idx="1"/>
          </p:nvPr>
        </p:nvPicPr>
        <p:blipFill>
          <a:blip r:embed="rId2"/>
          <a:stretch>
            <a:fillRect/>
          </a:stretch>
        </p:blipFill>
        <p:spPr>
          <a:xfrm>
            <a:off x="899592" y="1618456"/>
            <a:ext cx="6805339" cy="4402832"/>
          </a:xfrm>
          <a:prstGeom prst="rect">
            <a:avLst/>
          </a:prstGeom>
        </p:spPr>
      </p:pic>
    </p:spTree>
    <p:extLst>
      <p:ext uri="{BB962C8B-B14F-4D97-AF65-F5344CB8AC3E}">
        <p14:creationId xmlns:p14="http://schemas.microsoft.com/office/powerpoint/2010/main" val="104271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National Latvia Development Plan 2014-2020</a:t>
            </a:r>
            <a:endParaRPr lang="en-US" dirty="0"/>
          </a:p>
        </p:txBody>
      </p:sp>
      <p:sp>
        <p:nvSpPr>
          <p:cNvPr id="3" name="Content Placeholder 2"/>
          <p:cNvSpPr>
            <a:spLocks noGrp="1"/>
          </p:cNvSpPr>
          <p:nvPr>
            <p:ph idx="1"/>
          </p:nvPr>
        </p:nvSpPr>
        <p:spPr/>
        <p:txBody>
          <a:bodyPr/>
          <a:lstStyle/>
          <a:p>
            <a:r>
              <a:rPr lang="en-US" dirty="0"/>
              <a:t>E</a:t>
            </a:r>
            <a:r>
              <a:rPr lang="en-US" dirty="0" smtClean="0"/>
              <a:t>conomic breakthrough </a:t>
            </a:r>
            <a:r>
              <a:rPr lang="en-US" dirty="0"/>
              <a:t>as an ultimate </a:t>
            </a:r>
            <a:r>
              <a:rPr lang="en-US" dirty="0" smtClean="0"/>
              <a:t>target</a:t>
            </a:r>
          </a:p>
          <a:p>
            <a:pPr lvl="1"/>
            <a:r>
              <a:rPr lang="en-US" dirty="0" smtClean="0"/>
              <a:t>which </a:t>
            </a:r>
            <a:r>
              <a:rPr lang="en-US" dirty="0"/>
              <a:t>means welfare of all population in Latvia and facilitation of national sustainability. </a:t>
            </a:r>
            <a:endParaRPr lang="en-US" dirty="0" smtClean="0"/>
          </a:p>
          <a:p>
            <a:r>
              <a:rPr lang="en-US" dirty="0" smtClean="0"/>
              <a:t>Three </a:t>
            </a:r>
            <a:r>
              <a:rPr lang="en-US" dirty="0"/>
              <a:t>priorities are </a:t>
            </a:r>
            <a:r>
              <a:rPr lang="en-US" dirty="0" smtClean="0"/>
              <a:t>set as the basic principles of sustainable development:</a:t>
            </a:r>
          </a:p>
          <a:p>
            <a:pPr lvl="1"/>
            <a:r>
              <a:rPr lang="en-US" dirty="0" smtClean="0"/>
              <a:t>Growth </a:t>
            </a:r>
            <a:r>
              <a:rPr lang="en-US" dirty="0"/>
              <a:t>of national </a:t>
            </a:r>
            <a:r>
              <a:rPr lang="en-US" dirty="0" smtClean="0"/>
              <a:t>economy</a:t>
            </a:r>
          </a:p>
          <a:p>
            <a:pPr lvl="1"/>
            <a:r>
              <a:rPr lang="en-US" dirty="0" smtClean="0"/>
              <a:t>Growth </a:t>
            </a:r>
            <a:r>
              <a:rPr lang="en-US" dirty="0"/>
              <a:t>in supported </a:t>
            </a:r>
            <a:r>
              <a:rPr lang="en-US" dirty="0" smtClean="0"/>
              <a:t>areas</a:t>
            </a:r>
          </a:p>
          <a:p>
            <a:pPr lvl="1"/>
            <a:r>
              <a:rPr lang="en-US" dirty="0" smtClean="0"/>
              <a:t>Human resilience</a:t>
            </a:r>
          </a:p>
          <a:p>
            <a:pPr lvl="2"/>
            <a:r>
              <a:rPr lang="en-US" dirty="0" smtClean="0"/>
              <a:t>“Healthy </a:t>
            </a:r>
            <a:r>
              <a:rPr lang="en-US" dirty="0"/>
              <a:t>and </a:t>
            </a:r>
            <a:r>
              <a:rPr lang="en-US" dirty="0" smtClean="0"/>
              <a:t>fit </a:t>
            </a:r>
            <a:r>
              <a:rPr lang="en-US" dirty="0"/>
              <a:t>for w</a:t>
            </a:r>
            <a:r>
              <a:rPr lang="en-US" dirty="0" smtClean="0"/>
              <a:t>ork”: healthy </a:t>
            </a:r>
            <a:r>
              <a:rPr lang="en-US" dirty="0"/>
              <a:t>and active lifestyle habits and development of health care </a:t>
            </a:r>
            <a:r>
              <a:rPr lang="en-US" dirty="0" smtClean="0"/>
              <a:t>system</a:t>
            </a:r>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a:t>
            </a:fld>
            <a:endParaRPr lang="en-GB"/>
          </a:p>
        </p:txBody>
      </p:sp>
    </p:spTree>
    <p:extLst>
      <p:ext uri="{BB962C8B-B14F-4D97-AF65-F5344CB8AC3E}">
        <p14:creationId xmlns:p14="http://schemas.microsoft.com/office/powerpoint/2010/main" val="47006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260350"/>
            <a:ext cx="8064897" cy="1008063"/>
          </a:xfrm>
        </p:spPr>
        <p:txBody>
          <a:bodyPr/>
          <a:lstStyle/>
          <a:p>
            <a:r>
              <a:rPr lang="en-US" sz="3600" dirty="0"/>
              <a:t>Community-based </a:t>
            </a:r>
            <a:r>
              <a:rPr lang="en-US" sz="3600" dirty="0" smtClean="0"/>
              <a:t>NCD prevention</a:t>
            </a:r>
            <a:endParaRPr lang="fi-FI" sz="3600" dirty="0"/>
          </a:p>
        </p:txBody>
      </p:sp>
      <p:sp>
        <p:nvSpPr>
          <p:cNvPr id="3" name="Content Placeholder 2"/>
          <p:cNvSpPr>
            <a:spLocks noGrp="1"/>
          </p:cNvSpPr>
          <p:nvPr>
            <p:ph idx="1"/>
          </p:nvPr>
        </p:nvSpPr>
        <p:spPr>
          <a:xfrm>
            <a:off x="457200" y="1484312"/>
            <a:ext cx="8218488" cy="4752999"/>
          </a:xfrm>
        </p:spPr>
        <p:txBody>
          <a:bodyPr/>
          <a:lstStyle/>
          <a:p>
            <a:r>
              <a:rPr lang="en-US" sz="2000" dirty="0" smtClean="0"/>
              <a:t>NCDs </a:t>
            </a:r>
            <a:r>
              <a:rPr lang="en-US" sz="2000" dirty="0"/>
              <a:t>have their roots in unhealthy lifestyles or adverse physical and social environments. </a:t>
            </a:r>
            <a:endParaRPr lang="en-US" sz="2000" dirty="0" smtClean="0"/>
          </a:p>
          <a:p>
            <a:r>
              <a:rPr lang="en-US" sz="2000" dirty="0" smtClean="0"/>
              <a:t>Risk </a:t>
            </a:r>
            <a:r>
              <a:rPr lang="en-US" sz="2000" dirty="0"/>
              <a:t>factors like unhealthy nutrition, tobacco use, physical inactivity, excessive use of alcohol, and psychosocial stress are among the major lifestyle issues. </a:t>
            </a:r>
            <a:endParaRPr lang="en-US" sz="2000" dirty="0" smtClean="0"/>
          </a:p>
          <a:p>
            <a:r>
              <a:rPr lang="en-US" sz="2000" b="1" dirty="0" smtClean="0"/>
              <a:t>The </a:t>
            </a:r>
            <a:r>
              <a:rPr lang="en-US" sz="2000" b="1" dirty="0"/>
              <a:t>entire population is at risk </a:t>
            </a:r>
            <a:r>
              <a:rPr lang="en-US" sz="2000" dirty="0"/>
              <a:t>because of mass elevated risk factors in which individual susceptibility is enhanced by culture, economic factors, and the environment. </a:t>
            </a:r>
            <a:endParaRPr lang="en-US" sz="2000" dirty="0" smtClean="0"/>
          </a:p>
          <a:p>
            <a:r>
              <a:rPr lang="en-US" sz="2000" dirty="0"/>
              <a:t>P</a:t>
            </a:r>
            <a:r>
              <a:rPr lang="en-US" sz="2000" dirty="0" smtClean="0"/>
              <a:t>opulation </a:t>
            </a:r>
            <a:r>
              <a:rPr lang="en-US" sz="2000" dirty="0"/>
              <a:t>risk should be amendable to change through community-wide strategies. </a:t>
            </a:r>
            <a:endParaRPr lang="en-US" sz="2000" dirty="0" smtClean="0"/>
          </a:p>
          <a:p>
            <a:r>
              <a:rPr lang="en-US" sz="2000" dirty="0" smtClean="0"/>
              <a:t>The </a:t>
            </a:r>
            <a:r>
              <a:rPr lang="en-US" sz="2000" dirty="0"/>
              <a:t>primary tool for implementing a population strategy of prevention is a community-based program. </a:t>
            </a:r>
            <a:endParaRPr lang="en-US" sz="2000" dirty="0" smtClean="0"/>
          </a:p>
          <a:p>
            <a:r>
              <a:rPr lang="en-US" sz="2000" dirty="0" smtClean="0"/>
              <a:t>Community </a:t>
            </a:r>
            <a:r>
              <a:rPr lang="en-US" sz="2000" dirty="0"/>
              <a:t>interventions use education and environmental change to promote and facilitate lifestyle and behavior changes needed to address a particular problem.</a:t>
            </a:r>
            <a:endParaRPr lang="fi-FI" sz="20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20</a:t>
            </a:fld>
            <a:endParaRPr lang="en-GB"/>
          </a:p>
        </p:txBody>
      </p:sp>
    </p:spTree>
    <p:extLst>
      <p:ext uri="{BB962C8B-B14F-4D97-AF65-F5344CB8AC3E}">
        <p14:creationId xmlns:p14="http://schemas.microsoft.com/office/powerpoint/2010/main" val="336314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p:cNvSpPr>
          <p:nvPr/>
        </p:nvSpPr>
        <p:spPr bwMode="auto">
          <a:xfrm>
            <a:off x="1116013" y="2708275"/>
            <a:ext cx="6669087" cy="2884488"/>
          </a:xfrm>
          <a:custGeom>
            <a:avLst/>
            <a:gdLst>
              <a:gd name="T0" fmla="*/ 0 w 4512"/>
              <a:gd name="T1" fmla="*/ 1776 h 1776"/>
              <a:gd name="T2" fmla="*/ 288 w 4512"/>
              <a:gd name="T3" fmla="*/ 1536 h 1776"/>
              <a:gd name="T4" fmla="*/ 528 w 4512"/>
              <a:gd name="T5" fmla="*/ 1248 h 1776"/>
              <a:gd name="T6" fmla="*/ 816 w 4512"/>
              <a:gd name="T7" fmla="*/ 816 h 1776"/>
              <a:gd name="T8" fmla="*/ 1056 w 4512"/>
              <a:gd name="T9" fmla="*/ 384 h 1776"/>
              <a:gd name="T10" fmla="*/ 1200 w 4512"/>
              <a:gd name="T11" fmla="*/ 192 h 1776"/>
              <a:gd name="T12" fmla="*/ 1344 w 4512"/>
              <a:gd name="T13" fmla="*/ 96 h 1776"/>
              <a:gd name="T14" fmla="*/ 1440 w 4512"/>
              <a:gd name="T15" fmla="*/ 48 h 1776"/>
              <a:gd name="T16" fmla="*/ 1632 w 4512"/>
              <a:gd name="T17" fmla="*/ 0 h 1776"/>
              <a:gd name="T18" fmla="*/ 1776 w 4512"/>
              <a:gd name="T19" fmla="*/ 48 h 1776"/>
              <a:gd name="T20" fmla="*/ 1920 w 4512"/>
              <a:gd name="T21" fmla="*/ 144 h 1776"/>
              <a:gd name="T22" fmla="*/ 2112 w 4512"/>
              <a:gd name="T23" fmla="*/ 336 h 1776"/>
              <a:gd name="T24" fmla="*/ 2496 w 4512"/>
              <a:gd name="T25" fmla="*/ 768 h 1776"/>
              <a:gd name="T26" fmla="*/ 2832 w 4512"/>
              <a:gd name="T27" fmla="*/ 1104 h 1776"/>
              <a:gd name="T28" fmla="*/ 3216 w 4512"/>
              <a:gd name="T29" fmla="*/ 1344 h 1776"/>
              <a:gd name="T30" fmla="*/ 3648 w 4512"/>
              <a:gd name="T31" fmla="*/ 1536 h 1776"/>
              <a:gd name="T32" fmla="*/ 4080 w 4512"/>
              <a:gd name="T33" fmla="*/ 1680 h 1776"/>
              <a:gd name="T34" fmla="*/ 4512 w 4512"/>
              <a:gd name="T35" fmla="*/ 1776 h 17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12"/>
              <a:gd name="T55" fmla="*/ 0 h 1776"/>
              <a:gd name="T56" fmla="*/ 4512 w 4512"/>
              <a:gd name="T57" fmla="*/ 1776 h 17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12" h="1776">
                <a:moveTo>
                  <a:pt x="0" y="1776"/>
                </a:moveTo>
                <a:cubicBezTo>
                  <a:pt x="100" y="1700"/>
                  <a:pt x="200" y="1624"/>
                  <a:pt x="288" y="1536"/>
                </a:cubicBezTo>
                <a:cubicBezTo>
                  <a:pt x="376" y="1448"/>
                  <a:pt x="440" y="1368"/>
                  <a:pt x="528" y="1248"/>
                </a:cubicBezTo>
                <a:cubicBezTo>
                  <a:pt x="616" y="1128"/>
                  <a:pt x="728" y="960"/>
                  <a:pt x="816" y="816"/>
                </a:cubicBezTo>
                <a:cubicBezTo>
                  <a:pt x="904" y="672"/>
                  <a:pt x="992" y="488"/>
                  <a:pt x="1056" y="384"/>
                </a:cubicBezTo>
                <a:cubicBezTo>
                  <a:pt x="1120" y="280"/>
                  <a:pt x="1152" y="240"/>
                  <a:pt x="1200" y="192"/>
                </a:cubicBezTo>
                <a:cubicBezTo>
                  <a:pt x="1248" y="144"/>
                  <a:pt x="1304" y="120"/>
                  <a:pt x="1344" y="96"/>
                </a:cubicBezTo>
                <a:cubicBezTo>
                  <a:pt x="1384" y="72"/>
                  <a:pt x="1392" y="64"/>
                  <a:pt x="1440" y="48"/>
                </a:cubicBezTo>
                <a:cubicBezTo>
                  <a:pt x="1488" y="32"/>
                  <a:pt x="1576" y="0"/>
                  <a:pt x="1632" y="0"/>
                </a:cubicBezTo>
                <a:cubicBezTo>
                  <a:pt x="1688" y="0"/>
                  <a:pt x="1728" y="24"/>
                  <a:pt x="1776" y="48"/>
                </a:cubicBezTo>
                <a:cubicBezTo>
                  <a:pt x="1824" y="72"/>
                  <a:pt x="1864" y="96"/>
                  <a:pt x="1920" y="144"/>
                </a:cubicBezTo>
                <a:cubicBezTo>
                  <a:pt x="1976" y="192"/>
                  <a:pt x="2016" y="232"/>
                  <a:pt x="2112" y="336"/>
                </a:cubicBezTo>
                <a:cubicBezTo>
                  <a:pt x="2208" y="440"/>
                  <a:pt x="2376" y="640"/>
                  <a:pt x="2496" y="768"/>
                </a:cubicBezTo>
                <a:cubicBezTo>
                  <a:pt x="2616" y="896"/>
                  <a:pt x="2712" y="1008"/>
                  <a:pt x="2832" y="1104"/>
                </a:cubicBezTo>
                <a:cubicBezTo>
                  <a:pt x="2952" y="1200"/>
                  <a:pt x="3080" y="1272"/>
                  <a:pt x="3216" y="1344"/>
                </a:cubicBezTo>
                <a:cubicBezTo>
                  <a:pt x="3352" y="1416"/>
                  <a:pt x="3504" y="1480"/>
                  <a:pt x="3648" y="1536"/>
                </a:cubicBezTo>
                <a:cubicBezTo>
                  <a:pt x="3792" y="1592"/>
                  <a:pt x="3936" y="1640"/>
                  <a:pt x="4080" y="1680"/>
                </a:cubicBezTo>
                <a:cubicBezTo>
                  <a:pt x="4224" y="1720"/>
                  <a:pt x="4440" y="1760"/>
                  <a:pt x="4512" y="1776"/>
                </a:cubicBezTo>
              </a:path>
            </a:pathLst>
          </a:custGeom>
          <a:noFill/>
          <a:ln w="41275">
            <a:solidFill>
              <a:schemeClr val="accent2"/>
            </a:solidFill>
            <a:round/>
            <a:headEnd/>
            <a:tailEnd/>
          </a:ln>
        </p:spPr>
        <p:txBody>
          <a:bodyPr/>
          <a:lstStyle/>
          <a:p>
            <a:endParaRPr lang="en-US"/>
          </a:p>
        </p:txBody>
      </p:sp>
      <p:sp>
        <p:nvSpPr>
          <p:cNvPr id="28675" name="Freeform 3"/>
          <p:cNvSpPr>
            <a:spLocks/>
          </p:cNvSpPr>
          <p:nvPr/>
        </p:nvSpPr>
        <p:spPr bwMode="auto">
          <a:xfrm>
            <a:off x="1116013" y="3141663"/>
            <a:ext cx="6384925" cy="2495550"/>
          </a:xfrm>
          <a:custGeom>
            <a:avLst/>
            <a:gdLst>
              <a:gd name="T0" fmla="*/ 0 w 4320"/>
              <a:gd name="T1" fmla="*/ 1536 h 1536"/>
              <a:gd name="T2" fmla="*/ 2016 w 4320"/>
              <a:gd name="T3" fmla="*/ 1056 h 1536"/>
              <a:gd name="T4" fmla="*/ 2832 w 4320"/>
              <a:gd name="T5" fmla="*/ 768 h 1536"/>
              <a:gd name="T6" fmla="*/ 4320 w 4320"/>
              <a:gd name="T7" fmla="*/ 0 h 1536"/>
              <a:gd name="T8" fmla="*/ 0 60000 65536"/>
              <a:gd name="T9" fmla="*/ 0 60000 65536"/>
              <a:gd name="T10" fmla="*/ 0 60000 65536"/>
              <a:gd name="T11" fmla="*/ 0 60000 65536"/>
              <a:gd name="T12" fmla="*/ 0 w 4320"/>
              <a:gd name="T13" fmla="*/ 0 h 1536"/>
              <a:gd name="T14" fmla="*/ 4320 w 4320"/>
              <a:gd name="T15" fmla="*/ 1536 h 1536"/>
            </a:gdLst>
            <a:ahLst/>
            <a:cxnLst>
              <a:cxn ang="T8">
                <a:pos x="T0" y="T1"/>
              </a:cxn>
              <a:cxn ang="T9">
                <a:pos x="T2" y="T3"/>
              </a:cxn>
              <a:cxn ang="T10">
                <a:pos x="T4" y="T5"/>
              </a:cxn>
              <a:cxn ang="T11">
                <a:pos x="T6" y="T7"/>
              </a:cxn>
            </a:cxnLst>
            <a:rect l="T12" t="T13" r="T14" b="T15"/>
            <a:pathLst>
              <a:path w="4320" h="1536">
                <a:moveTo>
                  <a:pt x="0" y="1536"/>
                </a:moveTo>
                <a:cubicBezTo>
                  <a:pt x="772" y="1360"/>
                  <a:pt x="1544" y="1184"/>
                  <a:pt x="2016" y="1056"/>
                </a:cubicBezTo>
                <a:cubicBezTo>
                  <a:pt x="2488" y="928"/>
                  <a:pt x="2448" y="944"/>
                  <a:pt x="2832" y="768"/>
                </a:cubicBezTo>
                <a:cubicBezTo>
                  <a:pt x="3216" y="592"/>
                  <a:pt x="4080" y="128"/>
                  <a:pt x="4320" y="0"/>
                </a:cubicBezTo>
              </a:path>
            </a:pathLst>
          </a:custGeom>
          <a:noFill/>
          <a:ln w="47625">
            <a:solidFill>
              <a:srgbClr val="FF0000"/>
            </a:solidFill>
            <a:prstDash val="dash"/>
            <a:round/>
            <a:headEnd/>
            <a:tailEnd/>
          </a:ln>
        </p:spPr>
        <p:txBody>
          <a:bodyPr/>
          <a:lstStyle/>
          <a:p>
            <a:endParaRPr lang="en-US"/>
          </a:p>
        </p:txBody>
      </p:sp>
      <p:sp>
        <p:nvSpPr>
          <p:cNvPr id="28676" name="Line 4"/>
          <p:cNvSpPr>
            <a:spLocks noChangeShapeType="1"/>
          </p:cNvSpPr>
          <p:nvPr/>
        </p:nvSpPr>
        <p:spPr bwMode="auto">
          <a:xfrm>
            <a:off x="468313" y="5734050"/>
            <a:ext cx="7875587" cy="0"/>
          </a:xfrm>
          <a:prstGeom prst="line">
            <a:avLst/>
          </a:prstGeom>
          <a:noFill/>
          <a:ln w="25400">
            <a:solidFill>
              <a:schemeClr val="tx1"/>
            </a:solidFill>
            <a:round/>
            <a:headEnd/>
            <a:tailEnd/>
          </a:ln>
        </p:spPr>
        <p:txBody>
          <a:bodyPr/>
          <a:lstStyle/>
          <a:p>
            <a:endParaRPr lang="en-US"/>
          </a:p>
        </p:txBody>
      </p:sp>
      <p:sp>
        <p:nvSpPr>
          <p:cNvPr id="28677" name="Line 5"/>
          <p:cNvSpPr>
            <a:spLocks noChangeShapeType="1"/>
          </p:cNvSpPr>
          <p:nvPr/>
        </p:nvSpPr>
        <p:spPr bwMode="auto">
          <a:xfrm flipV="1">
            <a:off x="1763713" y="1557338"/>
            <a:ext cx="0" cy="4210050"/>
          </a:xfrm>
          <a:prstGeom prst="line">
            <a:avLst/>
          </a:prstGeom>
          <a:noFill/>
          <a:ln w="38100">
            <a:solidFill>
              <a:schemeClr val="tx1"/>
            </a:solidFill>
            <a:round/>
            <a:headEnd/>
            <a:tailEnd/>
          </a:ln>
        </p:spPr>
        <p:txBody>
          <a:bodyPr/>
          <a:lstStyle/>
          <a:p>
            <a:endParaRPr lang="en-US"/>
          </a:p>
        </p:txBody>
      </p:sp>
      <p:sp>
        <p:nvSpPr>
          <p:cNvPr id="28678" name="Line 6"/>
          <p:cNvSpPr>
            <a:spLocks noChangeShapeType="1"/>
          </p:cNvSpPr>
          <p:nvPr/>
        </p:nvSpPr>
        <p:spPr bwMode="auto">
          <a:xfrm flipV="1">
            <a:off x="5867400" y="1557338"/>
            <a:ext cx="0" cy="4210050"/>
          </a:xfrm>
          <a:prstGeom prst="line">
            <a:avLst/>
          </a:prstGeom>
          <a:noFill/>
          <a:ln w="31750">
            <a:solidFill>
              <a:schemeClr val="tx1"/>
            </a:solidFill>
            <a:round/>
            <a:headEnd/>
            <a:tailEnd/>
          </a:ln>
        </p:spPr>
        <p:txBody>
          <a:bodyPr/>
          <a:lstStyle/>
          <a:p>
            <a:endParaRPr lang="en-US"/>
          </a:p>
        </p:txBody>
      </p:sp>
      <p:sp>
        <p:nvSpPr>
          <p:cNvPr id="28679" name="Text Box 7"/>
          <p:cNvSpPr txBox="1">
            <a:spLocks noChangeArrowheads="1"/>
          </p:cNvSpPr>
          <p:nvPr/>
        </p:nvSpPr>
        <p:spPr bwMode="auto">
          <a:xfrm>
            <a:off x="1073150" y="538163"/>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28680" name="Text Box 8"/>
          <p:cNvSpPr txBox="1">
            <a:spLocks noChangeArrowheads="1"/>
          </p:cNvSpPr>
          <p:nvPr/>
        </p:nvSpPr>
        <p:spPr bwMode="auto">
          <a:xfrm>
            <a:off x="1322388" y="282575"/>
            <a:ext cx="7351712" cy="519113"/>
          </a:xfrm>
          <a:prstGeom prst="rect">
            <a:avLst/>
          </a:prstGeom>
          <a:noFill/>
          <a:ln w="9525">
            <a:noFill/>
            <a:miter lim="800000"/>
            <a:headEnd/>
            <a:tailEnd/>
          </a:ln>
        </p:spPr>
        <p:txBody>
          <a:bodyPr wrap="none">
            <a:spAutoFit/>
          </a:bodyPr>
          <a:lstStyle/>
          <a:p>
            <a:pPr algn="ctr" eaLnBrk="0" hangingPunct="0"/>
            <a:r>
              <a:rPr lang="fi-FI" sz="2800" b="1">
                <a:solidFill>
                  <a:srgbClr val="003399"/>
                </a:solidFill>
              </a:rPr>
              <a:t>Population-based and high risk strategies</a:t>
            </a:r>
            <a:r>
              <a:rPr lang="fi-FI" sz="2400" b="1">
                <a:solidFill>
                  <a:srgbClr val="003399"/>
                </a:solidFill>
              </a:rPr>
              <a:t> </a:t>
            </a:r>
            <a:endParaRPr lang="en-US" sz="2400" b="1">
              <a:solidFill>
                <a:srgbClr val="003399"/>
              </a:solidFill>
            </a:endParaRPr>
          </a:p>
        </p:txBody>
      </p:sp>
      <p:sp>
        <p:nvSpPr>
          <p:cNvPr id="28681" name="Text Box 9"/>
          <p:cNvSpPr txBox="1">
            <a:spLocks noChangeArrowheads="1"/>
          </p:cNvSpPr>
          <p:nvPr/>
        </p:nvSpPr>
        <p:spPr bwMode="auto">
          <a:xfrm>
            <a:off x="323850" y="1052513"/>
            <a:ext cx="904875" cy="587375"/>
          </a:xfrm>
          <a:prstGeom prst="rect">
            <a:avLst/>
          </a:prstGeom>
          <a:solidFill>
            <a:srgbClr val="99CCFF"/>
          </a:solidFill>
          <a:ln w="9525">
            <a:solidFill>
              <a:schemeClr val="tx1"/>
            </a:solidFill>
            <a:miter lim="800000"/>
            <a:headEnd/>
            <a:tailEnd/>
          </a:ln>
        </p:spPr>
        <p:txBody>
          <a:bodyPr>
            <a:spAutoFit/>
          </a:bodyPr>
          <a:lstStyle/>
          <a:p>
            <a:pPr eaLnBrk="0" hangingPunct="0"/>
            <a:r>
              <a:rPr lang="fi-FI" sz="3200" b="1">
                <a:latin typeface="Times New Roman" pitchFamily="18" charset="0"/>
              </a:rPr>
              <a:t>5 %</a:t>
            </a:r>
            <a:endParaRPr lang="en-US" sz="3200" b="1">
              <a:latin typeface="Times New Roman" pitchFamily="18" charset="0"/>
            </a:endParaRPr>
          </a:p>
        </p:txBody>
      </p:sp>
      <p:sp>
        <p:nvSpPr>
          <p:cNvPr id="28682" name="Text Box 10"/>
          <p:cNvSpPr txBox="1">
            <a:spLocks noChangeArrowheads="1"/>
          </p:cNvSpPr>
          <p:nvPr/>
        </p:nvSpPr>
        <p:spPr bwMode="auto">
          <a:xfrm>
            <a:off x="7092950" y="1125538"/>
            <a:ext cx="1108075" cy="588962"/>
          </a:xfrm>
          <a:prstGeom prst="rect">
            <a:avLst/>
          </a:prstGeom>
          <a:solidFill>
            <a:srgbClr val="99CCFF"/>
          </a:solidFill>
          <a:ln w="9525">
            <a:solidFill>
              <a:schemeClr val="tx1"/>
            </a:solidFill>
            <a:miter lim="800000"/>
            <a:headEnd/>
            <a:tailEnd/>
          </a:ln>
        </p:spPr>
        <p:txBody>
          <a:bodyPr>
            <a:spAutoFit/>
          </a:bodyPr>
          <a:lstStyle/>
          <a:p>
            <a:pPr eaLnBrk="0" hangingPunct="0"/>
            <a:r>
              <a:rPr lang="fi-FI" sz="3200" b="1">
                <a:latin typeface="Times New Roman" pitchFamily="18" charset="0"/>
              </a:rPr>
              <a:t>25 %</a:t>
            </a:r>
            <a:endParaRPr lang="en-US" sz="3200" b="1">
              <a:latin typeface="Times New Roman" pitchFamily="18" charset="0"/>
            </a:endParaRPr>
          </a:p>
        </p:txBody>
      </p:sp>
      <p:sp>
        <p:nvSpPr>
          <p:cNvPr id="28683" name="Text Box 11"/>
          <p:cNvSpPr txBox="1">
            <a:spLocks noChangeArrowheads="1"/>
          </p:cNvSpPr>
          <p:nvPr/>
        </p:nvSpPr>
        <p:spPr bwMode="auto">
          <a:xfrm>
            <a:off x="3203575" y="1125538"/>
            <a:ext cx="1108075" cy="587375"/>
          </a:xfrm>
          <a:prstGeom prst="rect">
            <a:avLst/>
          </a:prstGeom>
          <a:solidFill>
            <a:srgbClr val="99CCFF"/>
          </a:solidFill>
          <a:ln w="9525">
            <a:solidFill>
              <a:schemeClr val="tx1"/>
            </a:solidFill>
            <a:miter lim="800000"/>
            <a:headEnd/>
            <a:tailEnd/>
          </a:ln>
        </p:spPr>
        <p:txBody>
          <a:bodyPr wrap="none">
            <a:spAutoFit/>
          </a:bodyPr>
          <a:lstStyle/>
          <a:p>
            <a:pPr eaLnBrk="0" hangingPunct="0"/>
            <a:r>
              <a:rPr lang="fi-FI" sz="3200" b="1">
                <a:latin typeface="Times New Roman" pitchFamily="18" charset="0"/>
              </a:rPr>
              <a:t>70 %</a:t>
            </a:r>
            <a:endParaRPr lang="en-US" sz="3200" b="1">
              <a:latin typeface="Times New Roman" pitchFamily="18" charset="0"/>
            </a:endParaRPr>
          </a:p>
        </p:txBody>
      </p:sp>
      <p:sp>
        <p:nvSpPr>
          <p:cNvPr id="28684" name="Text Box 12"/>
          <p:cNvSpPr txBox="1">
            <a:spLocks noChangeArrowheads="1"/>
          </p:cNvSpPr>
          <p:nvPr/>
        </p:nvSpPr>
        <p:spPr bwMode="auto">
          <a:xfrm>
            <a:off x="0" y="1628775"/>
            <a:ext cx="1663700" cy="1006475"/>
          </a:xfrm>
          <a:prstGeom prst="rect">
            <a:avLst/>
          </a:prstGeom>
          <a:noFill/>
          <a:ln w="9525">
            <a:noFill/>
            <a:miter lim="800000"/>
            <a:headEnd/>
            <a:tailEnd/>
          </a:ln>
        </p:spPr>
        <p:txBody>
          <a:bodyPr wrap="none">
            <a:spAutoFit/>
          </a:bodyPr>
          <a:lstStyle/>
          <a:p>
            <a:pPr eaLnBrk="0" hangingPunct="0"/>
            <a:r>
              <a:rPr lang="fi-FI" sz="2000" b="1"/>
              <a:t>People with </a:t>
            </a:r>
          </a:p>
          <a:p>
            <a:pPr eaLnBrk="0" hangingPunct="0"/>
            <a:r>
              <a:rPr lang="fi-FI" sz="2000" b="1"/>
              <a:t>low risk </a:t>
            </a:r>
          </a:p>
          <a:p>
            <a:pPr eaLnBrk="0" hangingPunct="0"/>
            <a:r>
              <a:rPr lang="fi-FI" sz="2000" b="1"/>
              <a:t>factor level</a:t>
            </a:r>
            <a:endParaRPr lang="en-US" sz="2000" b="1"/>
          </a:p>
        </p:txBody>
      </p:sp>
      <p:sp>
        <p:nvSpPr>
          <p:cNvPr id="28685" name="Text Box 13"/>
          <p:cNvSpPr txBox="1">
            <a:spLocks noChangeArrowheads="1"/>
          </p:cNvSpPr>
          <p:nvPr/>
        </p:nvSpPr>
        <p:spPr bwMode="auto">
          <a:xfrm>
            <a:off x="1979613" y="1773238"/>
            <a:ext cx="3548062" cy="701675"/>
          </a:xfrm>
          <a:prstGeom prst="rect">
            <a:avLst/>
          </a:prstGeom>
          <a:noFill/>
          <a:ln w="9525">
            <a:noFill/>
            <a:miter lim="800000"/>
            <a:headEnd/>
            <a:tailEnd/>
          </a:ln>
        </p:spPr>
        <p:txBody>
          <a:bodyPr>
            <a:spAutoFit/>
          </a:bodyPr>
          <a:lstStyle/>
          <a:p>
            <a:pPr algn="ctr" eaLnBrk="0" hangingPunct="0"/>
            <a:r>
              <a:rPr lang="fi-FI" sz="2000" b="1"/>
              <a:t>People with average risk </a:t>
            </a:r>
          </a:p>
          <a:p>
            <a:pPr algn="ctr" eaLnBrk="0" hangingPunct="0"/>
            <a:r>
              <a:rPr lang="fi-FI" sz="2000" b="1"/>
              <a:t>factor level</a:t>
            </a:r>
            <a:endParaRPr lang="en-US" sz="2000" b="1"/>
          </a:p>
        </p:txBody>
      </p:sp>
      <p:sp>
        <p:nvSpPr>
          <p:cNvPr id="28686" name="Text Box 14"/>
          <p:cNvSpPr txBox="1">
            <a:spLocks noChangeArrowheads="1"/>
          </p:cNvSpPr>
          <p:nvPr/>
        </p:nvSpPr>
        <p:spPr bwMode="auto">
          <a:xfrm>
            <a:off x="6094413" y="1773238"/>
            <a:ext cx="3049587" cy="701675"/>
          </a:xfrm>
          <a:prstGeom prst="rect">
            <a:avLst/>
          </a:prstGeom>
          <a:noFill/>
          <a:ln w="9525">
            <a:noFill/>
            <a:miter lim="800000"/>
            <a:headEnd/>
            <a:tailEnd/>
          </a:ln>
        </p:spPr>
        <p:txBody>
          <a:bodyPr>
            <a:spAutoFit/>
          </a:bodyPr>
          <a:lstStyle/>
          <a:p>
            <a:pPr eaLnBrk="0" hangingPunct="0"/>
            <a:r>
              <a:rPr lang="fi-FI" sz="2000" b="1"/>
              <a:t>People with clinically high risk factor level</a:t>
            </a:r>
            <a:endParaRPr lang="en-US" sz="2000" b="1"/>
          </a:p>
        </p:txBody>
      </p:sp>
      <p:sp>
        <p:nvSpPr>
          <p:cNvPr id="28687" name="Text Box 15"/>
          <p:cNvSpPr txBox="1">
            <a:spLocks noChangeArrowheads="1"/>
          </p:cNvSpPr>
          <p:nvPr/>
        </p:nvSpPr>
        <p:spPr bwMode="auto">
          <a:xfrm>
            <a:off x="7380288" y="2492375"/>
            <a:ext cx="1574800" cy="1187450"/>
          </a:xfrm>
          <a:prstGeom prst="rect">
            <a:avLst/>
          </a:prstGeom>
          <a:noFill/>
          <a:ln w="9525">
            <a:noFill/>
            <a:miter lim="800000"/>
            <a:headEnd/>
            <a:tailEnd/>
          </a:ln>
        </p:spPr>
        <p:txBody>
          <a:bodyPr>
            <a:spAutoFit/>
          </a:bodyPr>
          <a:lstStyle/>
          <a:p>
            <a:pPr eaLnBrk="0" hangingPunct="0"/>
            <a:r>
              <a:rPr lang="fi-FI" sz="2400">
                <a:latin typeface="Times New Roman" pitchFamily="18" charset="0"/>
              </a:rPr>
              <a:t>Individual</a:t>
            </a:r>
          </a:p>
          <a:p>
            <a:pPr eaLnBrk="0" hangingPunct="0"/>
            <a:r>
              <a:rPr lang="fi-FI" sz="2400">
                <a:latin typeface="Times New Roman" pitchFamily="18" charset="0"/>
              </a:rPr>
              <a:t>risk of CHD</a:t>
            </a:r>
            <a:endParaRPr lang="en-US" sz="2400">
              <a:latin typeface="Times New Roman" pitchFamily="18" charset="0"/>
            </a:endParaRPr>
          </a:p>
        </p:txBody>
      </p:sp>
      <p:sp>
        <p:nvSpPr>
          <p:cNvPr id="28688" name="Text Box 16"/>
          <p:cNvSpPr txBox="1">
            <a:spLocks noChangeArrowheads="1"/>
          </p:cNvSpPr>
          <p:nvPr/>
        </p:nvSpPr>
        <p:spPr bwMode="auto">
          <a:xfrm>
            <a:off x="5940425" y="4076700"/>
            <a:ext cx="3689350" cy="641350"/>
          </a:xfrm>
          <a:prstGeom prst="rect">
            <a:avLst/>
          </a:prstGeom>
          <a:noFill/>
          <a:ln w="9525">
            <a:noFill/>
            <a:miter lim="800000"/>
            <a:headEnd/>
            <a:tailEnd/>
          </a:ln>
        </p:spPr>
        <p:txBody>
          <a:bodyPr>
            <a:spAutoFit/>
          </a:bodyPr>
          <a:lstStyle/>
          <a:p>
            <a:pPr eaLnBrk="0" hangingPunct="0"/>
            <a:r>
              <a:rPr lang="fi-FI">
                <a:latin typeface="Times New Roman" pitchFamily="18" charset="0"/>
              </a:rPr>
              <a:t>Distribution of people</a:t>
            </a:r>
          </a:p>
          <a:p>
            <a:pPr eaLnBrk="0" hangingPunct="0"/>
            <a:r>
              <a:rPr lang="fi-FI">
                <a:latin typeface="Times New Roman" pitchFamily="18" charset="0"/>
              </a:rPr>
              <a:t>according to risk factor level</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98450" y="519113"/>
            <a:ext cx="8229600" cy="993775"/>
          </a:xfrm>
        </p:spPr>
        <p:txBody>
          <a:bodyPr/>
          <a:lstStyle/>
          <a:p>
            <a:pPr algn="ctr"/>
            <a:r>
              <a:rPr lang="fi-FI" smtClean="0">
                <a:solidFill>
                  <a:schemeClr val="tx1"/>
                </a:solidFill>
              </a:rPr>
              <a:t>Serum cholesterol distribution in Finland and Japan in 1970’s</a:t>
            </a:r>
          </a:p>
        </p:txBody>
      </p:sp>
      <p:graphicFrame>
        <p:nvGraphicFramePr>
          <p:cNvPr id="2050" name="Object 3"/>
          <p:cNvGraphicFramePr>
            <a:graphicFrameLocks noGrp="1" noChangeAspect="1"/>
          </p:cNvGraphicFramePr>
          <p:nvPr>
            <p:ph type="chart" idx="1"/>
          </p:nvPr>
        </p:nvGraphicFramePr>
        <p:xfrm>
          <a:off x="457200" y="1854200"/>
          <a:ext cx="8229600" cy="4525963"/>
        </p:xfrm>
        <a:graphic>
          <a:graphicData uri="http://schemas.openxmlformats.org/presentationml/2006/ole">
            <mc:AlternateContent xmlns:mc="http://schemas.openxmlformats.org/markup-compatibility/2006">
              <mc:Choice xmlns:v="urn:schemas-microsoft-com:vml" Requires="v">
                <p:oleObj spid="_x0000_s4266" name="Chart" r:id="rId4" imgW="7772400" imgH="4114800" progId="MSGraph.Chart.8">
                  <p:embed followColorScheme="full"/>
                </p:oleObj>
              </mc:Choice>
              <mc:Fallback>
                <p:oleObj name="Chart" r:id="rId4" imgW="77724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54200"/>
                        <a:ext cx="82296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Freeform 4"/>
          <p:cNvSpPr>
            <a:spLocks/>
          </p:cNvSpPr>
          <p:nvPr/>
        </p:nvSpPr>
        <p:spPr bwMode="auto">
          <a:xfrm>
            <a:off x="1701800" y="2768600"/>
            <a:ext cx="2286000" cy="2895600"/>
          </a:xfrm>
          <a:custGeom>
            <a:avLst/>
            <a:gdLst>
              <a:gd name="T0" fmla="*/ 0 w 1440"/>
              <a:gd name="T1" fmla="*/ 1824 h 1824"/>
              <a:gd name="T2" fmla="*/ 672 w 1440"/>
              <a:gd name="T3" fmla="*/ 0 h 1824"/>
              <a:gd name="T4" fmla="*/ 1440 w 1440"/>
              <a:gd name="T5" fmla="*/ 1824 h 1824"/>
              <a:gd name="T6" fmla="*/ 0 60000 65536"/>
              <a:gd name="T7" fmla="*/ 0 60000 65536"/>
              <a:gd name="T8" fmla="*/ 0 60000 65536"/>
              <a:gd name="T9" fmla="*/ 0 w 1440"/>
              <a:gd name="T10" fmla="*/ 0 h 1824"/>
              <a:gd name="T11" fmla="*/ 1440 w 1440"/>
              <a:gd name="T12" fmla="*/ 1824 h 1824"/>
            </a:gdLst>
            <a:ahLst/>
            <a:cxnLst>
              <a:cxn ang="T6">
                <a:pos x="T0" y="T1"/>
              </a:cxn>
              <a:cxn ang="T7">
                <a:pos x="T2" y="T3"/>
              </a:cxn>
              <a:cxn ang="T8">
                <a:pos x="T4" y="T5"/>
              </a:cxn>
            </a:cxnLst>
            <a:rect l="T9" t="T10" r="T11" b="T12"/>
            <a:pathLst>
              <a:path w="1440" h="1824">
                <a:moveTo>
                  <a:pt x="0" y="1824"/>
                </a:moveTo>
                <a:cubicBezTo>
                  <a:pt x="216" y="912"/>
                  <a:pt x="432" y="0"/>
                  <a:pt x="672" y="0"/>
                </a:cubicBezTo>
                <a:cubicBezTo>
                  <a:pt x="912" y="0"/>
                  <a:pt x="1304" y="1520"/>
                  <a:pt x="1440" y="1824"/>
                </a:cubicBezTo>
              </a:path>
            </a:pathLst>
          </a:custGeom>
          <a:noFill/>
          <a:ln w="28575">
            <a:solidFill>
              <a:schemeClr val="tx1"/>
            </a:solidFill>
            <a:round/>
            <a:headEnd/>
            <a:tailEnd/>
          </a:ln>
        </p:spPr>
        <p:txBody>
          <a:bodyPr wrap="none" lIns="95591" tIns="47796" rIns="95591" bIns="47796"/>
          <a:lstStyle/>
          <a:p>
            <a:endParaRPr lang="en-US"/>
          </a:p>
        </p:txBody>
      </p:sp>
      <p:sp>
        <p:nvSpPr>
          <p:cNvPr id="2053" name="Freeform 5"/>
          <p:cNvSpPr>
            <a:spLocks/>
          </p:cNvSpPr>
          <p:nvPr/>
        </p:nvSpPr>
        <p:spPr bwMode="auto">
          <a:xfrm>
            <a:off x="2946400" y="3911600"/>
            <a:ext cx="3276600" cy="1828800"/>
          </a:xfrm>
          <a:custGeom>
            <a:avLst/>
            <a:gdLst>
              <a:gd name="T0" fmla="*/ 0 w 2064"/>
              <a:gd name="T1" fmla="*/ 1152 h 1152"/>
              <a:gd name="T2" fmla="*/ 1008 w 2064"/>
              <a:gd name="T3" fmla="*/ 0 h 1152"/>
              <a:gd name="T4" fmla="*/ 2064 w 2064"/>
              <a:gd name="T5" fmla="*/ 1152 h 1152"/>
              <a:gd name="T6" fmla="*/ 0 60000 65536"/>
              <a:gd name="T7" fmla="*/ 0 60000 65536"/>
              <a:gd name="T8" fmla="*/ 0 60000 65536"/>
              <a:gd name="T9" fmla="*/ 0 w 2064"/>
              <a:gd name="T10" fmla="*/ 0 h 1152"/>
              <a:gd name="T11" fmla="*/ 2064 w 2064"/>
              <a:gd name="T12" fmla="*/ 1152 h 1152"/>
            </a:gdLst>
            <a:ahLst/>
            <a:cxnLst>
              <a:cxn ang="T6">
                <a:pos x="T0" y="T1"/>
              </a:cxn>
              <a:cxn ang="T7">
                <a:pos x="T2" y="T3"/>
              </a:cxn>
              <a:cxn ang="T8">
                <a:pos x="T4" y="T5"/>
              </a:cxn>
            </a:cxnLst>
            <a:rect l="T9" t="T10" r="T11" b="T12"/>
            <a:pathLst>
              <a:path w="2064" h="1152">
                <a:moveTo>
                  <a:pt x="0" y="1152"/>
                </a:moveTo>
                <a:cubicBezTo>
                  <a:pt x="332" y="576"/>
                  <a:pt x="664" y="0"/>
                  <a:pt x="1008" y="0"/>
                </a:cubicBezTo>
                <a:cubicBezTo>
                  <a:pt x="1352" y="0"/>
                  <a:pt x="1708" y="576"/>
                  <a:pt x="2064" y="1152"/>
                </a:cubicBezTo>
              </a:path>
            </a:pathLst>
          </a:custGeom>
          <a:noFill/>
          <a:ln w="28575">
            <a:solidFill>
              <a:srgbClr val="FF0000"/>
            </a:solidFill>
            <a:round/>
            <a:headEnd/>
            <a:tailEnd/>
          </a:ln>
        </p:spPr>
        <p:txBody>
          <a:bodyPr wrap="none" lIns="95591" tIns="47796" rIns="95591" bIns="47796"/>
          <a:lstStyle/>
          <a:p>
            <a:endParaRPr lang="en-US"/>
          </a:p>
        </p:txBody>
      </p:sp>
      <p:sp>
        <p:nvSpPr>
          <p:cNvPr id="2054" name="Text Box 6"/>
          <p:cNvSpPr txBox="1">
            <a:spLocks noChangeArrowheads="1"/>
          </p:cNvSpPr>
          <p:nvPr/>
        </p:nvSpPr>
        <p:spPr bwMode="auto">
          <a:xfrm>
            <a:off x="7239000" y="5737225"/>
            <a:ext cx="1089025" cy="460375"/>
          </a:xfrm>
          <a:prstGeom prst="rect">
            <a:avLst/>
          </a:prstGeom>
          <a:noFill/>
          <a:ln w="9525">
            <a:noFill/>
            <a:miter lim="800000"/>
            <a:headEnd/>
            <a:tailEnd/>
          </a:ln>
        </p:spPr>
        <p:txBody>
          <a:bodyPr wrap="none" lIns="95591" tIns="47796" rIns="95591" bIns="47796">
            <a:spAutoFit/>
          </a:bodyPr>
          <a:lstStyle/>
          <a:p>
            <a:pPr algn="ctr" eaLnBrk="0" hangingPunct="0"/>
            <a:r>
              <a:rPr lang="fi-FI" sz="2400"/>
              <a:t>mmol/l</a:t>
            </a:r>
          </a:p>
        </p:txBody>
      </p:sp>
      <p:sp>
        <p:nvSpPr>
          <p:cNvPr id="2055" name="Text Box 7"/>
          <p:cNvSpPr txBox="1">
            <a:spLocks noChangeArrowheads="1"/>
          </p:cNvSpPr>
          <p:nvPr/>
        </p:nvSpPr>
        <p:spPr bwMode="auto">
          <a:xfrm rot="-5394790">
            <a:off x="-217487" y="3760787"/>
            <a:ext cx="1987550" cy="460375"/>
          </a:xfrm>
          <a:prstGeom prst="rect">
            <a:avLst/>
          </a:prstGeom>
          <a:noFill/>
          <a:ln w="9525">
            <a:noFill/>
            <a:miter lim="800000"/>
            <a:headEnd/>
            <a:tailEnd/>
          </a:ln>
        </p:spPr>
        <p:txBody>
          <a:bodyPr wrap="none" lIns="95591" tIns="47796" rIns="95591" bIns="47796">
            <a:spAutoFit/>
          </a:bodyPr>
          <a:lstStyle/>
          <a:p>
            <a:pPr algn="ctr" eaLnBrk="0" hangingPunct="0"/>
            <a:r>
              <a:rPr lang="fi-FI" sz="2400"/>
              <a:t>Frequency %</a:t>
            </a:r>
          </a:p>
        </p:txBody>
      </p:sp>
      <p:sp>
        <p:nvSpPr>
          <p:cNvPr id="2056" name="Line 8"/>
          <p:cNvSpPr>
            <a:spLocks noChangeShapeType="1"/>
          </p:cNvSpPr>
          <p:nvPr/>
        </p:nvSpPr>
        <p:spPr bwMode="auto">
          <a:xfrm flipV="1">
            <a:off x="3975100" y="2057400"/>
            <a:ext cx="0" cy="3657600"/>
          </a:xfrm>
          <a:prstGeom prst="line">
            <a:avLst/>
          </a:prstGeom>
          <a:noFill/>
          <a:ln w="41275">
            <a:solidFill>
              <a:srgbClr val="FF0000"/>
            </a:solidFill>
            <a:round/>
            <a:headEnd type="none" w="sm" len="sm"/>
            <a:tailEnd type="none" w="sm" len="sm"/>
          </a:ln>
        </p:spPr>
        <p:txBody>
          <a:bodyPr/>
          <a:lstStyle/>
          <a:p>
            <a:endParaRPr lang="en-US"/>
          </a:p>
        </p:txBody>
      </p:sp>
      <p:sp>
        <p:nvSpPr>
          <p:cNvPr id="2057" name="Freeform 9"/>
          <p:cNvSpPr>
            <a:spLocks/>
          </p:cNvSpPr>
          <p:nvPr/>
        </p:nvSpPr>
        <p:spPr bwMode="auto">
          <a:xfrm>
            <a:off x="4000500" y="3924300"/>
            <a:ext cx="2209800" cy="1803400"/>
          </a:xfrm>
          <a:custGeom>
            <a:avLst/>
            <a:gdLst>
              <a:gd name="T0" fmla="*/ 1392 w 1392"/>
              <a:gd name="T1" fmla="*/ 1136 h 1136"/>
              <a:gd name="T2" fmla="*/ 0 w 1392"/>
              <a:gd name="T3" fmla="*/ 1120 h 1136"/>
              <a:gd name="T4" fmla="*/ 0 w 1392"/>
              <a:gd name="T5" fmla="*/ 200 h 1136"/>
              <a:gd name="T6" fmla="*/ 24 w 1392"/>
              <a:gd name="T7" fmla="*/ 152 h 1136"/>
              <a:gd name="T8" fmla="*/ 176 w 1392"/>
              <a:gd name="T9" fmla="*/ 40 h 1136"/>
              <a:gd name="T10" fmla="*/ 296 w 1392"/>
              <a:gd name="T11" fmla="*/ 0 h 1136"/>
              <a:gd name="T12" fmla="*/ 384 w 1392"/>
              <a:gd name="T13" fmla="*/ 8 h 1136"/>
              <a:gd name="T14" fmla="*/ 432 w 1392"/>
              <a:gd name="T15" fmla="*/ 16 h 1136"/>
              <a:gd name="T16" fmla="*/ 552 w 1392"/>
              <a:gd name="T17" fmla="*/ 64 h 1136"/>
              <a:gd name="T18" fmla="*/ 688 w 1392"/>
              <a:gd name="T19" fmla="*/ 184 h 1136"/>
              <a:gd name="T20" fmla="*/ 800 w 1392"/>
              <a:gd name="T21" fmla="*/ 288 h 1136"/>
              <a:gd name="T22" fmla="*/ 928 w 1392"/>
              <a:gd name="T23" fmla="*/ 456 h 1136"/>
              <a:gd name="T24" fmla="*/ 1104 w 1392"/>
              <a:gd name="T25" fmla="*/ 696 h 1136"/>
              <a:gd name="T26" fmla="*/ 1336 w 1392"/>
              <a:gd name="T27" fmla="*/ 1064 h 1136"/>
              <a:gd name="T28" fmla="*/ 1392 w 1392"/>
              <a:gd name="T29" fmla="*/ 1136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2"/>
              <a:gd name="T46" fmla="*/ 0 h 1136"/>
              <a:gd name="T47" fmla="*/ 1392 w 1392"/>
              <a:gd name="T48" fmla="*/ 1136 h 1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2" h="1136">
                <a:moveTo>
                  <a:pt x="1392" y="1136"/>
                </a:moveTo>
                <a:lnTo>
                  <a:pt x="0" y="1120"/>
                </a:lnTo>
                <a:lnTo>
                  <a:pt x="0" y="200"/>
                </a:lnTo>
                <a:lnTo>
                  <a:pt x="24" y="152"/>
                </a:lnTo>
                <a:lnTo>
                  <a:pt x="176" y="40"/>
                </a:lnTo>
                <a:lnTo>
                  <a:pt x="296" y="0"/>
                </a:lnTo>
                <a:lnTo>
                  <a:pt x="384" y="8"/>
                </a:lnTo>
                <a:lnTo>
                  <a:pt x="432" y="16"/>
                </a:lnTo>
                <a:lnTo>
                  <a:pt x="552" y="64"/>
                </a:lnTo>
                <a:lnTo>
                  <a:pt x="688" y="184"/>
                </a:lnTo>
                <a:lnTo>
                  <a:pt x="800" y="288"/>
                </a:lnTo>
                <a:lnTo>
                  <a:pt x="928" y="456"/>
                </a:lnTo>
                <a:lnTo>
                  <a:pt x="1104" y="696"/>
                </a:lnTo>
                <a:lnTo>
                  <a:pt x="1336" y="1064"/>
                </a:lnTo>
                <a:lnTo>
                  <a:pt x="1392" y="1136"/>
                </a:lnTo>
                <a:close/>
              </a:path>
            </a:pathLst>
          </a:custGeom>
          <a:solidFill>
            <a:srgbClr val="FF0000">
              <a:alpha val="67842"/>
            </a:srgbClr>
          </a:solidFill>
          <a:ln w="12700">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title"/>
          </p:nvPr>
        </p:nvSpPr>
        <p:spPr/>
        <p:txBody>
          <a:bodyPr/>
          <a:lstStyle/>
          <a:p>
            <a:r>
              <a:rPr lang="fi-FI" sz="3000" dirty="0" err="1" smtClean="0"/>
              <a:t>Cholesterol</a:t>
            </a:r>
            <a:r>
              <a:rPr lang="fi-FI" sz="3000" dirty="0" smtClean="0"/>
              <a:t> </a:t>
            </a:r>
            <a:r>
              <a:rPr lang="fi-FI" sz="3000" dirty="0" err="1" smtClean="0"/>
              <a:t>distribution</a:t>
            </a:r>
            <a:r>
              <a:rPr lang="fi-FI" sz="3000" dirty="0" smtClean="0"/>
              <a:t> in North Karelia in 1972 and 2007, </a:t>
            </a:r>
            <a:r>
              <a:rPr lang="fi-FI" sz="3000" dirty="0" err="1" smtClean="0"/>
              <a:t>men</a:t>
            </a:r>
            <a:endParaRPr lang="fi-FI" sz="3000" dirty="0" smtClean="0"/>
          </a:p>
        </p:txBody>
      </p:sp>
      <p:pic>
        <p:nvPicPr>
          <p:cNvPr id="366594" name="Picture 3" descr="Miehet_K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997" y="1484784"/>
            <a:ext cx="8388350"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20713"/>
            <a:ext cx="9144000" cy="5100637"/>
          </a:xfrm>
          <a:prstGeom prst="rect">
            <a:avLst/>
          </a:prstGeom>
          <a:noFill/>
          <a:ln w="9525">
            <a:noFill/>
            <a:miter lim="800000"/>
            <a:headEnd/>
            <a:tailEnd/>
          </a:ln>
        </p:spPr>
      </p:pic>
      <p:sp>
        <p:nvSpPr>
          <p:cNvPr id="475138" name="Text Box 3"/>
          <p:cNvSpPr txBox="1">
            <a:spLocks noChangeArrowheads="1"/>
          </p:cNvSpPr>
          <p:nvPr/>
        </p:nvSpPr>
        <p:spPr bwMode="auto">
          <a:xfrm>
            <a:off x="250825" y="5661025"/>
            <a:ext cx="4321175" cy="336550"/>
          </a:xfrm>
          <a:prstGeom prst="rect">
            <a:avLst/>
          </a:prstGeom>
          <a:noFill/>
          <a:ln w="9525">
            <a:noFill/>
            <a:miter lim="800000"/>
            <a:headEnd/>
            <a:tailEnd/>
          </a:ln>
        </p:spPr>
        <p:txBody>
          <a:bodyPr>
            <a:spAutoFit/>
          </a:bodyPr>
          <a:lstStyle/>
          <a:p>
            <a:pPr eaLnBrk="0" hangingPunct="0"/>
            <a:r>
              <a:rPr lang="en-GB" sz="1600" b="1">
                <a:solidFill>
                  <a:schemeClr val="accent1"/>
                </a:solidFill>
                <a:latin typeface="Times New Roman" pitchFamily="18" charset="0"/>
              </a:rPr>
              <a:t>Chow et Int J Epidemiol 2009;38:1580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Latvian health </a:t>
            </a:r>
            <a:r>
              <a:rPr lang="en-US" dirty="0"/>
              <a:t>promotion </a:t>
            </a:r>
            <a:r>
              <a:rPr lang="en-US" dirty="0" smtClean="0"/>
              <a:t>program: initial analysis</a:t>
            </a:r>
            <a:endParaRPr lang="fi-FI" dirty="0"/>
          </a:p>
        </p:txBody>
      </p:sp>
      <p:sp>
        <p:nvSpPr>
          <p:cNvPr id="3" name="Content Placeholder 2"/>
          <p:cNvSpPr>
            <a:spLocks noGrp="1"/>
          </p:cNvSpPr>
          <p:nvPr>
            <p:ph idx="1"/>
          </p:nvPr>
        </p:nvSpPr>
        <p:spPr/>
        <p:txBody>
          <a:bodyPr/>
          <a:lstStyle/>
          <a:p>
            <a:r>
              <a:rPr lang="en-US" dirty="0"/>
              <a:t>Analysis of the health promotion program with respect to: </a:t>
            </a:r>
            <a:endParaRPr lang="en-US" dirty="0" smtClean="0"/>
          </a:p>
          <a:p>
            <a:pPr marL="1050925" lvl="1" indent="-514350">
              <a:buAutoNum type="romanLcParenBoth"/>
            </a:pPr>
            <a:r>
              <a:rPr lang="en-US" dirty="0" smtClean="0"/>
              <a:t>the </a:t>
            </a:r>
            <a:r>
              <a:rPr lang="en-US" dirty="0"/>
              <a:t>health promotion policy </a:t>
            </a:r>
            <a:r>
              <a:rPr lang="en-US" dirty="0" smtClean="0"/>
              <a:t>organization</a:t>
            </a:r>
            <a:endParaRPr lang="en-US" dirty="0"/>
          </a:p>
          <a:p>
            <a:pPr marL="1050925" lvl="1" indent="-514350">
              <a:buAutoNum type="romanLcParenBoth"/>
            </a:pPr>
            <a:r>
              <a:rPr lang="en-US" dirty="0" smtClean="0"/>
              <a:t>the </a:t>
            </a:r>
            <a:r>
              <a:rPr lang="en-US" dirty="0"/>
              <a:t>planned health promotion activities (measures used and target groups), and </a:t>
            </a:r>
            <a:endParaRPr lang="en-US" dirty="0" smtClean="0"/>
          </a:p>
          <a:p>
            <a:pPr marL="1050925" lvl="1" indent="-514350">
              <a:buAutoNum type="romanLcParenBoth"/>
            </a:pPr>
            <a:r>
              <a:rPr lang="en-US" dirty="0" smtClean="0"/>
              <a:t>the </a:t>
            </a:r>
            <a:r>
              <a:rPr lang="en-US" dirty="0"/>
              <a:t>evaluation framework (indicators and proposed levels of analysis), highlighting potential areas for improvement. </a:t>
            </a:r>
            <a:endParaRPr lang="en-US" dirty="0" smtClean="0"/>
          </a:p>
          <a:p>
            <a:r>
              <a:rPr lang="en-US" dirty="0" smtClean="0"/>
              <a:t>The </a:t>
            </a:r>
            <a:r>
              <a:rPr lang="en-US" dirty="0"/>
              <a:t>analysis is done in relation to the epidemiological situation and disease burden in Latvia, and the international guidelines and best practices. </a:t>
            </a:r>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25</a:t>
            </a:fld>
            <a:endParaRPr lang="en-GB"/>
          </a:p>
        </p:txBody>
      </p:sp>
    </p:spTree>
    <p:extLst>
      <p:ext uri="{BB962C8B-B14F-4D97-AF65-F5344CB8AC3E}">
        <p14:creationId xmlns:p14="http://schemas.microsoft.com/office/powerpoint/2010/main" val="23879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2"/>
            <a:ext cx="8207375" cy="1151781"/>
          </a:xfrm>
        </p:spPr>
        <p:txBody>
          <a:bodyPr/>
          <a:lstStyle/>
          <a:p>
            <a:r>
              <a:rPr lang="en-US" sz="4000" dirty="0" smtClean="0"/>
              <a:t>Health promotion policy organization</a:t>
            </a:r>
            <a:endParaRPr lang="en-US" sz="40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26</a:t>
            </a:fld>
            <a:endParaRPr lang="en-GB"/>
          </a:p>
        </p:txBody>
      </p:sp>
      <p:pic>
        <p:nvPicPr>
          <p:cNvPr id="7" name="Content Placeholder 6"/>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09939" y="1484313"/>
            <a:ext cx="5713010" cy="4392612"/>
          </a:xfrm>
          <a:prstGeom prst="rect">
            <a:avLst/>
          </a:prstGeom>
          <a:noFill/>
          <a:ln>
            <a:noFill/>
          </a:ln>
        </p:spPr>
      </p:pic>
    </p:spTree>
    <p:extLst>
      <p:ext uri="{BB962C8B-B14F-4D97-AF65-F5344CB8AC3E}">
        <p14:creationId xmlns:p14="http://schemas.microsoft.com/office/powerpoint/2010/main" val="649695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0"/>
            <a:ext cx="8712968" cy="1268413"/>
          </a:xfrm>
        </p:spPr>
        <p:txBody>
          <a:bodyPr/>
          <a:lstStyle/>
          <a:p>
            <a:r>
              <a:rPr lang="en-US" sz="4400" dirty="0" smtClean="0"/>
              <a:t>Planned health promotion activities</a:t>
            </a:r>
            <a:endParaRPr lang="en-US" sz="4400" dirty="0"/>
          </a:p>
        </p:txBody>
      </p:sp>
      <p:sp>
        <p:nvSpPr>
          <p:cNvPr id="3" name="Content Placeholder 2"/>
          <p:cNvSpPr>
            <a:spLocks noGrp="1"/>
          </p:cNvSpPr>
          <p:nvPr>
            <p:ph idx="1"/>
          </p:nvPr>
        </p:nvSpPr>
        <p:spPr>
          <a:xfrm>
            <a:off x="457200" y="1484312"/>
            <a:ext cx="8218488" cy="4680991"/>
          </a:xfrm>
        </p:spPr>
        <p:txBody>
          <a:bodyPr/>
          <a:lstStyle/>
          <a:p>
            <a:r>
              <a:rPr lang="en-US" sz="2000" dirty="0"/>
              <a:t>The health promotion plan for </a:t>
            </a:r>
            <a:r>
              <a:rPr lang="en-US" sz="2000" dirty="0" smtClean="0"/>
              <a:t>the </a:t>
            </a:r>
            <a:r>
              <a:rPr lang="en-US" sz="2000" dirty="0"/>
              <a:t>period 2014-2020 includes 36 different programs having a total budged over 50 million Euros funded by the </a:t>
            </a:r>
            <a:r>
              <a:rPr lang="en-US" sz="2000" dirty="0" smtClean="0"/>
              <a:t>EU. </a:t>
            </a:r>
          </a:p>
          <a:p>
            <a:r>
              <a:rPr lang="en-US" sz="2000" dirty="0" smtClean="0"/>
              <a:t>The </a:t>
            </a:r>
            <a:r>
              <a:rPr lang="en-US" sz="2000" dirty="0"/>
              <a:t>topics of the program are divided into the following broad areas:  </a:t>
            </a:r>
            <a:endParaRPr lang="fi-FI" sz="2000" dirty="0"/>
          </a:p>
          <a:p>
            <a:pPr lvl="1"/>
            <a:r>
              <a:rPr lang="en-US" sz="2000" dirty="0" smtClean="0"/>
              <a:t>Reducing </a:t>
            </a:r>
            <a:r>
              <a:rPr lang="en-US" sz="2000" dirty="0"/>
              <a:t>spread of addictive substances (alcohol, drugs and tobacco) and processes (games of chance, computer addiction etc</a:t>
            </a:r>
            <a:r>
              <a:rPr lang="en-US" sz="2000" dirty="0" smtClean="0"/>
              <a:t>.)</a:t>
            </a:r>
            <a:endParaRPr lang="fi-FI" sz="2000" dirty="0"/>
          </a:p>
          <a:p>
            <a:pPr lvl="1"/>
            <a:r>
              <a:rPr lang="en-US" sz="2000" dirty="0" smtClean="0"/>
              <a:t>Healthy </a:t>
            </a:r>
            <a:r>
              <a:rPr lang="en-US" sz="2000" dirty="0"/>
              <a:t>food </a:t>
            </a:r>
            <a:r>
              <a:rPr lang="en-US" sz="2000" dirty="0" smtClean="0"/>
              <a:t>promotion</a:t>
            </a:r>
            <a:endParaRPr lang="fi-FI" sz="2000" dirty="0"/>
          </a:p>
          <a:p>
            <a:pPr lvl="1"/>
            <a:r>
              <a:rPr lang="en-US" sz="2000" dirty="0" smtClean="0"/>
              <a:t>Promotion </a:t>
            </a:r>
            <a:r>
              <a:rPr lang="en-US" sz="2000" dirty="0"/>
              <a:t>of physical activities in society</a:t>
            </a:r>
            <a:endParaRPr lang="fi-FI" sz="2000" dirty="0"/>
          </a:p>
          <a:p>
            <a:pPr lvl="1"/>
            <a:r>
              <a:rPr lang="en-US" sz="2000" dirty="0" smtClean="0"/>
              <a:t>Reproductive </a:t>
            </a:r>
            <a:r>
              <a:rPr lang="en-US" sz="2000" dirty="0"/>
              <a:t>health</a:t>
            </a:r>
            <a:endParaRPr lang="fi-FI" sz="2000" dirty="0"/>
          </a:p>
          <a:p>
            <a:pPr lvl="1"/>
            <a:r>
              <a:rPr lang="en-US" sz="2000" dirty="0" smtClean="0"/>
              <a:t>External </a:t>
            </a:r>
            <a:r>
              <a:rPr lang="en-US" sz="2000" dirty="0"/>
              <a:t>mortality causes, </a:t>
            </a:r>
            <a:r>
              <a:rPr lang="en-US" sz="2000" dirty="0" smtClean="0"/>
              <a:t>trauma </a:t>
            </a:r>
            <a:r>
              <a:rPr lang="en-US" sz="2000" dirty="0"/>
              <a:t>prevention</a:t>
            </a:r>
            <a:endParaRPr lang="fi-FI" sz="2000" dirty="0"/>
          </a:p>
          <a:p>
            <a:pPr lvl="1"/>
            <a:r>
              <a:rPr lang="en-US" sz="2000" dirty="0" smtClean="0"/>
              <a:t>Oral </a:t>
            </a:r>
            <a:r>
              <a:rPr lang="en-US" sz="2000" dirty="0"/>
              <a:t>health</a:t>
            </a:r>
            <a:endParaRPr lang="fi-FI" sz="2000" dirty="0"/>
          </a:p>
          <a:p>
            <a:pPr lvl="1"/>
            <a:r>
              <a:rPr lang="en-US" sz="2000" dirty="0" smtClean="0"/>
              <a:t>Infectious </a:t>
            </a:r>
            <a:r>
              <a:rPr lang="en-US" sz="2000" dirty="0"/>
              <a:t>disease </a:t>
            </a:r>
            <a:r>
              <a:rPr lang="en-US" sz="2000" dirty="0" smtClean="0"/>
              <a:t>prevention</a:t>
            </a:r>
            <a:endParaRPr lang="fi-FI" sz="2000" dirty="0"/>
          </a:p>
          <a:p>
            <a:pPr lvl="1"/>
            <a:r>
              <a:rPr lang="en-US" sz="2000" dirty="0" smtClean="0"/>
              <a:t>Mental </a:t>
            </a:r>
            <a:r>
              <a:rPr lang="en-US" sz="2000" dirty="0"/>
              <a:t>health (stress management, mental overload, workaholics etc.)</a:t>
            </a:r>
            <a:endParaRPr lang="fi-FI" sz="2000" dirty="0"/>
          </a:p>
          <a:p>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27</a:t>
            </a:fld>
            <a:endParaRPr lang="en-GB"/>
          </a:p>
        </p:txBody>
      </p:sp>
    </p:spTree>
    <p:extLst>
      <p:ext uri="{BB962C8B-B14F-4D97-AF65-F5344CB8AC3E}">
        <p14:creationId xmlns:p14="http://schemas.microsoft.com/office/powerpoint/2010/main" val="3032708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720378"/>
          </a:xfrm>
        </p:spPr>
        <p:txBody>
          <a:bodyPr/>
          <a:lstStyle/>
          <a:p>
            <a:r>
              <a:rPr lang="en-US" dirty="0"/>
              <a:t>M</a:t>
            </a:r>
            <a:r>
              <a:rPr lang="en-US" dirty="0" smtClean="0"/>
              <a:t>ain </a:t>
            </a:r>
            <a:r>
              <a:rPr lang="en-US" dirty="0"/>
              <a:t>planned </a:t>
            </a:r>
            <a:r>
              <a:rPr lang="en-US" dirty="0" smtClean="0"/>
              <a:t>activities: </a:t>
            </a:r>
            <a:endParaRPr lang="fi-FI" dirty="0"/>
          </a:p>
        </p:txBody>
      </p:sp>
      <p:sp>
        <p:nvSpPr>
          <p:cNvPr id="3" name="Content Placeholder 2"/>
          <p:cNvSpPr>
            <a:spLocks noGrp="1"/>
          </p:cNvSpPr>
          <p:nvPr>
            <p:ph idx="1"/>
          </p:nvPr>
        </p:nvSpPr>
        <p:spPr>
          <a:xfrm>
            <a:off x="457200" y="980728"/>
            <a:ext cx="8218488" cy="5328592"/>
          </a:xfrm>
        </p:spPr>
        <p:txBody>
          <a:bodyPr/>
          <a:lstStyle/>
          <a:p>
            <a:pPr marL="514350" indent="-514350">
              <a:buAutoNum type="arabicParenBoth"/>
            </a:pPr>
            <a:r>
              <a:rPr lang="en-US" sz="2400" dirty="0" smtClean="0"/>
              <a:t>thematic </a:t>
            </a:r>
            <a:r>
              <a:rPr lang="en-US" sz="2400" dirty="0"/>
              <a:t>lectures and </a:t>
            </a:r>
            <a:r>
              <a:rPr lang="en-US" sz="2400" dirty="0" smtClean="0"/>
              <a:t>seminars</a:t>
            </a:r>
            <a:endParaRPr lang="en-US" sz="2400" dirty="0"/>
          </a:p>
          <a:p>
            <a:pPr marL="514350" indent="-514350">
              <a:buAutoNum type="arabicParenBoth"/>
            </a:pPr>
            <a:r>
              <a:rPr lang="en-US" sz="2400" dirty="0" smtClean="0"/>
              <a:t>organizing </a:t>
            </a:r>
            <a:r>
              <a:rPr lang="en-US" sz="2400" dirty="0"/>
              <a:t>interest </a:t>
            </a:r>
            <a:r>
              <a:rPr lang="en-US" sz="2400" dirty="0" smtClean="0"/>
              <a:t>groups</a:t>
            </a:r>
          </a:p>
          <a:p>
            <a:pPr marL="514350" indent="-514350">
              <a:buAutoNum type="arabicParenBoth"/>
            </a:pPr>
            <a:r>
              <a:rPr lang="en-US" sz="2400" dirty="0" smtClean="0"/>
              <a:t>development </a:t>
            </a:r>
            <a:r>
              <a:rPr lang="en-US" sz="2400" dirty="0"/>
              <a:t>of peers education </a:t>
            </a:r>
            <a:r>
              <a:rPr lang="en-US" sz="2400" dirty="0" smtClean="0"/>
              <a:t>programs</a:t>
            </a:r>
          </a:p>
          <a:p>
            <a:pPr marL="514350" indent="-514350">
              <a:buAutoNum type="arabicParenBoth"/>
            </a:pPr>
            <a:r>
              <a:rPr lang="en-US" sz="2400" dirty="0" smtClean="0"/>
              <a:t>production </a:t>
            </a:r>
            <a:r>
              <a:rPr lang="en-US" sz="2400" dirty="0"/>
              <a:t>of educational short </a:t>
            </a:r>
            <a:r>
              <a:rPr lang="en-US" sz="2400" dirty="0" smtClean="0"/>
              <a:t>movies</a:t>
            </a:r>
          </a:p>
          <a:p>
            <a:pPr marL="514350" indent="-514350">
              <a:buAutoNum type="arabicParenBoth"/>
            </a:pPr>
            <a:r>
              <a:rPr lang="en-US" sz="2400" dirty="0" smtClean="0"/>
              <a:t>interactive </a:t>
            </a:r>
            <a:r>
              <a:rPr lang="en-US" sz="2400" dirty="0"/>
              <a:t>educational </a:t>
            </a:r>
            <a:r>
              <a:rPr lang="en-US" sz="2400" dirty="0" smtClean="0"/>
              <a:t>classes</a:t>
            </a:r>
          </a:p>
          <a:p>
            <a:pPr marL="514350" indent="-514350">
              <a:buAutoNum type="arabicParenBoth"/>
            </a:pPr>
            <a:r>
              <a:rPr lang="en-US" sz="2400" dirty="0" smtClean="0"/>
              <a:t>activities </a:t>
            </a:r>
            <a:r>
              <a:rPr lang="en-US" sz="2400" dirty="0"/>
              <a:t>in municipalities aimed at popularization of particular behavior or </a:t>
            </a:r>
            <a:r>
              <a:rPr lang="en-US" sz="2400" dirty="0" smtClean="0"/>
              <a:t>opportunities</a:t>
            </a:r>
          </a:p>
          <a:p>
            <a:pPr marL="514350" indent="-514350">
              <a:buAutoNum type="arabicParenBoth"/>
            </a:pPr>
            <a:r>
              <a:rPr lang="en-US" sz="2400" dirty="0" smtClean="0"/>
              <a:t>elaboration </a:t>
            </a:r>
            <a:r>
              <a:rPr lang="en-US" sz="2400" dirty="0"/>
              <a:t>of addiction prophylaxis programs and implementation in educational </a:t>
            </a:r>
            <a:r>
              <a:rPr lang="en-US" sz="2400" dirty="0" smtClean="0"/>
              <a:t>establishments</a:t>
            </a:r>
          </a:p>
          <a:p>
            <a:pPr marL="514350" indent="-514350">
              <a:buAutoNum type="arabicParenBoth"/>
            </a:pPr>
            <a:r>
              <a:rPr lang="en-US" sz="2400" dirty="0" smtClean="0"/>
              <a:t>organizing </a:t>
            </a:r>
            <a:r>
              <a:rPr lang="en-US" sz="2400" dirty="0"/>
              <a:t>summer </a:t>
            </a:r>
            <a:r>
              <a:rPr lang="en-US" sz="2400" dirty="0" smtClean="0"/>
              <a:t>camps</a:t>
            </a:r>
          </a:p>
          <a:p>
            <a:pPr marL="514350" indent="-514350">
              <a:buAutoNum type="arabicParenBoth"/>
            </a:pPr>
            <a:r>
              <a:rPr lang="en-US" sz="2400" dirty="0" smtClean="0"/>
              <a:t>production </a:t>
            </a:r>
            <a:r>
              <a:rPr lang="en-US" sz="2400" dirty="0"/>
              <a:t>of informative materials (posters, books, brochures, </a:t>
            </a:r>
            <a:r>
              <a:rPr lang="en-US" sz="2400" dirty="0" smtClean="0"/>
              <a:t>AV-materials)</a:t>
            </a:r>
          </a:p>
          <a:p>
            <a:pPr marL="514350" indent="-514350">
              <a:buAutoNum type="arabicParenBoth"/>
            </a:pPr>
            <a:r>
              <a:rPr lang="en-US" sz="2400" dirty="0" smtClean="0"/>
              <a:t>complex </a:t>
            </a:r>
            <a:r>
              <a:rPr lang="en-US" sz="2400" dirty="0"/>
              <a:t>public information materials. </a:t>
            </a:r>
            <a:endParaRPr lang="fi-FI" sz="24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28</a:t>
            </a:fld>
            <a:endParaRPr lang="en-GB"/>
          </a:p>
        </p:txBody>
      </p:sp>
    </p:spTree>
    <p:extLst>
      <p:ext uri="{BB962C8B-B14F-4D97-AF65-F5344CB8AC3E}">
        <p14:creationId xmlns:p14="http://schemas.microsoft.com/office/powerpoint/2010/main" val="2501681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07375" cy="936401"/>
          </a:xfrm>
        </p:spPr>
        <p:txBody>
          <a:bodyPr/>
          <a:lstStyle/>
          <a:p>
            <a:r>
              <a:rPr lang="en-US" sz="4000" dirty="0" smtClean="0"/>
              <a:t>Comments: planned activities</a:t>
            </a:r>
            <a:endParaRPr lang="en-US" sz="4000" dirty="0"/>
          </a:p>
        </p:txBody>
      </p:sp>
      <p:sp>
        <p:nvSpPr>
          <p:cNvPr id="3" name="Content Placeholder 2"/>
          <p:cNvSpPr>
            <a:spLocks noGrp="1"/>
          </p:cNvSpPr>
          <p:nvPr>
            <p:ph idx="1"/>
          </p:nvPr>
        </p:nvSpPr>
        <p:spPr>
          <a:xfrm>
            <a:off x="457200" y="1340768"/>
            <a:ext cx="8218488" cy="4824536"/>
          </a:xfrm>
        </p:spPr>
        <p:txBody>
          <a:bodyPr/>
          <a:lstStyle/>
          <a:p>
            <a:r>
              <a:rPr lang="en-US" sz="2400" dirty="0" smtClean="0"/>
              <a:t>Activities </a:t>
            </a:r>
            <a:r>
              <a:rPr lang="en-US" sz="2400" dirty="0"/>
              <a:t>are related to information dissemination as the main methodology for behavioral change. </a:t>
            </a:r>
            <a:endParaRPr lang="en-US" sz="2400" dirty="0" smtClean="0"/>
          </a:p>
          <a:p>
            <a:pPr lvl="1"/>
            <a:r>
              <a:rPr lang="en-US" sz="2200" dirty="0" smtClean="0"/>
              <a:t>Broader </a:t>
            </a:r>
            <a:r>
              <a:rPr lang="en-US" sz="2200" dirty="0"/>
              <a:t>social, economic and environmental approach is needed.   </a:t>
            </a:r>
            <a:endParaRPr lang="fi-FI" sz="2200" dirty="0"/>
          </a:p>
          <a:p>
            <a:pPr lvl="1"/>
            <a:r>
              <a:rPr lang="en-US" sz="2200" dirty="0"/>
              <a:t>For effective reduction of main </a:t>
            </a:r>
            <a:r>
              <a:rPr lang="en-US" sz="2200" dirty="0" smtClean="0"/>
              <a:t>NCD </a:t>
            </a:r>
            <a:r>
              <a:rPr lang="en-US" sz="2200" dirty="0"/>
              <a:t>risk factors and disease </a:t>
            </a:r>
            <a:r>
              <a:rPr lang="en-US" sz="2200" dirty="0" smtClean="0"/>
              <a:t>burden, creation </a:t>
            </a:r>
            <a:r>
              <a:rPr lang="en-US" sz="2200" dirty="0"/>
              <a:t>of health promoting environment is necessary. </a:t>
            </a:r>
            <a:endParaRPr lang="en-US" sz="2200" dirty="0" smtClean="0"/>
          </a:p>
          <a:p>
            <a:r>
              <a:rPr lang="en-US" sz="2400" dirty="0" smtClean="0"/>
              <a:t>Tools </a:t>
            </a:r>
            <a:r>
              <a:rPr lang="en-US" sz="2400" dirty="0"/>
              <a:t>for environmental change include tax and price policy, legislation and regulation, environmental planning, collaboration between different government sectors and public-private partnership. </a:t>
            </a:r>
            <a:endParaRPr lang="en-US" sz="2400" dirty="0" smtClean="0"/>
          </a:p>
          <a:p>
            <a:r>
              <a:rPr lang="en-US" sz="2400" dirty="0"/>
              <a:t>H</a:t>
            </a:r>
            <a:r>
              <a:rPr lang="en-US" sz="2400" dirty="0" smtClean="0"/>
              <a:t>ealth </a:t>
            </a:r>
            <a:r>
              <a:rPr lang="en-US" sz="2400" dirty="0"/>
              <a:t>promoting environment, making health choices easy (and affordable) ones is also effective for reducing inequality in health</a:t>
            </a:r>
            <a:r>
              <a:rPr lang="en-US" sz="2400" dirty="0" smtClean="0"/>
              <a:t>.</a:t>
            </a:r>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29</a:t>
            </a:fld>
            <a:endParaRPr lang="en-GB"/>
          </a:p>
        </p:txBody>
      </p:sp>
    </p:spTree>
    <p:extLst>
      <p:ext uri="{BB962C8B-B14F-4D97-AF65-F5344CB8AC3E}">
        <p14:creationId xmlns:p14="http://schemas.microsoft.com/office/powerpoint/2010/main" val="274872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a:t>
            </a:r>
            <a:r>
              <a:rPr lang="en-US" sz="3600" dirty="0"/>
              <a:t>National Health Strategy for 2011-2017 </a:t>
            </a:r>
            <a:endParaRPr lang="fi-FI" sz="3600" dirty="0"/>
          </a:p>
        </p:txBody>
      </p:sp>
      <p:sp>
        <p:nvSpPr>
          <p:cNvPr id="3" name="Content Placeholder 2"/>
          <p:cNvSpPr>
            <a:spLocks noGrp="1"/>
          </p:cNvSpPr>
          <p:nvPr>
            <p:ph idx="1"/>
          </p:nvPr>
        </p:nvSpPr>
        <p:spPr/>
        <p:txBody>
          <a:bodyPr/>
          <a:lstStyle/>
          <a:p>
            <a:r>
              <a:rPr lang="en-US" dirty="0"/>
              <a:t>Since the new independence in 1991 Latvia has experienced gains in </a:t>
            </a:r>
            <a:r>
              <a:rPr lang="en-US" dirty="0" smtClean="0"/>
              <a:t>health and average </a:t>
            </a:r>
            <a:r>
              <a:rPr lang="en-US" dirty="0"/>
              <a:t>life expectancy, </a:t>
            </a:r>
            <a:endParaRPr lang="en-US" dirty="0" smtClean="0"/>
          </a:p>
          <a:p>
            <a:pPr lvl="1"/>
            <a:r>
              <a:rPr lang="en-US" dirty="0" smtClean="0"/>
              <a:t>but </a:t>
            </a:r>
            <a:r>
              <a:rPr lang="en-US" dirty="0"/>
              <a:t>still lags behind its neighbors and other EU </a:t>
            </a:r>
            <a:r>
              <a:rPr lang="en-US" dirty="0" smtClean="0"/>
              <a:t>countries </a:t>
            </a:r>
          </a:p>
          <a:p>
            <a:r>
              <a:rPr lang="en-US" dirty="0" smtClean="0"/>
              <a:t>Four </a:t>
            </a:r>
            <a:r>
              <a:rPr lang="en-US" dirty="0"/>
              <a:t>main diseases areas have been identified </a:t>
            </a:r>
            <a:r>
              <a:rPr lang="en-US" dirty="0" smtClean="0"/>
              <a:t>in health strategy </a:t>
            </a:r>
            <a:r>
              <a:rPr lang="en-US" dirty="0"/>
              <a:t>as the health sector’s top priorities: </a:t>
            </a:r>
            <a:endParaRPr lang="en-US" dirty="0" smtClean="0"/>
          </a:p>
          <a:p>
            <a:pPr lvl="1"/>
            <a:r>
              <a:rPr lang="en-US" dirty="0" smtClean="0"/>
              <a:t>cardiovascular diseases (CVD) </a:t>
            </a:r>
          </a:p>
          <a:p>
            <a:pPr lvl="1"/>
            <a:r>
              <a:rPr lang="en-US" dirty="0" smtClean="0"/>
              <a:t>cancers</a:t>
            </a:r>
          </a:p>
          <a:p>
            <a:pPr lvl="1"/>
            <a:r>
              <a:rPr lang="en-US" dirty="0" smtClean="0"/>
              <a:t>maternal </a:t>
            </a:r>
            <a:r>
              <a:rPr lang="en-US" dirty="0"/>
              <a:t>and perinatal </a:t>
            </a:r>
            <a:r>
              <a:rPr lang="en-US" dirty="0" smtClean="0"/>
              <a:t>health </a:t>
            </a:r>
          </a:p>
          <a:p>
            <a:pPr lvl="1"/>
            <a:r>
              <a:rPr lang="en-US" dirty="0" smtClean="0"/>
              <a:t>mental health</a:t>
            </a:r>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a:t>
            </a:fld>
            <a:endParaRPr lang="en-GB"/>
          </a:p>
        </p:txBody>
      </p:sp>
    </p:spTree>
    <p:extLst>
      <p:ext uri="{BB962C8B-B14F-4D97-AF65-F5344CB8AC3E}">
        <p14:creationId xmlns:p14="http://schemas.microsoft.com/office/powerpoint/2010/main" val="624026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648370"/>
          </a:xfrm>
        </p:spPr>
        <p:txBody>
          <a:bodyPr/>
          <a:lstStyle/>
          <a:p>
            <a:r>
              <a:rPr lang="en-US" sz="4000" dirty="0" smtClean="0"/>
              <a:t>Role of health services</a:t>
            </a:r>
            <a:endParaRPr lang="en-US" sz="4000" dirty="0"/>
          </a:p>
        </p:txBody>
      </p:sp>
      <p:sp>
        <p:nvSpPr>
          <p:cNvPr id="3" name="Content Placeholder 2"/>
          <p:cNvSpPr>
            <a:spLocks noGrp="1"/>
          </p:cNvSpPr>
          <p:nvPr>
            <p:ph idx="1"/>
          </p:nvPr>
        </p:nvSpPr>
        <p:spPr>
          <a:xfrm>
            <a:off x="457200" y="1196752"/>
            <a:ext cx="8218488" cy="4968552"/>
          </a:xfrm>
        </p:spPr>
        <p:txBody>
          <a:bodyPr/>
          <a:lstStyle/>
          <a:p>
            <a:r>
              <a:rPr lang="en-US" sz="2400" dirty="0" smtClean="0"/>
              <a:t>Even </a:t>
            </a:r>
            <a:r>
              <a:rPr lang="en-US" sz="2400" dirty="0"/>
              <a:t>though most of the </a:t>
            </a:r>
            <a:r>
              <a:rPr lang="en-US" sz="2400" dirty="0" smtClean="0"/>
              <a:t>NCD </a:t>
            </a:r>
            <a:r>
              <a:rPr lang="en-US" sz="2400" dirty="0"/>
              <a:t>prevention is done outside of the health sector, participation and support of doctors and other health professionals is critical for success. </a:t>
            </a:r>
            <a:endParaRPr lang="en-US" sz="2400" dirty="0" smtClean="0"/>
          </a:p>
          <a:p>
            <a:pPr lvl="1"/>
            <a:r>
              <a:rPr lang="en-US" dirty="0" smtClean="0"/>
              <a:t>Health professionals are usually trusted experts and opinion leaders in the community they are working.</a:t>
            </a:r>
          </a:p>
          <a:p>
            <a:pPr lvl="1"/>
            <a:r>
              <a:rPr lang="en-US" dirty="0" smtClean="0"/>
              <a:t>Health services do risk factors screening and counselling of healthy lifestyles is part of the treatment of every patient. </a:t>
            </a:r>
          </a:p>
          <a:p>
            <a:pPr lvl="2"/>
            <a:r>
              <a:rPr lang="en-US" sz="2400" dirty="0" smtClean="0"/>
              <a:t>Particular </a:t>
            </a:r>
            <a:r>
              <a:rPr lang="en-US" sz="2400" dirty="0"/>
              <a:t>emphasis should be put on smoking cessation support among smokers. </a:t>
            </a:r>
            <a:r>
              <a:rPr lang="en-US" dirty="0" smtClean="0"/>
              <a:t> </a:t>
            </a:r>
          </a:p>
          <a:p>
            <a:pPr lvl="1"/>
            <a:r>
              <a:rPr lang="en-US" dirty="0" smtClean="0"/>
              <a:t>Health </a:t>
            </a:r>
            <a:r>
              <a:rPr lang="en-US" dirty="0"/>
              <a:t>services can also provide targeted services for vulnerable groups, for example risk factor screening and health education for unemployed people.  </a:t>
            </a:r>
            <a:endParaRPr lang="fi-FI" dirty="0"/>
          </a:p>
          <a:p>
            <a:endParaRPr lang="fi-FI" sz="24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30</a:t>
            </a:fld>
            <a:endParaRPr lang="en-GB"/>
          </a:p>
        </p:txBody>
      </p:sp>
    </p:spTree>
    <p:extLst>
      <p:ext uri="{BB962C8B-B14F-4D97-AF65-F5344CB8AC3E}">
        <p14:creationId xmlns:p14="http://schemas.microsoft.com/office/powerpoint/2010/main" val="17695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720378"/>
          </a:xfrm>
        </p:spPr>
        <p:txBody>
          <a:bodyPr/>
          <a:lstStyle/>
          <a:p>
            <a:r>
              <a:rPr lang="en-US" sz="4400" dirty="0" smtClean="0"/>
              <a:t>Evaluation framework</a:t>
            </a:r>
            <a:endParaRPr lang="en-US" sz="4400" dirty="0"/>
          </a:p>
        </p:txBody>
      </p:sp>
      <p:sp>
        <p:nvSpPr>
          <p:cNvPr id="3" name="Content Placeholder 2"/>
          <p:cNvSpPr>
            <a:spLocks noGrp="1"/>
          </p:cNvSpPr>
          <p:nvPr>
            <p:ph idx="1"/>
          </p:nvPr>
        </p:nvSpPr>
        <p:spPr>
          <a:xfrm>
            <a:off x="457200" y="1484784"/>
            <a:ext cx="8218488" cy="4392141"/>
          </a:xfrm>
        </p:spPr>
        <p:txBody>
          <a:bodyPr/>
          <a:lstStyle/>
          <a:p>
            <a:r>
              <a:rPr lang="en-US" dirty="0"/>
              <a:t>The planned evaluation framework includes 22 indicators and a separate plan for assessment of health at local </a:t>
            </a:r>
            <a:r>
              <a:rPr lang="en-US" dirty="0" smtClean="0"/>
              <a:t>level. </a:t>
            </a:r>
          </a:p>
          <a:p>
            <a:r>
              <a:rPr lang="en-US" dirty="0" smtClean="0"/>
              <a:t>The </a:t>
            </a:r>
            <a:r>
              <a:rPr lang="en-US" dirty="0"/>
              <a:t>suggested indicators are classified in six groups: general (one indicator), CVD (4 indicators), oncology (3 indicators), mental health (6 indicators), perinatal health (3 indicators) and socioeconomic situation (3 indicators). </a:t>
            </a:r>
            <a:endParaRPr lang="en-US" dirty="0" smtClean="0"/>
          </a:p>
          <a:p>
            <a:r>
              <a:rPr lang="en-US" dirty="0" smtClean="0"/>
              <a:t>Most </a:t>
            </a:r>
            <a:r>
              <a:rPr lang="en-US" dirty="0"/>
              <a:t>of the indicators are related to mortality, morbidity and use of health services</a:t>
            </a:r>
            <a:r>
              <a:rPr lang="en-US" dirty="0" smtClean="0"/>
              <a:t>.</a:t>
            </a:r>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31</a:t>
            </a:fld>
            <a:endParaRPr lang="en-GB"/>
          </a:p>
        </p:txBody>
      </p:sp>
    </p:spTree>
    <p:extLst>
      <p:ext uri="{BB962C8B-B14F-4D97-AF65-F5344CB8AC3E}">
        <p14:creationId xmlns:p14="http://schemas.microsoft.com/office/powerpoint/2010/main" val="2199305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648370"/>
          </a:xfrm>
        </p:spPr>
        <p:txBody>
          <a:bodyPr/>
          <a:lstStyle/>
          <a:p>
            <a:r>
              <a:rPr lang="en-US" sz="3600" dirty="0" smtClean="0"/>
              <a:t>Comments: evaluation framework</a:t>
            </a:r>
            <a:endParaRPr lang="en-US" sz="3600" dirty="0"/>
          </a:p>
        </p:txBody>
      </p:sp>
      <p:sp>
        <p:nvSpPr>
          <p:cNvPr id="3" name="Content Placeholder 2"/>
          <p:cNvSpPr>
            <a:spLocks noGrp="1"/>
          </p:cNvSpPr>
          <p:nvPr>
            <p:ph idx="1"/>
          </p:nvPr>
        </p:nvSpPr>
        <p:spPr>
          <a:xfrm>
            <a:off x="457200" y="1052736"/>
            <a:ext cx="8218488" cy="5112568"/>
          </a:xfrm>
        </p:spPr>
        <p:txBody>
          <a:bodyPr/>
          <a:lstStyle/>
          <a:p>
            <a:r>
              <a:rPr lang="en-US" sz="2000" dirty="0"/>
              <a:t>Even though the indicators are important for assessment of the health situation in Latvia, they </a:t>
            </a:r>
            <a:r>
              <a:rPr lang="en-US" sz="2000" dirty="0" smtClean="0"/>
              <a:t>are not suitable </a:t>
            </a:r>
            <a:r>
              <a:rPr lang="en-US" sz="2000" dirty="0"/>
              <a:t>for evaluation of the planned health promotion program at this stage. </a:t>
            </a:r>
            <a:endParaRPr lang="en-US" sz="2000" dirty="0" smtClean="0"/>
          </a:p>
          <a:p>
            <a:r>
              <a:rPr lang="en-US" sz="2000" dirty="0" smtClean="0"/>
              <a:t>Instead </a:t>
            </a:r>
            <a:r>
              <a:rPr lang="en-US" sz="2000" dirty="0"/>
              <a:t>of morbidity and mortality, main emphasis needs to be put for monitoring of health behavior and levels of risk factors, and related knowledge and attitudes. </a:t>
            </a:r>
          </a:p>
          <a:p>
            <a:pPr lvl="1"/>
            <a:r>
              <a:rPr lang="en-US" sz="1800" dirty="0" smtClean="0"/>
              <a:t>In </a:t>
            </a:r>
            <a:r>
              <a:rPr lang="en-US" sz="1800" dirty="0"/>
              <a:t>these mediating factors change can be seen in a few years but at least 5-10 years is needed to see the effect of the program in mortality. </a:t>
            </a:r>
            <a:endParaRPr lang="en-US" sz="1800" dirty="0" smtClean="0"/>
          </a:p>
          <a:p>
            <a:r>
              <a:rPr lang="en-US" sz="2000" dirty="0" smtClean="0"/>
              <a:t>To </a:t>
            </a:r>
            <a:r>
              <a:rPr lang="en-US" sz="2000" dirty="0"/>
              <a:t>be able to monitor the health behavior and physical and biological risk factors, a population-based monitoring system needs to be established. </a:t>
            </a:r>
            <a:endParaRPr lang="en-US" sz="2000" dirty="0" smtClean="0"/>
          </a:p>
          <a:p>
            <a:pPr lvl="1"/>
            <a:r>
              <a:rPr lang="en-US" sz="1800" dirty="0" smtClean="0"/>
              <a:t>European </a:t>
            </a:r>
            <a:r>
              <a:rPr lang="en-US" sz="1800" dirty="0"/>
              <a:t>Health Information (EHIS) and European Health Examination Surveys (EHES) protocols may be used as models for the surveys. Both survey protocols can be modified for Latvian context. </a:t>
            </a:r>
            <a:endParaRPr lang="en-US" sz="1800" dirty="0" smtClean="0"/>
          </a:p>
          <a:p>
            <a:pPr lvl="1"/>
            <a:r>
              <a:rPr lang="en-US" sz="1800" dirty="0" smtClean="0"/>
              <a:t>Monitoring </a:t>
            </a:r>
            <a:r>
              <a:rPr lang="en-US" sz="1800" dirty="0"/>
              <a:t>of health behavior – particularly smoking habit – is recommended to be done annually or at least biennially by using health interview or questionnaire survey. Data on physical and biological risk factors should be collected in every 4 to 5 years.      </a:t>
            </a:r>
            <a:endParaRPr lang="fi-FI" sz="1800" dirty="0"/>
          </a:p>
          <a:p>
            <a:r>
              <a:rPr lang="en-US" sz="2000" dirty="0"/>
              <a:t> </a:t>
            </a:r>
            <a:endParaRPr lang="fi-FI" sz="2000" dirty="0"/>
          </a:p>
          <a:p>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32</a:t>
            </a:fld>
            <a:endParaRPr lang="en-GB"/>
          </a:p>
        </p:txBody>
      </p:sp>
    </p:spTree>
    <p:extLst>
      <p:ext uri="{BB962C8B-B14F-4D97-AF65-F5344CB8AC3E}">
        <p14:creationId xmlns:p14="http://schemas.microsoft.com/office/powerpoint/2010/main" val="1311017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assessment of health at local level</a:t>
            </a:r>
            <a:endParaRPr lang="fi-FI" dirty="0"/>
          </a:p>
        </p:txBody>
      </p:sp>
      <p:sp>
        <p:nvSpPr>
          <p:cNvPr id="3" name="Content Placeholder 2"/>
          <p:cNvSpPr>
            <a:spLocks noGrp="1"/>
          </p:cNvSpPr>
          <p:nvPr>
            <p:ph idx="1"/>
          </p:nvPr>
        </p:nvSpPr>
        <p:spPr>
          <a:xfrm>
            <a:off x="457200" y="1196752"/>
            <a:ext cx="8218488" cy="5040560"/>
          </a:xfrm>
        </p:spPr>
        <p:txBody>
          <a:bodyPr/>
          <a:lstStyle/>
          <a:p>
            <a:r>
              <a:rPr lang="en-US" sz="2000" dirty="0"/>
              <a:t>The proposed “Criteria for assessment of health at local level” is technically demanding, and most probably not feasible, and some of the indicators are not relevant in Latvian context. </a:t>
            </a:r>
            <a:endParaRPr lang="en-US" sz="2000" dirty="0" smtClean="0"/>
          </a:p>
          <a:p>
            <a:r>
              <a:rPr lang="en-US" sz="2000" dirty="0" smtClean="0"/>
              <a:t>For </a:t>
            </a:r>
            <a:r>
              <a:rPr lang="en-US" sz="2000" dirty="0"/>
              <a:t>calculation </a:t>
            </a:r>
            <a:r>
              <a:rPr lang="en-US" sz="2000" dirty="0" smtClean="0"/>
              <a:t>of </a:t>
            </a:r>
            <a:r>
              <a:rPr lang="en-US" sz="2000" dirty="0"/>
              <a:t>morbidity and mortality indicators, Latvian municipalities have too small population. </a:t>
            </a:r>
            <a:endParaRPr lang="en-US" sz="2000" dirty="0" smtClean="0"/>
          </a:p>
          <a:p>
            <a:pPr lvl="1"/>
            <a:r>
              <a:rPr lang="en-US" sz="1800" dirty="0" smtClean="0"/>
              <a:t>Even </a:t>
            </a:r>
            <a:r>
              <a:rPr lang="en-US" sz="1800" dirty="0"/>
              <a:t>though the needed data would be available –which may not be the case – the number of event in each municipality (unit of analysis) will be too small (and prone for random variation) for any meaningful statistical comparison. </a:t>
            </a:r>
            <a:endParaRPr lang="en-US" sz="1800" dirty="0" smtClean="0"/>
          </a:p>
          <a:p>
            <a:r>
              <a:rPr lang="en-US" sz="2000" dirty="0" smtClean="0"/>
              <a:t>Therefore</a:t>
            </a:r>
            <a:r>
              <a:rPr lang="en-US" sz="2000" dirty="0"/>
              <a:t>, morbidity and mortality indicators can be used only regional and national level and </a:t>
            </a:r>
            <a:endParaRPr lang="en-US" sz="2000" dirty="0" smtClean="0"/>
          </a:p>
          <a:p>
            <a:pPr lvl="1"/>
            <a:r>
              <a:rPr lang="en-US" sz="1800" dirty="0" smtClean="0"/>
              <a:t>the </a:t>
            </a:r>
            <a:r>
              <a:rPr lang="en-US" sz="1800" dirty="0"/>
              <a:t>suggested UK evaluation model is not feasible in the Latvian context</a:t>
            </a:r>
            <a:r>
              <a:rPr lang="en-US" sz="1800" dirty="0" smtClean="0"/>
              <a:t>.</a:t>
            </a:r>
            <a:r>
              <a:rPr lang="en-US" sz="1800" dirty="0"/>
              <a:t> </a:t>
            </a:r>
            <a:endParaRPr lang="fi-FI" sz="1800" dirty="0"/>
          </a:p>
          <a:p>
            <a:r>
              <a:rPr lang="en-US" sz="2000" dirty="0"/>
              <a:t>In analyzing population-based risk factor data, t</a:t>
            </a:r>
            <a:r>
              <a:rPr lang="en-US" sz="2000" dirty="0" smtClean="0"/>
              <a:t>he </a:t>
            </a:r>
            <a:r>
              <a:rPr lang="en-US" sz="2000" dirty="0"/>
              <a:t>needed sample size (power) varies depending on the variable in interest but is usually at least 500 for each cell (area, sex, age-group, etc</a:t>
            </a:r>
            <a:r>
              <a:rPr lang="en-US" sz="2000" dirty="0" smtClean="0"/>
              <a:t>.).</a:t>
            </a:r>
          </a:p>
          <a:p>
            <a:pPr lvl="1"/>
            <a:r>
              <a:rPr lang="en-US" sz="1800" dirty="0" smtClean="0"/>
              <a:t>In </a:t>
            </a:r>
            <a:r>
              <a:rPr lang="en-US" sz="1800" dirty="0"/>
              <a:t>the EHES protocol the recommended minimum sample size is 4000 for one country. </a:t>
            </a:r>
            <a:endParaRPr lang="fi-FI"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33</a:t>
            </a:fld>
            <a:endParaRPr lang="en-GB"/>
          </a:p>
        </p:txBody>
      </p:sp>
    </p:spTree>
    <p:extLst>
      <p:ext uri="{BB962C8B-B14F-4D97-AF65-F5344CB8AC3E}">
        <p14:creationId xmlns:p14="http://schemas.microsoft.com/office/powerpoint/2010/main" val="1973895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t>
            </a:r>
            <a:r>
              <a:rPr lang="en-US" dirty="0"/>
              <a:t>of health promotion activities at municipality level </a:t>
            </a:r>
            <a:endParaRPr lang="fi-FI" dirty="0"/>
          </a:p>
        </p:txBody>
      </p:sp>
      <p:sp>
        <p:nvSpPr>
          <p:cNvPr id="3" name="Content Placeholder 2"/>
          <p:cNvSpPr>
            <a:spLocks noGrp="1"/>
          </p:cNvSpPr>
          <p:nvPr>
            <p:ph idx="1"/>
          </p:nvPr>
        </p:nvSpPr>
        <p:spPr>
          <a:xfrm>
            <a:off x="457200" y="1268760"/>
            <a:ext cx="8218488" cy="4608165"/>
          </a:xfrm>
        </p:spPr>
        <p:txBody>
          <a:bodyPr/>
          <a:lstStyle/>
          <a:p>
            <a:r>
              <a:rPr lang="en-US" sz="2000" dirty="0"/>
              <a:t>Process monitoring could be done annually by collecting data from the municipalities including the following indicators, for example:</a:t>
            </a:r>
            <a:endParaRPr lang="fi-FI" sz="2000" dirty="0"/>
          </a:p>
          <a:p>
            <a:pPr lvl="2"/>
            <a:r>
              <a:rPr lang="en-US" sz="1800" dirty="0"/>
              <a:t>the municipality has full/part time health promotion staff</a:t>
            </a:r>
            <a:endParaRPr lang="fi-FI" sz="1800" dirty="0"/>
          </a:p>
          <a:p>
            <a:pPr lvl="2"/>
            <a:r>
              <a:rPr lang="en-US" sz="1800" dirty="0"/>
              <a:t>the municipality has a delegated health promotion contact person</a:t>
            </a:r>
            <a:endParaRPr lang="fi-FI" sz="1800" dirty="0"/>
          </a:p>
          <a:p>
            <a:pPr lvl="2"/>
            <a:r>
              <a:rPr lang="en-US" sz="1800" dirty="0"/>
              <a:t>the municipality has health promotion policy planning document</a:t>
            </a:r>
            <a:endParaRPr lang="fi-FI" sz="1800" dirty="0"/>
          </a:p>
          <a:p>
            <a:pPr lvl="2"/>
            <a:r>
              <a:rPr lang="en-US" sz="1800" dirty="0"/>
              <a:t>health promotion is included in the local (multi-</a:t>
            </a:r>
            <a:r>
              <a:rPr lang="en-US" sz="1800" dirty="0" err="1"/>
              <a:t>sectoral</a:t>
            </a:r>
            <a:r>
              <a:rPr lang="en-US" sz="1800" dirty="0"/>
              <a:t>) planning document in the municipality (and the municipality has a multi-</a:t>
            </a:r>
            <a:r>
              <a:rPr lang="en-US" sz="1800" dirty="0" err="1"/>
              <a:t>sectoral</a:t>
            </a:r>
            <a:r>
              <a:rPr lang="en-US" sz="1800" dirty="0"/>
              <a:t> health promotion coordination mechanism)</a:t>
            </a:r>
            <a:endParaRPr lang="fi-FI" sz="1800" dirty="0"/>
          </a:p>
          <a:p>
            <a:pPr lvl="2"/>
            <a:r>
              <a:rPr lang="en-US" sz="1800" dirty="0"/>
              <a:t>the municipality is participating in Healthy Municipalities/Cities </a:t>
            </a:r>
            <a:r>
              <a:rPr lang="en-US" sz="1800" dirty="0" smtClean="0"/>
              <a:t>program</a:t>
            </a:r>
            <a:r>
              <a:rPr lang="fi-FI" sz="1800" dirty="0"/>
              <a:t> </a:t>
            </a:r>
            <a:r>
              <a:rPr lang="fi-FI" sz="1800" dirty="0" smtClean="0"/>
              <a:t>and the </a:t>
            </a:r>
            <a:r>
              <a:rPr lang="en-US" sz="1800" dirty="0" smtClean="0"/>
              <a:t>Healthy </a:t>
            </a:r>
            <a:r>
              <a:rPr lang="en-US" sz="1800" dirty="0"/>
              <a:t>Schools program (and number of participating schools)</a:t>
            </a:r>
            <a:endParaRPr lang="fi-FI" sz="1800" dirty="0"/>
          </a:p>
          <a:p>
            <a:pPr lvl="2"/>
            <a:r>
              <a:rPr lang="en-US" sz="1800" dirty="0"/>
              <a:t>summary data on health promotion activities in the </a:t>
            </a:r>
            <a:r>
              <a:rPr lang="en-US" sz="1800" dirty="0" smtClean="0"/>
              <a:t>municipality</a:t>
            </a:r>
          </a:p>
          <a:p>
            <a:pPr lvl="2"/>
            <a:r>
              <a:rPr lang="en-US" sz="1800" dirty="0" smtClean="0"/>
              <a:t>budged </a:t>
            </a:r>
            <a:r>
              <a:rPr lang="en-US" sz="1800" dirty="0"/>
              <a:t>for health promotion in the municipality  </a:t>
            </a:r>
            <a:endParaRPr lang="fi-FI" sz="1800" dirty="0"/>
          </a:p>
          <a:p>
            <a:pPr lvl="1"/>
            <a:r>
              <a:rPr lang="en-US" sz="1800" dirty="0" smtClean="0"/>
              <a:t>It </a:t>
            </a:r>
            <a:r>
              <a:rPr lang="en-US" sz="1800" dirty="0"/>
              <a:t>should be noticed, that the Latvian municipalities and cities vary very much in size. Riga is a metropolitan city whereas other cities and municipalities are small. </a:t>
            </a:r>
            <a:r>
              <a:rPr lang="en-US" sz="1800" dirty="0" smtClean="0"/>
              <a:t>To </a:t>
            </a:r>
            <a:r>
              <a:rPr lang="en-US" sz="1800" dirty="0"/>
              <a:t>assess health promotion activities and resources in Riga, a specifically designed evaluation tool may be needed.    </a:t>
            </a:r>
            <a:endParaRPr lang="fi-FI" sz="18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34</a:t>
            </a:fld>
            <a:endParaRPr lang="en-GB"/>
          </a:p>
        </p:txBody>
      </p:sp>
    </p:spTree>
    <p:extLst>
      <p:ext uri="{BB962C8B-B14F-4D97-AF65-F5344CB8AC3E}">
        <p14:creationId xmlns:p14="http://schemas.microsoft.com/office/powerpoint/2010/main" val="1210496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576362"/>
          </a:xfrm>
        </p:spPr>
        <p:txBody>
          <a:bodyPr/>
          <a:lstStyle/>
          <a:p>
            <a:r>
              <a:rPr lang="en-US" dirty="0" smtClean="0"/>
              <a:t>Recommendations: Organization</a:t>
            </a:r>
            <a:endParaRPr lang="en-US" dirty="0"/>
          </a:p>
        </p:txBody>
      </p:sp>
      <p:sp>
        <p:nvSpPr>
          <p:cNvPr id="3" name="Content Placeholder 2"/>
          <p:cNvSpPr>
            <a:spLocks noGrp="1"/>
          </p:cNvSpPr>
          <p:nvPr>
            <p:ph idx="1"/>
          </p:nvPr>
        </p:nvSpPr>
        <p:spPr>
          <a:xfrm>
            <a:off x="457200" y="908720"/>
            <a:ext cx="8218488" cy="5544616"/>
          </a:xfrm>
        </p:spPr>
        <p:txBody>
          <a:bodyPr/>
          <a:lstStyle/>
          <a:p>
            <a:r>
              <a:rPr lang="en-US" sz="2000" dirty="0"/>
              <a:t>Health promotion policy organization in Latvia with its three levels – political (</a:t>
            </a:r>
            <a:r>
              <a:rPr lang="en-US" sz="2000" dirty="0" err="1"/>
              <a:t>MoH</a:t>
            </a:r>
            <a:r>
              <a:rPr lang="en-US" sz="2000" dirty="0"/>
              <a:t>), national technical (CDPC) and local (local governments and the network of contact persons in municipalities) – is basically </a:t>
            </a:r>
            <a:r>
              <a:rPr lang="en-US" sz="2000" dirty="0" smtClean="0"/>
              <a:t>clear and sound</a:t>
            </a:r>
            <a:r>
              <a:rPr lang="en-US" sz="2000" dirty="0"/>
              <a:t>. </a:t>
            </a:r>
            <a:endParaRPr lang="en-US" sz="2000" dirty="0" smtClean="0"/>
          </a:p>
          <a:p>
            <a:pPr lvl="1"/>
            <a:r>
              <a:rPr lang="en-US" sz="2000" dirty="0"/>
              <a:t>O</a:t>
            </a:r>
            <a:r>
              <a:rPr lang="en-US" sz="2000" dirty="0" smtClean="0"/>
              <a:t>rganizational </a:t>
            </a:r>
            <a:r>
              <a:rPr lang="en-US" sz="2000" dirty="0"/>
              <a:t>stability and sufficient resources needs to be </a:t>
            </a:r>
            <a:r>
              <a:rPr lang="en-US" sz="2000" dirty="0" smtClean="0"/>
              <a:t>guaranteed</a:t>
            </a:r>
          </a:p>
          <a:p>
            <a:pPr lvl="1"/>
            <a:r>
              <a:rPr lang="en-US" sz="2000" dirty="0" smtClean="0"/>
              <a:t>Permanent </a:t>
            </a:r>
            <a:r>
              <a:rPr lang="en-US" sz="2000" dirty="0"/>
              <a:t>structures for inter-</a:t>
            </a:r>
            <a:r>
              <a:rPr lang="en-US" sz="2000" dirty="0" err="1"/>
              <a:t>sectoral</a:t>
            </a:r>
            <a:r>
              <a:rPr lang="en-US" sz="2000" dirty="0"/>
              <a:t> collaboration need to be created for both national and local level. </a:t>
            </a:r>
            <a:endParaRPr lang="en-US" sz="2000" dirty="0" smtClean="0"/>
          </a:p>
          <a:p>
            <a:pPr lvl="1"/>
            <a:r>
              <a:rPr lang="en-US" sz="2000" dirty="0" smtClean="0"/>
              <a:t>Collaboration </a:t>
            </a:r>
            <a:r>
              <a:rPr lang="en-US" sz="2000" dirty="0"/>
              <a:t>and mutual understanding between </a:t>
            </a:r>
            <a:r>
              <a:rPr lang="en-US" sz="2000" dirty="0" err="1"/>
              <a:t>MoH</a:t>
            </a:r>
            <a:r>
              <a:rPr lang="en-US" sz="2000" dirty="0"/>
              <a:t> and Ministry of Welfare is necessary.    </a:t>
            </a:r>
            <a:endParaRPr lang="fi-FI" sz="2000" dirty="0"/>
          </a:p>
          <a:p>
            <a:r>
              <a:rPr lang="en-US" sz="2000" dirty="0" smtClean="0"/>
              <a:t>The </a:t>
            </a:r>
            <a:r>
              <a:rPr lang="en-US" sz="2000" dirty="0"/>
              <a:t>mandate of CDPC is critical for coordination and technical support for health promotion and diseases prevention. </a:t>
            </a:r>
            <a:endParaRPr lang="en-US" sz="2000" dirty="0" smtClean="0"/>
          </a:p>
          <a:p>
            <a:pPr lvl="1"/>
            <a:r>
              <a:rPr lang="en-US" sz="2000" dirty="0"/>
              <a:t>B</a:t>
            </a:r>
            <a:r>
              <a:rPr lang="en-US" sz="2000" dirty="0" smtClean="0"/>
              <a:t>road mandate: health </a:t>
            </a:r>
            <a:r>
              <a:rPr lang="en-US" sz="2000" dirty="0"/>
              <a:t>promotion and protection, diseases prevention, and monitoring of risk factors and health situation in the population, and including both infectious and non-communicable </a:t>
            </a:r>
            <a:r>
              <a:rPr lang="en-US" sz="2000" dirty="0" smtClean="0"/>
              <a:t>diseases (and environmental health).</a:t>
            </a:r>
          </a:p>
          <a:p>
            <a:pPr lvl="1"/>
            <a:r>
              <a:rPr lang="en-US" sz="2000" dirty="0" smtClean="0"/>
              <a:t>Legal background and sufficient resources</a:t>
            </a:r>
          </a:p>
          <a:p>
            <a:pPr lvl="1"/>
            <a:r>
              <a:rPr lang="en-US" sz="2000" dirty="0" smtClean="0"/>
              <a:t>Coordination of health promoting network</a:t>
            </a:r>
            <a:endParaRPr lang="en-US" sz="2000" dirty="0"/>
          </a:p>
          <a:p>
            <a:endParaRPr lang="en-US" sz="2000" dirty="0" smtClean="0"/>
          </a:p>
          <a:p>
            <a:r>
              <a:rPr lang="en-US" sz="1600" dirty="0" smtClean="0"/>
              <a:t>xx</a:t>
            </a:r>
            <a:endParaRPr lang="fi-FI" sz="1600" dirty="0"/>
          </a:p>
          <a:p>
            <a:endParaRPr lang="fi-FI" sz="16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35</a:t>
            </a:fld>
            <a:endParaRPr lang="en-GB"/>
          </a:p>
        </p:txBody>
      </p:sp>
    </p:spTree>
    <p:extLst>
      <p:ext uri="{BB962C8B-B14F-4D97-AF65-F5344CB8AC3E}">
        <p14:creationId xmlns:p14="http://schemas.microsoft.com/office/powerpoint/2010/main" val="3342055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2"/>
            <a:ext cx="8207375" cy="720079"/>
          </a:xfrm>
        </p:spPr>
        <p:txBody>
          <a:bodyPr/>
          <a:lstStyle/>
          <a:p>
            <a:r>
              <a:rPr lang="en-US" dirty="0" smtClean="0"/>
              <a:t>Recommendations: Activities</a:t>
            </a:r>
            <a:endParaRPr lang="en-US" dirty="0"/>
          </a:p>
        </p:txBody>
      </p:sp>
      <p:sp>
        <p:nvSpPr>
          <p:cNvPr id="3" name="Content Placeholder 2"/>
          <p:cNvSpPr>
            <a:spLocks noGrp="1"/>
          </p:cNvSpPr>
          <p:nvPr>
            <p:ph idx="1"/>
          </p:nvPr>
        </p:nvSpPr>
        <p:spPr>
          <a:xfrm>
            <a:off x="179512" y="908720"/>
            <a:ext cx="8640960" cy="5544616"/>
          </a:xfrm>
        </p:spPr>
        <p:txBody>
          <a:bodyPr/>
          <a:lstStyle/>
          <a:p>
            <a:r>
              <a:rPr lang="en-US" sz="1800" dirty="0" smtClean="0"/>
              <a:t>In </a:t>
            </a:r>
            <a:r>
              <a:rPr lang="en-US" sz="1800" dirty="0"/>
              <a:t>health promotion, environmental change needs particular attention. </a:t>
            </a:r>
            <a:endParaRPr lang="en-US" sz="1800" dirty="0" smtClean="0"/>
          </a:p>
          <a:p>
            <a:pPr lvl="1"/>
            <a:r>
              <a:rPr lang="en-US" sz="1800" dirty="0" smtClean="0"/>
              <a:t>Even </a:t>
            </a:r>
            <a:r>
              <a:rPr lang="en-US" sz="1800" dirty="0"/>
              <a:t>though health behavior, such as smoking, alcohol consumption and physical activity is an individual decision, it is largely affected by social, cultural, economic and physical environment. </a:t>
            </a:r>
            <a:endParaRPr lang="en-US" sz="1800" dirty="0" smtClean="0"/>
          </a:p>
          <a:p>
            <a:pPr lvl="1"/>
            <a:r>
              <a:rPr lang="en-US" sz="1800" dirty="0" smtClean="0"/>
              <a:t>Environmental </a:t>
            </a:r>
            <a:r>
              <a:rPr lang="en-US" sz="1800" dirty="0"/>
              <a:t>change is also a tool to improve health equity. Healthy choices should the easy and affordable ones.  </a:t>
            </a:r>
            <a:endParaRPr lang="fi-FI" sz="1800" dirty="0"/>
          </a:p>
          <a:p>
            <a:r>
              <a:rPr lang="en-US" sz="1800" dirty="0"/>
              <a:t>The strategy needs to have clearly defined targets and indicators for monitoring. WHO Non-communicable Disease Action Plan and its nine voluntary targets, and related 25 indicators, adjusted for the Latvian context, could be used as the foundation for the strategic planning. </a:t>
            </a:r>
            <a:endParaRPr lang="en-US" sz="1800" dirty="0" smtClean="0"/>
          </a:p>
          <a:p>
            <a:pPr lvl="1"/>
            <a:r>
              <a:rPr lang="en-US" sz="1800" dirty="0" smtClean="0"/>
              <a:t>Neighboring </a:t>
            </a:r>
            <a:r>
              <a:rPr lang="en-US" sz="1800" dirty="0"/>
              <a:t>Baltic and Nordic countries could be used for benchmarking</a:t>
            </a:r>
            <a:r>
              <a:rPr lang="en-US" sz="1800" dirty="0" smtClean="0"/>
              <a:t>.</a:t>
            </a:r>
            <a:endParaRPr lang="fi-FI" sz="1800" dirty="0"/>
          </a:p>
          <a:p>
            <a:r>
              <a:rPr lang="en-US" sz="1800" dirty="0"/>
              <a:t>Inter-</a:t>
            </a:r>
            <a:r>
              <a:rPr lang="en-US" sz="1800" dirty="0" err="1"/>
              <a:t>sectoral</a:t>
            </a:r>
            <a:r>
              <a:rPr lang="en-US" sz="1800" dirty="0"/>
              <a:t> collaboration and multi-</a:t>
            </a:r>
            <a:r>
              <a:rPr lang="en-US" sz="1800" dirty="0" err="1"/>
              <a:t>sectoral</a:t>
            </a:r>
            <a:r>
              <a:rPr lang="en-US" sz="1800" dirty="0"/>
              <a:t> action for health need to be strengthened both national (government) and local (municipality) level. </a:t>
            </a:r>
            <a:endParaRPr lang="en-US" sz="1800" dirty="0" smtClean="0"/>
          </a:p>
          <a:p>
            <a:pPr lvl="1"/>
            <a:r>
              <a:rPr lang="en-US" sz="1800" dirty="0" smtClean="0"/>
              <a:t>Collaboration </a:t>
            </a:r>
            <a:r>
              <a:rPr lang="en-US" sz="1800" dirty="0"/>
              <a:t>between </a:t>
            </a:r>
            <a:r>
              <a:rPr lang="en-US" sz="1800" dirty="0" err="1"/>
              <a:t>MoH</a:t>
            </a:r>
            <a:r>
              <a:rPr lang="en-US" sz="1800" dirty="0"/>
              <a:t> and Ministry of Welfare is particularly important but involvement of the other sectors is also necessary. </a:t>
            </a:r>
            <a:endParaRPr lang="en-US" sz="1800" dirty="0" smtClean="0"/>
          </a:p>
          <a:p>
            <a:pPr lvl="1"/>
            <a:r>
              <a:rPr lang="en-US" sz="1800" dirty="0" smtClean="0"/>
              <a:t>Furthermore</a:t>
            </a:r>
            <a:r>
              <a:rPr lang="en-US" sz="1800" dirty="0"/>
              <a:t>, involvement of non-governmental actors, such as community organizations, professional societies and private business sector is needed.     </a:t>
            </a:r>
            <a:endParaRPr lang="fi-FI" sz="1800" dirty="0"/>
          </a:p>
          <a:p>
            <a:r>
              <a:rPr lang="en-US" sz="1800" dirty="0" smtClean="0"/>
              <a:t>Financing </a:t>
            </a:r>
            <a:r>
              <a:rPr lang="en-US" sz="1800" dirty="0"/>
              <a:t>of health promotion activities is not clear and needs to be clarified. An earmarked share from tobacco and alcohol tax is an option to collect funding for health promotion.   </a:t>
            </a:r>
            <a:endParaRPr lang="fi-FI" sz="1800" dirty="0"/>
          </a:p>
          <a:p>
            <a:endParaRPr lang="fi-FI" sz="16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36</a:t>
            </a:fld>
            <a:endParaRPr lang="en-GB"/>
          </a:p>
        </p:txBody>
      </p:sp>
    </p:spTree>
    <p:extLst>
      <p:ext uri="{BB962C8B-B14F-4D97-AF65-F5344CB8AC3E}">
        <p14:creationId xmlns:p14="http://schemas.microsoft.com/office/powerpoint/2010/main" val="577963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576362"/>
          </a:xfrm>
        </p:spPr>
        <p:txBody>
          <a:bodyPr/>
          <a:lstStyle/>
          <a:p>
            <a:r>
              <a:rPr lang="en-US" dirty="0" smtClean="0"/>
              <a:t>Recommendations: Activities/2</a:t>
            </a:r>
            <a:endParaRPr lang="en-US" dirty="0"/>
          </a:p>
        </p:txBody>
      </p:sp>
      <p:sp>
        <p:nvSpPr>
          <p:cNvPr id="3" name="Content Placeholder 2"/>
          <p:cNvSpPr>
            <a:spLocks noGrp="1"/>
          </p:cNvSpPr>
          <p:nvPr>
            <p:ph idx="1"/>
          </p:nvPr>
        </p:nvSpPr>
        <p:spPr>
          <a:xfrm>
            <a:off x="457200" y="836712"/>
            <a:ext cx="8579296" cy="5472608"/>
          </a:xfrm>
        </p:spPr>
        <p:txBody>
          <a:bodyPr/>
          <a:lstStyle/>
          <a:p>
            <a:r>
              <a:rPr lang="en-US" sz="1800" dirty="0"/>
              <a:t>In health promotion, a comprehensive approach is needed including:</a:t>
            </a:r>
            <a:endParaRPr lang="fi-FI" sz="1800" dirty="0"/>
          </a:p>
          <a:p>
            <a:pPr lvl="1"/>
            <a:r>
              <a:rPr lang="en-US" sz="1600" dirty="0"/>
              <a:t>health education and communication</a:t>
            </a:r>
            <a:endParaRPr lang="fi-FI" sz="1600" dirty="0"/>
          </a:p>
          <a:p>
            <a:pPr lvl="1"/>
            <a:r>
              <a:rPr lang="en-US" sz="1600" dirty="0"/>
              <a:t>environmental change</a:t>
            </a:r>
            <a:endParaRPr lang="fi-FI" sz="1600" dirty="0"/>
          </a:p>
          <a:p>
            <a:pPr lvl="1"/>
            <a:r>
              <a:rPr lang="en-US" sz="1600" dirty="0" smtClean="0"/>
              <a:t>community </a:t>
            </a:r>
            <a:r>
              <a:rPr lang="en-US" sz="1600" dirty="0"/>
              <a:t>participation</a:t>
            </a:r>
            <a:endParaRPr lang="fi-FI" sz="1600" dirty="0"/>
          </a:p>
          <a:p>
            <a:pPr lvl="1"/>
            <a:r>
              <a:rPr lang="en-US" sz="1600" dirty="0"/>
              <a:t>multi-</a:t>
            </a:r>
            <a:r>
              <a:rPr lang="en-US" sz="1600" dirty="0" err="1"/>
              <a:t>sectoral</a:t>
            </a:r>
            <a:r>
              <a:rPr lang="en-US" sz="1600" dirty="0"/>
              <a:t> action</a:t>
            </a:r>
            <a:endParaRPr lang="fi-FI" sz="1600" dirty="0"/>
          </a:p>
          <a:p>
            <a:pPr lvl="1"/>
            <a:r>
              <a:rPr lang="en-US" sz="1600" dirty="0"/>
              <a:t>involvement of private sector</a:t>
            </a:r>
            <a:endParaRPr lang="fi-FI" sz="1600" dirty="0"/>
          </a:p>
          <a:p>
            <a:pPr lvl="1"/>
            <a:r>
              <a:rPr lang="en-US" sz="1600" dirty="0"/>
              <a:t>reorientation of health services</a:t>
            </a:r>
            <a:endParaRPr lang="fi-FI" sz="1600" dirty="0"/>
          </a:p>
          <a:p>
            <a:r>
              <a:rPr lang="en-US" sz="1800" dirty="0" smtClean="0"/>
              <a:t>Collaboration </a:t>
            </a:r>
            <a:r>
              <a:rPr lang="en-US" sz="1800" dirty="0"/>
              <a:t>and communication within the health promotion network needs to be strengthened:</a:t>
            </a:r>
            <a:endParaRPr lang="fi-FI" sz="1800" dirty="0"/>
          </a:p>
          <a:p>
            <a:pPr lvl="1"/>
            <a:r>
              <a:rPr lang="en-US" sz="1600" dirty="0"/>
              <a:t>web-based tool</a:t>
            </a:r>
            <a:endParaRPr lang="fi-FI" sz="1600" dirty="0"/>
          </a:p>
          <a:p>
            <a:pPr lvl="1"/>
            <a:r>
              <a:rPr lang="en-US" sz="1600" dirty="0"/>
              <a:t>newsletter</a:t>
            </a:r>
            <a:endParaRPr lang="fi-FI" sz="1600" dirty="0"/>
          </a:p>
          <a:p>
            <a:pPr lvl="1"/>
            <a:r>
              <a:rPr lang="en-US" sz="1600" dirty="0"/>
              <a:t>regular meetings and training events</a:t>
            </a:r>
            <a:endParaRPr lang="fi-FI" sz="1600" dirty="0"/>
          </a:p>
          <a:p>
            <a:pPr lvl="1"/>
            <a:r>
              <a:rPr lang="en-US" sz="1600" dirty="0"/>
              <a:t>annual health promotion conference</a:t>
            </a:r>
            <a:endParaRPr lang="fi-FI" sz="1600" dirty="0"/>
          </a:p>
          <a:p>
            <a:pPr lvl="1"/>
            <a:r>
              <a:rPr lang="en-US" sz="1600" dirty="0"/>
              <a:t>needed budged </a:t>
            </a:r>
            <a:r>
              <a:rPr lang="en-US" sz="1600" dirty="0" smtClean="0"/>
              <a:t>allocation</a:t>
            </a:r>
            <a:endParaRPr lang="fi-FI" sz="1800" dirty="0"/>
          </a:p>
          <a:p>
            <a:r>
              <a:rPr lang="en-US" sz="1800" dirty="0"/>
              <a:t>Topics of the planned health promotion activities are adequate and based on the available epidemiological data</a:t>
            </a:r>
            <a:r>
              <a:rPr lang="en-US" sz="1800" dirty="0" smtClean="0"/>
              <a:t>.</a:t>
            </a:r>
            <a:endParaRPr lang="fi-FI" sz="1800" dirty="0"/>
          </a:p>
          <a:p>
            <a:pPr lvl="1"/>
            <a:r>
              <a:rPr lang="en-US" sz="1600" dirty="0"/>
              <a:t>Reduction of tobacco smoking</a:t>
            </a:r>
            <a:endParaRPr lang="fi-FI" sz="1600" dirty="0"/>
          </a:p>
          <a:p>
            <a:pPr lvl="1"/>
            <a:r>
              <a:rPr lang="en-US" sz="1600" dirty="0" smtClean="0"/>
              <a:t>Reduction </a:t>
            </a:r>
            <a:r>
              <a:rPr lang="en-US" sz="1600" dirty="0"/>
              <a:t>of harmful alcohol consumption</a:t>
            </a:r>
            <a:endParaRPr lang="fi-FI" sz="1600" dirty="0"/>
          </a:p>
          <a:p>
            <a:pPr lvl="1"/>
            <a:r>
              <a:rPr lang="en-US" sz="1600" dirty="0" smtClean="0"/>
              <a:t>Promotion </a:t>
            </a:r>
            <a:r>
              <a:rPr lang="en-US" sz="1600" dirty="0"/>
              <a:t>of healthy diet</a:t>
            </a:r>
            <a:endParaRPr lang="fi-FI" sz="1600" dirty="0"/>
          </a:p>
          <a:p>
            <a:pPr lvl="1"/>
            <a:r>
              <a:rPr lang="en-US" sz="1600" dirty="0" smtClean="0"/>
              <a:t>Promotion </a:t>
            </a:r>
            <a:r>
              <a:rPr lang="en-US" sz="1600" dirty="0"/>
              <a:t>of physical activity</a:t>
            </a:r>
            <a:endParaRPr lang="fi-FI" sz="1600" dirty="0"/>
          </a:p>
          <a:p>
            <a:endParaRPr lang="fi-FI" sz="18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dirty="0"/>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37</a:t>
            </a:fld>
            <a:endParaRPr lang="en-GB"/>
          </a:p>
        </p:txBody>
      </p:sp>
    </p:spTree>
    <p:extLst>
      <p:ext uri="{BB962C8B-B14F-4D97-AF65-F5344CB8AC3E}">
        <p14:creationId xmlns:p14="http://schemas.microsoft.com/office/powerpoint/2010/main" val="1696433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792386"/>
          </a:xfrm>
        </p:spPr>
        <p:txBody>
          <a:bodyPr/>
          <a:lstStyle/>
          <a:p>
            <a:r>
              <a:rPr lang="en-US" sz="4000" dirty="0" smtClean="0"/>
              <a:t>Public health impact pyramid</a:t>
            </a:r>
            <a:endParaRPr lang="en-US" sz="40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38</a:t>
            </a:fld>
            <a:endParaRPr lang="en-GB"/>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051720" y="1412776"/>
            <a:ext cx="4896544" cy="475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flipH="1">
            <a:off x="5260785" y="5805265"/>
            <a:ext cx="2767598" cy="523220"/>
          </a:xfrm>
          <a:prstGeom prst="rect">
            <a:avLst/>
          </a:prstGeom>
          <a:noFill/>
        </p:spPr>
        <p:txBody>
          <a:bodyPr wrap="square" rtlCol="0">
            <a:spAutoFit/>
          </a:bodyPr>
          <a:lstStyle/>
          <a:p>
            <a:r>
              <a:rPr lang="fi-FI" sz="1400" dirty="0" err="1" smtClean="0"/>
              <a:t>Frieden</a:t>
            </a:r>
            <a:r>
              <a:rPr lang="fi-FI" sz="1400" dirty="0" smtClean="0"/>
              <a:t> TR. Am J </a:t>
            </a:r>
            <a:r>
              <a:rPr lang="fi-FI" sz="1400" dirty="0"/>
              <a:t>Public </a:t>
            </a:r>
            <a:r>
              <a:rPr lang="fi-FI" sz="1400" dirty="0" smtClean="0"/>
              <a:t>Health 2010;100:590–595</a:t>
            </a:r>
            <a:r>
              <a:rPr lang="fi-FI" sz="1400" dirty="0"/>
              <a:t>.</a:t>
            </a:r>
          </a:p>
        </p:txBody>
      </p:sp>
    </p:spTree>
    <p:extLst>
      <p:ext uri="{BB962C8B-B14F-4D97-AF65-F5344CB8AC3E}">
        <p14:creationId xmlns:p14="http://schemas.microsoft.com/office/powerpoint/2010/main" val="2757766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576362"/>
          </a:xfrm>
        </p:spPr>
        <p:txBody>
          <a:bodyPr/>
          <a:lstStyle/>
          <a:p>
            <a:r>
              <a:rPr lang="en-US" dirty="0" smtClean="0"/>
              <a:t>Recommendations: Evaluation</a:t>
            </a:r>
            <a:endParaRPr lang="en-US" dirty="0"/>
          </a:p>
        </p:txBody>
      </p:sp>
      <p:sp>
        <p:nvSpPr>
          <p:cNvPr id="3" name="Content Placeholder 2"/>
          <p:cNvSpPr>
            <a:spLocks noGrp="1"/>
          </p:cNvSpPr>
          <p:nvPr>
            <p:ph idx="1"/>
          </p:nvPr>
        </p:nvSpPr>
        <p:spPr>
          <a:xfrm>
            <a:off x="457200" y="980728"/>
            <a:ext cx="8218488" cy="5256584"/>
          </a:xfrm>
        </p:spPr>
        <p:txBody>
          <a:bodyPr/>
          <a:lstStyle/>
          <a:p>
            <a:r>
              <a:rPr lang="en-US" sz="1800" dirty="0"/>
              <a:t>A comprehensive health promotion evaluation framework needs to be established, and the roles and responsibilities of different organizations (</a:t>
            </a:r>
            <a:r>
              <a:rPr lang="en-US" sz="1800" dirty="0" err="1"/>
              <a:t>MoH</a:t>
            </a:r>
            <a:r>
              <a:rPr lang="en-US" sz="1800" dirty="0"/>
              <a:t>, Statistical Office, CDPC, Cancer Registry, academia, municipal authorities, etc.) clarified.  </a:t>
            </a:r>
            <a:endParaRPr lang="en-US" sz="1800" dirty="0" smtClean="0"/>
          </a:p>
          <a:p>
            <a:pPr lvl="1"/>
            <a:r>
              <a:rPr lang="en-US" sz="1600" dirty="0" smtClean="0"/>
              <a:t>Available </a:t>
            </a:r>
            <a:r>
              <a:rPr lang="en-US" sz="1600" dirty="0"/>
              <a:t>data (on health behavior, risk factors, knowledge and attitudes, morbidity and mortality, use of health services, etc.) need to be analyzed and a plan for future data collection and monitoring done.   </a:t>
            </a:r>
            <a:endParaRPr lang="fi-FI" sz="1600" dirty="0"/>
          </a:p>
          <a:p>
            <a:r>
              <a:rPr lang="en-US" sz="1800" dirty="0"/>
              <a:t>Main emphasis on outcome evaluation should be put on continuous monitoring on health behavior and physical and biological risk </a:t>
            </a:r>
            <a:r>
              <a:rPr lang="en-US" sz="1800" dirty="0" smtClean="0"/>
              <a:t>factors.</a:t>
            </a:r>
          </a:p>
          <a:p>
            <a:pPr lvl="1"/>
            <a:r>
              <a:rPr lang="en-US" sz="1600" dirty="0" smtClean="0"/>
              <a:t>Health </a:t>
            </a:r>
            <a:r>
              <a:rPr lang="en-US" sz="1600" dirty="0"/>
              <a:t>behavior monitoring should be done every year or biennially, and assessment of the levels of other risk factors every four to five </a:t>
            </a:r>
            <a:r>
              <a:rPr lang="en-US" sz="1600" dirty="0" smtClean="0"/>
              <a:t>years.</a:t>
            </a:r>
          </a:p>
          <a:p>
            <a:pPr lvl="1"/>
            <a:r>
              <a:rPr lang="en-US" sz="1600" dirty="0" smtClean="0"/>
              <a:t>Standardized </a:t>
            </a:r>
            <a:r>
              <a:rPr lang="en-US" sz="1600" dirty="0"/>
              <a:t>monitoring tools, such as EHIS, EHES, STEPS, GATS and GYTS, should be used. Additional components relevant for the Latvian context can be included in the surveys</a:t>
            </a:r>
            <a:r>
              <a:rPr lang="en-US" sz="1600" dirty="0" smtClean="0"/>
              <a:t>.</a:t>
            </a:r>
            <a:endParaRPr lang="fi-FI" sz="1600" dirty="0"/>
          </a:p>
          <a:p>
            <a:r>
              <a:rPr lang="en-US" sz="1800" dirty="0"/>
              <a:t>Due to small population in most Latvian municipalities, outcome evaluation needs to be done based on larger units, nationally or if relevant </a:t>
            </a:r>
            <a:r>
              <a:rPr lang="en-US" sz="1800" dirty="0" smtClean="0"/>
              <a:t>regionally.</a:t>
            </a:r>
          </a:p>
          <a:p>
            <a:pPr lvl="1"/>
            <a:r>
              <a:rPr lang="en-US" sz="1600" dirty="0" smtClean="0"/>
              <a:t>In </a:t>
            </a:r>
            <a:r>
              <a:rPr lang="en-US" sz="1600" dirty="0"/>
              <a:t>addition to geographic location, data need to be analyzed by gender, age-group and socioeconomic position. </a:t>
            </a:r>
            <a:endParaRPr lang="en-US" sz="1600" dirty="0" smtClean="0"/>
          </a:p>
          <a:p>
            <a:pPr lvl="1"/>
            <a:r>
              <a:rPr lang="en-US" sz="1600" dirty="0" smtClean="0"/>
              <a:t>Due </a:t>
            </a:r>
            <a:r>
              <a:rPr lang="en-US" sz="1600" dirty="0"/>
              <a:t>to needed sample size, sub-group analyses may be done at national level only. Assessment of health indicators (risk factors, morbidity, mortality) is not feasible and local level but local level process evaluation may be meaningful. </a:t>
            </a:r>
            <a:r>
              <a:rPr lang="en-US" sz="1800" dirty="0"/>
              <a:t/>
            </a:r>
            <a:br>
              <a:rPr lang="en-US" sz="1800" dirty="0"/>
            </a:br>
            <a:r>
              <a:rPr lang="en-US" sz="1800" dirty="0"/>
              <a:t> </a:t>
            </a:r>
            <a:endParaRPr lang="fi-FI" sz="18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39</a:t>
            </a:fld>
            <a:endParaRPr lang="en-GB"/>
          </a:p>
        </p:txBody>
      </p:sp>
    </p:spTree>
    <p:extLst>
      <p:ext uri="{BB962C8B-B14F-4D97-AF65-F5344CB8AC3E}">
        <p14:creationId xmlns:p14="http://schemas.microsoft.com/office/powerpoint/2010/main" val="2487900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1"/>
            <a:ext cx="8207375" cy="720378"/>
          </a:xfrm>
        </p:spPr>
        <p:txBody>
          <a:bodyPr/>
          <a:lstStyle/>
          <a:p>
            <a:r>
              <a:rPr lang="en-US" sz="4400" dirty="0" smtClean="0"/>
              <a:t>Analytical framework</a:t>
            </a:r>
            <a:endParaRPr lang="en-US" sz="4400" dirty="0"/>
          </a:p>
        </p:txBody>
      </p:sp>
      <p:sp>
        <p:nvSpPr>
          <p:cNvPr id="3" name="Content Placeholder 2"/>
          <p:cNvSpPr>
            <a:spLocks noGrp="1"/>
          </p:cNvSpPr>
          <p:nvPr>
            <p:ph idx="1"/>
          </p:nvPr>
        </p:nvSpPr>
        <p:spPr>
          <a:xfrm>
            <a:off x="395536" y="908720"/>
            <a:ext cx="8640960" cy="5184576"/>
          </a:xfrm>
        </p:spPr>
        <p:txBody>
          <a:bodyPr/>
          <a:lstStyle/>
          <a:p>
            <a:r>
              <a:rPr lang="en-US" sz="2400" dirty="0" smtClean="0"/>
              <a:t>Goals: </a:t>
            </a:r>
          </a:p>
          <a:p>
            <a:pPr lvl="1"/>
            <a:r>
              <a:rPr lang="en-US" sz="2000" dirty="0" smtClean="0"/>
              <a:t>Are the goals aligned with the disease burden?</a:t>
            </a:r>
          </a:p>
          <a:p>
            <a:r>
              <a:rPr lang="en-US" sz="2400" dirty="0" smtClean="0"/>
              <a:t>Institutional framework: </a:t>
            </a:r>
          </a:p>
          <a:p>
            <a:pPr lvl="1"/>
            <a:r>
              <a:rPr lang="en-US" sz="2000" dirty="0" smtClean="0"/>
              <a:t>Is the institutional framework clearly organized?</a:t>
            </a:r>
          </a:p>
          <a:p>
            <a:r>
              <a:rPr lang="en-US" sz="2400" dirty="0" smtClean="0"/>
              <a:t>Target populations: </a:t>
            </a:r>
          </a:p>
          <a:p>
            <a:pPr lvl="1"/>
            <a:r>
              <a:rPr lang="en-US" sz="2000" dirty="0" smtClean="0"/>
              <a:t>Are the target populations appropriate, are social exclusion groups included?</a:t>
            </a:r>
          </a:p>
          <a:p>
            <a:r>
              <a:rPr lang="en-US" sz="2400" dirty="0" smtClean="0"/>
              <a:t>Health promotion activities: </a:t>
            </a:r>
          </a:p>
          <a:p>
            <a:pPr lvl="1"/>
            <a:r>
              <a:rPr lang="en-US" sz="2000" dirty="0" smtClean="0"/>
              <a:t>Are the planned activities comprehensive and in line with international best practices</a:t>
            </a:r>
          </a:p>
          <a:p>
            <a:r>
              <a:rPr lang="en-US" sz="2400" dirty="0" smtClean="0"/>
              <a:t>Risk factors: </a:t>
            </a:r>
          </a:p>
          <a:p>
            <a:pPr lvl="1"/>
            <a:r>
              <a:rPr lang="en-US" sz="2000" dirty="0" smtClean="0"/>
              <a:t>Are the selected risk factors in line with the disease burden?</a:t>
            </a:r>
          </a:p>
          <a:p>
            <a:r>
              <a:rPr lang="en-US" sz="2400" dirty="0" smtClean="0"/>
              <a:t>Evaluation framework: </a:t>
            </a:r>
          </a:p>
          <a:p>
            <a:pPr lvl="1"/>
            <a:r>
              <a:rPr lang="en-US" sz="2000" dirty="0" smtClean="0"/>
              <a:t>Is the evaluation framework clear and are the indicators appropriate? </a:t>
            </a:r>
          </a:p>
          <a:p>
            <a:pPr marL="536575" lvl="1" indent="0">
              <a:buNone/>
            </a:pPr>
            <a:endParaRPr lang="en-US" sz="16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4</a:t>
            </a:fld>
            <a:endParaRPr lang="en-GB"/>
          </a:p>
        </p:txBody>
      </p:sp>
    </p:spTree>
    <p:extLst>
      <p:ext uri="{BB962C8B-B14F-4D97-AF65-F5344CB8AC3E}">
        <p14:creationId xmlns:p14="http://schemas.microsoft.com/office/powerpoint/2010/main" val="530026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Thank you!</a:t>
            </a:r>
            <a:endParaRPr lang="en-US" sz="5400" dirty="0"/>
          </a:p>
        </p:txBody>
      </p:sp>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40</a:t>
            </a:fld>
            <a:endParaRPr lang="en-GB"/>
          </a:p>
        </p:txBody>
      </p:sp>
      <p:pic>
        <p:nvPicPr>
          <p:cNvPr id="46082" name="Picture 2" descr="\\helfs01.stakes.fi\homes\PJOF\_Pictures\WP_20150927_00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61900" y="1484313"/>
            <a:ext cx="7809088" cy="439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4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Disease burden 2012</a:t>
            </a:r>
            <a:endParaRPr lang="en-US" sz="4400" dirty="0"/>
          </a:p>
        </p:txBody>
      </p:sp>
      <p:sp>
        <p:nvSpPr>
          <p:cNvPr id="3" name="Content Placeholder 2"/>
          <p:cNvSpPr>
            <a:spLocks noGrp="1"/>
          </p:cNvSpPr>
          <p:nvPr>
            <p:ph idx="1"/>
          </p:nvPr>
        </p:nvSpPr>
        <p:spPr>
          <a:xfrm>
            <a:off x="457200" y="1340768"/>
            <a:ext cx="8218488" cy="4984462"/>
          </a:xfrm>
        </p:spPr>
        <p:txBody>
          <a:bodyPr/>
          <a:lstStyle/>
          <a:p>
            <a:r>
              <a:rPr lang="en-US" sz="2400" dirty="0" smtClean="0"/>
              <a:t>Causes </a:t>
            </a:r>
            <a:r>
              <a:rPr lang="en-US" sz="2400" dirty="0"/>
              <a:t>of </a:t>
            </a:r>
            <a:r>
              <a:rPr lang="en-US" sz="2400" dirty="0" smtClean="0"/>
              <a:t>death (</a:t>
            </a:r>
            <a:r>
              <a:rPr lang="en-US" sz="2400" dirty="0"/>
              <a:t>WHO NCD Country Profiles</a:t>
            </a:r>
            <a:r>
              <a:rPr lang="en-US" sz="2400" dirty="0" smtClean="0"/>
              <a:t>):</a:t>
            </a:r>
          </a:p>
          <a:p>
            <a:pPr lvl="1"/>
            <a:r>
              <a:rPr lang="en-US" sz="2000" dirty="0" smtClean="0"/>
              <a:t>Ischemic </a:t>
            </a:r>
            <a:r>
              <a:rPr lang="en-US" sz="2000" dirty="0"/>
              <a:t>heart disease </a:t>
            </a:r>
            <a:r>
              <a:rPr lang="en-US" sz="2000" dirty="0" smtClean="0"/>
              <a:t>(33%), stroke </a:t>
            </a:r>
            <a:r>
              <a:rPr lang="en-US" sz="2000" dirty="0"/>
              <a:t>(15</a:t>
            </a:r>
            <a:r>
              <a:rPr lang="en-US" sz="2000" dirty="0" smtClean="0"/>
              <a:t>%), hypertensive </a:t>
            </a:r>
            <a:r>
              <a:rPr lang="en-US" sz="2000" dirty="0"/>
              <a:t>heart disease (4.2%), </a:t>
            </a:r>
            <a:r>
              <a:rPr lang="en-US" sz="2000" dirty="0" smtClean="0"/>
              <a:t>diabetes </a:t>
            </a:r>
            <a:r>
              <a:rPr lang="en-US" sz="2000" dirty="0"/>
              <a:t>(3.4</a:t>
            </a:r>
            <a:r>
              <a:rPr lang="en-US" sz="2000" dirty="0" smtClean="0"/>
              <a:t>%), lung </a:t>
            </a:r>
            <a:r>
              <a:rPr lang="en-US" sz="2000" dirty="0"/>
              <a:t>cancer (3.4</a:t>
            </a:r>
            <a:r>
              <a:rPr lang="en-US" sz="2000" dirty="0" smtClean="0"/>
              <a:t>%), colon </a:t>
            </a:r>
            <a:r>
              <a:rPr lang="en-US" sz="2000" dirty="0"/>
              <a:t>and rectum cancers (2.5</a:t>
            </a:r>
            <a:r>
              <a:rPr lang="en-US" sz="2000" dirty="0" smtClean="0"/>
              <a:t>%)</a:t>
            </a:r>
          </a:p>
          <a:p>
            <a:r>
              <a:rPr lang="en-US" sz="2400" dirty="0"/>
              <a:t>T</a:t>
            </a:r>
            <a:r>
              <a:rPr lang="en-US" sz="2400" dirty="0" smtClean="0"/>
              <a:t>otal </a:t>
            </a:r>
            <a:r>
              <a:rPr lang="en-US" sz="2400" dirty="0"/>
              <a:t>disease burden, calculated in DALYs, </a:t>
            </a:r>
            <a:endParaRPr lang="en-US" sz="2400" dirty="0" smtClean="0"/>
          </a:p>
          <a:p>
            <a:pPr lvl="1"/>
            <a:r>
              <a:rPr lang="en-US" sz="2000" dirty="0" smtClean="0"/>
              <a:t>CVDs, diabetes, cancers</a:t>
            </a:r>
            <a:r>
              <a:rPr lang="en-US" sz="2000" dirty="0"/>
              <a:t>, neuro-psychiatric conditions, other non-communicable diseases, and unintended injuries. </a:t>
            </a:r>
            <a:endParaRPr lang="en-US" sz="2000" dirty="0" smtClean="0"/>
          </a:p>
          <a:p>
            <a:r>
              <a:rPr lang="en-US" sz="2400" dirty="0"/>
              <a:t>L</a:t>
            </a:r>
            <a:r>
              <a:rPr lang="en-US" sz="2400" dirty="0" smtClean="0"/>
              <a:t>ife </a:t>
            </a:r>
            <a:r>
              <a:rPr lang="en-US" sz="2400" dirty="0"/>
              <a:t>expectancy at </a:t>
            </a:r>
            <a:r>
              <a:rPr lang="en-US" sz="2400" dirty="0" smtClean="0"/>
              <a:t>birth</a:t>
            </a:r>
          </a:p>
          <a:p>
            <a:pPr lvl="1"/>
            <a:r>
              <a:rPr lang="en-US" sz="2000" dirty="0" smtClean="0"/>
              <a:t>69 </a:t>
            </a:r>
            <a:r>
              <a:rPr lang="en-US" sz="2000" dirty="0"/>
              <a:t>years among males and 79 years among </a:t>
            </a:r>
            <a:r>
              <a:rPr lang="en-US" sz="2000" dirty="0" smtClean="0"/>
              <a:t>females </a:t>
            </a:r>
          </a:p>
          <a:p>
            <a:r>
              <a:rPr lang="en-US" sz="2400" dirty="0" smtClean="0"/>
              <a:t>The </a:t>
            </a:r>
            <a:r>
              <a:rPr lang="en-US" sz="2400" dirty="0"/>
              <a:t>probability of dying before the age of 70 years, basically preventable </a:t>
            </a:r>
            <a:r>
              <a:rPr lang="en-US" sz="2400" dirty="0" smtClean="0"/>
              <a:t>mortality</a:t>
            </a:r>
          </a:p>
          <a:p>
            <a:pPr lvl="1"/>
            <a:r>
              <a:rPr lang="en-US" sz="2000" dirty="0" smtClean="0"/>
              <a:t>61</a:t>
            </a:r>
            <a:r>
              <a:rPr lang="en-US" sz="2000" dirty="0"/>
              <a:t>% in men and 31% in </a:t>
            </a:r>
            <a:r>
              <a:rPr lang="en-US" sz="2000" dirty="0" smtClean="0"/>
              <a:t>women</a:t>
            </a:r>
          </a:p>
          <a:p>
            <a:pPr lvl="1"/>
            <a:r>
              <a:rPr lang="en-US" sz="2000" dirty="0" smtClean="0"/>
              <a:t>A </a:t>
            </a:r>
            <a:r>
              <a:rPr lang="en-US" sz="2000" dirty="0"/>
              <a:t>quarter of all deaths between ages 30 and 70 years are due to four major non-communicable </a:t>
            </a:r>
            <a:r>
              <a:rPr lang="en-US" sz="2000" dirty="0" smtClean="0"/>
              <a:t>diseases: CVDs, </a:t>
            </a:r>
            <a:r>
              <a:rPr lang="en-US" sz="2000" dirty="0"/>
              <a:t>cancers, chronic respiratory diseases and </a:t>
            </a:r>
            <a:r>
              <a:rPr lang="en-US" sz="2000" dirty="0" smtClean="0"/>
              <a:t>diabetes </a:t>
            </a:r>
            <a:endParaRPr lang="fi-FI" sz="2000"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dirty="0" smtClean="0"/>
              <a:t>Presentation name / Author</a:t>
            </a:r>
            <a:endParaRPr lang="en-GB" dirty="0"/>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5</a:t>
            </a:fld>
            <a:endParaRPr lang="en-GB"/>
          </a:p>
        </p:txBody>
      </p:sp>
    </p:spTree>
    <p:extLst>
      <p:ext uri="{BB962C8B-B14F-4D97-AF65-F5344CB8AC3E}">
        <p14:creationId xmlns:p14="http://schemas.microsoft.com/office/powerpoint/2010/main" val="3452101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7DD665-D5CA-4CA6-BDFA-86C9B62B18C8}" type="datetime1">
              <a:rPr lang="en-GB" smtClean="0"/>
              <a:pPr>
                <a:defRPr/>
              </a:pPr>
              <a:t>07/10/2015</a:t>
            </a:fld>
            <a:endParaRPr lang="en-GB"/>
          </a:p>
        </p:txBody>
      </p:sp>
      <p:sp>
        <p:nvSpPr>
          <p:cNvPr id="3" name="Footer Placeholder 2"/>
          <p:cNvSpPr>
            <a:spLocks noGrp="1"/>
          </p:cNvSpPr>
          <p:nvPr>
            <p:ph type="ftr" sz="quarter" idx="11"/>
          </p:nvPr>
        </p:nvSpPr>
        <p:spPr/>
        <p:txBody>
          <a:bodyPr/>
          <a:lstStyle/>
          <a:p>
            <a:pPr>
              <a:defRPr/>
            </a:pPr>
            <a:r>
              <a:rPr lang="en-GB" smtClean="0"/>
              <a:t>Presentation name / Author</a:t>
            </a:r>
            <a:endParaRPr lang="en-GB"/>
          </a:p>
        </p:txBody>
      </p:sp>
      <p:sp>
        <p:nvSpPr>
          <p:cNvPr id="4" name="Slide Number Placeholder 3"/>
          <p:cNvSpPr>
            <a:spLocks noGrp="1"/>
          </p:cNvSpPr>
          <p:nvPr>
            <p:ph type="sldNum" sz="quarter" idx="12"/>
          </p:nvPr>
        </p:nvSpPr>
        <p:spPr/>
        <p:txBody>
          <a:bodyPr/>
          <a:lstStyle/>
          <a:p>
            <a:pPr>
              <a:defRPr/>
            </a:pPr>
            <a:fld id="{6E36B717-109C-4897-895A-54BAD03CD600}" type="slidenum">
              <a:rPr lang="en-GB" smtClean="0"/>
              <a:pPr>
                <a:defRPr/>
              </a:pPr>
              <a:t>6</a:t>
            </a:fld>
            <a:endParaRPr lang="en-GB"/>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764704"/>
            <a:ext cx="547260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680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7DD665-D5CA-4CA6-BDFA-86C9B62B18C8}" type="datetime1">
              <a:rPr lang="en-GB" smtClean="0"/>
              <a:pPr>
                <a:defRPr/>
              </a:pPr>
              <a:t>07/10/2015</a:t>
            </a:fld>
            <a:endParaRPr lang="en-GB"/>
          </a:p>
        </p:txBody>
      </p:sp>
      <p:sp>
        <p:nvSpPr>
          <p:cNvPr id="3" name="Footer Placeholder 2"/>
          <p:cNvSpPr>
            <a:spLocks noGrp="1"/>
          </p:cNvSpPr>
          <p:nvPr>
            <p:ph type="ftr" sz="quarter" idx="11"/>
          </p:nvPr>
        </p:nvSpPr>
        <p:spPr/>
        <p:txBody>
          <a:bodyPr/>
          <a:lstStyle/>
          <a:p>
            <a:pPr>
              <a:defRPr/>
            </a:pPr>
            <a:r>
              <a:rPr lang="en-GB" smtClean="0"/>
              <a:t>Presentation name / Author</a:t>
            </a:r>
            <a:endParaRPr lang="en-GB"/>
          </a:p>
        </p:txBody>
      </p:sp>
      <p:sp>
        <p:nvSpPr>
          <p:cNvPr id="4" name="Slide Number Placeholder 3"/>
          <p:cNvSpPr>
            <a:spLocks noGrp="1"/>
          </p:cNvSpPr>
          <p:nvPr>
            <p:ph type="sldNum" sz="quarter" idx="12"/>
          </p:nvPr>
        </p:nvSpPr>
        <p:spPr/>
        <p:txBody>
          <a:bodyPr/>
          <a:lstStyle/>
          <a:p>
            <a:pPr>
              <a:defRPr/>
            </a:pPr>
            <a:fld id="{6E36B717-109C-4897-895A-54BAD03CD600}" type="slidenum">
              <a:rPr lang="en-GB" smtClean="0"/>
              <a:pPr>
                <a:defRPr/>
              </a:pPr>
              <a:t>7</a:t>
            </a:fld>
            <a:endParaRPr lang="en-GB"/>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5656" y="638730"/>
            <a:ext cx="6120679" cy="564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925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7DD665-D5CA-4CA6-BDFA-86C9B62B18C8}" type="datetime1">
              <a:rPr lang="en-GB" smtClean="0"/>
              <a:pPr>
                <a:defRPr/>
              </a:pPr>
              <a:t>07/10/2015</a:t>
            </a:fld>
            <a:endParaRPr lang="en-GB"/>
          </a:p>
        </p:txBody>
      </p:sp>
      <p:sp>
        <p:nvSpPr>
          <p:cNvPr id="3" name="Footer Placeholder 2"/>
          <p:cNvSpPr>
            <a:spLocks noGrp="1"/>
          </p:cNvSpPr>
          <p:nvPr>
            <p:ph type="ftr" sz="quarter" idx="11"/>
          </p:nvPr>
        </p:nvSpPr>
        <p:spPr/>
        <p:txBody>
          <a:bodyPr/>
          <a:lstStyle/>
          <a:p>
            <a:pPr>
              <a:defRPr/>
            </a:pPr>
            <a:r>
              <a:rPr lang="en-GB" smtClean="0"/>
              <a:t>Presentation name / Author</a:t>
            </a:r>
            <a:endParaRPr lang="en-GB"/>
          </a:p>
        </p:txBody>
      </p:sp>
      <p:sp>
        <p:nvSpPr>
          <p:cNvPr id="4" name="Slide Number Placeholder 3"/>
          <p:cNvSpPr>
            <a:spLocks noGrp="1"/>
          </p:cNvSpPr>
          <p:nvPr>
            <p:ph type="sldNum" sz="quarter" idx="12"/>
          </p:nvPr>
        </p:nvSpPr>
        <p:spPr/>
        <p:txBody>
          <a:bodyPr/>
          <a:lstStyle/>
          <a:p>
            <a:pPr>
              <a:defRPr/>
            </a:pPr>
            <a:fld id="{6E36B717-109C-4897-895A-54BAD03CD600}" type="slidenum">
              <a:rPr lang="en-GB" smtClean="0"/>
              <a:pPr>
                <a:defRPr/>
              </a:pPr>
              <a:t>8</a:t>
            </a:fld>
            <a:endParaRPr lang="en-GB"/>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37" y="1268760"/>
            <a:ext cx="8934450" cy="406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082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Selected indicators of disease burden in Latvia compared to five countries in the same </a:t>
            </a:r>
            <a:r>
              <a:rPr lang="en-US" sz="2800" dirty="0" smtClean="0"/>
              <a:t>region</a:t>
            </a:r>
            <a:endParaRPr lang="fi-FI"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03251045"/>
              </p:ext>
            </p:extLst>
          </p:nvPr>
        </p:nvGraphicFramePr>
        <p:xfrm>
          <a:off x="611560" y="1844824"/>
          <a:ext cx="7848867" cy="3600399"/>
        </p:xfrm>
        <a:graphic>
          <a:graphicData uri="http://schemas.openxmlformats.org/drawingml/2006/table">
            <a:tbl>
              <a:tblPr firstRow="1" firstCol="1" bandRow="1">
                <a:tableStyleId>{5C22544A-7EE6-4342-B048-85BDC9FD1C3A}</a:tableStyleId>
              </a:tblPr>
              <a:tblGrid>
                <a:gridCol w="1568491"/>
                <a:gridCol w="785047"/>
                <a:gridCol w="785047"/>
                <a:gridCol w="785047"/>
                <a:gridCol w="785047"/>
                <a:gridCol w="785047"/>
                <a:gridCol w="785047"/>
                <a:gridCol w="785047"/>
                <a:gridCol w="785047"/>
              </a:tblGrid>
              <a:tr h="981927">
                <a:tc>
                  <a:txBody>
                    <a:bodyPr/>
                    <a:lstStyle/>
                    <a:p>
                      <a:pPr>
                        <a:spcAft>
                          <a:spcPts val="0"/>
                        </a:spcAft>
                      </a:pPr>
                      <a:r>
                        <a:rPr lang="en-US" sz="1200" dirty="0">
                          <a:effectLst/>
                        </a:rPr>
                        <a:t>Health indicator</a:t>
                      </a:r>
                      <a:endParaRPr lang="fi-FI" sz="1200" dirty="0">
                        <a:effectLst/>
                        <a:latin typeface="Cambria"/>
                        <a:ea typeface="MS Mincho"/>
                        <a:cs typeface="Times New Roman"/>
                      </a:endParaRPr>
                    </a:p>
                  </a:txBody>
                  <a:tcPr marL="68580" marR="68580" marT="0" marB="0"/>
                </a:tc>
                <a:tc gridSpan="2">
                  <a:txBody>
                    <a:bodyPr/>
                    <a:lstStyle/>
                    <a:p>
                      <a:pPr algn="ctr">
                        <a:spcAft>
                          <a:spcPts val="0"/>
                        </a:spcAft>
                      </a:pPr>
                      <a:r>
                        <a:rPr lang="en-US" sz="1200">
                          <a:effectLst/>
                        </a:rPr>
                        <a:t>Life expectancy at birth (years)</a:t>
                      </a:r>
                      <a:endParaRPr lang="fi-FI" sz="1200">
                        <a:effectLst/>
                        <a:latin typeface="Cambria"/>
                        <a:ea typeface="MS Mincho"/>
                        <a:cs typeface="Times New Roman"/>
                      </a:endParaRPr>
                    </a:p>
                  </a:txBody>
                  <a:tcPr marL="68580" marR="68580" marT="0" marB="0"/>
                </a:tc>
                <a:tc hMerge="1">
                  <a:txBody>
                    <a:bodyPr/>
                    <a:lstStyle/>
                    <a:p>
                      <a:endParaRPr lang="fi-FI"/>
                    </a:p>
                  </a:txBody>
                  <a:tcPr/>
                </a:tc>
                <a:tc gridSpan="2">
                  <a:txBody>
                    <a:bodyPr/>
                    <a:lstStyle/>
                    <a:p>
                      <a:pPr algn="ctr">
                        <a:spcAft>
                          <a:spcPts val="0"/>
                        </a:spcAft>
                      </a:pPr>
                      <a:r>
                        <a:rPr lang="en-US" sz="1200">
                          <a:effectLst/>
                        </a:rPr>
                        <a:t>CVD mortality (per 100 000)</a:t>
                      </a:r>
                      <a:endParaRPr lang="fi-FI" sz="1200">
                        <a:effectLst/>
                        <a:latin typeface="Cambria"/>
                        <a:ea typeface="MS Mincho"/>
                        <a:cs typeface="Times New Roman"/>
                      </a:endParaRPr>
                    </a:p>
                  </a:txBody>
                  <a:tcPr marL="68580" marR="68580" marT="0" marB="0"/>
                </a:tc>
                <a:tc hMerge="1">
                  <a:txBody>
                    <a:bodyPr/>
                    <a:lstStyle/>
                    <a:p>
                      <a:endParaRPr lang="fi-FI"/>
                    </a:p>
                  </a:txBody>
                  <a:tcPr/>
                </a:tc>
                <a:tc gridSpan="2">
                  <a:txBody>
                    <a:bodyPr/>
                    <a:lstStyle/>
                    <a:p>
                      <a:pPr algn="ctr">
                        <a:spcAft>
                          <a:spcPts val="0"/>
                        </a:spcAft>
                      </a:pPr>
                      <a:r>
                        <a:rPr lang="en-US" sz="1200">
                          <a:effectLst/>
                        </a:rPr>
                        <a:t>Cancer mortality (per 100 000)</a:t>
                      </a:r>
                      <a:endParaRPr lang="fi-FI" sz="1200">
                        <a:effectLst/>
                        <a:latin typeface="Cambria"/>
                        <a:ea typeface="MS Mincho"/>
                        <a:cs typeface="Times New Roman"/>
                      </a:endParaRPr>
                    </a:p>
                  </a:txBody>
                  <a:tcPr marL="68580" marR="68580" marT="0" marB="0"/>
                </a:tc>
                <a:tc hMerge="1">
                  <a:txBody>
                    <a:bodyPr/>
                    <a:lstStyle/>
                    <a:p>
                      <a:endParaRPr lang="fi-FI"/>
                    </a:p>
                  </a:txBody>
                  <a:tcPr/>
                </a:tc>
                <a:tc gridSpan="2">
                  <a:txBody>
                    <a:bodyPr/>
                    <a:lstStyle/>
                    <a:p>
                      <a:pPr algn="ctr">
                        <a:spcAft>
                          <a:spcPts val="0"/>
                        </a:spcAft>
                      </a:pPr>
                      <a:r>
                        <a:rPr lang="en-US" sz="1200">
                          <a:effectLst/>
                        </a:rPr>
                        <a:t>Probability (%) of primordial death</a:t>
                      </a:r>
                      <a:endParaRPr lang="fi-FI" sz="1200">
                        <a:effectLst/>
                        <a:latin typeface="Cambria"/>
                        <a:ea typeface="MS Mincho"/>
                        <a:cs typeface="Times New Roman"/>
                      </a:endParaRPr>
                    </a:p>
                  </a:txBody>
                  <a:tcPr marL="68580" marR="68580" marT="0" marB="0"/>
                </a:tc>
                <a:tc hMerge="1">
                  <a:txBody>
                    <a:bodyPr/>
                    <a:lstStyle/>
                    <a:p>
                      <a:endParaRPr lang="fi-FI"/>
                    </a:p>
                  </a:txBody>
                  <a:tcPr/>
                </a:tc>
              </a:tr>
              <a:tr h="654618">
                <a:tc>
                  <a:txBody>
                    <a:bodyPr/>
                    <a:lstStyle/>
                    <a:p>
                      <a:pPr>
                        <a:spcAft>
                          <a:spcPts val="0"/>
                        </a:spcAft>
                      </a:pPr>
                      <a:r>
                        <a:rPr lang="en-US" sz="1200">
                          <a:effectLst/>
                        </a:rPr>
                        <a:t> </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men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women</a:t>
                      </a:r>
                      <a:endParaRPr lang="fi-FI" sz="1200">
                        <a:effectLst/>
                        <a:latin typeface="Cambria"/>
                        <a:ea typeface="MS Mincho"/>
                        <a:cs typeface="Times New Roman"/>
                      </a:endParaRPr>
                    </a:p>
                  </a:txBody>
                  <a:tcPr marL="68580" marR="68580" marT="0" marB="0"/>
                </a:tc>
              </a:tr>
              <a:tr h="327309">
                <a:tc>
                  <a:txBody>
                    <a:bodyPr/>
                    <a:lstStyle/>
                    <a:p>
                      <a:pPr>
                        <a:spcAft>
                          <a:spcPts val="0"/>
                        </a:spcAft>
                      </a:pPr>
                      <a:r>
                        <a:rPr lang="en-US" sz="1200">
                          <a:effectLst/>
                        </a:rPr>
                        <a:t>Denmark</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78</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82</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a:effectLst/>
                        </a:rPr>
                        <a:t>140</a:t>
                      </a:r>
                      <a:endParaRPr lang="fi-FI" sz="1200" dirty="0">
                        <a:effectLst/>
                        <a:latin typeface="Cambria"/>
                        <a:ea typeface="MS Mincho"/>
                        <a:cs typeface="Times New Roman"/>
                      </a:endParaRPr>
                    </a:p>
                  </a:txBody>
                  <a:tcPr marL="68580" marR="68580" marT="0" marB="0"/>
                </a:tc>
                <a:tc>
                  <a:txBody>
                    <a:bodyPr/>
                    <a:lstStyle/>
                    <a:p>
                      <a:pPr algn="ctr">
                        <a:spcAft>
                          <a:spcPts val="0"/>
                        </a:spcAft>
                      </a:pPr>
                      <a:r>
                        <a:rPr lang="en-US" sz="1200">
                          <a:effectLst/>
                        </a:rPr>
                        <a:t>85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180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140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35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24</a:t>
                      </a:r>
                      <a:endParaRPr lang="fi-FI" sz="1200">
                        <a:effectLst/>
                        <a:latin typeface="Cambria"/>
                        <a:ea typeface="MS Mincho"/>
                        <a:cs typeface="Times New Roman"/>
                      </a:endParaRPr>
                    </a:p>
                  </a:txBody>
                  <a:tcPr marL="68580" marR="68580" marT="0" marB="0"/>
                </a:tc>
              </a:tr>
              <a:tr h="327309">
                <a:tc>
                  <a:txBody>
                    <a:bodyPr/>
                    <a:lstStyle/>
                    <a:p>
                      <a:pPr>
                        <a:spcAft>
                          <a:spcPts val="0"/>
                        </a:spcAft>
                      </a:pPr>
                      <a:r>
                        <a:rPr lang="en-US" sz="1200">
                          <a:effectLst/>
                        </a:rPr>
                        <a:t>Estonia</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71</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81</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395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200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210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100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53</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24</a:t>
                      </a:r>
                      <a:endParaRPr lang="fi-FI" sz="1200">
                        <a:effectLst/>
                        <a:latin typeface="Cambria"/>
                        <a:ea typeface="MS Mincho"/>
                        <a:cs typeface="Times New Roman"/>
                      </a:endParaRPr>
                    </a:p>
                  </a:txBody>
                  <a:tcPr marL="68580" marR="68580" marT="0" marB="0"/>
                </a:tc>
              </a:tr>
              <a:tr h="327309">
                <a:tc>
                  <a:txBody>
                    <a:bodyPr/>
                    <a:lstStyle/>
                    <a:p>
                      <a:pPr>
                        <a:spcAft>
                          <a:spcPts val="0"/>
                        </a:spcAft>
                      </a:pPr>
                      <a:r>
                        <a:rPr lang="en-US" sz="1200">
                          <a:effectLst/>
                        </a:rPr>
                        <a:t>Finland</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78</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84</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200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100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130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34</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18</a:t>
                      </a:r>
                      <a:endParaRPr lang="fi-FI" sz="1200">
                        <a:effectLst/>
                        <a:latin typeface="Cambria"/>
                        <a:ea typeface="MS Mincho"/>
                        <a:cs typeface="Times New Roman"/>
                      </a:endParaRPr>
                    </a:p>
                  </a:txBody>
                  <a:tcPr marL="68580" marR="68580" marT="0" marB="0"/>
                </a:tc>
              </a:tr>
              <a:tr h="327309">
                <a:tc>
                  <a:txBody>
                    <a:bodyPr/>
                    <a:lstStyle/>
                    <a:p>
                      <a:pPr>
                        <a:spcAft>
                          <a:spcPts val="0"/>
                        </a:spcAft>
                      </a:pPr>
                      <a:r>
                        <a:rPr lang="en-US" sz="1200">
                          <a:effectLst/>
                        </a:rPr>
                        <a:t>Latvia</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69</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79</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505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280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270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105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61</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31</a:t>
                      </a:r>
                      <a:endParaRPr lang="fi-FI" sz="1200">
                        <a:effectLst/>
                        <a:latin typeface="Cambria"/>
                        <a:ea typeface="MS Mincho"/>
                        <a:cs typeface="Times New Roman"/>
                      </a:endParaRPr>
                    </a:p>
                  </a:txBody>
                  <a:tcPr marL="68580" marR="68580" marT="0" marB="0"/>
                </a:tc>
              </a:tr>
              <a:tr h="327309">
                <a:tc>
                  <a:txBody>
                    <a:bodyPr/>
                    <a:lstStyle/>
                    <a:p>
                      <a:pPr>
                        <a:spcAft>
                          <a:spcPts val="0"/>
                        </a:spcAft>
                      </a:pPr>
                      <a:r>
                        <a:rPr lang="en-US" sz="1200">
                          <a:effectLst/>
                        </a:rPr>
                        <a:t>Lithuania</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68</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450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240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220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100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60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29</a:t>
                      </a:r>
                      <a:endParaRPr lang="fi-FI" sz="1200">
                        <a:effectLst/>
                        <a:latin typeface="Cambria"/>
                        <a:ea typeface="MS Mincho"/>
                        <a:cs typeface="Times New Roman"/>
                      </a:endParaRPr>
                    </a:p>
                  </a:txBody>
                  <a:tcPr marL="68580" marR="68580" marT="0" marB="0"/>
                </a:tc>
              </a:tr>
              <a:tr h="327309">
                <a:tc>
                  <a:txBody>
                    <a:bodyPr/>
                    <a:lstStyle/>
                    <a:p>
                      <a:pPr>
                        <a:spcAft>
                          <a:spcPts val="0"/>
                        </a:spcAft>
                      </a:pPr>
                      <a:r>
                        <a:rPr lang="en-US" sz="1200">
                          <a:effectLst/>
                        </a:rPr>
                        <a:t>Sweden</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84</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170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105</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130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100</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a:effectLst/>
                        </a:rPr>
                        <a:t>26</a:t>
                      </a:r>
                      <a:endParaRPr lang="fi-FI" sz="1200">
                        <a:effectLst/>
                        <a:latin typeface="Cambria"/>
                        <a:ea typeface="MS Mincho"/>
                        <a:cs typeface="Times New Roman"/>
                      </a:endParaRPr>
                    </a:p>
                  </a:txBody>
                  <a:tcPr marL="68580" marR="68580" marT="0" marB="0"/>
                </a:tc>
                <a:tc>
                  <a:txBody>
                    <a:bodyPr/>
                    <a:lstStyle/>
                    <a:p>
                      <a:pPr algn="ctr">
                        <a:spcAft>
                          <a:spcPts val="0"/>
                        </a:spcAft>
                      </a:pPr>
                      <a:r>
                        <a:rPr lang="en-US" sz="1200" dirty="0">
                          <a:effectLst/>
                        </a:rPr>
                        <a:t>18</a:t>
                      </a:r>
                      <a:endParaRPr lang="fi-FI" sz="1200" dirty="0">
                        <a:effectLst/>
                        <a:latin typeface="Cambria"/>
                        <a:ea typeface="MS Mincho"/>
                        <a:cs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fld id="{40B35AA7-E3E6-47A1-B4A9-0D6AE640AD2B}" type="datetime1">
              <a:rPr lang="en-GB" smtClean="0"/>
              <a:pPr>
                <a:defRPr/>
              </a:pPr>
              <a:t>07/10/2015</a:t>
            </a:fld>
            <a:endParaRPr lang="en-GB"/>
          </a:p>
        </p:txBody>
      </p:sp>
      <p:sp>
        <p:nvSpPr>
          <p:cNvPr id="5" name="Footer Placeholder 4"/>
          <p:cNvSpPr>
            <a:spLocks noGrp="1"/>
          </p:cNvSpPr>
          <p:nvPr>
            <p:ph type="ftr" sz="quarter" idx="11"/>
          </p:nvPr>
        </p:nvSpPr>
        <p:spPr/>
        <p:txBody>
          <a:bodyPr/>
          <a:lstStyle/>
          <a:p>
            <a:pPr>
              <a:defRPr/>
            </a:pPr>
            <a:r>
              <a:rPr lang="en-GB" smtClean="0"/>
              <a:t>Presentation name / Author</a:t>
            </a:r>
            <a:endParaRPr lang="en-GB"/>
          </a:p>
        </p:txBody>
      </p:sp>
      <p:sp>
        <p:nvSpPr>
          <p:cNvPr id="6" name="Slide Number Placeholder 5"/>
          <p:cNvSpPr>
            <a:spLocks noGrp="1"/>
          </p:cNvSpPr>
          <p:nvPr>
            <p:ph type="sldNum" sz="quarter" idx="12"/>
          </p:nvPr>
        </p:nvSpPr>
        <p:spPr/>
        <p:txBody>
          <a:bodyPr/>
          <a:lstStyle/>
          <a:p>
            <a:pPr>
              <a:defRPr/>
            </a:pPr>
            <a:fld id="{5FE1DC72-B233-4A03-AB26-FD9E20FAD08D}" type="slidenum">
              <a:rPr lang="en-GB" smtClean="0"/>
              <a:pPr>
                <a:defRPr/>
              </a:pPr>
              <a:t>9</a:t>
            </a:fld>
            <a:endParaRPr lang="en-GB"/>
          </a:p>
        </p:txBody>
      </p:sp>
      <p:sp>
        <p:nvSpPr>
          <p:cNvPr id="8" name="Rectangle 1"/>
          <p:cNvSpPr>
            <a:spLocks noChangeArrowheads="1"/>
          </p:cNvSpPr>
          <p:nvPr/>
        </p:nvSpPr>
        <p:spPr bwMode="auto">
          <a:xfrm>
            <a:off x="1462088" y="285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altLang="fi-FI"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7054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l_uk">
  <a:themeElements>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thl_uk</Template>
  <TotalTime>1784</TotalTime>
  <Words>3168</Words>
  <Application>Microsoft Office PowerPoint</Application>
  <PresentationFormat>On-screen Show (4:3)</PresentationFormat>
  <Paragraphs>469</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thl_uk</vt:lpstr>
      <vt:lpstr>Chart</vt:lpstr>
      <vt:lpstr>Latvia Health Promotion Review World Bank  Reimbursable Advisory Services (RAS) agreement</vt:lpstr>
      <vt:lpstr>The National Latvia Development Plan 2014-2020</vt:lpstr>
      <vt:lpstr>The National Health Strategy for 2011-2017 </vt:lpstr>
      <vt:lpstr>Analytical framework</vt:lpstr>
      <vt:lpstr>Disease burden 2012</vt:lpstr>
      <vt:lpstr>PowerPoint Presentation</vt:lpstr>
      <vt:lpstr>PowerPoint Presentation</vt:lpstr>
      <vt:lpstr>PowerPoint Presentation</vt:lpstr>
      <vt:lpstr>Selected indicators of disease burden in Latvia compared to five countries in the same region</vt:lpstr>
      <vt:lpstr>Selected NCD risk factors in Latvia compared to five countries in the same region</vt:lpstr>
      <vt:lpstr>PowerPoint Presentation</vt:lpstr>
      <vt:lpstr>Health Promotion</vt:lpstr>
      <vt:lpstr>Health promotion activities </vt:lpstr>
      <vt:lpstr>Determinants of health</vt:lpstr>
      <vt:lpstr>PowerPoint Presentation</vt:lpstr>
      <vt:lpstr>WHO Global Action Plan for Prevention and Control of NCDs 2013-2020</vt:lpstr>
      <vt:lpstr>Nine voluntary global targets for NCD prevention and control by 2025.</vt:lpstr>
      <vt:lpstr>Health in all policies (HiAP)  – the need for multi-sectoral action</vt:lpstr>
      <vt:lpstr>Examples of areas for multi-sectoral action in NCD prevention</vt:lpstr>
      <vt:lpstr>Community-based NCD prevention</vt:lpstr>
      <vt:lpstr>PowerPoint Presentation</vt:lpstr>
      <vt:lpstr>Serum cholesterol distribution in Finland and Japan in 1970’s</vt:lpstr>
      <vt:lpstr>Cholesterol distribution in North Karelia in 1972 and 2007, men</vt:lpstr>
      <vt:lpstr>PowerPoint Presentation</vt:lpstr>
      <vt:lpstr>The Latvian health promotion program: initial analysis</vt:lpstr>
      <vt:lpstr>Health promotion policy organization</vt:lpstr>
      <vt:lpstr>Planned health promotion activities</vt:lpstr>
      <vt:lpstr>Main planned activities: </vt:lpstr>
      <vt:lpstr>Comments: planned activities</vt:lpstr>
      <vt:lpstr>Role of health services</vt:lpstr>
      <vt:lpstr>Evaluation framework</vt:lpstr>
      <vt:lpstr>Comments: evaluation framework</vt:lpstr>
      <vt:lpstr>Criteria for assessment of health at local level</vt:lpstr>
      <vt:lpstr>Monitoring of health promotion activities at municipality level </vt:lpstr>
      <vt:lpstr>Recommendations: Organization</vt:lpstr>
      <vt:lpstr>Recommendations: Activities</vt:lpstr>
      <vt:lpstr>Recommendations: Activities/2</vt:lpstr>
      <vt:lpstr>Public health impact pyramid</vt:lpstr>
      <vt:lpstr>Recommendations: Evaluation</vt:lpstr>
      <vt:lpstr>Thank you!</vt:lpstr>
    </vt:vector>
  </TitlesOfParts>
  <Manager>Recommended Finland</Manager>
  <Company>grow.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Institute for Health and Welfare (THL) protects and promotes health and welfare in Finland</dc:title>
  <dc:subject>english</dc:subject>
  <dc:creator>Mari Ranta</dc:creator>
  <cp:lastModifiedBy>Dzintars Brikis</cp:lastModifiedBy>
  <cp:revision>208</cp:revision>
  <cp:lastPrinted>2015-06-07T16:34:12Z</cp:lastPrinted>
  <dcterms:created xsi:type="dcterms:W3CDTF">2010-03-24T13:36:39Z</dcterms:created>
  <dcterms:modified xsi:type="dcterms:W3CDTF">2015-10-07T09:31:13Z</dcterms:modified>
</cp:coreProperties>
</file>