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56" r:id="rId2"/>
    <p:sldId id="280" r:id="rId3"/>
    <p:sldId id="278" r:id="rId4"/>
    <p:sldId id="279" r:id="rId5"/>
    <p:sldId id="281" r:id="rId6"/>
    <p:sldId id="289" r:id="rId7"/>
    <p:sldId id="319" r:id="rId8"/>
    <p:sldId id="320" r:id="rId9"/>
    <p:sldId id="294" r:id="rId10"/>
    <p:sldId id="258" r:id="rId11"/>
    <p:sldId id="312" r:id="rId12"/>
    <p:sldId id="313" r:id="rId13"/>
    <p:sldId id="314" r:id="rId14"/>
    <p:sldId id="315" r:id="rId15"/>
    <p:sldId id="316" r:id="rId16"/>
    <p:sldId id="317" r:id="rId17"/>
    <p:sldId id="318" r:id="rId18"/>
  </p:sldIdLst>
  <p:sldSz cx="9144000" cy="6858000" type="screen4x3"/>
  <p:notesSz cx="6735763" cy="9866313"/>
  <p:defaultTextStyle>
    <a:defPPr>
      <a:defRPr lang="en-US"/>
    </a:defPPr>
    <a:lvl1pPr algn="l" defTabSz="938213" rtl="0" eaLnBrk="0" fontAlgn="base" hangingPunct="0">
      <a:spcBef>
        <a:spcPct val="0"/>
      </a:spcBef>
      <a:spcAft>
        <a:spcPct val="0"/>
      </a:spcAft>
      <a:defRPr sz="1700" kern="1200">
        <a:solidFill>
          <a:schemeClr val="tx1"/>
        </a:solidFill>
        <a:latin typeface="Times New Roman" pitchFamily="18" charset="0"/>
        <a:ea typeface="+mn-ea"/>
        <a:cs typeface="Arial"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itchFamily="18" charset="0"/>
        <a:ea typeface="+mn-ea"/>
        <a:cs typeface="Arial"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itchFamily="18" charset="0"/>
        <a:ea typeface="+mn-ea"/>
        <a:cs typeface="Arial"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itchFamily="18" charset="0"/>
        <a:ea typeface="+mn-ea"/>
        <a:cs typeface="Arial"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itchFamily="18" charset="0"/>
        <a:ea typeface="+mn-ea"/>
        <a:cs typeface="Arial" pitchFamily="34" charset="0"/>
      </a:defRPr>
    </a:lvl5pPr>
    <a:lvl6pPr marL="2286000" algn="l" defTabSz="914400" rtl="0" eaLnBrk="1" latinLnBrk="0" hangingPunct="1">
      <a:defRPr sz="1700" kern="1200">
        <a:solidFill>
          <a:schemeClr val="tx1"/>
        </a:solidFill>
        <a:latin typeface="Times New Roman" pitchFamily="18" charset="0"/>
        <a:ea typeface="+mn-ea"/>
        <a:cs typeface="Arial" pitchFamily="34" charset="0"/>
      </a:defRPr>
    </a:lvl6pPr>
    <a:lvl7pPr marL="2743200" algn="l" defTabSz="914400" rtl="0" eaLnBrk="1" latinLnBrk="0" hangingPunct="1">
      <a:defRPr sz="1700" kern="1200">
        <a:solidFill>
          <a:schemeClr val="tx1"/>
        </a:solidFill>
        <a:latin typeface="Times New Roman" pitchFamily="18" charset="0"/>
        <a:ea typeface="+mn-ea"/>
        <a:cs typeface="Arial" pitchFamily="34" charset="0"/>
      </a:defRPr>
    </a:lvl7pPr>
    <a:lvl8pPr marL="3200400" algn="l" defTabSz="914400" rtl="0" eaLnBrk="1" latinLnBrk="0" hangingPunct="1">
      <a:defRPr sz="1700" kern="1200">
        <a:solidFill>
          <a:schemeClr val="tx1"/>
        </a:solidFill>
        <a:latin typeface="Times New Roman" pitchFamily="18" charset="0"/>
        <a:ea typeface="+mn-ea"/>
        <a:cs typeface="Arial" pitchFamily="34" charset="0"/>
      </a:defRPr>
    </a:lvl8pPr>
    <a:lvl9pPr marL="3657600" algn="l" defTabSz="914400" rtl="0" eaLnBrk="1" latinLnBrk="0" hangingPunct="1">
      <a:defRPr sz="17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672" autoAdjust="0"/>
  </p:normalViewPr>
  <p:slideViewPr>
    <p:cSldViewPr snapToGrid="0" snapToObjects="1">
      <p:cViewPr varScale="1">
        <p:scale>
          <a:sx n="159" d="100"/>
          <a:sy n="159" d="100"/>
        </p:scale>
        <p:origin x="-2142" y="-90"/>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16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cs typeface="Arial" charset="0"/>
              </a:defRPr>
            </a:lvl1pPr>
          </a:lstStyle>
          <a:p>
            <a:pPr>
              <a:defRPr/>
            </a:pPr>
            <a:endParaRPr lang="lv-LV"/>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cs typeface="Arial" charset="0"/>
              </a:defRPr>
            </a:lvl1pPr>
          </a:lstStyle>
          <a:p>
            <a:pPr>
              <a:defRPr/>
            </a:pPr>
            <a:fld id="{7F7792B9-021A-47B3-B9B6-29E479070376}" type="datetimeFigureOut">
              <a:rPr lang="lv-LV"/>
              <a:pPr>
                <a:defRPr/>
              </a:pPr>
              <a:t>07.10.2015</a:t>
            </a:fld>
            <a:endParaRPr lang="lv-LV"/>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cs typeface="Arial" charset="0"/>
              </a:defRPr>
            </a:lvl1pPr>
          </a:lstStyle>
          <a:p>
            <a:pPr>
              <a:defRPr/>
            </a:pPr>
            <a:endParaRPr lang="lv-LV"/>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082BC2B2-1A3C-426B-A63E-A29E7DCD6141}" type="slidenum">
              <a:rPr lang="lv-LV" altLang="en-US"/>
              <a:pPr>
                <a:defRPr/>
              </a:pPr>
              <a:t>‹#›</a:t>
            </a:fld>
            <a:endParaRPr lang="lv-LV" altLang="en-US"/>
          </a:p>
        </p:txBody>
      </p:sp>
    </p:spTree>
    <p:extLst>
      <p:ext uri="{BB962C8B-B14F-4D97-AF65-F5344CB8AC3E}">
        <p14:creationId xmlns:p14="http://schemas.microsoft.com/office/powerpoint/2010/main" val="2901423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0AA3987A-A897-484D-8625-B1631A0F1FA0}" type="datetimeFigureOut">
              <a:rPr lang="lv-LV"/>
              <a:pPr>
                <a:defRPr/>
              </a:pPr>
              <a:t>07.10.2015</a:t>
            </a:fld>
            <a:endParaRPr lang="lv-LV"/>
          </a:p>
        </p:txBody>
      </p:sp>
      <p:sp>
        <p:nvSpPr>
          <p:cNvPr id="4" name="Slide Image Placeholder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8238A015-BDB5-4F62-827E-D4B9BCE6B50D}" type="slidenum">
              <a:rPr lang="lv-LV" altLang="en-US"/>
              <a:pPr>
                <a:defRPr/>
              </a:pPr>
              <a:t>‹#›</a:t>
            </a:fld>
            <a:endParaRPr lang="lv-LV" altLang="en-US"/>
          </a:p>
        </p:txBody>
      </p:sp>
    </p:spTree>
    <p:extLst>
      <p:ext uri="{BB962C8B-B14F-4D97-AF65-F5344CB8AC3E}">
        <p14:creationId xmlns:p14="http://schemas.microsoft.com/office/powerpoint/2010/main" val="3056037810"/>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3901027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lvl1pPr>
              <a:defRPr/>
            </a:lvl1pPr>
          </a:lstStyle>
          <a:p>
            <a:pPr>
              <a:defRPr/>
            </a:pPr>
            <a:fld id="{F09FE1C2-7EE0-4EE3-BFE2-7F4146B21F64}" type="datetimeFigureOut">
              <a:rPr lang="lv-LV"/>
              <a:pPr>
                <a:defRPr/>
              </a:pPr>
              <a:t>07.10.2015</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smtClean="0"/>
            </a:lvl1pPr>
          </a:lstStyle>
          <a:p>
            <a:pPr>
              <a:defRPr/>
            </a:pPr>
            <a:fld id="{39688F01-0546-45B9-83A2-7DDAE068573B}" type="slidenum">
              <a:rPr lang="lv-LV" altLang="lv-LV"/>
              <a:pPr>
                <a:defRPr/>
              </a:pPr>
              <a:t>‹#›</a:t>
            </a:fld>
            <a:endParaRPr lang="lv-LV" altLang="lv-LV"/>
          </a:p>
        </p:txBody>
      </p:sp>
    </p:spTree>
    <p:extLst>
      <p:ext uri="{BB962C8B-B14F-4D97-AF65-F5344CB8AC3E}">
        <p14:creationId xmlns:p14="http://schemas.microsoft.com/office/powerpoint/2010/main" val="3982321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lvl1pPr>
              <a:defRPr/>
            </a:lvl1pPr>
          </a:lstStyle>
          <a:p>
            <a:pPr>
              <a:defRPr/>
            </a:pPr>
            <a:fld id="{F09FE1C2-7EE0-4EE3-BFE2-7F4146B21F64}" type="datetimeFigureOut">
              <a:rPr lang="lv-LV"/>
              <a:pPr>
                <a:defRPr/>
              </a:pPr>
              <a:t>07.10.2015</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smtClean="0"/>
            </a:lvl1pPr>
          </a:lstStyle>
          <a:p>
            <a:pPr>
              <a:defRPr/>
            </a:pPr>
            <a:fld id="{CB8AD45B-D6A3-4CDB-B83B-434C3A1910B1}" type="slidenum">
              <a:rPr lang="lv-LV" altLang="lv-LV"/>
              <a:pPr>
                <a:defRPr/>
              </a:pPr>
              <a:t>‹#›</a:t>
            </a:fld>
            <a:endParaRPr lang="lv-LV" altLang="lv-LV"/>
          </a:p>
        </p:txBody>
      </p:sp>
    </p:spTree>
    <p:extLst>
      <p:ext uri="{BB962C8B-B14F-4D97-AF65-F5344CB8AC3E}">
        <p14:creationId xmlns:p14="http://schemas.microsoft.com/office/powerpoint/2010/main" val="2058610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D372BBB1-3D3A-4B1B-A106-F4E3E3CFF6C7}" type="slidenum">
              <a:rPr lang="en-US" altLang="en-US"/>
              <a:pPr>
                <a:defRPr/>
              </a:pPr>
              <a:t>‹#›</a:t>
            </a:fld>
            <a:endParaRPr lang="en-US" altLang="en-US"/>
          </a:p>
        </p:txBody>
      </p:sp>
    </p:spTree>
    <p:extLst>
      <p:ext uri="{BB962C8B-B14F-4D97-AF65-F5344CB8AC3E}">
        <p14:creationId xmlns:p14="http://schemas.microsoft.com/office/powerpoint/2010/main" val="223961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0AAD7F20-6F97-4AA7-BC8B-7B2D1D1287FE}" type="slidenum">
              <a:rPr lang="en-US" altLang="en-US"/>
              <a:pPr>
                <a:defRPr/>
              </a:pPr>
              <a:t>‹#›</a:t>
            </a:fld>
            <a:endParaRPr lang="en-US" altLang="en-US"/>
          </a:p>
        </p:txBody>
      </p:sp>
    </p:spTree>
    <p:extLst>
      <p:ext uri="{BB962C8B-B14F-4D97-AF65-F5344CB8AC3E}">
        <p14:creationId xmlns:p14="http://schemas.microsoft.com/office/powerpoint/2010/main" val="3519983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FE084D52-BEFA-44B3-9A05-C9F3FB8BB613}" type="slidenum">
              <a:rPr lang="en-US" altLang="en-US"/>
              <a:pPr>
                <a:defRPr/>
              </a:pPr>
              <a:t>‹#›</a:t>
            </a:fld>
            <a:endParaRPr lang="en-US" altLang="en-US"/>
          </a:p>
        </p:txBody>
      </p:sp>
    </p:spTree>
    <p:extLst>
      <p:ext uri="{BB962C8B-B14F-4D97-AF65-F5344CB8AC3E}">
        <p14:creationId xmlns:p14="http://schemas.microsoft.com/office/powerpoint/2010/main" val="2543008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smtClean="0">
                <a:latin typeface="Verdana" pitchFamily="34" charset="0"/>
              </a:defRPr>
            </a:lvl1pPr>
          </a:lstStyle>
          <a:p>
            <a:pPr>
              <a:defRPr/>
            </a:pPr>
            <a:fld id="{9ADA3C4C-9A76-47F9-8C21-07294DEAFC58}" type="slidenum">
              <a:rPr lang="en-US" altLang="en-US"/>
              <a:pPr>
                <a:defRPr/>
              </a:pPr>
              <a:t>‹#›</a:t>
            </a:fld>
            <a:endParaRPr lang="en-US" altLang="en-US"/>
          </a:p>
        </p:txBody>
      </p:sp>
    </p:spTree>
    <p:extLst>
      <p:ext uri="{BB962C8B-B14F-4D97-AF65-F5344CB8AC3E}">
        <p14:creationId xmlns:p14="http://schemas.microsoft.com/office/powerpoint/2010/main" val="191640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202F171A-D284-47F5-A6C1-D2CD09AFAB29}" type="slidenum">
              <a:rPr lang="en-US" altLang="en-US"/>
              <a:pPr>
                <a:defRPr/>
              </a:pPr>
              <a:t>‹#›</a:t>
            </a:fld>
            <a:endParaRPr lang="en-US" altLang="en-US"/>
          </a:p>
        </p:txBody>
      </p:sp>
    </p:spTree>
    <p:extLst>
      <p:ext uri="{BB962C8B-B14F-4D97-AF65-F5344CB8AC3E}">
        <p14:creationId xmlns:p14="http://schemas.microsoft.com/office/powerpoint/2010/main" val="540295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24350DD2-2F10-4D8F-9451-D2CC2EE64909}" type="slidenum">
              <a:rPr lang="en-US" altLang="en-US"/>
              <a:pPr>
                <a:defRPr/>
              </a:pPr>
              <a:t>‹#›</a:t>
            </a:fld>
            <a:endParaRPr lang="en-US" altLang="en-US"/>
          </a:p>
        </p:txBody>
      </p:sp>
    </p:spTree>
    <p:extLst>
      <p:ext uri="{BB962C8B-B14F-4D97-AF65-F5344CB8AC3E}">
        <p14:creationId xmlns:p14="http://schemas.microsoft.com/office/powerpoint/2010/main" val="2820707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F3A08ED6-0BB6-4656-B859-29A5DE532E78}" type="slidenum">
              <a:rPr lang="en-US" altLang="en-US"/>
              <a:pPr>
                <a:defRPr/>
              </a:pPr>
              <a:t>‹#›</a:t>
            </a:fld>
            <a:endParaRPr lang="en-US" altLang="en-US"/>
          </a:p>
        </p:txBody>
      </p:sp>
    </p:spTree>
    <p:extLst>
      <p:ext uri="{BB962C8B-B14F-4D97-AF65-F5344CB8AC3E}">
        <p14:creationId xmlns:p14="http://schemas.microsoft.com/office/powerpoint/2010/main" val="3626649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4168448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9A264D88-149C-4389-A976-74FFA10FFC7D}" type="datetime1">
              <a:rPr lang="en-US"/>
              <a:pPr>
                <a:defRPr/>
              </a:pPr>
              <a:t>10/7/2015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smtClean="0">
                <a:solidFill>
                  <a:srgbClr val="898989"/>
                </a:solidFill>
              </a:defRPr>
            </a:lvl1pPr>
          </a:lstStyle>
          <a:p>
            <a:pPr>
              <a:defRPr/>
            </a:pPr>
            <a:fld id="{4ABFA64E-1058-4532-8C53-C7311105F82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iming>
    <p:tnLst>
      <p:par>
        <p:cTn id="1" dur="indefinite" restart="never" nodeType="tmRoot"/>
      </p:par>
    </p:tnLst>
  </p:timing>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oleObject" Target="../embeddings/Microsoft_Excel_Chart1.xls"/><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3132138"/>
            <a:ext cx="7772400" cy="1333500"/>
          </a:xfrm>
        </p:spPr>
        <p:txBody>
          <a:bodyPr/>
          <a:lstStyle/>
          <a:p>
            <a:r>
              <a:rPr lang="lv-LV" altLang="en-US" sz="2500" smtClean="0"/>
              <a:t>Veselības veicināšanas un slimību profilakses prioritātes Eiropas Savienības struktūrfondu finansējuma kontekstā</a:t>
            </a:r>
            <a:endParaRPr lang="lv-LV" altLang="en-US" sz="2300" smtClean="0"/>
          </a:p>
        </p:txBody>
      </p:sp>
      <p:sp>
        <p:nvSpPr>
          <p:cNvPr id="13315" name="Text Placeholder 2"/>
          <p:cNvSpPr>
            <a:spLocks noGrp="1"/>
          </p:cNvSpPr>
          <p:nvPr>
            <p:ph type="body" sz="quarter" idx="10"/>
          </p:nvPr>
        </p:nvSpPr>
        <p:spPr>
          <a:xfrm>
            <a:off x="530225" y="4724400"/>
            <a:ext cx="7985125" cy="1212850"/>
          </a:xfrm>
        </p:spPr>
        <p:txBody>
          <a:bodyPr/>
          <a:lstStyle/>
          <a:p>
            <a:pPr algn="r">
              <a:lnSpc>
                <a:spcPct val="80000"/>
              </a:lnSpc>
            </a:pPr>
            <a:endParaRPr lang="lv-LV" altLang="en-US" sz="1800" b="1" smtClean="0"/>
          </a:p>
          <a:p>
            <a:pPr algn="r">
              <a:lnSpc>
                <a:spcPct val="80000"/>
              </a:lnSpc>
            </a:pPr>
            <a:r>
              <a:rPr lang="lv-LV" altLang="en-US" sz="1800" b="1" smtClean="0"/>
              <a:t>Ilze Straume</a:t>
            </a:r>
            <a:endParaRPr lang="lv-LV" altLang="en-US" sz="1800" smtClean="0"/>
          </a:p>
          <a:p>
            <a:pPr algn="r">
              <a:lnSpc>
                <a:spcPct val="80000"/>
              </a:lnSpc>
            </a:pPr>
            <a:r>
              <a:rPr lang="lv-LV" altLang="en-US" sz="1800" smtClean="0"/>
              <a:t>Slimību profilakses un kontroles centra </a:t>
            </a:r>
          </a:p>
          <a:p>
            <a:pPr algn="r">
              <a:lnSpc>
                <a:spcPct val="80000"/>
              </a:lnSpc>
            </a:pPr>
            <a:r>
              <a:rPr lang="lv-LV" altLang="en-US" sz="1800" smtClean="0"/>
              <a:t>Veselības veicināšanas departamenta direktore</a:t>
            </a:r>
            <a:endParaRPr lang="lv-LV" altLang="en-US" sz="1700" smtClean="0"/>
          </a:p>
        </p:txBody>
      </p:sp>
      <p:sp>
        <p:nvSpPr>
          <p:cNvPr id="13316" name="Text Placeholder 3"/>
          <p:cNvSpPr>
            <a:spLocks noGrp="1"/>
          </p:cNvSpPr>
          <p:nvPr>
            <p:ph type="body" sz="quarter" idx="11"/>
          </p:nvPr>
        </p:nvSpPr>
        <p:spPr>
          <a:xfrm>
            <a:off x="685800" y="5937250"/>
            <a:ext cx="7772400" cy="463550"/>
          </a:xfrm>
        </p:spPr>
        <p:txBody>
          <a:bodyPr/>
          <a:lstStyle/>
          <a:p>
            <a:r>
              <a:rPr lang="lv-LV" altLang="en-US" smtClean="0"/>
              <a:t>30.09.2015.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38338" y="779463"/>
            <a:ext cx="6472237" cy="733425"/>
          </a:xfrm>
        </p:spPr>
        <p:txBody>
          <a:bodyPr/>
          <a:lstStyle/>
          <a:p>
            <a:pPr algn="ctr"/>
            <a:r>
              <a:rPr lang="lv-LV" altLang="en-US" sz="1800" smtClean="0"/>
              <a:t>Specifiskā atbalsta mērķa grupas</a:t>
            </a:r>
            <a:endParaRPr lang="lv-LV" altLang="lv-LV" sz="1400" smtClean="0"/>
          </a:p>
        </p:txBody>
      </p:sp>
      <p:sp>
        <p:nvSpPr>
          <p:cNvPr id="22531"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D2BE7CC-8BE6-4ED6-A8EE-F405E83DC6BB}" type="slidenum">
              <a:rPr lang="en-US" altLang="en-US"/>
              <a:pPr/>
              <a:t>10</a:t>
            </a:fld>
            <a:endParaRPr lang="en-US" altLang="en-US"/>
          </a:p>
        </p:txBody>
      </p:sp>
      <p:sp>
        <p:nvSpPr>
          <p:cNvPr id="22532" name="Content Placeholder 2"/>
          <p:cNvSpPr>
            <a:spLocks noGrp="1"/>
          </p:cNvSpPr>
          <p:nvPr>
            <p:ph idx="1"/>
          </p:nvPr>
        </p:nvSpPr>
        <p:spPr>
          <a:xfrm>
            <a:off x="958850" y="1560513"/>
            <a:ext cx="7351713" cy="4373562"/>
          </a:xfrm>
        </p:spPr>
        <p:txBody>
          <a:bodyPr/>
          <a:lstStyle/>
          <a:p>
            <a:r>
              <a:rPr lang="lv-LV" altLang="en-US" sz="1800" smtClean="0"/>
              <a:t>Latvijas iedzīvotāji, jo īpaši teritoriālās sociālās atstumtības un nabadzības riskam pakļautās iedzīvotāju grupas:</a:t>
            </a:r>
          </a:p>
          <a:p>
            <a:endParaRPr lang="lv-LV" altLang="en-US" sz="1800" smtClean="0"/>
          </a:p>
          <a:p>
            <a:pPr lvl="1">
              <a:buFont typeface="Arial" pitchFamily="34" charset="0"/>
              <a:buChar char="•"/>
            </a:pPr>
            <a:r>
              <a:rPr lang="lv-LV" altLang="en-US" sz="1800" smtClean="0">
                <a:latin typeface="Verdana" pitchFamily="34" charset="0"/>
                <a:ea typeface="Verdana" pitchFamily="34" charset="0"/>
                <a:cs typeface="Verdana" pitchFamily="34" charset="0"/>
              </a:rPr>
              <a:t>iedzīvotāji, kuri dzīvo apdzīvotās vietās ar zemu iedzīvotāju blīvumu; </a:t>
            </a:r>
          </a:p>
          <a:p>
            <a:pPr lvl="1">
              <a:buFont typeface="Arial" pitchFamily="34" charset="0"/>
              <a:buChar char="•"/>
            </a:pPr>
            <a:r>
              <a:rPr lang="lv-LV" altLang="en-US" sz="1800" smtClean="0">
                <a:latin typeface="Verdana" pitchFamily="34" charset="0"/>
                <a:ea typeface="Verdana" pitchFamily="34" charset="0"/>
                <a:cs typeface="Verdana" pitchFamily="34" charset="0"/>
              </a:rPr>
              <a:t>trūcīgie un maznodrošinātie iedzīvotāji; </a:t>
            </a:r>
          </a:p>
          <a:p>
            <a:pPr lvl="1">
              <a:buFont typeface="Arial" pitchFamily="34" charset="0"/>
              <a:buChar char="•"/>
            </a:pPr>
            <a:r>
              <a:rPr lang="lv-LV" altLang="en-US" sz="1800" smtClean="0">
                <a:latin typeface="Verdana" pitchFamily="34" charset="0"/>
                <a:ea typeface="Verdana" pitchFamily="34" charset="0"/>
                <a:cs typeface="Verdana" pitchFamily="34" charset="0"/>
              </a:rPr>
              <a:t>bezdarbnieki; </a:t>
            </a:r>
          </a:p>
          <a:p>
            <a:pPr lvl="1">
              <a:buFont typeface="Arial" pitchFamily="34" charset="0"/>
              <a:buChar char="•"/>
            </a:pPr>
            <a:r>
              <a:rPr lang="lv-LV" altLang="en-US" sz="1800" smtClean="0">
                <a:latin typeface="Verdana" pitchFamily="34" charset="0"/>
                <a:ea typeface="Verdana" pitchFamily="34" charset="0"/>
                <a:cs typeface="Verdana" pitchFamily="34" charset="0"/>
              </a:rPr>
              <a:t>personas ar invaliditāti; </a:t>
            </a:r>
          </a:p>
          <a:p>
            <a:pPr lvl="1">
              <a:buFont typeface="Arial" pitchFamily="34" charset="0"/>
              <a:buChar char="•"/>
            </a:pPr>
            <a:r>
              <a:rPr lang="lv-LV" altLang="en-US" sz="1800" smtClean="0">
                <a:latin typeface="Verdana" pitchFamily="34" charset="0"/>
                <a:ea typeface="Verdana" pitchFamily="34" charset="0"/>
                <a:cs typeface="Verdana" pitchFamily="34" charset="0"/>
              </a:rPr>
              <a:t>bērni;</a:t>
            </a:r>
          </a:p>
          <a:p>
            <a:pPr lvl="1">
              <a:buFont typeface="Arial" pitchFamily="34" charset="0"/>
              <a:buChar char="•"/>
            </a:pPr>
            <a:r>
              <a:rPr lang="lv-LV" altLang="en-US" sz="1800" smtClean="0">
                <a:latin typeface="Verdana" pitchFamily="34" charset="0"/>
                <a:ea typeface="Verdana" pitchFamily="34" charset="0"/>
                <a:cs typeface="Verdana" pitchFamily="34" charset="0"/>
              </a:rPr>
              <a:t>iedzīvotāji, kas vecāki par 54 gadiem;</a:t>
            </a:r>
          </a:p>
          <a:p>
            <a:pPr lvl="1">
              <a:buFont typeface="Arial" pitchFamily="34" charset="0"/>
              <a:buChar char="•"/>
            </a:pPr>
            <a:r>
              <a:rPr lang="lv-LV" altLang="en-US" sz="1800" i="1" smtClean="0">
                <a:latin typeface="Verdana" pitchFamily="34" charset="0"/>
                <a:ea typeface="Verdana" pitchFamily="34" charset="0"/>
                <a:cs typeface="Verdana" pitchFamily="34" charset="0"/>
              </a:rPr>
              <a:t>+ bēgļi</a:t>
            </a:r>
          </a:p>
        </p:txBody>
      </p:sp>
      <p:grpSp>
        <p:nvGrpSpPr>
          <p:cNvPr id="22533" name="Group 3"/>
          <p:cNvGrpSpPr>
            <a:grpSpLocks/>
          </p:cNvGrpSpPr>
          <p:nvPr/>
        </p:nvGrpSpPr>
        <p:grpSpPr bwMode="auto">
          <a:xfrm>
            <a:off x="228600" y="5480050"/>
            <a:ext cx="8793163" cy="1162050"/>
            <a:chOff x="228600" y="5480373"/>
            <a:chExt cx="8792744" cy="1162336"/>
          </a:xfrm>
        </p:grpSpPr>
        <p:pic>
          <p:nvPicPr>
            <p:cNvPr id="22534"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5546690"/>
              <a:ext cx="1461359" cy="1096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5"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95103" y="5480373"/>
              <a:ext cx="1726241" cy="1162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6" name="Picture 1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67581" y="5546690"/>
              <a:ext cx="1461017" cy="1080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7" name="Picture 1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47999" y="5486621"/>
              <a:ext cx="1405460" cy="113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8" name="Picture 1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28905" y="5546690"/>
              <a:ext cx="1413022" cy="1060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38338" y="779463"/>
            <a:ext cx="6472237" cy="733425"/>
          </a:xfrm>
        </p:spPr>
        <p:txBody>
          <a:bodyPr/>
          <a:lstStyle/>
          <a:p>
            <a:pPr algn="ctr"/>
            <a:r>
              <a:rPr lang="lv-LV" altLang="en-US" sz="1800" smtClean="0"/>
              <a:t>Atbalstāmās aktivitātes</a:t>
            </a:r>
            <a:endParaRPr lang="lv-LV" altLang="lv-LV" sz="1400" smtClean="0"/>
          </a:p>
        </p:txBody>
      </p:sp>
      <p:sp>
        <p:nvSpPr>
          <p:cNvPr id="23555" name="Text Placeholder 4"/>
          <p:cNvSpPr>
            <a:spLocks noGrp="1"/>
          </p:cNvSpPr>
          <p:nvPr>
            <p:ph type="body" sz="quarter" idx="10"/>
          </p:nvPr>
        </p:nvSpPr>
        <p:spPr/>
        <p:txBody>
          <a:bodyPr/>
          <a:lstStyle/>
          <a:p>
            <a:endParaRPr lang="lv-LV" altLang="lv-LV" smtClean="0"/>
          </a:p>
        </p:txBody>
      </p:sp>
      <p:sp>
        <p:nvSpPr>
          <p:cNvPr id="23556" name="Text Placeholder 5"/>
          <p:cNvSpPr>
            <a:spLocks noGrp="1"/>
          </p:cNvSpPr>
          <p:nvPr>
            <p:ph type="body" sz="quarter" idx="12"/>
          </p:nvPr>
        </p:nvSpPr>
        <p:spPr/>
        <p:txBody>
          <a:bodyPr/>
          <a:lstStyle/>
          <a:p>
            <a:endParaRPr lang="lv-LV" altLang="lv-LV" smtClean="0"/>
          </a:p>
        </p:txBody>
      </p:sp>
      <p:sp>
        <p:nvSpPr>
          <p:cNvPr id="23557"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16526EC-535D-4BB9-A379-822C561507B8}" type="slidenum">
              <a:rPr lang="en-US" altLang="en-US"/>
              <a:pPr/>
              <a:t>11</a:t>
            </a:fld>
            <a:endParaRPr lang="en-US" altLang="en-US"/>
          </a:p>
        </p:txBody>
      </p:sp>
      <p:sp>
        <p:nvSpPr>
          <p:cNvPr id="23558" name="Content Placeholder 2"/>
          <p:cNvSpPr>
            <a:spLocks noGrp="1"/>
          </p:cNvSpPr>
          <p:nvPr>
            <p:ph idx="1"/>
          </p:nvPr>
        </p:nvSpPr>
        <p:spPr>
          <a:xfrm>
            <a:off x="1058863" y="1778000"/>
            <a:ext cx="7351712" cy="4373563"/>
          </a:xfrm>
        </p:spPr>
        <p:txBody>
          <a:bodyPr/>
          <a:lstStyle/>
          <a:p>
            <a:pPr>
              <a:lnSpc>
                <a:spcPct val="90000"/>
              </a:lnSpc>
            </a:pPr>
            <a:r>
              <a:rPr lang="lv-LV" altLang="en-US" sz="1700" smtClean="0"/>
              <a:t> </a:t>
            </a:r>
            <a:r>
              <a:rPr lang="lv-LV" altLang="en-US" sz="1700" b="1" smtClean="0"/>
              <a:t>Specifiskā atbalsta mērķa 9.2.4. ietvaros ir atbalstāmas šādas darbības</a:t>
            </a:r>
            <a:r>
              <a:rPr lang="lv-LV" altLang="en-US" sz="1700" smtClean="0"/>
              <a:t>:</a:t>
            </a:r>
            <a:endParaRPr lang="lv-LV" altLang="en-US" sz="1500" smtClean="0"/>
          </a:p>
          <a:p>
            <a:pPr lvl="1">
              <a:lnSpc>
                <a:spcPct val="90000"/>
              </a:lnSpc>
              <a:buFont typeface="Arial" pitchFamily="34" charset="0"/>
              <a:buChar char="•"/>
            </a:pPr>
            <a:r>
              <a:rPr lang="lv-LV" altLang="en-US" sz="1700" smtClean="0">
                <a:latin typeface="Verdana" pitchFamily="34" charset="0"/>
                <a:ea typeface="Verdana" pitchFamily="34" charset="0"/>
                <a:cs typeface="Verdana" pitchFamily="34" charset="0"/>
              </a:rPr>
              <a:t>projektu vadība;</a:t>
            </a:r>
            <a:endParaRPr lang="lv-LV" altLang="en-US" sz="1500" smtClean="0">
              <a:latin typeface="Verdana" pitchFamily="34" charset="0"/>
              <a:ea typeface="Verdana" pitchFamily="34" charset="0"/>
              <a:cs typeface="Verdana" pitchFamily="34" charset="0"/>
            </a:endParaRPr>
          </a:p>
          <a:p>
            <a:pPr lvl="1">
              <a:lnSpc>
                <a:spcPct val="90000"/>
              </a:lnSpc>
              <a:buFont typeface="Arial" pitchFamily="34" charset="0"/>
              <a:buChar char="•"/>
            </a:pPr>
            <a:r>
              <a:rPr lang="lv-LV" altLang="en-US" sz="1700" smtClean="0">
                <a:latin typeface="Verdana" pitchFamily="34" charset="0"/>
                <a:ea typeface="Verdana" pitchFamily="34" charset="0"/>
                <a:cs typeface="Verdana" pitchFamily="34" charset="0"/>
              </a:rPr>
              <a:t>veselības veicināšanas un slimību profilakses plāna izstrāde un aktualizēšana;</a:t>
            </a:r>
            <a:endParaRPr lang="lv-LV" altLang="en-US" sz="1500" smtClean="0">
              <a:latin typeface="Verdana" pitchFamily="34" charset="0"/>
              <a:ea typeface="Verdana" pitchFamily="34" charset="0"/>
              <a:cs typeface="Verdana" pitchFamily="34" charset="0"/>
            </a:endParaRPr>
          </a:p>
          <a:p>
            <a:pPr lvl="1">
              <a:lnSpc>
                <a:spcPct val="90000"/>
              </a:lnSpc>
              <a:buFont typeface="Arial" pitchFamily="34" charset="0"/>
              <a:buChar char="•"/>
            </a:pPr>
            <a:r>
              <a:rPr lang="lv-LV" altLang="en-US" sz="1700" smtClean="0">
                <a:latin typeface="Verdana" pitchFamily="34" charset="0"/>
                <a:ea typeface="Verdana" pitchFamily="34" charset="0"/>
                <a:cs typeface="Verdana" pitchFamily="34" charset="0"/>
              </a:rPr>
              <a:t>slimību profilakses pasākumi;</a:t>
            </a:r>
            <a:endParaRPr lang="lv-LV" altLang="en-US" sz="1500" smtClean="0">
              <a:latin typeface="Verdana" pitchFamily="34" charset="0"/>
              <a:ea typeface="Verdana" pitchFamily="34" charset="0"/>
              <a:cs typeface="Verdana" pitchFamily="34" charset="0"/>
            </a:endParaRPr>
          </a:p>
          <a:p>
            <a:pPr lvl="1">
              <a:lnSpc>
                <a:spcPct val="90000"/>
              </a:lnSpc>
              <a:buFont typeface="Arial" pitchFamily="34" charset="0"/>
              <a:buChar char="•"/>
            </a:pPr>
            <a:r>
              <a:rPr lang="lv-LV" altLang="en-US" sz="1700" smtClean="0">
                <a:latin typeface="Verdana" pitchFamily="34" charset="0"/>
                <a:ea typeface="Verdana" pitchFamily="34" charset="0"/>
                <a:cs typeface="Verdana" pitchFamily="34" charset="0"/>
              </a:rPr>
              <a:t>vispārējie sabiedrības veselības veicināšanas pasākumi;</a:t>
            </a:r>
            <a:endParaRPr lang="lv-LV" altLang="en-US" sz="1500" smtClean="0">
              <a:latin typeface="Verdana" pitchFamily="34" charset="0"/>
              <a:ea typeface="Verdana" pitchFamily="34" charset="0"/>
              <a:cs typeface="Verdana" pitchFamily="34" charset="0"/>
            </a:endParaRPr>
          </a:p>
          <a:p>
            <a:pPr lvl="1">
              <a:lnSpc>
                <a:spcPct val="90000"/>
              </a:lnSpc>
              <a:buFont typeface="Arial" pitchFamily="34" charset="0"/>
              <a:buChar char="•"/>
            </a:pPr>
            <a:r>
              <a:rPr lang="lv-LV" altLang="en-US" sz="1700" b="1" smtClean="0">
                <a:solidFill>
                  <a:srgbClr val="00B050"/>
                </a:solidFill>
                <a:latin typeface="Verdana" pitchFamily="34" charset="0"/>
                <a:ea typeface="Verdana" pitchFamily="34" charset="0"/>
                <a:cs typeface="Verdana" pitchFamily="34" charset="0"/>
              </a:rPr>
              <a:t>veselības veicināšanas pasākumi mērķa grupām;</a:t>
            </a:r>
            <a:endParaRPr lang="lv-LV" altLang="en-US" sz="1500" b="1" smtClean="0">
              <a:solidFill>
                <a:srgbClr val="00B050"/>
              </a:solidFill>
              <a:latin typeface="Verdana" pitchFamily="34" charset="0"/>
              <a:ea typeface="Verdana" pitchFamily="34" charset="0"/>
              <a:cs typeface="Verdana" pitchFamily="34" charset="0"/>
            </a:endParaRPr>
          </a:p>
          <a:p>
            <a:pPr lvl="1">
              <a:lnSpc>
                <a:spcPct val="90000"/>
              </a:lnSpc>
              <a:buFont typeface="Arial" pitchFamily="34" charset="0"/>
              <a:buChar char="•"/>
            </a:pPr>
            <a:r>
              <a:rPr lang="lv-LV" altLang="en-US" sz="1700" b="1" smtClean="0">
                <a:solidFill>
                  <a:srgbClr val="00B050"/>
                </a:solidFill>
                <a:latin typeface="Verdana" pitchFamily="34" charset="0"/>
                <a:ea typeface="Verdana" pitchFamily="34" charset="0"/>
                <a:cs typeface="Verdana" pitchFamily="34" charset="0"/>
              </a:rPr>
              <a:t>veselības veicināšanas pasākumi vietējai sabiedrībai;</a:t>
            </a:r>
            <a:endParaRPr lang="lv-LV" altLang="en-US" sz="1500" b="1" smtClean="0">
              <a:solidFill>
                <a:srgbClr val="00B050"/>
              </a:solidFill>
              <a:latin typeface="Verdana" pitchFamily="34" charset="0"/>
              <a:ea typeface="Verdana" pitchFamily="34" charset="0"/>
              <a:cs typeface="Verdana" pitchFamily="34" charset="0"/>
            </a:endParaRPr>
          </a:p>
          <a:p>
            <a:pPr lvl="1">
              <a:lnSpc>
                <a:spcPct val="90000"/>
              </a:lnSpc>
              <a:buFont typeface="Arial" pitchFamily="34" charset="0"/>
              <a:buChar char="•"/>
            </a:pPr>
            <a:r>
              <a:rPr lang="lv-LV" altLang="en-US" sz="1700" smtClean="0">
                <a:latin typeface="Verdana" pitchFamily="34" charset="0"/>
                <a:ea typeface="Verdana" pitchFamily="34" charset="0"/>
                <a:cs typeface="Verdana" pitchFamily="34" charset="0"/>
              </a:rPr>
              <a:t>sabiedrības veselības pētījumi;</a:t>
            </a:r>
            <a:endParaRPr lang="lv-LV" altLang="en-US" sz="1500" smtClean="0">
              <a:latin typeface="Verdana" pitchFamily="34" charset="0"/>
              <a:ea typeface="Verdana" pitchFamily="34" charset="0"/>
              <a:cs typeface="Verdana" pitchFamily="34" charset="0"/>
            </a:endParaRPr>
          </a:p>
          <a:p>
            <a:pPr lvl="1">
              <a:lnSpc>
                <a:spcPct val="90000"/>
              </a:lnSpc>
              <a:buFont typeface="Arial" pitchFamily="34" charset="0"/>
              <a:buChar char="•"/>
            </a:pPr>
            <a:r>
              <a:rPr lang="lv-LV" altLang="en-US" sz="1700" smtClean="0">
                <a:latin typeface="Verdana" pitchFamily="34" charset="0"/>
                <a:ea typeface="Verdana" pitchFamily="34" charset="0"/>
                <a:cs typeface="Verdana" pitchFamily="34" charset="0"/>
              </a:rPr>
              <a:t>slimību profilakses un veselības veicināšanas uzraudzības sistēma;</a:t>
            </a:r>
            <a:endParaRPr lang="lv-LV" altLang="en-US" sz="1500" smtClean="0">
              <a:latin typeface="Verdana" pitchFamily="34" charset="0"/>
              <a:ea typeface="Verdana" pitchFamily="34" charset="0"/>
              <a:cs typeface="Verdana" pitchFamily="34" charset="0"/>
            </a:endParaRPr>
          </a:p>
          <a:p>
            <a:pPr lvl="1">
              <a:lnSpc>
                <a:spcPct val="90000"/>
              </a:lnSpc>
              <a:buFont typeface="Arial" pitchFamily="34" charset="0"/>
              <a:buChar char="•"/>
            </a:pPr>
            <a:r>
              <a:rPr lang="lv-LV" altLang="en-US" sz="1700" smtClean="0">
                <a:latin typeface="Verdana" pitchFamily="34" charset="0"/>
                <a:ea typeface="Verdana" pitchFamily="34" charset="0"/>
                <a:cs typeface="Verdana" pitchFamily="34" charset="0"/>
              </a:rPr>
              <a:t>informācijas un publicitātes pasākumu nodrošināšana.</a:t>
            </a:r>
            <a:endParaRPr lang="lv-LV" altLang="en-US" sz="270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663700" y="357188"/>
            <a:ext cx="6472238" cy="733425"/>
          </a:xfrm>
        </p:spPr>
        <p:txBody>
          <a:bodyPr/>
          <a:lstStyle/>
          <a:p>
            <a:pPr algn="ctr"/>
            <a:r>
              <a:rPr lang="lv-LV" altLang="en-US" sz="1800" smtClean="0"/>
              <a:t>ĒD VESELS!</a:t>
            </a:r>
            <a:br>
              <a:rPr lang="lv-LV" altLang="en-US" sz="1800" smtClean="0"/>
            </a:br>
            <a:r>
              <a:rPr lang="lv-LV" altLang="en-US" sz="1800" smtClean="0"/>
              <a:t>Veselīgs un sabalansēts uzturs</a:t>
            </a:r>
            <a:endParaRPr lang="lv-LV" altLang="lv-LV" sz="1400" smtClean="0"/>
          </a:p>
        </p:txBody>
      </p:sp>
      <p:sp>
        <p:nvSpPr>
          <p:cNvPr id="26627" name="Content Placeholder 2"/>
          <p:cNvSpPr>
            <a:spLocks noGrp="1"/>
          </p:cNvSpPr>
          <p:nvPr>
            <p:ph idx="1"/>
          </p:nvPr>
        </p:nvSpPr>
        <p:spPr>
          <a:xfrm>
            <a:off x="501650" y="1512888"/>
            <a:ext cx="8312150" cy="4865687"/>
          </a:xfrm>
        </p:spPr>
        <p:txBody>
          <a:bodyPr/>
          <a:lstStyle/>
          <a:p>
            <a:pPr marL="285750" indent="-285750" algn="just">
              <a:lnSpc>
                <a:spcPct val="80000"/>
              </a:lnSpc>
              <a:buFont typeface="Arial" pitchFamily="34" charset="0"/>
              <a:buChar char="•"/>
            </a:pPr>
            <a:r>
              <a:rPr lang="lv-LV" altLang="en-US" sz="1800" smtClean="0"/>
              <a:t>interaktīvas informatīvi izglītojošas nodarbības;</a:t>
            </a:r>
          </a:p>
          <a:p>
            <a:pPr marL="285750" indent="-285750" algn="just">
              <a:lnSpc>
                <a:spcPct val="80000"/>
              </a:lnSpc>
              <a:buFont typeface="Arial" pitchFamily="34" charset="0"/>
              <a:buChar char="•"/>
            </a:pPr>
            <a:r>
              <a:rPr lang="lv-LV" altLang="en-US" sz="1800" smtClean="0"/>
              <a:t>līdzaudžu izglītošanas programmas, apmācot vienaudžu izglītotājus;</a:t>
            </a:r>
          </a:p>
          <a:p>
            <a:pPr marL="285750" indent="-285750" algn="just">
              <a:lnSpc>
                <a:spcPct val="80000"/>
              </a:lnSpc>
              <a:buFont typeface="Arial" pitchFamily="34" charset="0"/>
              <a:buChar char="•"/>
            </a:pPr>
            <a:r>
              <a:rPr lang="lv-LV" altLang="en-US" sz="1800" smtClean="0"/>
              <a:t>interešu grupas iedzīvotājiem;</a:t>
            </a:r>
          </a:p>
          <a:p>
            <a:pPr marL="285750" indent="-285750" algn="just">
              <a:lnSpc>
                <a:spcPct val="80000"/>
              </a:lnSpc>
              <a:buFont typeface="Arial" pitchFamily="34" charset="0"/>
              <a:buChar char="•"/>
            </a:pPr>
            <a:r>
              <a:rPr lang="lv-LV" altLang="en-US" sz="1800" smtClean="0"/>
              <a:t>izglītojoši pasākumi par veselīga uztura veicināšanu darba vietās;</a:t>
            </a:r>
          </a:p>
          <a:p>
            <a:pPr marL="285750" indent="-285750" algn="just">
              <a:lnSpc>
                <a:spcPct val="80000"/>
              </a:lnSpc>
              <a:buFont typeface="Arial" pitchFamily="34" charset="0"/>
              <a:buChar char="•"/>
            </a:pPr>
            <a:r>
              <a:rPr lang="lv-LV" altLang="en-US" sz="1800" smtClean="0"/>
              <a:t>tematiskās lekcijas, semināri speciālistiem (pašvaldību un izglītības iestāžu pārstāvjiem, veselības aprūpes speciālistiem u.c.);</a:t>
            </a:r>
          </a:p>
          <a:p>
            <a:pPr marL="285750" indent="-285750" algn="just">
              <a:lnSpc>
                <a:spcPct val="80000"/>
              </a:lnSpc>
              <a:buFont typeface="Arial" pitchFamily="34" charset="0"/>
              <a:buChar char="•"/>
            </a:pPr>
            <a:r>
              <a:rPr lang="lv-LV" altLang="en-US" sz="1800" smtClean="0"/>
              <a:t>konkrētu rīcību vai iespējas; popularizējoši pasākumi pašvaldībās (veselības dienu organizēšana u.c.); </a:t>
            </a:r>
          </a:p>
          <a:p>
            <a:pPr marL="285750" indent="-285750" algn="just">
              <a:lnSpc>
                <a:spcPct val="80000"/>
              </a:lnSpc>
              <a:buFont typeface="Arial" pitchFamily="34" charset="0"/>
              <a:buChar char="•"/>
            </a:pPr>
            <a:r>
              <a:rPr lang="lv-LV" altLang="en-US" sz="1800" smtClean="0"/>
              <a:t>veselīga uztura veicināšanas programma izglītības iestādēs; </a:t>
            </a:r>
          </a:p>
          <a:p>
            <a:pPr marL="285750" indent="-285750" algn="just">
              <a:lnSpc>
                <a:spcPct val="80000"/>
              </a:lnSpc>
              <a:buFont typeface="Arial" pitchFamily="34" charset="0"/>
              <a:buChar char="•"/>
            </a:pPr>
            <a:r>
              <a:rPr lang="lv-LV" altLang="en-US" sz="1800" smtClean="0"/>
              <a:t>vasaras nometnes pusaudžiem un jauniešiem;</a:t>
            </a:r>
          </a:p>
          <a:p>
            <a:pPr marL="285750" indent="-285750" algn="just">
              <a:lnSpc>
                <a:spcPct val="80000"/>
              </a:lnSpc>
              <a:buFont typeface="Arial" pitchFamily="34" charset="0"/>
              <a:buChar char="•"/>
            </a:pPr>
            <a:r>
              <a:rPr lang="lv-LV" altLang="en-US" sz="1800" smtClean="0"/>
              <a:t>izglītības iestāžu un sociālo iestāžu ēdināšanas uzņēmumos strādājošo pavāru, pārtikas tehnologu u.c. speciālistu izglītošana par veselīga uztura jautājumiem;</a:t>
            </a:r>
          </a:p>
          <a:p>
            <a:pPr marL="285750" indent="-285750" algn="just">
              <a:lnSpc>
                <a:spcPct val="80000"/>
              </a:lnSpc>
              <a:buFont typeface="Arial" pitchFamily="34" charset="0"/>
              <a:buChar char="•"/>
            </a:pPr>
            <a:r>
              <a:rPr lang="lv-LV" altLang="en-US" sz="1800" smtClean="0"/>
              <a:t>sociālās aprūpes un sociālās rehabilitācijas institūcijās (jauniešu mājās, </a:t>
            </a:r>
            <a:r>
              <a:rPr lang="lv-LV" altLang="en-US" sz="1800" i="1" smtClean="0"/>
              <a:t>SOS</a:t>
            </a:r>
            <a:r>
              <a:rPr lang="lv-LV" altLang="en-US" sz="1800" smtClean="0"/>
              <a:t> ciematos) esošo darbinieku un klientu (bāreņu un bez vecāku apgādības palikušo bērnu, kuri apgūst patstāvīgas dzīves iemaņas) izglītošana par veselīga uztura jautājumiem.</a:t>
            </a:r>
          </a:p>
        </p:txBody>
      </p:sp>
      <p:sp>
        <p:nvSpPr>
          <p:cNvPr id="24580" name="AutoShape 2" descr="data:image/jpeg;base64,/9j/4AAQSkZJRgABAQAAAQABAAD/2wCEAAkGBxQTEhUUEhQWFBUWGBUWGBgYFxUWGhYUFBYaFxQZGBocHCggGBomGxQXITEhJykrLi4uFx8zODMsNygtLisBCgoKDg0OGxAQGywkHyY0LCwsLCwsLCwsLDQsLCwsLCwsLCwsLCwsLDQsLCwsLCwsLCwsLCwsLCwsLDQsLCwsLP/AABEIAOAA4QMBIgACEQEDEQH/xAAcAAEAAQUBAQAAAAAAAAAAAAAABAIDBQYHAQj/xAA7EAABAwEFBQYFAwMDBQAAAAABAAIRAwQFITFBBhJRYXEigZGhsfAHE8HR4TJC8SNSchRi4hUzRJKi/8QAGgEBAAMBAQEAAAAAAAAAAAAAAAIDBAEFBv/EACsRAAICAQQBBAAFBQAAAAAAAAABAhEDBBIhMRMFIkFRcZGx0eEUFSMygf/aAAwDAQACEQMRAD8A7iiIgCIiAIiIAiIgCIiAIiIAiIgCIiAIiIAiIgCIiAIiIAiIgCIiAIiIAiIgCIiAIiIAiIgCIiAIiIAiIgCIsPtRf9Ox0TUfi44MZq98YDkOJ0XG0lbBkrXa2Uml9R7WNGriAMcs1qlt+INFpIp031Bo7BgPHPEDuXN7dete0P367y6chiGNwyY3T14lXLNT/HmsE9U2/aVuf0bsfiG8jsWcTGZeYn/1xHer9Lb109qz4YYip4mC3HotP3QM81QX8vFUvU5F8nbZ1m678o1/0OgjNrhBE5cvArJLh75PBbBcm19ejDX/ANZmgcYcOHag4cvRX49cupo6mdQRYy5b9pWkTTMOGbHQHDnE4jmsmt0ZKStEgiIugIiIAiIgCIiAIiIAiIgCIiAIiIAi8JWp7I7dU7bVqUTTfQqsk7lQjecGndfhoQYkc+q42k6JKLatG2oiLpEg31elOzUX1qphrRpmSTDWjmSVxG+r3qWuq6rVOeDGTIY3RrfDE658ltfxkvQuNGy08wfm1DkG4FtIEnCTLjHIcVz9tdg/cXR/aCB4uiPArz9Xkt7fghKzJNIjwHvyUtlWBHn6Ac1gxbzo1vfJ+3oqqtvccJj/ABw/JWDdRFRMybRoATpgvDWdqD4ELAOtBObnHqT91VZ6Lqjt2m1z3HRrS4nuCjTZKjNGuRJgtHSePJG1xz8Up7G24iRZnjTHdafAmYU6yfD23OzYyn/m9vo2VNYcj+Gdo8slZzXNe3suaQQdQdDkuq7M30LTSnJ7Ya8c4zHI/QrQ6Hw2tTWk/Pph0YNG/BPAujDwK2DYi4rTZqr/AJwG45mJa4EFwcN3nIBdpGK1aaOXFNJp0zqRuaIi9Q6EREAREQBERAEREAREQBERAEREAXLvifcTrNXpXtZRFSm5vzgP3A9hrzHEHcdycDoV1AuCi2+jSq030qm6WVGuY4EjFrhB9VGStUThJxdi6rwZaKNOtTMsqNDhynMHmDIPRRLwvB7nmhZoNSBvvOLaLTkXf3POje84LleyO0Vewmtdgh1QVi2lVcZZTaZL6jhqN2Hho1cVv9kvuz2amKdLeqnFznHOo84ue46klQU7X19l/wDS5G/YrMftH8N2WgNcys8VWgy6pLxUcTJcceyc8vBalavhhbW/pNF/R5By/wBzR6rb7TthV/aGt88F7ZNpq7jjuxzAVGSOF9mh+lZ63OvzOfP2EvBv/jk4nJ9M5dHqVZ/h1b3Z02M/yqN+krp9lvyof1MaehIWYo2oOzBb1UIabDLpsxZNNPH2jnt2fCloINorlwkEtY3dkcN4n6LfLquehZm7tCk2mDEwMTGW844u7ypyLXDDCH+qKgiIrAEREAREQBERAEREAREQBERAEREAVL3gCSYCi3leDaLZdnoFo1534+qTjAGmS42kasGlnl5XRt9qvlowaR1P2WDvC1vqZVyOQO6tVrWs8YVmraQ0Ah+PADLvUd6PUx+nbOSRbqFZhJL3OHGcPFY9tpfkSccM1cpXiR+8/Q8FZt17ta0F9Nrict07hJ9PFVTuuGb8akuHG/wMPelP5Vqo1jgHdhx54wT1af8A5W0MMCRO8QQehha9eFc2hm4KLmElpDiRDY/dljhI0mVnqFqa0Nbul5DQJJAnuWGUM0nxwQfkjJ0uyOaRLxrCy7am6eLj5DnwUH/XYS1rR3uPDw0Vtt7EHMCeAhSjpZX72Wb8k+0bDZq1QzDt0cY9EqXqW4fMcecrXn24nN/sqy+pz8lsi1FUit6VydyNusm0r2n9Ujmtlu6+2VIB7J64HvXKado6d8YqTYbxLDoR19FLyFOb0yEl7ezsSLVbg2hBhrzhkDw/C2kFWp2eBmwyxS2yPURF0qCIiAIiIAiIgCIiAIiIAo9utbaTC92Q8ypC59ttfcv3AewzPmdfsoydIv02Hyzr4MTft9uquJPcFiTW/KxdstwEye0SIyyn+U/1gcAAYBHPwPDJZ3Lk+qw4lCKpEmva97kNMcvf0VpzwWyM598oUZz5OMnywCuUgC4AmBPWJUdxoSLjXY4+51HkrtSDBw7OR7oHcVYEYx7xXrTAjKfxPkVFyLIxJdntIEyJnAY4AnXpioz6xBzRpnHxgR5K3uye/wB5JuG0k0LSWnGDIIjr+cVHf4r3e7QzIBynjmr9ekMc+8ZHHBHMKKs9stEv3o/aCe4eqtvqxqJ9IVhpcMtJkgaadFSDrny1K5uDRdNcQZmdCIjmCNFQLRhGGYjTz8FQ2s0FwPaGIHLgRrgsbWecRwg+H8qW4ro2Wy28ggj+V0rY+/BUaKbjj+08RwXFKdqiBy89Vn9nb23Xggxj4EK7HI8vXadZIndEUW7LYKtNrxqMeuqlK8+bap0wiIhwIiIAiIgCIiAIiICJetp+XRe/gDHXILiN+WzHPMyeq6vtxX3bPH9x9Fw2+bYRUO7nHhIIPfiqM0qPZ9Nh7b+yDUtO8T38co/KrdvDGSCQDEZ4wrdisxe8NaN7eIgak/pAHj5Lq9xbI02AOqgVKkDPFrYyAB9Vgcm3we3k1EcMU2c8sNQvBJnDDj3YZK64rsTLEAIAA6CFhr/2cp1gSAGP0cBrwdxCsbaM2P1KDlTVI5/Zsic8PP3CuWftGep8v58FIt9EsbuRDxgQP7pj6rPXDsq47rqvYAAw/d/xz6rP5G20jfPPCEN0ma/So6T058Fcs9mLyYwjHuXRKGz9Bowpg8zifPqo9p2ep4lg3DGkkHqPspNSMf8AcsbdKznL6faM8VJFTekFsEdRgR15Srt7WN9KqRUETiDo4cQesKBMPjjnM5RPvoubz0E1JJot18ox16e4Cjb/ALw8lMr04P5HDiFj7M0OfulwGMY5Y+isjJM5J/JTUqAOw1mdMlCecCSTy6L20azk3LpKg2qvwHcp3ZW+jyvaIMBX7vvAmoS44uM9/FQKzi94khuQnTgTh4qMSWu6HuwV0SjJyj6G+HV4lzTTd1HUfj0W7ri/wzvL+owzw8Mj5LtC1xfB8vrIbcgREXTKEREAREQBERAEREBp3xFf2GD/AC9MFw28D/WdOkLvHxBpTSaeBP0XCbzMVTz+hKx6k9305+xG2fDiyipaXOIn5bMOTnGB5T4rq9Ji5p8Knj5tYD9zQR3Oxnn2guoNCzYUqs5rpPyf8RVCs1mSpG6vC1XtGBMw/wD0emaorES4COU8esLK0qSBqvAKtRSZOWSTStngCpLVXCFSIWYLam621KDsJLe23q3PxEhcutjoI4ie9dkvJ/8ATf8A4u9CuRXoBvcvqseoe2SPc9KyNxcWR7YwtDXE4HTpgtdq1z8zPjjyz/Cz1V4cW7xhoz1ICwFtpneluU/lcxys9RP4ZarVOoBUZ2E45ZZ44qZWbhjHccjqoU44acpWiD4K5yKKkYRjgJkZO1CjPyU6m1pa6ZyMRq7T1UJzc1dFmeXRvPw/rw9vv3mvoOi6Wg8QD4hfOGwJ7bevqvoyx/8AbZ/i30WzH0fP+oL3IvIiKZ5wREQBERAEREAREQGG2sob9ndyx+n1XB7/AKWJBH7s/JfRdro77HN4gj7LhW1li3Hu6+hVOaNnp6CfaMfsheBs9oY/QYOHFpEH79y7pZ3hzQQZBAIPI5L5+pwCJyIzXTvh1fm+35Dji2Sw8W5lvUenRefH2Tp9M36zH5Ib12v0N4hUlXIleFq0nkFtrVchetCuAIkcbLcKhwV16x183iyhTLnZ6DifsuNqPLJQi5tRXbMTtdbtykWMPbf3w3Xxy8Vze1t46zPXgsveF7ue4uJzzjWeCxNV09y8uc3OW4+l0mF4YbWQLQ2Rhpyw71iqpbOf4Pv1WTruneAwwPlOKxFMYj3mrIRNLZRWEyOuIyPsqPaaXaPXzGqyDqeJgR9FaFDInVXx4KpMhtp4YY+fvNUU6bpcBhvAg8wf4CyhpgCY0HgcvRV0qeR5K2KKHLgy+w1l3XtHNfQVFsNaOAA8lxrYKx71ZgjWT09hdoW/H0eD6hK5pBERTPPCIiAIiIAiIgCIiALm/wARrpxLgM8fuukLF7RXf86iRqMR9VGStF2nybJpnz2WZg8Srt0W1zHAtJa5pmZggj1xAWRvyyFjjgsFUpnfBbqQOGOSwZIp9n0eKfB27ZTaVtpZBgVWjtN0P+5vLlotjC+f7Fbn0Kgcx264HOZy0jhn4rrGyW1jLQNx8NqiRGj41b9lzHkp1Iw6vR1/kx9fX1/Bs5K93laqVQMSQAM1qN9basbLaEOcMC8/pHTipzyqPLMmLTzyuoo2G+75p2dm884n9LdT9hzXLr8vWpWeXPOJGQyDZwaFjbdeLqzi6o4uJxknujoonzScJGHHkseWcsn4HvaXSx06vt/L/YlNrtMnz7lGq2oDA4TqFasUFpl0EGe45qLbXje6KMcfNGrcmyVUqDdM4njMKxZKJc7sjH3K8tbHNz1/lU2aY7z54e+qsS4IN8cFzcIJGvkqiwkNnTD391VTpjeh0gexCqjvGnTguopk+SOacnvU+jQx7PCFUyjh4eaylhs0kADM9+mati7KZyN2+Gt2xNQjIQOp9lb+sdcFg+TRazXM9SsivSiqR85nyb8jYREXSkIiIAiIgCIiAIiIAiIgOd7f3BnUaOy7ONCuW3hZC0yJjXrqvpG00GvaWuEg4Fch2y2edQfl2DJDlnyw+UetotRftfZoVR0iTmpNntJa4ESOkiCDmOeGa8rCOyTh6SrLsIBWSULPWjOjNW7aWvWAFSo5wbhwBjUgZlY357jPA5fVQ6ufZy5596uSR2ccMxpI/lV+NFinSpcFZrx3GVU7BoOYPj+FDtToxGSrBAHdiu7Tu49puzzwjkrNSpJKv0znwOPvgohzw4qSR1SJjnyQOHVSKU5Za+atWMCYc4xy46K40dowD9lBkXL4JbHt3SS3HTrovRSkaYCVTSEiYw9FN+XImCorsqky3d9FxB64dV0TYa5d5/zHDssiOblgNnroNRzWtxOHhqTyXWLDZG0mBjch5nUrbghb3Hl63UUtq+SQiIth5AREQBERAEREAREQBERAEREAUS9LvZXpllQSD4g8Qpapeh1Np2jhe1mzbqFQhww/a7RzfutYrUeq7btfT3mEESOa43edIbxDTlmDmOnELJkhXR62n1e5VLsx73DvVBfGE8clbqGFHNRU0bllsk1HA4KplQYNkYjXTqobqmHvJeB2sgj66hcol5SaKuIhHxoolGvGP2VdOqSccun2XKJeQlCod6SZUr5ggcVh6dUlx4KYwzrgjiQeVGZsbgemER59Vnbus++Q1oknDjJWAsXDLmcgOa6LsXQaILRJ4n3gpY8W5mPPqVFG5bNXQKDMcXu/UeHILNKzZ8leXoJJKkePKTk7YREXSIREQBERAEREAREQBERAEREAXhXqIDFXrYt9pC5TtZsk4kuaMV2pzVEtFha7MLjVnU6PmK2WWrTMPaTz1/KgT7yX0deOytN+bQtWvH4dMdkFS8RojqGji5MK3vcF0u1/DZw/TKxdX4e1QoeJl61RplOp7yQOlbgNgK3NSKXw8qHOU8QeqNMa4AcB1UilX0aC4+S3yy/Dc6rYLu2DYzRdWH7K5ahs0a4roq1XAuy4aLruzl3fLaFdu+4gzILO2ezwroxozSlZIpDBXF4AvVMgEREAREQBERAEREAREQBERAEREAREQBERAeQvCwKpEBaNAcFQbI3gpCICN/o28F6LI3gpCICyLOOCqFIK4iApDFUiIAiIgCIiAIiIAiIgCIiA/9k="/>
          <p:cNvSpPr>
            <a:spLocks noChangeAspect="1" noChangeArrowheads="1"/>
          </p:cNvSpPr>
          <p:nvPr/>
        </p:nvSpPr>
        <p:spPr bwMode="auto">
          <a:xfrm>
            <a:off x="146050" y="-2933700"/>
            <a:ext cx="61341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ltLang="en-US"/>
          </a:p>
        </p:txBody>
      </p:sp>
      <p:pic>
        <p:nvPicPr>
          <p:cNvPr id="2458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77075" y="128588"/>
            <a:ext cx="1550988" cy="154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982788" y="442913"/>
            <a:ext cx="6472237" cy="733425"/>
          </a:xfrm>
        </p:spPr>
        <p:txBody>
          <a:bodyPr/>
          <a:lstStyle/>
          <a:p>
            <a:pPr algn="ctr"/>
            <a:r>
              <a:rPr lang="lv-LV" altLang="en-US" sz="1800" smtClean="0"/>
              <a:t>KUSTIES VESELS!</a:t>
            </a:r>
            <a:br>
              <a:rPr lang="lv-LV" altLang="en-US" sz="1800" smtClean="0"/>
            </a:br>
            <a:r>
              <a:rPr lang="lv-LV" altLang="en-US" sz="1800" smtClean="0"/>
              <a:t>Kustības un tautas sports</a:t>
            </a:r>
            <a:endParaRPr lang="lv-LV" altLang="lv-LV" sz="1400" smtClean="0"/>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7725" y="5259388"/>
            <a:ext cx="2849563" cy="145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4" name="AutoShape 2" descr="data:image/jpeg;base64,/9j/4AAQSkZJRgABAQAAAQABAAD/2wCEAAkGBxQTEhUUEhQWFBUWGBUWGBgYFxUWGhYUFBYaFxQZGBocHCggGBomGxQXITEhJykrLi4uFx8zODMsNygtLisBCgoKDg0OGxAQGywkHyY0LCwsLCwsLCwsLDQsLCwsLCwsLCwsLCwsLDQsLCwsLCwsLCwsLCwsLCwsLDQsLCwsLP/AABEIAOAA4QMBIgACEQEDEQH/xAAcAAEAAQUBAQAAAAAAAAAAAAAABAIDBQYHAQj/xAA7EAABAwEFBQYFAwMDBQAAAAABAAIRAwQFITFBBhJRYXEigZGhsfAHE8HR4TJC8SNSchRi4hUzRJKi/8QAGgEBAAMBAQEAAAAAAAAAAAAAAAIDBAEFBv/EACsRAAICAQQBBAAFBQAAAAAAAAABAhEDBBIhMRMFIkFRcZGx0eEUFSMygf/aAAwDAQACEQMRAD8A7iiIgCIiAIiIAiIgCIiAIiIAiIgCIiAIiIAiIgCIiAIiIAiIgCIiAIiIAiIgCIiAIiIAiIgCIiAIiIAiIgCIsPtRf9Ox0TUfi44MZq98YDkOJ0XG0lbBkrXa2Uml9R7WNGriAMcs1qlt+INFpIp031Bo7BgPHPEDuXN7dete0P367y6chiGNwyY3T14lXLNT/HmsE9U2/aVuf0bsfiG8jsWcTGZeYn/1xHer9Lb109qz4YYip4mC3HotP3QM81QX8vFUvU5F8nbZ1m678o1/0OgjNrhBE5cvArJLh75PBbBcm19ejDX/ANZmgcYcOHag4cvRX49cupo6mdQRYy5b9pWkTTMOGbHQHDnE4jmsmt0ZKStEgiIugIiIAiIgCIiAIiIAiIgCIiAIiIAi8JWp7I7dU7bVqUTTfQqsk7lQjecGndfhoQYkc+q42k6JKLatG2oiLpEg31elOzUX1qphrRpmSTDWjmSVxG+r3qWuq6rVOeDGTIY3RrfDE658ltfxkvQuNGy08wfm1DkG4FtIEnCTLjHIcVz9tdg/cXR/aCB4uiPArz9Xkt7fghKzJNIjwHvyUtlWBHn6Ac1gxbzo1vfJ+3oqqtvccJj/ABw/JWDdRFRMybRoATpgvDWdqD4ELAOtBObnHqT91VZ6Lqjt2m1z3HRrS4nuCjTZKjNGuRJgtHSePJG1xz8Up7G24iRZnjTHdafAmYU6yfD23OzYyn/m9vo2VNYcj+Gdo8slZzXNe3suaQQdQdDkuq7M30LTSnJ7Ya8c4zHI/QrQ6Hw2tTWk/Pph0YNG/BPAujDwK2DYi4rTZqr/AJwG45mJa4EFwcN3nIBdpGK1aaOXFNJp0zqRuaIi9Q6EREAREQBERAEREAREQBERAEREAXLvifcTrNXpXtZRFSm5vzgP3A9hrzHEHcdycDoV1AuCi2+jSq030qm6WVGuY4EjFrhB9VGStUThJxdi6rwZaKNOtTMsqNDhynMHmDIPRRLwvB7nmhZoNSBvvOLaLTkXf3POje84LleyO0Vewmtdgh1QVi2lVcZZTaZL6jhqN2Hho1cVv9kvuz2amKdLeqnFznHOo84ue46klQU7X19l/wDS5G/YrMftH8N2WgNcys8VWgy6pLxUcTJcceyc8vBalavhhbW/pNF/R5By/wBzR6rb7TthV/aGt88F7ZNpq7jjuxzAVGSOF9mh+lZ63OvzOfP2EvBv/jk4nJ9M5dHqVZ/h1b3Z02M/yqN+krp9lvyof1MaehIWYo2oOzBb1UIabDLpsxZNNPH2jnt2fCloINorlwkEtY3dkcN4n6LfLquehZm7tCk2mDEwMTGW844u7ypyLXDDCH+qKgiIrAEREAREQBERAEREAREQBERAEREAVL3gCSYCi3leDaLZdnoFo1534+qTjAGmS42kasGlnl5XRt9qvlowaR1P2WDvC1vqZVyOQO6tVrWs8YVmraQ0Ah+PADLvUd6PUx+nbOSRbqFZhJL3OHGcPFY9tpfkSccM1cpXiR+8/Q8FZt17ta0F9Nrict07hJ9PFVTuuGb8akuHG/wMPelP5Vqo1jgHdhx54wT1af8A5W0MMCRO8QQehha9eFc2hm4KLmElpDiRDY/dljhI0mVnqFqa0Nbul5DQJJAnuWGUM0nxwQfkjJ0uyOaRLxrCy7am6eLj5DnwUH/XYS1rR3uPDw0Vtt7EHMCeAhSjpZX72Wb8k+0bDZq1QzDt0cY9EqXqW4fMcecrXn24nN/sqy+pz8lsi1FUit6VydyNusm0r2n9Ujmtlu6+2VIB7J64HvXKado6d8YqTYbxLDoR19FLyFOb0yEl7ezsSLVbg2hBhrzhkDw/C2kFWp2eBmwyxS2yPURF0qCIiAIiIAiIgCIiAIiIAo9utbaTC92Q8ypC59ttfcv3AewzPmdfsoydIv02Hyzr4MTft9uquJPcFiTW/KxdstwEye0SIyyn+U/1gcAAYBHPwPDJZ3Lk+qw4lCKpEmva97kNMcvf0VpzwWyM598oUZz5OMnywCuUgC4AmBPWJUdxoSLjXY4+51HkrtSDBw7OR7oHcVYEYx7xXrTAjKfxPkVFyLIxJdntIEyJnAY4AnXpioz6xBzRpnHxgR5K3uye/wB5JuG0k0LSWnGDIIjr+cVHf4r3e7QzIBynjmr9ekMc+8ZHHBHMKKs9stEv3o/aCe4eqtvqxqJ9IVhpcMtJkgaadFSDrny1K5uDRdNcQZmdCIjmCNFQLRhGGYjTz8FQ2s0FwPaGIHLgRrgsbWecRwg+H8qW4ro2Wy28ggj+V0rY+/BUaKbjj+08RwXFKdqiBy89Vn9nb23Xggxj4EK7HI8vXadZIndEUW7LYKtNrxqMeuqlK8+bap0wiIhwIiIAiIgCIiAIiICJetp+XRe/gDHXILiN+WzHPMyeq6vtxX3bPH9x9Fw2+bYRUO7nHhIIPfiqM0qPZ9Nh7b+yDUtO8T38co/KrdvDGSCQDEZ4wrdisxe8NaN7eIgak/pAHj5Lq9xbI02AOqgVKkDPFrYyAB9Vgcm3we3k1EcMU2c8sNQvBJnDDj3YZK64rsTLEAIAA6CFhr/2cp1gSAGP0cBrwdxCsbaM2P1KDlTVI5/Zsic8PP3CuWftGep8v58FIt9EsbuRDxgQP7pj6rPXDsq47rqvYAAw/d/xz6rP5G20jfPPCEN0ma/So6T058Fcs9mLyYwjHuXRKGz9Bowpg8zifPqo9p2ep4lg3DGkkHqPspNSMf8AcsbdKznL6faM8VJFTekFsEdRgR15Srt7WN9KqRUETiDo4cQesKBMPjjnM5RPvoubz0E1JJot18ox16e4Cjb/ALw8lMr04P5HDiFj7M0OfulwGMY5Y+isjJM5J/JTUqAOw1mdMlCecCSTy6L20azk3LpKg2qvwHcp3ZW+jyvaIMBX7vvAmoS44uM9/FQKzi94khuQnTgTh4qMSWu6HuwV0SjJyj6G+HV4lzTTd1HUfj0W7ri/wzvL+owzw8Mj5LtC1xfB8vrIbcgREXTKEREAREQBERAEREBp3xFf2GD/AC9MFw28D/WdOkLvHxBpTSaeBP0XCbzMVTz+hKx6k9305+xG2fDiyipaXOIn5bMOTnGB5T4rq9Ji5p8Knj5tYD9zQR3Oxnn2guoNCzYUqs5rpPyf8RVCs1mSpG6vC1XtGBMw/wD0emaorES4COU8esLK0qSBqvAKtRSZOWSTStngCpLVXCFSIWYLam621KDsJLe23q3PxEhcutjoI4ie9dkvJ/8ATf8A4u9CuRXoBvcvqseoe2SPc9KyNxcWR7YwtDXE4HTpgtdq1z8zPjjyz/Cz1V4cW7xhoz1ICwFtpneluU/lcxys9RP4ZarVOoBUZ2E45ZZ44qZWbhjHccjqoU44acpWiD4K5yKKkYRjgJkZO1CjPyU6m1pa6ZyMRq7T1UJzc1dFmeXRvPw/rw9vv3mvoOi6Wg8QD4hfOGwJ7bevqvoyx/8AbZ/i30WzH0fP+oL3IvIiKZ5wREQBERAEREAREQGG2sob9ndyx+n1XB7/AKWJBH7s/JfRdro77HN4gj7LhW1li3Hu6+hVOaNnp6CfaMfsheBs9oY/QYOHFpEH79y7pZ3hzQQZBAIPI5L5+pwCJyIzXTvh1fm+35Dji2Sw8W5lvUenRefH2Tp9M36zH5Ib12v0N4hUlXIleFq0nkFtrVchetCuAIkcbLcKhwV16x183iyhTLnZ6DifsuNqPLJQi5tRXbMTtdbtykWMPbf3w3Xxy8Vze1t46zPXgsveF7ue4uJzzjWeCxNV09y8uc3OW4+l0mF4YbWQLQ2Rhpyw71iqpbOf4Pv1WTruneAwwPlOKxFMYj3mrIRNLZRWEyOuIyPsqPaaXaPXzGqyDqeJgR9FaFDInVXx4KpMhtp4YY+fvNUU6bpcBhvAg8wf4CyhpgCY0HgcvRV0qeR5K2KKHLgy+w1l3XtHNfQVFsNaOAA8lxrYKx71ZgjWT09hdoW/H0eD6hK5pBERTPPCIiAIiIAiIgCIiALm/wARrpxLgM8fuukLF7RXf86iRqMR9VGStF2nybJpnz2WZg8Srt0W1zHAtJa5pmZggj1xAWRvyyFjjgsFUpnfBbqQOGOSwZIp9n0eKfB27ZTaVtpZBgVWjtN0P+5vLlotjC+f7Fbn0Kgcx264HOZy0jhn4rrGyW1jLQNx8NqiRGj41b9lzHkp1Iw6vR1/kx9fX1/Bs5K93laqVQMSQAM1qN9basbLaEOcMC8/pHTipzyqPLMmLTzyuoo2G+75p2dm884n9LdT9hzXLr8vWpWeXPOJGQyDZwaFjbdeLqzi6o4uJxknujoonzScJGHHkseWcsn4HvaXSx06vt/L/YlNrtMnz7lGq2oDA4TqFasUFpl0EGe45qLbXje6KMcfNGrcmyVUqDdM4njMKxZKJc7sjH3K8tbHNz1/lU2aY7z54e+qsS4IN8cFzcIJGvkqiwkNnTD391VTpjeh0gexCqjvGnTguopk+SOacnvU+jQx7PCFUyjh4eaylhs0kADM9+mati7KZyN2+Gt2xNQjIQOp9lb+sdcFg+TRazXM9SsivSiqR85nyb8jYREXSkIiIAiIgCIiAIiIAiIgOd7f3BnUaOy7ONCuW3hZC0yJjXrqvpG00GvaWuEg4Fch2y2edQfl2DJDlnyw+UetotRftfZoVR0iTmpNntJa4ESOkiCDmOeGa8rCOyTh6SrLsIBWSULPWjOjNW7aWvWAFSo5wbhwBjUgZlY357jPA5fVQ6ufZy5596uSR2ccMxpI/lV+NFinSpcFZrx3GVU7BoOYPj+FDtToxGSrBAHdiu7Tu49puzzwjkrNSpJKv0znwOPvgohzw4qSR1SJjnyQOHVSKU5Za+atWMCYc4xy46K40dowD9lBkXL4JbHt3SS3HTrovRSkaYCVTSEiYw9FN+XImCorsqky3d9FxB64dV0TYa5d5/zHDssiOblgNnroNRzWtxOHhqTyXWLDZG0mBjch5nUrbghb3Hl63UUtq+SQiIth5AREQBERAEREAREQBERAEREAUS9LvZXpllQSD4g8Qpapeh1Np2jhe1mzbqFQhww/a7RzfutYrUeq7btfT3mEESOa43edIbxDTlmDmOnELJkhXR62n1e5VLsx73DvVBfGE8clbqGFHNRU0bllsk1HA4KplQYNkYjXTqobqmHvJeB2sgj66hcol5SaKuIhHxoolGvGP2VdOqSccun2XKJeQlCod6SZUr5ggcVh6dUlx4KYwzrgjiQeVGZsbgemER59Vnbus++Q1oknDjJWAsXDLmcgOa6LsXQaILRJ4n3gpY8W5mPPqVFG5bNXQKDMcXu/UeHILNKzZ8leXoJJKkePKTk7YREXSIREQBERAEREAREQBERAEREAXhXqIDFXrYt9pC5TtZsk4kuaMV2pzVEtFha7MLjVnU6PmK2WWrTMPaTz1/KgT7yX0deOytN+bQtWvH4dMdkFS8RojqGji5MK3vcF0u1/DZw/TKxdX4e1QoeJl61RplOp7yQOlbgNgK3NSKXw8qHOU8QeqNMa4AcB1UilX0aC4+S3yy/Dc6rYLu2DYzRdWH7K5ahs0a4roq1XAuy4aLruzl3fLaFdu+4gzILO2ezwroxozSlZIpDBXF4AvVMgEREAREQBERAEREAREQBERAEREAREQBERAeQvCwKpEBaNAcFQbI3gpCICN/o28F6LI3gpCICyLOOCqFIK4iApDFUiIAiIgCIiAIiIAiIgCIiA/9k="/>
          <p:cNvSpPr>
            <a:spLocks noChangeAspect="1" noChangeArrowheads="1"/>
          </p:cNvSpPr>
          <p:nvPr/>
        </p:nvSpPr>
        <p:spPr bwMode="auto">
          <a:xfrm>
            <a:off x="146050" y="-2933700"/>
            <a:ext cx="61341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ltLang="en-US"/>
          </a:p>
        </p:txBody>
      </p:sp>
      <p:sp>
        <p:nvSpPr>
          <p:cNvPr id="25605" name="Content Placeholder 2"/>
          <p:cNvSpPr>
            <a:spLocks noGrp="1"/>
          </p:cNvSpPr>
          <p:nvPr>
            <p:ph idx="1"/>
          </p:nvPr>
        </p:nvSpPr>
        <p:spPr>
          <a:xfrm>
            <a:off x="466725" y="1639888"/>
            <a:ext cx="8423275" cy="4460875"/>
          </a:xfrm>
        </p:spPr>
        <p:txBody>
          <a:bodyPr/>
          <a:lstStyle/>
          <a:p>
            <a:pPr marL="285750" indent="-285750">
              <a:lnSpc>
                <a:spcPct val="90000"/>
              </a:lnSpc>
              <a:buFont typeface="Arial" pitchFamily="34" charset="0"/>
              <a:buChar char="•"/>
            </a:pPr>
            <a:r>
              <a:rPr lang="en-US" altLang="en-US" sz="1900" smtClean="0"/>
              <a:t>interaktīvas informatīvi izglītojošas nodarbības; </a:t>
            </a:r>
            <a:endParaRPr lang="lv-LV" altLang="en-US" sz="1900" smtClean="0"/>
          </a:p>
          <a:p>
            <a:pPr marL="285750" indent="-285750">
              <a:lnSpc>
                <a:spcPct val="90000"/>
              </a:lnSpc>
              <a:buFont typeface="Arial" pitchFamily="34" charset="0"/>
              <a:buChar char="•"/>
            </a:pPr>
            <a:r>
              <a:rPr lang="lv-LV" altLang="en-US" sz="1900" smtClean="0"/>
              <a:t>interešu grupas iedzīvotājiem (nūjošana, skriešana, velobraukšana u.c.);</a:t>
            </a:r>
          </a:p>
          <a:p>
            <a:pPr marL="285750" indent="-285750">
              <a:lnSpc>
                <a:spcPct val="90000"/>
              </a:lnSpc>
              <a:buFont typeface="Arial" pitchFamily="34" charset="0"/>
              <a:buChar char="•"/>
            </a:pPr>
            <a:r>
              <a:rPr lang="lv-LV" altLang="en-US" sz="1900" smtClean="0"/>
              <a:t>tematiskās lekcijas, semināri speciālistiem (pašvaldību un izglītības iestāžu pārstāvjiem, veselības aprūpes speciālistiem u.c.); </a:t>
            </a:r>
          </a:p>
          <a:p>
            <a:pPr marL="285750" indent="-285750">
              <a:lnSpc>
                <a:spcPct val="90000"/>
              </a:lnSpc>
              <a:buFont typeface="Arial" pitchFamily="34" charset="0"/>
              <a:buChar char="•"/>
            </a:pPr>
            <a:r>
              <a:rPr lang="lv-LV" altLang="en-US" sz="1900" smtClean="0"/>
              <a:t>konkrētu rīcību vai iespējas; popularizējoši pasākumi pašvaldībās (veselības dienu organizēšana u.c.); </a:t>
            </a:r>
          </a:p>
          <a:p>
            <a:pPr marL="285750" indent="-285750">
              <a:lnSpc>
                <a:spcPct val="90000"/>
              </a:lnSpc>
              <a:buFont typeface="Arial" pitchFamily="34" charset="0"/>
              <a:buChar char="•"/>
            </a:pPr>
            <a:r>
              <a:rPr lang="lv-LV" altLang="en-US" sz="1900" smtClean="0"/>
              <a:t>fizisko aktivitāšu popularizēšanas programmas izglītības iestādēs; </a:t>
            </a:r>
          </a:p>
          <a:p>
            <a:pPr marL="285750" indent="-285750">
              <a:lnSpc>
                <a:spcPct val="90000"/>
              </a:lnSpc>
              <a:buFont typeface="Arial" pitchFamily="34" charset="0"/>
              <a:buChar char="•"/>
            </a:pPr>
            <a:r>
              <a:rPr lang="lv-LV" altLang="en-US" sz="1900" smtClean="0"/>
              <a:t>fizisko aktivitāšu popularizēšanas programmas darbavietām;</a:t>
            </a:r>
          </a:p>
          <a:p>
            <a:pPr marL="285750" indent="-285750">
              <a:lnSpc>
                <a:spcPct val="90000"/>
              </a:lnSpc>
              <a:buFont typeface="Arial" pitchFamily="34" charset="0"/>
              <a:buChar char="•"/>
            </a:pPr>
            <a:r>
              <a:rPr lang="en-US" altLang="en-US" sz="1900" smtClean="0"/>
              <a:t>pasākumi muskuļu un skeleta slimību mazināšanai;</a:t>
            </a:r>
            <a:endParaRPr lang="lv-LV" altLang="en-US" sz="1900" smtClean="0"/>
          </a:p>
          <a:p>
            <a:pPr marL="285750" indent="-285750">
              <a:lnSpc>
                <a:spcPct val="90000"/>
              </a:lnSpc>
              <a:buFont typeface="Arial" pitchFamily="34" charset="0"/>
              <a:buChar char="•"/>
            </a:pPr>
            <a:r>
              <a:rPr lang="lv-LV" altLang="en-US" sz="1900" smtClean="0"/>
              <a:t>vasaras nometnes pusaudžiem un jauniešiem; </a:t>
            </a:r>
          </a:p>
          <a:p>
            <a:pPr marL="285750" indent="-285750">
              <a:lnSpc>
                <a:spcPct val="90000"/>
              </a:lnSpc>
              <a:buFont typeface="Arial" pitchFamily="34" charset="0"/>
              <a:buChar char="•"/>
            </a:pPr>
            <a:r>
              <a:rPr lang="lv-LV" altLang="en-US" sz="1900" smtClean="0"/>
              <a:t>peldēšanas apmācības bērniem.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062163" y="250825"/>
            <a:ext cx="6472237" cy="1017588"/>
          </a:xfrm>
        </p:spPr>
        <p:txBody>
          <a:bodyPr/>
          <a:lstStyle/>
          <a:p>
            <a:r>
              <a:rPr lang="lv-LV" altLang="en-US" sz="1800" smtClean="0"/>
              <a:t>                         </a:t>
            </a:r>
            <a:br>
              <a:rPr lang="lv-LV" altLang="en-US" sz="1800" smtClean="0"/>
            </a:br>
            <a:r>
              <a:rPr lang="lv-LV" altLang="en-US" sz="1800" smtClean="0"/>
              <a:t>                BRĪVS &amp; VESELS!</a:t>
            </a:r>
            <a:br>
              <a:rPr lang="lv-LV" altLang="en-US" sz="1800" smtClean="0"/>
            </a:br>
            <a:r>
              <a:rPr lang="lv-LV" altLang="en-US" sz="1800" smtClean="0"/>
              <a:t>                      Atkarības</a:t>
            </a:r>
            <a:endParaRPr lang="lv-LV" altLang="lv-LV" sz="1400" smtClean="0"/>
          </a:p>
        </p:txBody>
      </p:sp>
      <p:sp>
        <p:nvSpPr>
          <p:cNvPr id="26627" name="AutoShape 2" descr="data:image/jpeg;base64,/9j/4AAQSkZJRgABAQAAAQABAAD/2wCEAAkGBxQTEhUUEhQWFBUWGBUWGBgYFxUWGhYUFBYaFxQZGBocHCggGBomGxQXITEhJykrLi4uFx8zODMsNygtLisBCgoKDg0OGxAQGywkHyY0LCwsLCwsLCwsLDQsLCwsLCwsLCwsLCwsLDQsLCwsLCwsLCwsLCwsLCwsLDQsLCwsLP/AABEIAOAA4QMBIgACEQEDEQH/xAAcAAEAAQUBAQAAAAAAAAAAAAAABAIDBQYHAQj/xAA7EAABAwEFBQYFAwMDBQAAAAABAAIRAwQFITFBBhJRYXEigZGhsfAHE8HR4TJC8SNSchRi4hUzRJKi/8QAGgEBAAMBAQEAAAAAAAAAAAAAAAIDBAEFBv/EACsRAAICAQQBBAAFBQAAAAAAAAABAhEDBBIhMRMFIkFRcZGx0eEUFSMygf/aAAwDAQACEQMRAD8A7iiIgCIiAIiIAiIgCIiAIiIAiIgCIiAIiIAiIgCIiAIiIAiIgCIiAIiIAiIgCIiAIiIAiIgCIiAIiIAiIgCIsPtRf9Ox0TUfi44MZq98YDkOJ0XG0lbBkrXa2Uml9R7WNGriAMcs1qlt+INFpIp031Bo7BgPHPEDuXN7dete0P367y6chiGNwyY3T14lXLNT/HmsE9U2/aVuf0bsfiG8jsWcTGZeYn/1xHer9Lb109qz4YYip4mC3HotP3QM81QX8vFUvU5F8nbZ1m678o1/0OgjNrhBE5cvArJLh75PBbBcm19ejDX/ANZmgcYcOHag4cvRX49cupo6mdQRYy5b9pWkTTMOGbHQHDnE4jmsmt0ZKStEgiIugIiIAiIgCIiAIiIAiIgCIiAIiIAi8JWp7I7dU7bVqUTTfQqsk7lQjecGndfhoQYkc+q42k6JKLatG2oiLpEg31elOzUX1qphrRpmSTDWjmSVxG+r3qWuq6rVOeDGTIY3RrfDE658ltfxkvQuNGy08wfm1DkG4FtIEnCTLjHIcVz9tdg/cXR/aCB4uiPArz9Xkt7fghKzJNIjwHvyUtlWBHn6Ac1gxbzo1vfJ+3oqqtvccJj/ABw/JWDdRFRMybRoATpgvDWdqD4ELAOtBObnHqT91VZ6Lqjt2m1z3HRrS4nuCjTZKjNGuRJgtHSePJG1xz8Up7G24iRZnjTHdafAmYU6yfD23OzYyn/m9vo2VNYcj+Gdo8slZzXNe3suaQQdQdDkuq7M30LTSnJ7Ya8c4zHI/QrQ6Hw2tTWk/Pph0YNG/BPAujDwK2DYi4rTZqr/AJwG45mJa4EFwcN3nIBdpGK1aaOXFNJp0zqRuaIi9Q6EREAREQBERAEREAREQBERAEREAXLvifcTrNXpXtZRFSm5vzgP3A9hrzHEHcdycDoV1AuCi2+jSq030qm6WVGuY4EjFrhB9VGStUThJxdi6rwZaKNOtTMsqNDhynMHmDIPRRLwvB7nmhZoNSBvvOLaLTkXf3POje84LleyO0Vewmtdgh1QVi2lVcZZTaZL6jhqN2Hho1cVv9kvuz2amKdLeqnFznHOo84ue46klQU7X19l/wDS5G/YrMftH8N2WgNcys8VWgy6pLxUcTJcceyc8vBalavhhbW/pNF/R5By/wBzR6rb7TthV/aGt88F7ZNpq7jjuxzAVGSOF9mh+lZ63OvzOfP2EvBv/jk4nJ9M5dHqVZ/h1b3Z02M/yqN+krp9lvyof1MaehIWYo2oOzBb1UIabDLpsxZNNPH2jnt2fCloINorlwkEtY3dkcN4n6LfLquehZm7tCk2mDEwMTGW844u7ypyLXDDCH+qKgiIrAEREAREQBERAEREAREQBERAEREAVL3gCSYCi3leDaLZdnoFo1534+qTjAGmS42kasGlnl5XRt9qvlowaR1P2WDvC1vqZVyOQO6tVrWs8YVmraQ0Ah+PADLvUd6PUx+nbOSRbqFZhJL3OHGcPFY9tpfkSccM1cpXiR+8/Q8FZt17ta0F9Nrict07hJ9PFVTuuGb8akuHG/wMPelP5Vqo1jgHdhx54wT1af8A5W0MMCRO8QQehha9eFc2hm4KLmElpDiRDY/dljhI0mVnqFqa0Nbul5DQJJAnuWGUM0nxwQfkjJ0uyOaRLxrCy7am6eLj5DnwUH/XYS1rR3uPDw0Vtt7EHMCeAhSjpZX72Wb8k+0bDZq1QzDt0cY9EqXqW4fMcecrXn24nN/sqy+pz8lsi1FUit6VydyNusm0r2n9Ujmtlu6+2VIB7J64HvXKado6d8YqTYbxLDoR19FLyFOb0yEl7ezsSLVbg2hBhrzhkDw/C2kFWp2eBmwyxS2yPURF0qCIiAIiIAiIgCIiAIiIAo9utbaTC92Q8ypC59ttfcv3AewzPmdfsoydIv02Hyzr4MTft9uquJPcFiTW/KxdstwEye0SIyyn+U/1gcAAYBHPwPDJZ3Lk+qw4lCKpEmva97kNMcvf0VpzwWyM598oUZz5OMnywCuUgC4AmBPWJUdxoSLjXY4+51HkrtSDBw7OR7oHcVYEYx7xXrTAjKfxPkVFyLIxJdntIEyJnAY4AnXpioz6xBzRpnHxgR5K3uye/wB5JuG0k0LSWnGDIIjr+cVHf4r3e7QzIBynjmr9ekMc+8ZHHBHMKKs9stEv3o/aCe4eqtvqxqJ9IVhpcMtJkgaadFSDrny1K5uDRdNcQZmdCIjmCNFQLRhGGYjTz8FQ2s0FwPaGIHLgRrgsbWecRwg+H8qW4ro2Wy28ggj+V0rY+/BUaKbjj+08RwXFKdqiBy89Vn9nb23Xggxj4EK7HI8vXadZIndEUW7LYKtNrxqMeuqlK8+bap0wiIhwIiIAiIgCIiAIiICJetp+XRe/gDHXILiN+WzHPMyeq6vtxX3bPH9x9Fw2+bYRUO7nHhIIPfiqM0qPZ9Nh7b+yDUtO8T38co/KrdvDGSCQDEZ4wrdisxe8NaN7eIgak/pAHj5Lq9xbI02AOqgVKkDPFrYyAB9Vgcm3we3k1EcMU2c8sNQvBJnDDj3YZK64rsTLEAIAA6CFhr/2cp1gSAGP0cBrwdxCsbaM2P1KDlTVI5/Zsic8PP3CuWftGep8v58FIt9EsbuRDxgQP7pj6rPXDsq47rqvYAAw/d/xz6rP5G20jfPPCEN0ma/So6T058Fcs9mLyYwjHuXRKGz9Bowpg8zifPqo9p2ep4lg3DGkkHqPspNSMf8AcsbdKznL6faM8VJFTekFsEdRgR15Srt7WN9KqRUETiDo4cQesKBMPjjnM5RPvoubz0E1JJot18ox16e4Cjb/ALw8lMr04P5HDiFj7M0OfulwGMY5Y+isjJM5J/JTUqAOw1mdMlCecCSTy6L20azk3LpKg2qvwHcp3ZW+jyvaIMBX7vvAmoS44uM9/FQKzi94khuQnTgTh4qMSWu6HuwV0SjJyj6G+HV4lzTTd1HUfj0W7ri/wzvL+owzw8Mj5LtC1xfB8vrIbcgREXTKEREAREQBERAEREBp3xFf2GD/AC9MFw28D/WdOkLvHxBpTSaeBP0XCbzMVTz+hKx6k9305+xG2fDiyipaXOIn5bMOTnGB5T4rq9Ji5p8Knj5tYD9zQR3Oxnn2guoNCzYUqs5rpPyf8RVCs1mSpG6vC1XtGBMw/wD0emaorES4COU8esLK0qSBqvAKtRSZOWSTStngCpLVXCFSIWYLam621KDsJLe23q3PxEhcutjoI4ie9dkvJ/8ATf8A4u9CuRXoBvcvqseoe2SPc9KyNxcWR7YwtDXE4HTpgtdq1z8zPjjyz/Cz1V4cW7xhoz1ICwFtpneluU/lcxys9RP4ZarVOoBUZ2E45ZZ44qZWbhjHccjqoU44acpWiD4K5yKKkYRjgJkZO1CjPyU6m1pa6ZyMRq7T1UJzc1dFmeXRvPw/rw9vv3mvoOi6Wg8QD4hfOGwJ7bevqvoyx/8AbZ/i30WzH0fP+oL3IvIiKZ5wREQBERAEREAREQGG2sob9ndyx+n1XB7/AKWJBH7s/JfRdro77HN4gj7LhW1li3Hu6+hVOaNnp6CfaMfsheBs9oY/QYOHFpEH79y7pZ3hzQQZBAIPI5L5+pwCJyIzXTvh1fm+35Dji2Sw8W5lvUenRefH2Tp9M36zH5Ib12v0N4hUlXIleFq0nkFtrVchetCuAIkcbLcKhwV16x183iyhTLnZ6DifsuNqPLJQi5tRXbMTtdbtykWMPbf3w3Xxy8Vze1t46zPXgsveF7ue4uJzzjWeCxNV09y8uc3OW4+l0mF4YbWQLQ2Rhpyw71iqpbOf4Pv1WTruneAwwPlOKxFMYj3mrIRNLZRWEyOuIyPsqPaaXaPXzGqyDqeJgR9FaFDInVXx4KpMhtp4YY+fvNUU6bpcBhvAg8wf4CyhpgCY0HgcvRV0qeR5K2KKHLgy+w1l3XtHNfQVFsNaOAA8lxrYKx71ZgjWT09hdoW/H0eD6hK5pBERTPPCIiAIiIAiIgCIiALm/wARrpxLgM8fuukLF7RXf86iRqMR9VGStF2nybJpnz2WZg8Srt0W1zHAtJa5pmZggj1xAWRvyyFjjgsFUpnfBbqQOGOSwZIp9n0eKfB27ZTaVtpZBgVWjtN0P+5vLlotjC+f7Fbn0Kgcx264HOZy0jhn4rrGyW1jLQNx8NqiRGj41b9lzHkp1Iw6vR1/kx9fX1/Bs5K93laqVQMSQAM1qN9basbLaEOcMC8/pHTipzyqPLMmLTzyuoo2G+75p2dm884n9LdT9hzXLr8vWpWeXPOJGQyDZwaFjbdeLqzi6o4uJxknujoonzScJGHHkseWcsn4HvaXSx06vt/L/YlNrtMnz7lGq2oDA4TqFasUFpl0EGe45qLbXje6KMcfNGrcmyVUqDdM4njMKxZKJc7sjH3K8tbHNz1/lU2aY7z54e+qsS4IN8cFzcIJGvkqiwkNnTD391VTpjeh0gexCqjvGnTguopk+SOacnvU+jQx7PCFUyjh4eaylhs0kADM9+mati7KZyN2+Gt2xNQjIQOp9lb+sdcFg+TRazXM9SsivSiqR85nyb8jYREXSkIiIAiIgCIiAIiIAiIgOd7f3BnUaOy7ONCuW3hZC0yJjXrqvpG00GvaWuEg4Fch2y2edQfl2DJDlnyw+UetotRftfZoVR0iTmpNntJa4ESOkiCDmOeGa8rCOyTh6SrLsIBWSULPWjOjNW7aWvWAFSo5wbhwBjUgZlY357jPA5fVQ6ufZy5596uSR2ccMxpI/lV+NFinSpcFZrx3GVU7BoOYPj+FDtToxGSrBAHdiu7Tu49puzzwjkrNSpJKv0znwOPvgohzw4qSR1SJjnyQOHVSKU5Za+atWMCYc4xy46K40dowD9lBkXL4JbHt3SS3HTrovRSkaYCVTSEiYw9FN+XImCorsqky3d9FxB64dV0TYa5d5/zHDssiOblgNnroNRzWtxOHhqTyXWLDZG0mBjch5nUrbghb3Hl63UUtq+SQiIth5AREQBERAEREAREQBERAEREAUS9LvZXpllQSD4g8Qpapeh1Np2jhe1mzbqFQhww/a7RzfutYrUeq7btfT3mEESOa43edIbxDTlmDmOnELJkhXR62n1e5VLsx73DvVBfGE8clbqGFHNRU0bllsk1HA4KplQYNkYjXTqobqmHvJeB2sgj66hcol5SaKuIhHxoolGvGP2VdOqSccun2XKJeQlCod6SZUr5ggcVh6dUlx4KYwzrgjiQeVGZsbgemER59Vnbus++Q1oknDjJWAsXDLmcgOa6LsXQaILRJ4n3gpY8W5mPPqVFG5bNXQKDMcXu/UeHILNKzZ8leXoJJKkePKTk7YREXSIREQBERAEREAREQBERAEREAXhXqIDFXrYt9pC5TtZsk4kuaMV2pzVEtFha7MLjVnU6PmK2WWrTMPaTz1/KgT7yX0deOytN+bQtWvH4dMdkFS8RojqGji5MK3vcF0u1/DZw/TKxdX4e1QoeJl61RplOp7yQOlbgNgK3NSKXw8qHOU8QeqNMa4AcB1UilX0aC4+S3yy/Dc6rYLu2DYzRdWH7K5ahs0a4roq1XAuy4aLruzl3fLaFdu+4gzILO2ezwroxozSlZIpDBXF4AvVMgEREAREQBERAEREAREQBERAEREAREQBERAeQvCwKpEBaNAcFQbI3gpCICN/o28F6LI3gpCICyLOOCqFIK4iApDFUiIAiIgCIiAIiIAiIgCIiA/9k="/>
          <p:cNvSpPr>
            <a:spLocks noChangeAspect="1" noChangeArrowheads="1"/>
          </p:cNvSpPr>
          <p:nvPr/>
        </p:nvSpPr>
        <p:spPr bwMode="auto">
          <a:xfrm>
            <a:off x="146050" y="-2933700"/>
            <a:ext cx="61341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ltLang="en-US"/>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013" y="250825"/>
            <a:ext cx="2590800" cy="150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9" name="Content Placeholder 2"/>
          <p:cNvSpPr>
            <a:spLocks noGrp="1"/>
          </p:cNvSpPr>
          <p:nvPr>
            <p:ph idx="1"/>
          </p:nvPr>
        </p:nvSpPr>
        <p:spPr>
          <a:xfrm>
            <a:off x="515938" y="1752600"/>
            <a:ext cx="8143875" cy="3062288"/>
          </a:xfrm>
        </p:spPr>
        <p:txBody>
          <a:bodyPr/>
          <a:lstStyle/>
          <a:p>
            <a:pPr marL="285750" indent="-285750" algn="just">
              <a:lnSpc>
                <a:spcPct val="90000"/>
              </a:lnSpc>
              <a:buFont typeface="Arial" pitchFamily="34" charset="0"/>
              <a:buChar char="•"/>
            </a:pPr>
            <a:r>
              <a:rPr lang="en-US" altLang="en-US" sz="1800" smtClean="0"/>
              <a:t>interaktīvas informatīvi izglītojošas nodarbības par vielu un procesu atkarībām; </a:t>
            </a:r>
            <a:endParaRPr lang="lv-LV" altLang="en-US" sz="1800" smtClean="0"/>
          </a:p>
          <a:p>
            <a:pPr marL="285750" indent="-285750" algn="just">
              <a:lnSpc>
                <a:spcPct val="90000"/>
              </a:lnSpc>
              <a:buFont typeface="Arial" pitchFamily="34" charset="0"/>
              <a:buChar char="•"/>
            </a:pPr>
            <a:r>
              <a:rPr lang="lv-LV" altLang="en-US" sz="1800" smtClean="0"/>
              <a:t>līdzaudžu izglītošanas programmas, apmācot vienaudžu izglītotājus; </a:t>
            </a:r>
          </a:p>
          <a:p>
            <a:pPr marL="285750" indent="-285750" algn="just">
              <a:lnSpc>
                <a:spcPct val="90000"/>
              </a:lnSpc>
              <a:buFont typeface="Arial" pitchFamily="34" charset="0"/>
              <a:buChar char="•"/>
            </a:pPr>
            <a:r>
              <a:rPr lang="lv-LV" altLang="en-US" sz="1800" smtClean="0"/>
              <a:t>interešu grupas iedzīvotājiem;</a:t>
            </a:r>
          </a:p>
          <a:p>
            <a:pPr marL="285750" indent="-285750" algn="just">
              <a:lnSpc>
                <a:spcPct val="90000"/>
              </a:lnSpc>
              <a:buFont typeface="Arial" pitchFamily="34" charset="0"/>
              <a:buChar char="•"/>
            </a:pPr>
            <a:r>
              <a:rPr lang="lv-LV" altLang="en-US" sz="1800" smtClean="0"/>
              <a:t>tematiskās lekcijas, semināri speciālistiem (pašvaldību un izglītības iestāžu pārstāvjiem, veselības aprūpes speciālistiem, policistiem u.c.); </a:t>
            </a:r>
          </a:p>
          <a:p>
            <a:pPr marL="285750" indent="-285750" algn="just">
              <a:lnSpc>
                <a:spcPct val="90000"/>
              </a:lnSpc>
              <a:buFont typeface="Arial" pitchFamily="34" charset="0"/>
              <a:buChar char="•"/>
            </a:pPr>
            <a:r>
              <a:rPr lang="lv-LV" altLang="en-US" sz="1800" smtClean="0"/>
              <a:t>konkrētu rīcību vai iespējas popularizējoši pasākumi pašvaldībās (veselības dienu organizēšana u.c.); </a:t>
            </a:r>
          </a:p>
          <a:p>
            <a:pPr marL="285750" indent="-285750" algn="just">
              <a:lnSpc>
                <a:spcPct val="90000"/>
              </a:lnSpc>
              <a:buFont typeface="Arial" pitchFamily="34" charset="0"/>
              <a:buChar char="•"/>
            </a:pPr>
            <a:r>
              <a:rPr lang="lv-LV" altLang="en-US" sz="1800" smtClean="0"/>
              <a:t>atkarību profilakses programma izglītības iestādēs, tai skaitā darbs ar izglītojamo vecākiem; </a:t>
            </a:r>
          </a:p>
          <a:p>
            <a:pPr marL="285750" indent="-285750" algn="just">
              <a:lnSpc>
                <a:spcPct val="90000"/>
              </a:lnSpc>
              <a:buFont typeface="Arial" pitchFamily="34" charset="0"/>
              <a:buChar char="•"/>
            </a:pPr>
            <a:r>
              <a:rPr lang="lv-LV" altLang="en-US" sz="1800" smtClean="0"/>
              <a:t>psihologa konsultācijas bērniem, vecākiem un riska grupām, lai mazinātu atkarību riska veidošanos un risinātu problēmas, saistītas ar vielu lietošanas cēloņiem;</a:t>
            </a:r>
          </a:p>
          <a:p>
            <a:pPr marL="285750" indent="-285750" algn="just">
              <a:lnSpc>
                <a:spcPct val="90000"/>
              </a:lnSpc>
              <a:buFont typeface="Arial" pitchFamily="34" charset="0"/>
              <a:buChar char="•"/>
            </a:pPr>
            <a:r>
              <a:rPr lang="lv-LV" altLang="en-US" sz="1800" smtClean="0"/>
              <a:t>vasaras nometnes pusaudžiem un jauniešiem.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2713" y="4749800"/>
            <a:ext cx="2270125" cy="170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1" name="Title 1"/>
          <p:cNvSpPr>
            <a:spLocks noGrp="1"/>
          </p:cNvSpPr>
          <p:nvPr>
            <p:ph type="title"/>
          </p:nvPr>
        </p:nvSpPr>
        <p:spPr>
          <a:xfrm>
            <a:off x="2159000" y="325438"/>
            <a:ext cx="6472238" cy="915987"/>
          </a:xfrm>
        </p:spPr>
        <p:txBody>
          <a:bodyPr/>
          <a:lstStyle/>
          <a:p>
            <a:pPr algn="ctr"/>
            <a:r>
              <a:rPr lang="lv-LV" altLang="en-US" sz="1800" smtClean="0"/>
              <a:t>DZĪVO VESELS!</a:t>
            </a:r>
            <a:br>
              <a:rPr lang="lv-LV" altLang="en-US" sz="1800" smtClean="0"/>
            </a:br>
            <a:r>
              <a:rPr lang="lv-LV" altLang="en-US" sz="1800" smtClean="0"/>
              <a:t>Slimību profilakse un veselības atjaunošana</a:t>
            </a:r>
            <a:br>
              <a:rPr lang="lv-LV" altLang="en-US" sz="1800" smtClean="0"/>
            </a:br>
            <a:r>
              <a:rPr lang="lv-LV" altLang="en-US" sz="1800" b="0" smtClean="0"/>
              <a:t>Garīgās veselības veicināšana sabiedrībā</a:t>
            </a:r>
            <a:endParaRPr lang="lv-LV" altLang="lv-LV" sz="1800" b="0" smtClean="0"/>
          </a:p>
        </p:txBody>
      </p:sp>
      <p:sp>
        <p:nvSpPr>
          <p:cNvPr id="29699" name="Content Placeholder 2"/>
          <p:cNvSpPr>
            <a:spLocks noGrp="1"/>
          </p:cNvSpPr>
          <p:nvPr>
            <p:ph idx="1"/>
          </p:nvPr>
        </p:nvSpPr>
        <p:spPr>
          <a:xfrm>
            <a:off x="363538" y="1719263"/>
            <a:ext cx="8369300" cy="3030537"/>
          </a:xfrm>
        </p:spPr>
        <p:txBody>
          <a:bodyPr/>
          <a:lstStyle/>
          <a:p>
            <a:pPr marL="285750" indent="-285750" algn="just">
              <a:lnSpc>
                <a:spcPct val="90000"/>
              </a:lnSpc>
              <a:buFont typeface="Arial" pitchFamily="34" charset="0"/>
              <a:buChar char="•"/>
            </a:pPr>
            <a:r>
              <a:rPr lang="lv-LV" altLang="en-US" sz="1900" smtClean="0"/>
              <a:t>interaktīvas informatīvi izglītojošas nodarbības par garīgo veselību izglītības iestādēs, sociālās institūcijās, sociālās aprūpes un sociālās rehabilitācijas iestādēs; </a:t>
            </a:r>
          </a:p>
          <a:p>
            <a:pPr marL="285750" indent="-285750" algn="just">
              <a:lnSpc>
                <a:spcPct val="90000"/>
              </a:lnSpc>
              <a:buFont typeface="Arial" pitchFamily="34" charset="0"/>
              <a:buChar char="•"/>
            </a:pPr>
            <a:r>
              <a:rPr lang="lv-LV" altLang="en-US" sz="1900" smtClean="0"/>
              <a:t>līdzaudžu izglītošanas programmas, apmācot vienaudžu izglītotājus;</a:t>
            </a:r>
          </a:p>
          <a:p>
            <a:pPr marL="285750" indent="-285750" algn="just">
              <a:lnSpc>
                <a:spcPct val="90000"/>
              </a:lnSpc>
              <a:buFont typeface="Arial" pitchFamily="34" charset="0"/>
              <a:buChar char="•"/>
            </a:pPr>
            <a:r>
              <a:rPr lang="lv-LV" altLang="en-US" sz="1900" smtClean="0"/>
              <a:t>tematiskās lekcijas, semināri speciālistiem (pašvaldību un izglītības iestāžu pārstāvjiem, veselības aprūpes speciālistiem u.c.); </a:t>
            </a:r>
          </a:p>
          <a:p>
            <a:pPr marL="285750" indent="-285750" algn="just">
              <a:lnSpc>
                <a:spcPct val="90000"/>
              </a:lnSpc>
              <a:buFont typeface="Arial" pitchFamily="34" charset="0"/>
              <a:buChar char="•"/>
            </a:pPr>
            <a:r>
              <a:rPr lang="lv-LV" altLang="en-US" sz="1900" smtClean="0"/>
              <a:t>garīgās veselības veicināšanas programma izglītības iestādēs; </a:t>
            </a:r>
          </a:p>
          <a:p>
            <a:pPr marL="285750" indent="-285750" algn="just">
              <a:lnSpc>
                <a:spcPct val="90000"/>
              </a:lnSpc>
              <a:buFont typeface="Arial" pitchFamily="34" charset="0"/>
              <a:buChar char="•"/>
            </a:pPr>
            <a:r>
              <a:rPr lang="lv-LV" altLang="en-US" sz="1900" smtClean="0"/>
              <a:t>vasaras nometnes pusaudžiem un jauniešiem;</a:t>
            </a:r>
          </a:p>
        </p:txBody>
      </p:sp>
      <p:sp>
        <p:nvSpPr>
          <p:cNvPr id="27653" name="AutoShape 2" descr="data:image/jpeg;base64,/9j/4AAQSkZJRgABAQAAAQABAAD/2wCEAAkGBxQTEhUUEhQWFBUWGBUWGBgYFxUWGhYUFBYaFxQZGBocHCggGBomGxQXITEhJykrLi4uFx8zODMsNygtLisBCgoKDg0OGxAQGywkHyY0LCwsLCwsLCwsLDQsLCwsLCwsLCwsLCwsLDQsLCwsLCwsLCwsLCwsLCwsLDQsLCwsLP/AABEIAOAA4QMBIgACEQEDEQH/xAAcAAEAAQUBAQAAAAAAAAAAAAAABAIDBQYHAQj/xAA7EAABAwEFBQYFAwMDBQAAAAABAAIRAwQFITFBBhJRYXEigZGhsfAHE8HR4TJC8SNSchRi4hUzRJKi/8QAGgEBAAMBAQEAAAAAAAAAAAAAAAIDBAEFBv/EACsRAAICAQQBBAAFBQAAAAAAAAABAhEDBBIhMRMFIkFRcZGx0eEUFSMygf/aAAwDAQACEQMRAD8A7iiIgCIiAIiIAiIgCIiAIiIAiIgCIiAIiIAiIgCIiAIiIAiIgCIiAIiIAiIgCIiAIiIAiIgCIiAIiIAiIgCIsPtRf9Ox0TUfi44MZq98YDkOJ0XG0lbBkrXa2Uml9R7WNGriAMcs1qlt+INFpIp031Bo7BgPHPEDuXN7dete0P367y6chiGNwyY3T14lXLNT/HmsE9U2/aVuf0bsfiG8jsWcTGZeYn/1xHer9Lb109qz4YYip4mC3HotP3QM81QX8vFUvU5F8nbZ1m678o1/0OgjNrhBE5cvArJLh75PBbBcm19ejDX/ANZmgcYcOHag4cvRX49cupo6mdQRYy5b9pWkTTMOGbHQHDnE4jmsmt0ZKStEgiIugIiIAiIgCIiAIiIAiIgCIiAIiIAi8JWp7I7dU7bVqUTTfQqsk7lQjecGndfhoQYkc+q42k6JKLatG2oiLpEg31elOzUX1qphrRpmSTDWjmSVxG+r3qWuq6rVOeDGTIY3RrfDE658ltfxkvQuNGy08wfm1DkG4FtIEnCTLjHIcVz9tdg/cXR/aCB4uiPArz9Xkt7fghKzJNIjwHvyUtlWBHn6Ac1gxbzo1vfJ+3oqqtvccJj/ABw/JWDdRFRMybRoATpgvDWdqD4ELAOtBObnHqT91VZ6Lqjt2m1z3HRrS4nuCjTZKjNGuRJgtHSePJG1xz8Up7G24iRZnjTHdafAmYU6yfD23OzYyn/m9vo2VNYcj+Gdo8slZzXNe3suaQQdQdDkuq7M30LTSnJ7Ya8c4zHI/QrQ6Hw2tTWk/Pph0YNG/BPAujDwK2DYi4rTZqr/AJwG45mJa4EFwcN3nIBdpGK1aaOXFNJp0zqRuaIi9Q6EREAREQBERAEREAREQBERAEREAXLvifcTrNXpXtZRFSm5vzgP3A9hrzHEHcdycDoV1AuCi2+jSq030qm6WVGuY4EjFrhB9VGStUThJxdi6rwZaKNOtTMsqNDhynMHmDIPRRLwvB7nmhZoNSBvvOLaLTkXf3POje84LleyO0Vewmtdgh1QVi2lVcZZTaZL6jhqN2Hho1cVv9kvuz2amKdLeqnFznHOo84ue46klQU7X19l/wDS5G/YrMftH8N2WgNcys8VWgy6pLxUcTJcceyc8vBalavhhbW/pNF/R5By/wBzR6rb7TthV/aGt88F7ZNpq7jjuxzAVGSOF9mh+lZ63OvzOfP2EvBv/jk4nJ9M5dHqVZ/h1b3Z02M/yqN+krp9lvyof1MaehIWYo2oOzBb1UIabDLpsxZNNPH2jnt2fCloINorlwkEtY3dkcN4n6LfLquehZm7tCk2mDEwMTGW844u7ypyLXDDCH+qKgiIrAEREAREQBERAEREAREQBERAEREAVL3gCSYCi3leDaLZdnoFo1534+qTjAGmS42kasGlnl5XRt9qvlowaR1P2WDvC1vqZVyOQO6tVrWs8YVmraQ0Ah+PADLvUd6PUx+nbOSRbqFZhJL3OHGcPFY9tpfkSccM1cpXiR+8/Q8FZt17ta0F9Nrict07hJ9PFVTuuGb8akuHG/wMPelP5Vqo1jgHdhx54wT1af8A5W0MMCRO8QQehha9eFc2hm4KLmElpDiRDY/dljhI0mVnqFqa0Nbul5DQJJAnuWGUM0nxwQfkjJ0uyOaRLxrCy7am6eLj5DnwUH/XYS1rR3uPDw0Vtt7EHMCeAhSjpZX72Wb8k+0bDZq1QzDt0cY9EqXqW4fMcecrXn24nN/sqy+pz8lsi1FUit6VydyNusm0r2n9Ujmtlu6+2VIB7J64HvXKado6d8YqTYbxLDoR19FLyFOb0yEl7ezsSLVbg2hBhrzhkDw/C2kFWp2eBmwyxS2yPURF0qCIiAIiIAiIgCIiAIiIAo9utbaTC92Q8ypC59ttfcv3AewzPmdfsoydIv02Hyzr4MTft9uquJPcFiTW/KxdstwEye0SIyyn+U/1gcAAYBHPwPDJZ3Lk+qw4lCKpEmva97kNMcvf0VpzwWyM598oUZz5OMnywCuUgC4AmBPWJUdxoSLjXY4+51HkrtSDBw7OR7oHcVYEYx7xXrTAjKfxPkVFyLIxJdntIEyJnAY4AnXpioz6xBzRpnHxgR5K3uye/wB5JuG0k0LSWnGDIIjr+cVHf4r3e7QzIBynjmr9ekMc+8ZHHBHMKKs9stEv3o/aCe4eqtvqxqJ9IVhpcMtJkgaadFSDrny1K5uDRdNcQZmdCIjmCNFQLRhGGYjTz8FQ2s0FwPaGIHLgRrgsbWecRwg+H8qW4ro2Wy28ggj+V0rY+/BUaKbjj+08RwXFKdqiBy89Vn9nb23Xggxj4EK7HI8vXadZIndEUW7LYKtNrxqMeuqlK8+bap0wiIhwIiIAiIgCIiAIiICJetp+XRe/gDHXILiN+WzHPMyeq6vtxX3bPH9x9Fw2+bYRUO7nHhIIPfiqM0qPZ9Nh7b+yDUtO8T38co/KrdvDGSCQDEZ4wrdisxe8NaN7eIgak/pAHj5Lq9xbI02AOqgVKkDPFrYyAB9Vgcm3we3k1EcMU2c8sNQvBJnDDj3YZK64rsTLEAIAA6CFhr/2cp1gSAGP0cBrwdxCsbaM2P1KDlTVI5/Zsic8PP3CuWftGep8v58FIt9EsbuRDxgQP7pj6rPXDsq47rqvYAAw/d/xz6rP5G20jfPPCEN0ma/So6T058Fcs9mLyYwjHuXRKGz9Bowpg8zifPqo9p2ep4lg3DGkkHqPspNSMf8AcsbdKznL6faM8VJFTekFsEdRgR15Srt7WN9KqRUETiDo4cQesKBMPjjnM5RPvoubz0E1JJot18ox16e4Cjb/ALw8lMr04P5HDiFj7M0OfulwGMY5Y+isjJM5J/JTUqAOw1mdMlCecCSTy6L20azk3LpKg2qvwHcp3ZW+jyvaIMBX7vvAmoS44uM9/FQKzi94khuQnTgTh4qMSWu6HuwV0SjJyj6G+HV4lzTTd1HUfj0W7ri/wzvL+owzw8Mj5LtC1xfB8vrIbcgREXTKEREAREQBERAEREBp3xFf2GD/AC9MFw28D/WdOkLvHxBpTSaeBP0XCbzMVTz+hKx6k9305+xG2fDiyipaXOIn5bMOTnGB5T4rq9Ji5p8Knj5tYD9zQR3Oxnn2guoNCzYUqs5rpPyf8RVCs1mSpG6vC1XtGBMw/wD0emaorES4COU8esLK0qSBqvAKtRSZOWSTStngCpLVXCFSIWYLam621KDsJLe23q3PxEhcutjoI4ie9dkvJ/8ATf8A4u9CuRXoBvcvqseoe2SPc9KyNxcWR7YwtDXE4HTpgtdq1z8zPjjyz/Cz1V4cW7xhoz1ICwFtpneluU/lcxys9RP4ZarVOoBUZ2E45ZZ44qZWbhjHccjqoU44acpWiD4K5yKKkYRjgJkZO1CjPyU6m1pa6ZyMRq7T1UJzc1dFmeXRvPw/rw9vv3mvoOi6Wg8QD4hfOGwJ7bevqvoyx/8AbZ/i30WzH0fP+oL3IvIiKZ5wREQBERAEREAREQGG2sob9ndyx+n1XB7/AKWJBH7s/JfRdro77HN4gj7LhW1li3Hu6+hVOaNnp6CfaMfsheBs9oY/QYOHFpEH79y7pZ3hzQQZBAIPI5L5+pwCJyIzXTvh1fm+35Dji2Sw8W5lvUenRefH2Tp9M36zH5Ib12v0N4hUlXIleFq0nkFtrVchetCuAIkcbLcKhwV16x183iyhTLnZ6DifsuNqPLJQi5tRXbMTtdbtykWMPbf3w3Xxy8Vze1t46zPXgsveF7ue4uJzzjWeCxNV09y8uc3OW4+l0mF4YbWQLQ2Rhpyw71iqpbOf4Pv1WTruneAwwPlOKxFMYj3mrIRNLZRWEyOuIyPsqPaaXaPXzGqyDqeJgR9FaFDInVXx4KpMhtp4YY+fvNUU6bpcBhvAg8wf4CyhpgCY0HgcvRV0qeR5K2KKHLgy+w1l3XtHNfQVFsNaOAA8lxrYKx71ZgjWT09hdoW/H0eD6hK5pBERTPPCIiAIiIAiIgCIiALm/wARrpxLgM8fuukLF7RXf86iRqMR9VGStF2nybJpnz2WZg8Srt0W1zHAtJa5pmZggj1xAWRvyyFjjgsFUpnfBbqQOGOSwZIp9n0eKfB27ZTaVtpZBgVWjtN0P+5vLlotjC+f7Fbn0Kgcx264HOZy0jhn4rrGyW1jLQNx8NqiRGj41b9lzHkp1Iw6vR1/kx9fX1/Bs5K93laqVQMSQAM1qN9basbLaEOcMC8/pHTipzyqPLMmLTzyuoo2G+75p2dm884n9LdT9hzXLr8vWpWeXPOJGQyDZwaFjbdeLqzi6o4uJxknujoonzScJGHHkseWcsn4HvaXSx06vt/L/YlNrtMnz7lGq2oDA4TqFasUFpl0EGe45qLbXje6KMcfNGrcmyVUqDdM4njMKxZKJc7sjH3K8tbHNz1/lU2aY7z54e+qsS4IN8cFzcIJGvkqiwkNnTD391VTpjeh0gexCqjvGnTguopk+SOacnvU+jQx7PCFUyjh4eaylhs0kADM9+mati7KZyN2+Gt2xNQjIQOp9lb+sdcFg+TRazXM9SsivSiqR85nyb8jYREXSkIiIAiIgCIiAIiIAiIgOd7f3BnUaOy7ONCuW3hZC0yJjXrqvpG00GvaWuEg4Fch2y2edQfl2DJDlnyw+UetotRftfZoVR0iTmpNntJa4ESOkiCDmOeGa8rCOyTh6SrLsIBWSULPWjOjNW7aWvWAFSo5wbhwBjUgZlY357jPA5fVQ6ufZy5596uSR2ccMxpI/lV+NFinSpcFZrx3GVU7BoOYPj+FDtToxGSrBAHdiu7Tu49puzzwjkrNSpJKv0znwOPvgohzw4qSR1SJjnyQOHVSKU5Za+atWMCYc4xy46K40dowD9lBkXL4JbHt3SS3HTrovRSkaYCVTSEiYw9FN+XImCorsqky3d9FxB64dV0TYa5d5/zHDssiOblgNnroNRzWtxOHhqTyXWLDZG0mBjch5nUrbghb3Hl63UUtq+SQiIth5AREQBERAEREAREQBERAEREAUS9LvZXpllQSD4g8Qpapeh1Np2jhe1mzbqFQhww/a7RzfutYrUeq7btfT3mEESOa43edIbxDTlmDmOnELJkhXR62n1e5VLsx73DvVBfGE8clbqGFHNRU0bllsk1HA4KplQYNkYjXTqobqmHvJeB2sgj66hcol5SaKuIhHxoolGvGP2VdOqSccun2XKJeQlCod6SZUr5ggcVh6dUlx4KYwzrgjiQeVGZsbgemER59Vnbus++Q1oknDjJWAsXDLmcgOa6LsXQaILRJ4n3gpY8W5mPPqVFG5bNXQKDMcXu/UeHILNKzZ8leXoJJKkePKTk7YREXSIREQBERAEREAREQBERAEREAXhXqIDFXrYt9pC5TtZsk4kuaMV2pzVEtFha7MLjVnU6PmK2WWrTMPaTz1/KgT7yX0deOytN+bQtWvH4dMdkFS8RojqGji5MK3vcF0u1/DZw/TKxdX4e1QoeJl61RplOp7yQOlbgNgK3NSKXw8qHOU8QeqNMa4AcB1UilX0aC4+S3yy/Dc6rYLu2DYzRdWH7K5ahs0a4roq1XAuy4aLruzl3fLaFdu+4gzILO2ezwroxozSlZIpDBXF4AvVMgEREAREQBERAEREAREQBERAEREAREQBERAeQvCwKpEBaNAcFQbI3gpCICN/o28F6LI3gpCICyLOOCqFIK4iApDFUiIAiIgCIiAIiIAiIgCIiA/9k="/>
          <p:cNvSpPr>
            <a:spLocks noChangeAspect="1" noChangeArrowheads="1"/>
          </p:cNvSpPr>
          <p:nvPr/>
        </p:nvSpPr>
        <p:spPr bwMode="auto">
          <a:xfrm>
            <a:off x="146050" y="-2933700"/>
            <a:ext cx="61341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ltLang="en-US"/>
          </a:p>
        </p:txBody>
      </p:sp>
      <p:sp>
        <p:nvSpPr>
          <p:cNvPr id="27654" name="Rectangle 1"/>
          <p:cNvSpPr>
            <a:spLocks noChangeArrowheads="1"/>
          </p:cNvSpPr>
          <p:nvPr/>
        </p:nvSpPr>
        <p:spPr bwMode="auto">
          <a:xfrm>
            <a:off x="363538" y="4749800"/>
            <a:ext cx="599757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700">
                <a:solidFill>
                  <a:schemeClr val="tx1"/>
                </a:solidFill>
                <a:latin typeface="Times New Roman" pitchFamily="18" charset="0"/>
                <a:cs typeface="Arial" pitchFamily="34" charset="0"/>
              </a:defRPr>
            </a:lvl1pPr>
            <a:lvl2pPr>
              <a:defRPr sz="1700">
                <a:solidFill>
                  <a:schemeClr val="tx1"/>
                </a:solidFill>
                <a:latin typeface="Times New Roman" pitchFamily="18" charset="0"/>
                <a:cs typeface="Arial" pitchFamily="34" charset="0"/>
              </a:defRPr>
            </a:lvl2pPr>
            <a:lvl3pPr>
              <a:defRPr sz="1700">
                <a:solidFill>
                  <a:schemeClr val="tx1"/>
                </a:solidFill>
                <a:latin typeface="Times New Roman" pitchFamily="18" charset="0"/>
                <a:cs typeface="Arial" pitchFamily="34" charset="0"/>
              </a:defRPr>
            </a:lvl3pPr>
            <a:lvl4pPr>
              <a:defRPr sz="1700">
                <a:solidFill>
                  <a:schemeClr val="tx1"/>
                </a:solidFill>
                <a:latin typeface="Times New Roman" pitchFamily="18" charset="0"/>
                <a:cs typeface="Arial" pitchFamily="34" charset="0"/>
              </a:defRPr>
            </a:lvl4pPr>
            <a:lvl5pPr>
              <a:defRPr sz="1700">
                <a:solidFill>
                  <a:schemeClr val="tx1"/>
                </a:solidFill>
                <a:latin typeface="Times New Roman" pitchFamily="18" charset="0"/>
                <a:cs typeface="Arial" pitchFamily="34" charset="0"/>
              </a:defRPr>
            </a:lvl5pPr>
            <a:lvl6pPr marL="2335213" indent="-49213" defTabSz="938213" eaLnBrk="0" fontAlgn="base" hangingPunct="0">
              <a:spcBef>
                <a:spcPct val="0"/>
              </a:spcBef>
              <a:spcAft>
                <a:spcPct val="0"/>
              </a:spcAft>
              <a:defRPr sz="1700">
                <a:solidFill>
                  <a:schemeClr val="tx1"/>
                </a:solidFill>
                <a:latin typeface="Times New Roman" pitchFamily="18" charset="0"/>
                <a:cs typeface="Arial" pitchFamily="34" charset="0"/>
              </a:defRPr>
            </a:lvl6pPr>
            <a:lvl7pPr marL="2792413" indent="-49213" defTabSz="938213" eaLnBrk="0" fontAlgn="base" hangingPunct="0">
              <a:spcBef>
                <a:spcPct val="0"/>
              </a:spcBef>
              <a:spcAft>
                <a:spcPct val="0"/>
              </a:spcAft>
              <a:defRPr sz="1700">
                <a:solidFill>
                  <a:schemeClr val="tx1"/>
                </a:solidFill>
                <a:latin typeface="Times New Roman" pitchFamily="18" charset="0"/>
                <a:cs typeface="Arial" pitchFamily="34" charset="0"/>
              </a:defRPr>
            </a:lvl7pPr>
            <a:lvl8pPr marL="3249613" indent="-49213" defTabSz="938213" eaLnBrk="0" fontAlgn="base" hangingPunct="0">
              <a:spcBef>
                <a:spcPct val="0"/>
              </a:spcBef>
              <a:spcAft>
                <a:spcPct val="0"/>
              </a:spcAft>
              <a:defRPr sz="1700">
                <a:solidFill>
                  <a:schemeClr val="tx1"/>
                </a:solidFill>
                <a:latin typeface="Times New Roman" pitchFamily="18" charset="0"/>
                <a:cs typeface="Arial" pitchFamily="34" charset="0"/>
              </a:defRPr>
            </a:lvl8pPr>
            <a:lvl9pPr marL="3706813" indent="-49213" defTabSz="938213" eaLnBrk="0" fontAlgn="base" hangingPunct="0">
              <a:spcBef>
                <a:spcPct val="0"/>
              </a:spcBef>
              <a:spcAft>
                <a:spcPct val="0"/>
              </a:spcAft>
              <a:defRPr sz="1700">
                <a:solidFill>
                  <a:schemeClr val="tx1"/>
                </a:solidFill>
                <a:latin typeface="Times New Roman" pitchFamily="18" charset="0"/>
                <a:cs typeface="Arial" pitchFamily="34" charset="0"/>
              </a:defRPr>
            </a:lvl9pPr>
          </a:lstStyle>
          <a:p>
            <a:pPr algn="just">
              <a:buFont typeface="Arial" pitchFamily="34" charset="0"/>
              <a:buChar char="•"/>
            </a:pPr>
            <a:r>
              <a:rPr lang="lv-LV" altLang="en-US" sz="1900">
                <a:latin typeface="Verdana" pitchFamily="34" charset="0"/>
              </a:rPr>
              <a:t>psihologa konsultācijas bērniem un viņu vecākiem par bērnu uzvedības problēmām (neirotiski, depresīvi sindromi, pašnāvnieciskas tieksmes, sekmju pasliktināšanās u.c.).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301875" y="376238"/>
            <a:ext cx="6472238" cy="1069975"/>
          </a:xfrm>
        </p:spPr>
        <p:txBody>
          <a:bodyPr/>
          <a:lstStyle/>
          <a:p>
            <a:pPr algn="ctr"/>
            <a:r>
              <a:rPr lang="lv-LV" altLang="en-US" sz="1800" smtClean="0"/>
              <a:t>DZĪVO VESELS!</a:t>
            </a:r>
            <a:br>
              <a:rPr lang="lv-LV" altLang="en-US" sz="1800" smtClean="0"/>
            </a:br>
            <a:r>
              <a:rPr lang="lv-LV" altLang="en-US" sz="1800" smtClean="0"/>
              <a:t>Slimību profilakse un veselības atjaunošana</a:t>
            </a:r>
            <a:br>
              <a:rPr lang="lv-LV" altLang="en-US" sz="1800" smtClean="0"/>
            </a:br>
            <a:r>
              <a:rPr lang="lv-LV" altLang="en-US" sz="1800" b="0" smtClean="0"/>
              <a:t>Seksuālās un reproduktīvās veselības veicināšana</a:t>
            </a:r>
            <a:endParaRPr lang="lv-LV" altLang="lv-LV" sz="1800" b="0" smtClean="0"/>
          </a:p>
        </p:txBody>
      </p:sp>
      <p:sp>
        <p:nvSpPr>
          <p:cNvPr id="28675" name="Content Placeholder 2"/>
          <p:cNvSpPr>
            <a:spLocks noGrp="1"/>
          </p:cNvSpPr>
          <p:nvPr>
            <p:ph idx="1"/>
          </p:nvPr>
        </p:nvSpPr>
        <p:spPr>
          <a:xfrm>
            <a:off x="503238" y="1685925"/>
            <a:ext cx="8031162" cy="2136775"/>
          </a:xfrm>
        </p:spPr>
        <p:txBody>
          <a:bodyPr/>
          <a:lstStyle/>
          <a:p>
            <a:pPr marL="285750" indent="-285750" algn="just">
              <a:buFont typeface="Arial" pitchFamily="34" charset="0"/>
              <a:buChar char="•"/>
            </a:pPr>
            <a:r>
              <a:rPr lang="lv-LV" altLang="en-US" sz="1900" smtClean="0"/>
              <a:t>interaktīvas informatīvi izglītojošas nodarbības, ņemot vērā dzimumu atšķirības; </a:t>
            </a:r>
          </a:p>
          <a:p>
            <a:pPr marL="285750" indent="-285750" algn="just">
              <a:buFont typeface="Arial" pitchFamily="34" charset="0"/>
              <a:buChar char="•"/>
            </a:pPr>
            <a:r>
              <a:rPr lang="lv-LV" altLang="en-US" sz="1900" smtClean="0"/>
              <a:t>līdzaudžu izglītošanas programmas, ņemot vērā dzimumu atšķirības, apmācot vienaudžu izglītotājus; </a:t>
            </a:r>
          </a:p>
          <a:p>
            <a:pPr marL="285750" indent="-285750" algn="just">
              <a:buFont typeface="Arial" pitchFamily="34" charset="0"/>
              <a:buChar char="•"/>
            </a:pPr>
            <a:r>
              <a:rPr lang="lv-LV" altLang="en-US" sz="1900" smtClean="0"/>
              <a:t>tematiskās lekcijas, semināri speciālistiem (pašvaldību un izglītības iestāžu pārstāvjiem, veselības aprūpes speciālistiem u.c.).</a:t>
            </a:r>
          </a:p>
        </p:txBody>
      </p:sp>
      <p:sp>
        <p:nvSpPr>
          <p:cNvPr id="28676" name="AutoShape 2" descr="data:image/jpeg;base64,/9j/4AAQSkZJRgABAQAAAQABAAD/2wCEAAkGBxQTEhUUEhQWFBUWGBUWGBgYFxUWGhYUFBYaFxQZGBocHCggGBomGxQXITEhJykrLi4uFx8zODMsNygtLisBCgoKDg0OGxAQGywkHyY0LCwsLCwsLCwsLDQsLCwsLCwsLCwsLCwsLDQsLCwsLCwsLCwsLCwsLCwsLDQsLCwsLP/AABEIAOAA4QMBIgACEQEDEQH/xAAcAAEAAQUBAQAAAAAAAAAAAAAABAIDBQYHAQj/xAA7EAABAwEFBQYFAwMDBQAAAAABAAIRAwQFITFBBhJRYXEigZGhsfAHE8HR4TJC8SNSchRi4hUzRJKi/8QAGgEBAAMBAQEAAAAAAAAAAAAAAAIDBAEFBv/EACsRAAICAQQBBAAFBQAAAAAAAAABAhEDBBIhMRMFIkFRcZGx0eEUFSMygf/aAAwDAQACEQMRAD8A7iiIgCIiAIiIAiIgCIiAIiIAiIgCIiAIiIAiIgCIiAIiIAiIgCIiAIiIAiIgCIiAIiIAiIgCIiAIiIAiIgCIsPtRf9Ox0TUfi44MZq98YDkOJ0XG0lbBkrXa2Uml9R7WNGriAMcs1qlt+INFpIp031Bo7BgPHPEDuXN7dete0P367y6chiGNwyY3T14lXLNT/HmsE9U2/aVuf0bsfiG8jsWcTGZeYn/1xHer9Lb109qz4YYip4mC3HotP3QM81QX8vFUvU5F8nbZ1m678o1/0OgjNrhBE5cvArJLh75PBbBcm19ejDX/ANZmgcYcOHag4cvRX49cupo6mdQRYy5b9pWkTTMOGbHQHDnE4jmsmt0ZKStEgiIugIiIAiIgCIiAIiIAiIgCIiAIiIAi8JWp7I7dU7bVqUTTfQqsk7lQjecGndfhoQYkc+q42k6JKLatG2oiLpEg31elOzUX1qphrRpmSTDWjmSVxG+r3qWuq6rVOeDGTIY3RrfDE658ltfxkvQuNGy08wfm1DkG4FtIEnCTLjHIcVz9tdg/cXR/aCB4uiPArz9Xkt7fghKzJNIjwHvyUtlWBHn6Ac1gxbzo1vfJ+3oqqtvccJj/ABw/JWDdRFRMybRoATpgvDWdqD4ELAOtBObnHqT91VZ6Lqjt2m1z3HRrS4nuCjTZKjNGuRJgtHSePJG1xz8Up7G24iRZnjTHdafAmYU6yfD23OzYyn/m9vo2VNYcj+Gdo8slZzXNe3suaQQdQdDkuq7M30LTSnJ7Ya8c4zHI/QrQ6Hw2tTWk/Pph0YNG/BPAujDwK2DYi4rTZqr/AJwG45mJa4EFwcN3nIBdpGK1aaOXFNJp0zqRuaIi9Q6EREAREQBERAEREAREQBERAEREAXLvifcTrNXpXtZRFSm5vzgP3A9hrzHEHcdycDoV1AuCi2+jSq030qm6WVGuY4EjFrhB9VGStUThJxdi6rwZaKNOtTMsqNDhynMHmDIPRRLwvB7nmhZoNSBvvOLaLTkXf3POje84LleyO0Vewmtdgh1QVi2lVcZZTaZL6jhqN2Hho1cVv9kvuz2amKdLeqnFznHOo84ue46klQU7X19l/wDS5G/YrMftH8N2WgNcys8VWgy6pLxUcTJcceyc8vBalavhhbW/pNF/R5By/wBzR6rb7TthV/aGt88F7ZNpq7jjuxzAVGSOF9mh+lZ63OvzOfP2EvBv/jk4nJ9M5dHqVZ/h1b3Z02M/yqN+krp9lvyof1MaehIWYo2oOzBb1UIabDLpsxZNNPH2jnt2fCloINorlwkEtY3dkcN4n6LfLquehZm7tCk2mDEwMTGW844u7ypyLXDDCH+qKgiIrAEREAREQBERAEREAREQBERAEREAVL3gCSYCi3leDaLZdnoFo1534+qTjAGmS42kasGlnl5XRt9qvlowaR1P2WDvC1vqZVyOQO6tVrWs8YVmraQ0Ah+PADLvUd6PUx+nbOSRbqFZhJL3OHGcPFY9tpfkSccM1cpXiR+8/Q8FZt17ta0F9Nrict07hJ9PFVTuuGb8akuHG/wMPelP5Vqo1jgHdhx54wT1af8A5W0MMCRO8QQehha9eFc2hm4KLmElpDiRDY/dljhI0mVnqFqa0Nbul5DQJJAnuWGUM0nxwQfkjJ0uyOaRLxrCy7am6eLj5DnwUH/XYS1rR3uPDw0Vtt7EHMCeAhSjpZX72Wb8k+0bDZq1QzDt0cY9EqXqW4fMcecrXn24nN/sqy+pz8lsi1FUit6VydyNusm0r2n9Ujmtlu6+2VIB7J64HvXKado6d8YqTYbxLDoR19FLyFOb0yEl7ezsSLVbg2hBhrzhkDw/C2kFWp2eBmwyxS2yPURF0qCIiAIiIAiIgCIiAIiIAo9utbaTC92Q8ypC59ttfcv3AewzPmdfsoydIv02Hyzr4MTft9uquJPcFiTW/KxdstwEye0SIyyn+U/1gcAAYBHPwPDJZ3Lk+qw4lCKpEmva97kNMcvf0VpzwWyM598oUZz5OMnywCuUgC4AmBPWJUdxoSLjXY4+51HkrtSDBw7OR7oHcVYEYx7xXrTAjKfxPkVFyLIxJdntIEyJnAY4AnXpioz6xBzRpnHxgR5K3uye/wB5JuG0k0LSWnGDIIjr+cVHf4r3e7QzIBynjmr9ekMc+8ZHHBHMKKs9stEv3o/aCe4eqtvqxqJ9IVhpcMtJkgaadFSDrny1K5uDRdNcQZmdCIjmCNFQLRhGGYjTz8FQ2s0FwPaGIHLgRrgsbWecRwg+H8qW4ro2Wy28ggj+V0rY+/BUaKbjj+08RwXFKdqiBy89Vn9nb23Xggxj4EK7HI8vXadZIndEUW7LYKtNrxqMeuqlK8+bap0wiIhwIiIAiIgCIiAIiICJetp+XRe/gDHXILiN+WzHPMyeq6vtxX3bPH9x9Fw2+bYRUO7nHhIIPfiqM0qPZ9Nh7b+yDUtO8T38co/KrdvDGSCQDEZ4wrdisxe8NaN7eIgak/pAHj5Lq9xbI02AOqgVKkDPFrYyAB9Vgcm3we3k1EcMU2c8sNQvBJnDDj3YZK64rsTLEAIAA6CFhr/2cp1gSAGP0cBrwdxCsbaM2P1KDlTVI5/Zsic8PP3CuWftGep8v58FIt9EsbuRDxgQP7pj6rPXDsq47rqvYAAw/d/xz6rP5G20jfPPCEN0ma/So6T058Fcs9mLyYwjHuXRKGz9Bowpg8zifPqo9p2ep4lg3DGkkHqPspNSMf8AcsbdKznL6faM8VJFTekFsEdRgR15Srt7WN9KqRUETiDo4cQesKBMPjjnM5RPvoubz0E1JJot18ox16e4Cjb/ALw8lMr04P5HDiFj7M0OfulwGMY5Y+isjJM5J/JTUqAOw1mdMlCecCSTy6L20azk3LpKg2qvwHcp3ZW+jyvaIMBX7vvAmoS44uM9/FQKzi94khuQnTgTh4qMSWu6HuwV0SjJyj6G+HV4lzTTd1HUfj0W7ri/wzvL+owzw8Mj5LtC1xfB8vrIbcgREXTKEREAREQBERAEREBp3xFf2GD/AC9MFw28D/WdOkLvHxBpTSaeBP0XCbzMVTz+hKx6k9305+xG2fDiyipaXOIn5bMOTnGB5T4rq9Ji5p8Knj5tYD9zQR3Oxnn2guoNCzYUqs5rpPyf8RVCs1mSpG6vC1XtGBMw/wD0emaorES4COU8esLK0qSBqvAKtRSZOWSTStngCpLVXCFSIWYLam621KDsJLe23q3PxEhcutjoI4ie9dkvJ/8ATf8A4u9CuRXoBvcvqseoe2SPc9KyNxcWR7YwtDXE4HTpgtdq1z8zPjjyz/Cz1V4cW7xhoz1ICwFtpneluU/lcxys9RP4ZarVOoBUZ2E45ZZ44qZWbhjHccjqoU44acpWiD4K5yKKkYRjgJkZO1CjPyU6m1pa6ZyMRq7T1UJzc1dFmeXRvPw/rw9vv3mvoOi6Wg8QD4hfOGwJ7bevqvoyx/8AbZ/i30WzH0fP+oL3IvIiKZ5wREQBERAEREAREQGG2sob9ndyx+n1XB7/AKWJBH7s/JfRdro77HN4gj7LhW1li3Hu6+hVOaNnp6CfaMfsheBs9oY/QYOHFpEH79y7pZ3hzQQZBAIPI5L5+pwCJyIzXTvh1fm+35Dji2Sw8W5lvUenRefH2Tp9M36zH5Ib12v0N4hUlXIleFq0nkFtrVchetCuAIkcbLcKhwV16x183iyhTLnZ6DifsuNqPLJQi5tRXbMTtdbtykWMPbf3w3Xxy8Vze1t46zPXgsveF7ue4uJzzjWeCxNV09y8uc3OW4+l0mF4YbWQLQ2Rhpyw71iqpbOf4Pv1WTruneAwwPlOKxFMYj3mrIRNLZRWEyOuIyPsqPaaXaPXzGqyDqeJgR9FaFDInVXx4KpMhtp4YY+fvNUU6bpcBhvAg8wf4CyhpgCY0HgcvRV0qeR5K2KKHLgy+w1l3XtHNfQVFsNaOAA8lxrYKx71ZgjWT09hdoW/H0eD6hK5pBERTPPCIiAIiIAiIgCIiALm/wARrpxLgM8fuukLF7RXf86iRqMR9VGStF2nybJpnz2WZg8Srt0W1zHAtJa5pmZggj1xAWRvyyFjjgsFUpnfBbqQOGOSwZIp9n0eKfB27ZTaVtpZBgVWjtN0P+5vLlotjC+f7Fbn0Kgcx264HOZy0jhn4rrGyW1jLQNx8NqiRGj41b9lzHkp1Iw6vR1/kx9fX1/Bs5K93laqVQMSQAM1qN9basbLaEOcMC8/pHTipzyqPLMmLTzyuoo2G+75p2dm884n9LdT9hzXLr8vWpWeXPOJGQyDZwaFjbdeLqzi6o4uJxknujoonzScJGHHkseWcsn4HvaXSx06vt/L/YlNrtMnz7lGq2oDA4TqFasUFpl0EGe45qLbXje6KMcfNGrcmyVUqDdM4njMKxZKJc7sjH3K8tbHNz1/lU2aY7z54e+qsS4IN8cFzcIJGvkqiwkNnTD391VTpjeh0gexCqjvGnTguopk+SOacnvU+jQx7PCFUyjh4eaylhs0kADM9+mati7KZyN2+Gt2xNQjIQOp9lb+sdcFg+TRazXM9SsivSiqR85nyb8jYREXSkIiIAiIgCIiAIiIAiIgOd7f3BnUaOy7ONCuW3hZC0yJjXrqvpG00GvaWuEg4Fch2y2edQfl2DJDlnyw+UetotRftfZoVR0iTmpNntJa4ESOkiCDmOeGa8rCOyTh6SrLsIBWSULPWjOjNW7aWvWAFSo5wbhwBjUgZlY357jPA5fVQ6ufZy5596uSR2ccMxpI/lV+NFinSpcFZrx3GVU7BoOYPj+FDtToxGSrBAHdiu7Tu49puzzwjkrNSpJKv0znwOPvgohzw4qSR1SJjnyQOHVSKU5Za+atWMCYc4xy46K40dowD9lBkXL4JbHt3SS3HTrovRSkaYCVTSEiYw9FN+XImCorsqky3d9FxB64dV0TYa5d5/zHDssiOblgNnroNRzWtxOHhqTyXWLDZG0mBjch5nUrbghb3Hl63UUtq+SQiIth5AREQBERAEREAREQBERAEREAUS9LvZXpllQSD4g8Qpapeh1Np2jhe1mzbqFQhww/a7RzfutYrUeq7btfT3mEESOa43edIbxDTlmDmOnELJkhXR62n1e5VLsx73DvVBfGE8clbqGFHNRU0bllsk1HA4KplQYNkYjXTqobqmHvJeB2sgj66hcol5SaKuIhHxoolGvGP2VdOqSccun2XKJeQlCod6SZUr5ggcVh6dUlx4KYwzrgjiQeVGZsbgemER59Vnbus++Q1oknDjJWAsXDLmcgOa6LsXQaILRJ4n3gpY8W5mPPqVFG5bNXQKDMcXu/UeHILNKzZ8leXoJJKkePKTk7YREXSIREQBERAEREAREQBERAEREAXhXqIDFXrYt9pC5TtZsk4kuaMV2pzVEtFha7MLjVnU6PmK2WWrTMPaTz1/KgT7yX0deOytN+bQtWvH4dMdkFS8RojqGji5MK3vcF0u1/DZw/TKxdX4e1QoeJl61RplOp7yQOlbgNgK3NSKXw8qHOU8QeqNMa4AcB1UilX0aC4+S3yy/Dc6rYLu2DYzRdWH7K5ahs0a4roq1XAuy4aLruzl3fLaFdu+4gzILO2ezwroxozSlZIpDBXF4AvVMgEREAREQBERAEREAREQBERAEREAREQBERAeQvCwKpEBaNAcFQbI3gpCICN/o28F6LI3gpCICyLOOCqFIK4iApDFUiIAiIgCIiAIiIAiIgCIiA/9k="/>
          <p:cNvSpPr>
            <a:spLocks noChangeAspect="1" noChangeArrowheads="1"/>
          </p:cNvSpPr>
          <p:nvPr/>
        </p:nvSpPr>
        <p:spPr bwMode="auto">
          <a:xfrm>
            <a:off x="146050" y="-2933700"/>
            <a:ext cx="61341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ltLang="en-US"/>
          </a:p>
        </p:txBody>
      </p:sp>
      <p:pic>
        <p:nvPicPr>
          <p:cNvPr id="286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700" y="4179888"/>
            <a:ext cx="6457950" cy="2093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1"/>
          <p:cNvSpPr>
            <a:spLocks noGrp="1"/>
          </p:cNvSpPr>
          <p:nvPr>
            <p:ph type="body" sz="quarter" idx="10"/>
          </p:nvPr>
        </p:nvSpPr>
        <p:spPr>
          <a:xfrm>
            <a:off x="808038" y="3605213"/>
            <a:ext cx="7772400" cy="914400"/>
          </a:xfrm>
        </p:spPr>
        <p:txBody>
          <a:bodyPr/>
          <a:lstStyle/>
          <a:p>
            <a:r>
              <a:rPr lang="lv-LV" altLang="en-US" sz="3200" smtClean="0">
                <a:latin typeface="Arial" pitchFamily="34" charset="0"/>
                <a:cs typeface="Arial" pitchFamily="34" charset="0"/>
              </a:rPr>
              <a:t>Paldies par uzmanību!</a:t>
            </a:r>
          </a:p>
        </p:txBody>
      </p:sp>
      <p:pic>
        <p:nvPicPr>
          <p:cNvPr id="29699" name="Picture 3" descr="C:\Documents and Settings\istraume\Local Settings\Temporary Internet Files\Content.IE5\DM8PWYET\MP90043864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925" y="4178300"/>
            <a:ext cx="1565275"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7E6ABFC-201D-4F8E-A6DA-C874C2360B48}" type="slidenum">
              <a:rPr lang="en-US" altLang="en-US"/>
              <a:pPr/>
              <a:t>2</a:t>
            </a:fld>
            <a:endParaRPr lang="en-US" altLang="en-US"/>
          </a:p>
        </p:txBody>
      </p:sp>
      <p:pic>
        <p:nvPicPr>
          <p:cNvPr id="14339" name="Picture 3" descr="slaids_nr_8.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95438" y="946150"/>
            <a:ext cx="6938962"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ChangeArrowheads="1"/>
          </p:cNvSpPr>
          <p:nvPr/>
        </p:nvSpPr>
        <p:spPr bwMode="auto">
          <a:xfrm>
            <a:off x="611188" y="3694113"/>
            <a:ext cx="85312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16" tIns="17143" rIns="34216" bIns="17143">
            <a:spAutoFit/>
          </a:bodyPr>
          <a:lstStyle>
            <a:lvl1pPr defTabSz="814388">
              <a:defRPr sz="1700">
                <a:solidFill>
                  <a:schemeClr val="tx1"/>
                </a:solidFill>
                <a:latin typeface="Times New Roman" pitchFamily="18" charset="0"/>
                <a:cs typeface="Arial" pitchFamily="34" charset="0"/>
              </a:defRPr>
            </a:lvl1pPr>
            <a:lvl2pPr marL="742950" indent="-285750" defTabSz="814388">
              <a:defRPr sz="1700">
                <a:solidFill>
                  <a:schemeClr val="tx1"/>
                </a:solidFill>
                <a:latin typeface="Times New Roman" pitchFamily="18" charset="0"/>
                <a:cs typeface="Arial" pitchFamily="34" charset="0"/>
              </a:defRPr>
            </a:lvl2pPr>
            <a:lvl3pPr marL="1143000" indent="-228600" defTabSz="814388">
              <a:defRPr sz="1700">
                <a:solidFill>
                  <a:schemeClr val="tx1"/>
                </a:solidFill>
                <a:latin typeface="Times New Roman" pitchFamily="18" charset="0"/>
                <a:cs typeface="Arial" pitchFamily="34" charset="0"/>
              </a:defRPr>
            </a:lvl3pPr>
            <a:lvl4pPr marL="1600200" indent="-228600" defTabSz="814388">
              <a:defRPr sz="1700">
                <a:solidFill>
                  <a:schemeClr val="tx1"/>
                </a:solidFill>
                <a:latin typeface="Times New Roman" pitchFamily="18" charset="0"/>
                <a:cs typeface="Arial" pitchFamily="34" charset="0"/>
              </a:defRPr>
            </a:lvl4pPr>
            <a:lvl5pPr marL="2057400" indent="-228600" defTabSz="814388">
              <a:defRPr sz="1700">
                <a:solidFill>
                  <a:schemeClr val="tx1"/>
                </a:solidFill>
                <a:latin typeface="Times New Roman" pitchFamily="18" charset="0"/>
                <a:cs typeface="Arial" pitchFamily="34" charset="0"/>
              </a:defRPr>
            </a:lvl5pPr>
            <a:lvl6pPr marL="2514600" indent="-228600" defTabSz="814388" eaLnBrk="0" fontAlgn="base" hangingPunct="0">
              <a:spcBef>
                <a:spcPct val="0"/>
              </a:spcBef>
              <a:spcAft>
                <a:spcPct val="0"/>
              </a:spcAft>
              <a:defRPr sz="1700">
                <a:solidFill>
                  <a:schemeClr val="tx1"/>
                </a:solidFill>
                <a:latin typeface="Times New Roman" pitchFamily="18" charset="0"/>
                <a:cs typeface="Arial" pitchFamily="34" charset="0"/>
              </a:defRPr>
            </a:lvl6pPr>
            <a:lvl7pPr marL="2971800" indent="-228600" defTabSz="814388" eaLnBrk="0" fontAlgn="base" hangingPunct="0">
              <a:spcBef>
                <a:spcPct val="0"/>
              </a:spcBef>
              <a:spcAft>
                <a:spcPct val="0"/>
              </a:spcAft>
              <a:defRPr sz="1700">
                <a:solidFill>
                  <a:schemeClr val="tx1"/>
                </a:solidFill>
                <a:latin typeface="Times New Roman" pitchFamily="18" charset="0"/>
                <a:cs typeface="Arial" pitchFamily="34" charset="0"/>
              </a:defRPr>
            </a:lvl7pPr>
            <a:lvl8pPr marL="3429000" indent="-228600" defTabSz="814388" eaLnBrk="0" fontAlgn="base" hangingPunct="0">
              <a:spcBef>
                <a:spcPct val="0"/>
              </a:spcBef>
              <a:spcAft>
                <a:spcPct val="0"/>
              </a:spcAft>
              <a:defRPr sz="1700">
                <a:solidFill>
                  <a:schemeClr val="tx1"/>
                </a:solidFill>
                <a:latin typeface="Times New Roman" pitchFamily="18" charset="0"/>
                <a:cs typeface="Arial" pitchFamily="34" charset="0"/>
              </a:defRPr>
            </a:lvl8pPr>
            <a:lvl9pPr marL="3886200" indent="-228600" defTabSz="814388" eaLnBrk="0" fontAlgn="base" hangingPunct="0">
              <a:spcBef>
                <a:spcPct val="0"/>
              </a:spcBef>
              <a:spcAft>
                <a:spcPct val="0"/>
              </a:spcAft>
              <a:defRPr sz="1700">
                <a:solidFill>
                  <a:schemeClr val="tx1"/>
                </a:solidFill>
                <a:latin typeface="Times New Roman" pitchFamily="18" charset="0"/>
                <a:cs typeface="Arial" pitchFamily="34" charset="0"/>
              </a:defRPr>
            </a:lvl9pPr>
          </a:lstStyle>
          <a:p>
            <a:pPr algn="ctr" eaLnBrk="1" hangingPunct="1">
              <a:lnSpc>
                <a:spcPct val="115000"/>
              </a:lnSpc>
              <a:spcAft>
                <a:spcPts val="375"/>
              </a:spcAft>
            </a:pPr>
            <a:r>
              <a:rPr lang="lv-LV" altLang="lv-LV" sz="3300" b="1">
                <a:solidFill>
                  <a:srgbClr val="24251E"/>
                </a:solidFill>
                <a:latin typeface="Helvetica Neue Bold Condensed"/>
                <a:ea typeface="MS PGothic" pitchFamily="34" charset="-128"/>
                <a:sym typeface="Georgia" pitchFamily="18" charset="0"/>
              </a:rPr>
              <a:t>LATVIJAS VESELĪBAS PLATFORMA</a:t>
            </a:r>
            <a:endParaRPr lang="lv-LV" altLang="lv-LV" sz="3300">
              <a:solidFill>
                <a:srgbClr val="24251E"/>
              </a:solidFill>
              <a:latin typeface="Helvetica Neue Bold Condensed"/>
              <a:ea typeface="MS PGothic" pitchFamily="34" charset="-128"/>
              <a:sym typeface="Georgia" pitchFamily="18" charset="0"/>
            </a:endParaRPr>
          </a:p>
        </p:txBody>
      </p:sp>
      <p:sp>
        <p:nvSpPr>
          <p:cNvPr id="14341" name="Rectangle 1"/>
          <p:cNvSpPr>
            <a:spLocks noChangeArrowheads="1"/>
          </p:cNvSpPr>
          <p:nvPr/>
        </p:nvSpPr>
        <p:spPr bwMode="auto">
          <a:xfrm>
            <a:off x="5065713" y="5162550"/>
            <a:ext cx="3887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lv-LV" altLang="lv-LV" sz="2000">
                <a:latin typeface="Helvetica Neue Light"/>
                <a:ea typeface="Geneva"/>
                <a:cs typeface="Geneva"/>
                <a:sym typeface="Helvetica Neue Bold Condensed"/>
              </a:rPr>
              <a:t>Dr. Biol. Guntis Belēvičs</a:t>
            </a:r>
          </a:p>
          <a:p>
            <a:pPr eaLnBrk="1" hangingPunct="1"/>
            <a:r>
              <a:rPr lang="lv-LV" altLang="lv-LV" sz="2000">
                <a:latin typeface="Helvetica Neue Light"/>
                <a:ea typeface="Geneva"/>
                <a:cs typeface="Geneva"/>
                <a:sym typeface="Helvetica Neue Bold Condensed"/>
              </a:rPr>
              <a:t>Veselības ministrs</a:t>
            </a:r>
            <a:endParaRPr lang="en-US" altLang="lv-LV" sz="2000">
              <a:latin typeface="Helvetica Neue Light"/>
              <a:ea typeface="Geneva"/>
              <a:cs typeface="Geneva"/>
              <a:sym typeface="Helvetica Neue Bold Condense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6"/>
          <p:cNvSpPr>
            <a:spLocks noGrp="1"/>
          </p:cNvSpPr>
          <p:nvPr>
            <p:ph type="body" sz="quarter" idx="10"/>
          </p:nvPr>
        </p:nvSpPr>
        <p:spPr/>
        <p:txBody>
          <a:bodyPr/>
          <a:lstStyle/>
          <a:p>
            <a:endParaRPr lang="lv-LV" altLang="en-US" smtClean="0"/>
          </a:p>
        </p:txBody>
      </p:sp>
      <p:sp>
        <p:nvSpPr>
          <p:cNvPr id="15363" name="Text Placeholder 7"/>
          <p:cNvSpPr>
            <a:spLocks noGrp="1"/>
          </p:cNvSpPr>
          <p:nvPr>
            <p:ph type="body" sz="quarter" idx="12"/>
          </p:nvPr>
        </p:nvSpPr>
        <p:spPr/>
        <p:txBody>
          <a:bodyPr/>
          <a:lstStyle/>
          <a:p>
            <a:endParaRPr lang="lv-LV" altLang="en-US" smtClean="0"/>
          </a:p>
        </p:txBody>
      </p:sp>
      <p:sp>
        <p:nvSpPr>
          <p:cNvPr id="15364"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2D8EFE1-A12D-40C6-9DD8-342EF9761167}" type="slidenum">
              <a:rPr lang="en-US" altLang="en-US"/>
              <a:pPr/>
              <a:t>3</a:t>
            </a:fld>
            <a:endParaRPr lang="en-US" altLang="en-US"/>
          </a:p>
        </p:txBody>
      </p:sp>
      <p:pic>
        <p:nvPicPr>
          <p:cNvPr id="15365" name="Picture 2" descr="slaids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538" y="504825"/>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1"/>
          <p:cNvSpPr>
            <a:spLocks noGrp="1"/>
          </p:cNvSpPr>
          <p:nvPr>
            <p:ph type="body" sz="quarter" idx="10"/>
          </p:nvPr>
        </p:nvSpPr>
        <p:spPr/>
        <p:txBody>
          <a:bodyPr/>
          <a:lstStyle/>
          <a:p>
            <a:endParaRPr lang="lv-LV" altLang="en-US" smtClean="0"/>
          </a:p>
        </p:txBody>
      </p:sp>
      <p:sp>
        <p:nvSpPr>
          <p:cNvPr id="16387" name="Text Placeholder 2"/>
          <p:cNvSpPr>
            <a:spLocks noGrp="1"/>
          </p:cNvSpPr>
          <p:nvPr>
            <p:ph type="body" sz="quarter" idx="12"/>
          </p:nvPr>
        </p:nvSpPr>
        <p:spPr/>
        <p:txBody>
          <a:bodyPr/>
          <a:lstStyle/>
          <a:p>
            <a:endParaRPr lang="lv-LV" altLang="en-US" smtClean="0"/>
          </a:p>
        </p:txBody>
      </p:sp>
      <p:sp>
        <p:nvSpPr>
          <p:cNvPr id="16388" name="Slide Number Placeholder 3"/>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D15F73D-9537-4D64-AB7E-3415A5A69B3E}" type="slidenum">
              <a:rPr lang="en-US" altLang="en-US"/>
              <a:pPr/>
              <a:t>4</a:t>
            </a:fld>
            <a:endParaRPr lang="en-US" altLang="en-US"/>
          </a:p>
        </p:txBody>
      </p:sp>
      <p:pic>
        <p:nvPicPr>
          <p:cNvPr id="16389" name="Picture 1" descr="slaidi_2_ppt-06.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1988" y="981075"/>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1"/>
          <p:cNvSpPr>
            <a:spLocks noGrp="1"/>
          </p:cNvSpPr>
          <p:nvPr>
            <p:ph type="body" sz="quarter" idx="10"/>
          </p:nvPr>
        </p:nvSpPr>
        <p:spPr/>
        <p:txBody>
          <a:bodyPr/>
          <a:lstStyle/>
          <a:p>
            <a:endParaRPr lang="lv-LV" altLang="en-US" smtClean="0"/>
          </a:p>
        </p:txBody>
      </p:sp>
      <p:sp>
        <p:nvSpPr>
          <p:cNvPr id="17411" name="Text Placeholder 2"/>
          <p:cNvSpPr>
            <a:spLocks noGrp="1"/>
          </p:cNvSpPr>
          <p:nvPr>
            <p:ph type="body" sz="quarter" idx="12"/>
          </p:nvPr>
        </p:nvSpPr>
        <p:spPr/>
        <p:txBody>
          <a:bodyPr/>
          <a:lstStyle/>
          <a:p>
            <a:endParaRPr lang="lv-LV" altLang="en-US" smtClean="0"/>
          </a:p>
        </p:txBody>
      </p:sp>
      <p:sp>
        <p:nvSpPr>
          <p:cNvPr id="17412" name="Slide Number Placeholder 3"/>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F590C11-6CB9-4FDA-B61C-7F0786C83632}" type="slidenum">
              <a:rPr lang="en-US" altLang="en-US"/>
              <a:pPr/>
              <a:t>5</a:t>
            </a:fld>
            <a:endParaRPr lang="en-US" altLang="en-US"/>
          </a:p>
        </p:txBody>
      </p:sp>
      <p:pic>
        <p:nvPicPr>
          <p:cNvPr id="17413" name="Picture 1" descr="slaids_nr_9.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01758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4791075" y="3683000"/>
            <a:ext cx="2301875" cy="2273300"/>
          </a:xfrm>
          <a:prstGeom prst="ellipse">
            <a:avLst/>
          </a:prstGeom>
          <a:gradFill>
            <a:gsLst>
              <a:gs pos="0">
                <a:schemeClr val="accent1">
                  <a:tint val="66000"/>
                  <a:satMod val="160000"/>
                  <a:alpha val="0"/>
                  <a:lumMod val="70000"/>
                  <a:lumOff val="30000"/>
                </a:schemeClr>
              </a:gs>
              <a:gs pos="10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altLang="lv-LV" sz="1600">
                <a:solidFill>
                  <a:srgbClr val="376092"/>
                </a:solidFill>
                <a:latin typeface="Verdana" pitchFamily="34" charset="0"/>
                <a:cs typeface="Arial" charset="0"/>
              </a:rPr>
              <a:t>SPKC organizētas veselības veicināšanas aktivitātes</a:t>
            </a:r>
          </a:p>
        </p:txBody>
      </p:sp>
      <p:sp>
        <p:nvSpPr>
          <p:cNvPr id="18435" name="Title 1"/>
          <p:cNvSpPr>
            <a:spLocks noGrp="1"/>
          </p:cNvSpPr>
          <p:nvPr>
            <p:ph type="title"/>
          </p:nvPr>
        </p:nvSpPr>
        <p:spPr>
          <a:xfrm>
            <a:off x="2289175" y="381000"/>
            <a:ext cx="6096000" cy="1003300"/>
          </a:xfrm>
        </p:spPr>
        <p:txBody>
          <a:bodyPr/>
          <a:lstStyle/>
          <a:p>
            <a:pPr algn="ctr"/>
            <a:r>
              <a:rPr lang="lv-LV" altLang="lv-LV" smtClean="0"/>
              <a:t>Valsts veselības veicināšanas darba organizācijas modelis </a:t>
            </a:r>
            <a:endParaRPr lang="lv-LV" altLang="en-US" smtClean="0"/>
          </a:p>
        </p:txBody>
      </p:sp>
      <p:sp>
        <p:nvSpPr>
          <p:cNvPr id="7" name="Rounded Rectangle 6"/>
          <p:cNvSpPr/>
          <p:nvPr/>
        </p:nvSpPr>
        <p:spPr bwMode="auto">
          <a:xfrm>
            <a:off x="2267744" y="1463762"/>
            <a:ext cx="4608512" cy="355488"/>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lvl1pPr>
              <a:defRPr sz="1700">
                <a:solidFill>
                  <a:schemeClr val="tx1"/>
                </a:solidFill>
                <a:latin typeface="Times New Roman" pitchFamily="18" charset="0"/>
                <a:cs typeface="Arial" charset="0"/>
              </a:defRPr>
            </a:lvl1pPr>
            <a:lvl2pPr marL="742950" indent="-285750">
              <a:defRPr sz="1700">
                <a:solidFill>
                  <a:schemeClr val="tx1"/>
                </a:solidFill>
                <a:latin typeface="Times New Roman" pitchFamily="18" charset="0"/>
                <a:cs typeface="Arial" charset="0"/>
              </a:defRPr>
            </a:lvl2pPr>
            <a:lvl3pPr marL="1143000" indent="-228600">
              <a:defRPr sz="1700">
                <a:solidFill>
                  <a:schemeClr val="tx1"/>
                </a:solidFill>
                <a:latin typeface="Times New Roman" pitchFamily="18" charset="0"/>
                <a:cs typeface="Arial" charset="0"/>
              </a:defRPr>
            </a:lvl3pPr>
            <a:lvl4pPr marL="1600200" indent="-228600">
              <a:defRPr sz="1700">
                <a:solidFill>
                  <a:schemeClr val="tx1"/>
                </a:solidFill>
                <a:latin typeface="Times New Roman" pitchFamily="18" charset="0"/>
                <a:cs typeface="Arial" charset="0"/>
              </a:defRPr>
            </a:lvl4pPr>
            <a:lvl5pPr marL="2057400" indent="-228600">
              <a:defRPr sz="1700">
                <a:solidFill>
                  <a:schemeClr val="tx1"/>
                </a:solidFill>
                <a:latin typeface="Times New Roman" pitchFamily="18" charset="0"/>
                <a:cs typeface="Arial" charset="0"/>
              </a:defRPr>
            </a:lvl5pPr>
            <a:lvl6pPr marL="2514600" indent="-228600" defTabSz="938213" eaLnBrk="0" fontAlgn="base" hangingPunct="0">
              <a:spcBef>
                <a:spcPct val="0"/>
              </a:spcBef>
              <a:spcAft>
                <a:spcPct val="0"/>
              </a:spcAft>
              <a:defRPr sz="1700">
                <a:solidFill>
                  <a:schemeClr val="tx1"/>
                </a:solidFill>
                <a:latin typeface="Times New Roman" pitchFamily="18" charset="0"/>
                <a:cs typeface="Arial" charset="0"/>
              </a:defRPr>
            </a:lvl6pPr>
            <a:lvl7pPr marL="2971800" indent="-228600" defTabSz="938213" eaLnBrk="0" fontAlgn="base" hangingPunct="0">
              <a:spcBef>
                <a:spcPct val="0"/>
              </a:spcBef>
              <a:spcAft>
                <a:spcPct val="0"/>
              </a:spcAft>
              <a:defRPr sz="1700">
                <a:solidFill>
                  <a:schemeClr val="tx1"/>
                </a:solidFill>
                <a:latin typeface="Times New Roman" pitchFamily="18" charset="0"/>
                <a:cs typeface="Arial" charset="0"/>
              </a:defRPr>
            </a:lvl7pPr>
            <a:lvl8pPr marL="3429000" indent="-228600" defTabSz="938213" eaLnBrk="0" fontAlgn="base" hangingPunct="0">
              <a:spcBef>
                <a:spcPct val="0"/>
              </a:spcBef>
              <a:spcAft>
                <a:spcPct val="0"/>
              </a:spcAft>
              <a:defRPr sz="1700">
                <a:solidFill>
                  <a:schemeClr val="tx1"/>
                </a:solidFill>
                <a:latin typeface="Times New Roman" pitchFamily="18" charset="0"/>
                <a:cs typeface="Arial" charset="0"/>
              </a:defRPr>
            </a:lvl8pPr>
            <a:lvl9pPr marL="3886200" indent="-228600" defTabSz="938213" eaLnBrk="0" fontAlgn="base" hangingPunct="0">
              <a:spcBef>
                <a:spcPct val="0"/>
              </a:spcBef>
              <a:spcAft>
                <a:spcPct val="0"/>
              </a:spcAft>
              <a:defRPr sz="1700">
                <a:solidFill>
                  <a:schemeClr val="tx1"/>
                </a:solidFill>
                <a:latin typeface="Times New Roman" pitchFamily="18" charset="0"/>
                <a:cs typeface="Arial" charset="0"/>
              </a:defRPr>
            </a:lvl9pPr>
          </a:lstStyle>
          <a:p>
            <a:pPr algn="ctr">
              <a:lnSpc>
                <a:spcPct val="93000"/>
              </a:lnSpc>
              <a:spcBef>
                <a:spcPct val="50000"/>
              </a:spcBef>
              <a:buClr>
                <a:srgbClr val="000000"/>
              </a:buClr>
              <a:buSzPct val="100000"/>
              <a:buFont typeface="Arial" charset="0"/>
              <a:buNone/>
              <a:defRPr/>
            </a:pPr>
            <a:r>
              <a:rPr lang="en-US" altLang="lv-LV" sz="1600" b="1" dirty="0" smtClean="0">
                <a:solidFill>
                  <a:schemeClr val="bg1"/>
                </a:solidFill>
                <a:latin typeface="Verdana" pitchFamily="34" charset="0"/>
              </a:rPr>
              <a:t> </a:t>
            </a:r>
            <a:r>
              <a:rPr lang="lv-LV" altLang="lv-LV" sz="1400" b="1" dirty="0" smtClean="0">
                <a:solidFill>
                  <a:schemeClr val="bg1"/>
                </a:solidFill>
                <a:latin typeface="Verdana" pitchFamily="34" charset="0"/>
              </a:rPr>
              <a:t>Veselības ministrija</a:t>
            </a:r>
            <a:r>
              <a:rPr lang="en-US" altLang="lv-LV" sz="1400" dirty="0" smtClean="0">
                <a:solidFill>
                  <a:schemeClr val="bg1"/>
                </a:solidFill>
                <a:latin typeface="Verdana" pitchFamily="34" charset="0"/>
              </a:rPr>
              <a:t> </a:t>
            </a:r>
          </a:p>
        </p:txBody>
      </p:sp>
      <p:sp>
        <p:nvSpPr>
          <p:cNvPr id="8" name="Rounded Rectangle 7"/>
          <p:cNvSpPr/>
          <p:nvPr/>
        </p:nvSpPr>
        <p:spPr bwMode="auto">
          <a:xfrm>
            <a:off x="2267744" y="2396233"/>
            <a:ext cx="4608512" cy="1108105"/>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algn="ctr">
              <a:lnSpc>
                <a:spcPct val="93000"/>
              </a:lnSpc>
              <a:spcBef>
                <a:spcPct val="50000"/>
              </a:spcBef>
              <a:buClr>
                <a:srgbClr val="000000"/>
              </a:buClr>
              <a:buSzPct val="100000"/>
              <a:buFont typeface="Arial" charset="0"/>
              <a:buNone/>
              <a:defRPr/>
            </a:pPr>
            <a:r>
              <a:rPr lang="lv-LV" altLang="lv-LV" sz="1400" b="1" dirty="0">
                <a:solidFill>
                  <a:schemeClr val="bg1"/>
                </a:solidFill>
                <a:latin typeface="Verdana" pitchFamily="34" charset="0"/>
                <a:cs typeface="Arial" charset="0"/>
              </a:rPr>
              <a:t>Slimību profilakses un kontroles centrs (SPKC)</a:t>
            </a:r>
            <a:r>
              <a:rPr lang="lv-LV" altLang="lv-LV" sz="1400" dirty="0">
                <a:solidFill>
                  <a:schemeClr val="bg1"/>
                </a:solidFill>
                <a:latin typeface="Verdana" pitchFamily="34" charset="0"/>
                <a:cs typeface="Arial" charset="0"/>
              </a:rPr>
              <a:t> </a:t>
            </a:r>
          </a:p>
          <a:p>
            <a:pPr algn="ctr">
              <a:lnSpc>
                <a:spcPct val="93000"/>
              </a:lnSpc>
              <a:spcBef>
                <a:spcPct val="50000"/>
              </a:spcBef>
              <a:buClr>
                <a:srgbClr val="000000"/>
              </a:buClr>
              <a:buSzPct val="100000"/>
              <a:buFont typeface="Arial" charset="0"/>
              <a:buNone/>
              <a:defRPr/>
            </a:pPr>
            <a:r>
              <a:rPr lang="lv-LV" altLang="lv-LV" sz="1400" dirty="0">
                <a:solidFill>
                  <a:schemeClr val="bg1"/>
                </a:solidFill>
                <a:latin typeface="Verdana" pitchFamily="34" charset="0"/>
                <a:cs typeface="Arial" charset="0"/>
              </a:rPr>
              <a:t>k</a:t>
            </a:r>
            <a:r>
              <a:rPr lang="en-US" altLang="lv-LV" sz="1400" dirty="0" err="1">
                <a:solidFill>
                  <a:schemeClr val="bg1"/>
                </a:solidFill>
                <a:latin typeface="Verdana" pitchFamily="34" charset="0"/>
                <a:cs typeface="Arial" charset="0"/>
              </a:rPr>
              <a:t>oordinācija</a:t>
            </a:r>
            <a:r>
              <a:rPr lang="en-US" altLang="lv-LV" sz="1400" dirty="0">
                <a:solidFill>
                  <a:schemeClr val="bg1"/>
                </a:solidFill>
                <a:latin typeface="Verdana" pitchFamily="34" charset="0"/>
                <a:cs typeface="Arial" charset="0"/>
              </a:rPr>
              <a:t>, </a:t>
            </a:r>
            <a:r>
              <a:rPr lang="en-US" altLang="lv-LV" sz="1400" dirty="0" err="1">
                <a:solidFill>
                  <a:schemeClr val="bg1"/>
                </a:solidFill>
                <a:latin typeface="Verdana" pitchFamily="34" charset="0"/>
                <a:cs typeface="Arial" charset="0"/>
              </a:rPr>
              <a:t>vadlīniju</a:t>
            </a:r>
            <a:r>
              <a:rPr lang="en-US" altLang="lv-LV" sz="1400" dirty="0">
                <a:solidFill>
                  <a:schemeClr val="bg1"/>
                </a:solidFill>
                <a:latin typeface="Verdana" pitchFamily="34" charset="0"/>
                <a:cs typeface="Arial" charset="0"/>
              </a:rPr>
              <a:t> </a:t>
            </a:r>
            <a:r>
              <a:rPr lang="en-US" altLang="lv-LV" sz="1400" dirty="0" err="1">
                <a:solidFill>
                  <a:schemeClr val="bg1"/>
                </a:solidFill>
                <a:latin typeface="Verdana" pitchFamily="34" charset="0"/>
                <a:cs typeface="Arial" charset="0"/>
              </a:rPr>
              <a:t>izstrāde</a:t>
            </a:r>
            <a:r>
              <a:rPr lang="lv-LV" altLang="lv-LV" sz="1400" dirty="0">
                <a:solidFill>
                  <a:schemeClr val="bg1"/>
                </a:solidFill>
                <a:latin typeface="Verdana" pitchFamily="34" charset="0"/>
                <a:cs typeface="Arial" charset="0"/>
              </a:rPr>
              <a:t>, metodiskais </a:t>
            </a:r>
            <a:r>
              <a:rPr lang="en-US" altLang="lv-LV" sz="1400" dirty="0" err="1">
                <a:solidFill>
                  <a:schemeClr val="bg1"/>
                </a:solidFill>
                <a:latin typeface="Verdana" pitchFamily="34" charset="0"/>
                <a:cs typeface="Arial" charset="0"/>
              </a:rPr>
              <a:t>atbalsts</a:t>
            </a:r>
            <a:r>
              <a:rPr lang="lv-LV" altLang="lv-LV" sz="1400" dirty="0">
                <a:solidFill>
                  <a:schemeClr val="bg1"/>
                </a:solidFill>
                <a:latin typeface="Verdana" pitchFamily="34" charset="0"/>
                <a:cs typeface="Arial" charset="0"/>
              </a:rPr>
              <a:t> pašvaldībām, aktivitāšu veikšana</a:t>
            </a:r>
            <a:endParaRPr lang="en-US" altLang="lv-LV" sz="1400" dirty="0">
              <a:solidFill>
                <a:schemeClr val="bg1"/>
              </a:solidFill>
              <a:latin typeface="Verdana" pitchFamily="34" charset="0"/>
              <a:cs typeface="Arial" charset="0"/>
            </a:endParaRPr>
          </a:p>
        </p:txBody>
      </p:sp>
      <p:sp>
        <p:nvSpPr>
          <p:cNvPr id="9" name="Oval 8"/>
          <p:cNvSpPr/>
          <p:nvPr/>
        </p:nvSpPr>
        <p:spPr>
          <a:xfrm>
            <a:off x="107950" y="3635375"/>
            <a:ext cx="5256213" cy="2393950"/>
          </a:xfrm>
          <a:prstGeom prst="ellipse">
            <a:avLst/>
          </a:prstGeom>
          <a:gradFill>
            <a:gsLst>
              <a:gs pos="0">
                <a:schemeClr val="accent1">
                  <a:tint val="66000"/>
                  <a:satMod val="160000"/>
                  <a:alpha val="0"/>
                  <a:lumMod val="70000"/>
                  <a:lumOff val="30000"/>
                </a:schemeClr>
              </a:gs>
              <a:gs pos="10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dirty="0">
              <a:solidFill>
                <a:schemeClr val="accent1">
                  <a:lumMod val="75000"/>
                </a:schemeClr>
              </a:solidFill>
            </a:endParaRPr>
          </a:p>
        </p:txBody>
      </p:sp>
      <p:sp>
        <p:nvSpPr>
          <p:cNvPr id="18443" name="TextBox 9"/>
          <p:cNvSpPr txBox="1">
            <a:spLocks noChangeArrowheads="1"/>
          </p:cNvSpPr>
          <p:nvPr/>
        </p:nvSpPr>
        <p:spPr bwMode="auto">
          <a:xfrm>
            <a:off x="896938" y="3852863"/>
            <a:ext cx="3508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lv-LV" altLang="lv-LV" sz="1400">
                <a:solidFill>
                  <a:srgbClr val="376092"/>
                </a:solidFill>
                <a:latin typeface="Verdana" pitchFamily="34" charset="0"/>
              </a:rPr>
              <a:t>Valsts veselības veicināšanas politikas ieviešana caur pašvaldībām</a:t>
            </a:r>
            <a:endParaRPr lang="lv-LV" altLang="lv-LV" sz="1400">
              <a:latin typeface="Verdana" pitchFamily="34" charset="0"/>
            </a:endParaRPr>
          </a:p>
        </p:txBody>
      </p:sp>
      <p:sp>
        <p:nvSpPr>
          <p:cNvPr id="11" name="Rounded Rectangle 10"/>
          <p:cNvSpPr/>
          <p:nvPr/>
        </p:nvSpPr>
        <p:spPr bwMode="auto">
          <a:xfrm>
            <a:off x="167334" y="4521472"/>
            <a:ext cx="2423466" cy="988923"/>
          </a:xfrm>
          <a:prstGeom prst="roundRect">
            <a:avLst/>
          </a:prstGeom>
          <a:solidFill>
            <a:srgbClr val="BC4C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spAutoFit/>
          </a:bodyPr>
          <a:lstStyle>
            <a:lvl1pPr defTabSz="449263">
              <a:defRPr sz="1700">
                <a:solidFill>
                  <a:schemeClr val="tx1"/>
                </a:solidFill>
                <a:latin typeface="Times New Roman" pitchFamily="18" charset="0"/>
                <a:cs typeface="Arial" charset="0"/>
              </a:defRPr>
            </a:lvl1pPr>
            <a:lvl2pPr defTabSz="449263">
              <a:defRPr sz="1700">
                <a:solidFill>
                  <a:schemeClr val="tx1"/>
                </a:solidFill>
                <a:latin typeface="Times New Roman" pitchFamily="18" charset="0"/>
                <a:cs typeface="Arial" charset="0"/>
              </a:defRPr>
            </a:lvl2pPr>
            <a:lvl3pPr defTabSz="449263">
              <a:defRPr sz="1700">
                <a:solidFill>
                  <a:schemeClr val="tx1"/>
                </a:solidFill>
                <a:latin typeface="Times New Roman" pitchFamily="18" charset="0"/>
                <a:cs typeface="Arial" charset="0"/>
              </a:defRPr>
            </a:lvl3pPr>
            <a:lvl4pPr defTabSz="449263">
              <a:defRPr sz="1700">
                <a:solidFill>
                  <a:schemeClr val="tx1"/>
                </a:solidFill>
                <a:latin typeface="Times New Roman" pitchFamily="18" charset="0"/>
                <a:cs typeface="Arial" charset="0"/>
              </a:defRPr>
            </a:lvl4pPr>
            <a:lvl5pPr defTabSz="449263">
              <a:defRPr sz="1700">
                <a:solidFill>
                  <a:schemeClr val="tx1"/>
                </a:solidFill>
                <a:latin typeface="Times New Roman" pitchFamily="18" charset="0"/>
                <a:cs typeface="Arial" charset="0"/>
              </a:defRPr>
            </a:lvl5pPr>
            <a:lvl6pPr marL="2335213" indent="-49213" defTabSz="449263" eaLnBrk="0" fontAlgn="base" hangingPunct="0">
              <a:spcBef>
                <a:spcPct val="0"/>
              </a:spcBef>
              <a:spcAft>
                <a:spcPct val="0"/>
              </a:spcAft>
              <a:defRPr sz="1700">
                <a:solidFill>
                  <a:schemeClr val="tx1"/>
                </a:solidFill>
                <a:latin typeface="Times New Roman" pitchFamily="18" charset="0"/>
                <a:cs typeface="Arial" charset="0"/>
              </a:defRPr>
            </a:lvl6pPr>
            <a:lvl7pPr marL="2792413" indent="-49213" defTabSz="449263" eaLnBrk="0" fontAlgn="base" hangingPunct="0">
              <a:spcBef>
                <a:spcPct val="0"/>
              </a:spcBef>
              <a:spcAft>
                <a:spcPct val="0"/>
              </a:spcAft>
              <a:defRPr sz="1700">
                <a:solidFill>
                  <a:schemeClr val="tx1"/>
                </a:solidFill>
                <a:latin typeface="Times New Roman" pitchFamily="18" charset="0"/>
                <a:cs typeface="Arial" charset="0"/>
              </a:defRPr>
            </a:lvl7pPr>
            <a:lvl8pPr marL="3249613" indent="-49213" defTabSz="449263" eaLnBrk="0" fontAlgn="base" hangingPunct="0">
              <a:spcBef>
                <a:spcPct val="0"/>
              </a:spcBef>
              <a:spcAft>
                <a:spcPct val="0"/>
              </a:spcAft>
              <a:defRPr sz="1700">
                <a:solidFill>
                  <a:schemeClr val="tx1"/>
                </a:solidFill>
                <a:latin typeface="Times New Roman" pitchFamily="18" charset="0"/>
                <a:cs typeface="Arial" charset="0"/>
              </a:defRPr>
            </a:lvl8pPr>
            <a:lvl9pPr marL="3706813" indent="-49213" defTabSz="449263" eaLnBrk="0" fontAlgn="base" hangingPunct="0">
              <a:spcBef>
                <a:spcPct val="0"/>
              </a:spcBef>
              <a:spcAft>
                <a:spcPct val="0"/>
              </a:spcAft>
              <a:defRPr sz="1700">
                <a:solidFill>
                  <a:schemeClr val="tx1"/>
                </a:solidFill>
                <a:latin typeface="Times New Roman" pitchFamily="18" charset="0"/>
                <a:cs typeface="Arial" charset="0"/>
              </a:defRPr>
            </a:lvl9pPr>
          </a:lstStyle>
          <a:p>
            <a:pPr algn="ctr">
              <a:lnSpc>
                <a:spcPct val="93000"/>
              </a:lnSpc>
              <a:spcBef>
                <a:spcPct val="50000"/>
              </a:spcBef>
              <a:buClr>
                <a:srgbClr val="000000"/>
              </a:buClr>
              <a:buSzPct val="100000"/>
              <a:buFont typeface="Arial" charset="0"/>
              <a:buNone/>
              <a:defRPr/>
            </a:pPr>
            <a:r>
              <a:rPr lang="lv-LV" altLang="lv-LV" sz="1400" b="1" dirty="0" smtClean="0">
                <a:solidFill>
                  <a:schemeClr val="bg1"/>
                </a:solidFill>
                <a:latin typeface="Verdana" pitchFamily="34" charset="0"/>
              </a:rPr>
              <a:t>Pašvaldību kontaktpersonas veselības veicināšanā </a:t>
            </a:r>
            <a:r>
              <a:rPr lang="lv-LV" altLang="lv-LV" sz="1400" b="1" u="sng" dirty="0" smtClean="0">
                <a:solidFill>
                  <a:schemeClr val="bg1"/>
                </a:solidFill>
                <a:effectLst>
                  <a:outerShdw blurRad="38100" dist="38100" dir="2700000" algn="tl">
                    <a:srgbClr val="C0C0C0"/>
                  </a:outerShdw>
                </a:effectLst>
                <a:latin typeface="Verdana" pitchFamily="34" charset="0"/>
              </a:rPr>
              <a:t>(86)</a:t>
            </a:r>
            <a:endParaRPr lang="en-US" altLang="lv-LV" sz="1400" b="1" u="sng" dirty="0" smtClean="0">
              <a:solidFill>
                <a:schemeClr val="bg1"/>
              </a:solidFill>
              <a:effectLst>
                <a:outerShdw blurRad="38100" dist="38100" dir="2700000" algn="tl">
                  <a:srgbClr val="C0C0C0"/>
                </a:outerShdw>
              </a:effectLst>
              <a:latin typeface="Verdana" pitchFamily="34" charset="0"/>
            </a:endParaRPr>
          </a:p>
        </p:txBody>
      </p:sp>
      <p:sp>
        <p:nvSpPr>
          <p:cNvPr id="12" name="Rounded Rectangle 11"/>
          <p:cNvSpPr/>
          <p:nvPr/>
        </p:nvSpPr>
        <p:spPr bwMode="auto">
          <a:xfrm>
            <a:off x="2601433" y="4521472"/>
            <a:ext cx="2547744" cy="766167"/>
          </a:xfrm>
          <a:prstGeom prst="roundRect">
            <a:avLst/>
          </a:prstGeom>
          <a:solidFill>
            <a:srgbClr val="BC4C00"/>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a:spAutoFit/>
          </a:bodyPr>
          <a:lstStyle>
            <a:lvl1pPr defTabSz="449263">
              <a:defRPr sz="1700">
                <a:solidFill>
                  <a:schemeClr val="tx1"/>
                </a:solidFill>
                <a:latin typeface="Times New Roman" pitchFamily="18" charset="0"/>
                <a:cs typeface="Arial" charset="0"/>
              </a:defRPr>
            </a:lvl1pPr>
            <a:lvl2pPr defTabSz="449263">
              <a:defRPr sz="1700">
                <a:solidFill>
                  <a:schemeClr val="tx1"/>
                </a:solidFill>
                <a:latin typeface="Times New Roman" pitchFamily="18" charset="0"/>
                <a:cs typeface="Arial" charset="0"/>
              </a:defRPr>
            </a:lvl2pPr>
            <a:lvl3pPr defTabSz="449263">
              <a:defRPr sz="1700">
                <a:solidFill>
                  <a:schemeClr val="tx1"/>
                </a:solidFill>
                <a:latin typeface="Times New Roman" pitchFamily="18" charset="0"/>
                <a:cs typeface="Arial" charset="0"/>
              </a:defRPr>
            </a:lvl3pPr>
            <a:lvl4pPr defTabSz="449263">
              <a:defRPr sz="1700">
                <a:solidFill>
                  <a:schemeClr val="tx1"/>
                </a:solidFill>
                <a:latin typeface="Times New Roman" pitchFamily="18" charset="0"/>
                <a:cs typeface="Arial" charset="0"/>
              </a:defRPr>
            </a:lvl4pPr>
            <a:lvl5pPr defTabSz="449263">
              <a:defRPr sz="1700">
                <a:solidFill>
                  <a:schemeClr val="tx1"/>
                </a:solidFill>
                <a:latin typeface="Times New Roman" pitchFamily="18" charset="0"/>
                <a:cs typeface="Arial" charset="0"/>
              </a:defRPr>
            </a:lvl5pPr>
            <a:lvl6pPr marL="2335213" indent="-49213" defTabSz="449263" eaLnBrk="0" fontAlgn="base" hangingPunct="0">
              <a:spcBef>
                <a:spcPct val="0"/>
              </a:spcBef>
              <a:spcAft>
                <a:spcPct val="0"/>
              </a:spcAft>
              <a:defRPr sz="1700">
                <a:solidFill>
                  <a:schemeClr val="tx1"/>
                </a:solidFill>
                <a:latin typeface="Times New Roman" pitchFamily="18" charset="0"/>
                <a:cs typeface="Arial" charset="0"/>
              </a:defRPr>
            </a:lvl6pPr>
            <a:lvl7pPr marL="2792413" indent="-49213" defTabSz="449263" eaLnBrk="0" fontAlgn="base" hangingPunct="0">
              <a:spcBef>
                <a:spcPct val="0"/>
              </a:spcBef>
              <a:spcAft>
                <a:spcPct val="0"/>
              </a:spcAft>
              <a:defRPr sz="1700">
                <a:solidFill>
                  <a:schemeClr val="tx1"/>
                </a:solidFill>
                <a:latin typeface="Times New Roman" pitchFamily="18" charset="0"/>
                <a:cs typeface="Arial" charset="0"/>
              </a:defRPr>
            </a:lvl7pPr>
            <a:lvl8pPr marL="3249613" indent="-49213" defTabSz="449263" eaLnBrk="0" fontAlgn="base" hangingPunct="0">
              <a:spcBef>
                <a:spcPct val="0"/>
              </a:spcBef>
              <a:spcAft>
                <a:spcPct val="0"/>
              </a:spcAft>
              <a:defRPr sz="1700">
                <a:solidFill>
                  <a:schemeClr val="tx1"/>
                </a:solidFill>
                <a:latin typeface="Times New Roman" pitchFamily="18" charset="0"/>
                <a:cs typeface="Arial" charset="0"/>
              </a:defRPr>
            </a:lvl8pPr>
            <a:lvl9pPr marL="3706813" indent="-49213" defTabSz="449263" eaLnBrk="0" fontAlgn="base" hangingPunct="0">
              <a:spcBef>
                <a:spcPct val="0"/>
              </a:spcBef>
              <a:spcAft>
                <a:spcPct val="0"/>
              </a:spcAft>
              <a:defRPr sz="1700">
                <a:solidFill>
                  <a:schemeClr val="tx1"/>
                </a:solidFill>
                <a:latin typeface="Times New Roman" pitchFamily="18" charset="0"/>
                <a:cs typeface="Arial" charset="0"/>
              </a:defRPr>
            </a:lvl9pPr>
          </a:lstStyle>
          <a:p>
            <a:pPr algn="ctr">
              <a:spcBef>
                <a:spcPct val="50000"/>
              </a:spcBef>
              <a:buClr>
                <a:srgbClr val="000000"/>
              </a:buClr>
              <a:buSzPct val="100000"/>
              <a:buFont typeface="Arial" charset="0"/>
              <a:buNone/>
              <a:defRPr/>
            </a:pPr>
            <a:r>
              <a:rPr lang="lv-LV" altLang="lv-LV" sz="1300" b="1" dirty="0" smtClean="0">
                <a:solidFill>
                  <a:schemeClr val="bg1"/>
                </a:solidFill>
                <a:latin typeface="Verdana" pitchFamily="34" charset="0"/>
              </a:rPr>
              <a:t>Nacionālais veselību veicinošo pašvaldību tīkls </a:t>
            </a:r>
            <a:r>
              <a:rPr lang="lv-LV" altLang="lv-LV" sz="1300" b="1" u="sng" dirty="0" smtClean="0">
                <a:solidFill>
                  <a:schemeClr val="bg1"/>
                </a:solidFill>
                <a:effectLst>
                  <a:outerShdw blurRad="38100" dist="38100" dir="2700000" algn="tl">
                    <a:srgbClr val="C0C0C0"/>
                  </a:outerShdw>
                </a:effectLst>
                <a:latin typeface="Verdana" pitchFamily="34" charset="0"/>
              </a:rPr>
              <a:t>(39)</a:t>
            </a:r>
            <a:endParaRPr lang="en-US" altLang="lv-LV" sz="1300" b="1" u="sng" dirty="0" smtClean="0">
              <a:solidFill>
                <a:schemeClr val="bg1"/>
              </a:solidFill>
              <a:effectLst>
                <a:outerShdw blurRad="38100" dist="38100" dir="2700000" algn="tl">
                  <a:srgbClr val="C0C0C0"/>
                </a:outerShdw>
              </a:effectLst>
              <a:latin typeface="Verdana" pitchFamily="34" charset="0"/>
            </a:endParaRPr>
          </a:p>
        </p:txBody>
      </p:sp>
      <p:sp>
        <p:nvSpPr>
          <p:cNvPr id="13" name="Rounded Rectangle 12"/>
          <p:cNvSpPr/>
          <p:nvPr/>
        </p:nvSpPr>
        <p:spPr bwMode="auto">
          <a:xfrm>
            <a:off x="832199" y="5562595"/>
            <a:ext cx="3626988" cy="60881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spAutoFit/>
          </a:bodyPr>
          <a:lstStyle/>
          <a:p>
            <a:pPr algn="ctr">
              <a:lnSpc>
                <a:spcPct val="93000"/>
              </a:lnSpc>
              <a:spcBef>
                <a:spcPct val="50000"/>
              </a:spcBef>
              <a:buClr>
                <a:srgbClr val="000000"/>
              </a:buClr>
              <a:buSzPct val="100000"/>
              <a:buFont typeface="Arial" charset="0"/>
              <a:buNone/>
              <a:defRPr/>
            </a:pPr>
            <a:r>
              <a:rPr lang="lv-LV" altLang="lv-LV" sz="1600" b="1">
                <a:solidFill>
                  <a:schemeClr val="bg1"/>
                </a:solidFill>
                <a:latin typeface="Verdana" pitchFamily="34" charset="0"/>
                <a:cs typeface="Arial" charset="0"/>
              </a:rPr>
              <a:t>P</a:t>
            </a:r>
            <a:r>
              <a:rPr lang="en-US" altLang="lv-LV" sz="1600" b="1">
                <a:solidFill>
                  <a:schemeClr val="bg1"/>
                </a:solidFill>
                <a:latin typeface="Verdana" pitchFamily="34" charset="0"/>
                <a:cs typeface="Arial" charset="0"/>
              </a:rPr>
              <a:t>ašvaldības, NVO</a:t>
            </a:r>
            <a:r>
              <a:rPr lang="lv-LV" altLang="lv-LV" sz="1600" b="1">
                <a:solidFill>
                  <a:schemeClr val="bg1"/>
                </a:solidFill>
                <a:latin typeface="Verdana" pitchFamily="34" charset="0"/>
                <a:cs typeface="Arial" charset="0"/>
              </a:rPr>
              <a:t>:</a:t>
            </a:r>
            <a:r>
              <a:rPr lang="en-US" altLang="lv-LV" sz="1600">
                <a:solidFill>
                  <a:schemeClr val="bg1"/>
                </a:solidFill>
                <a:latin typeface="Verdana" pitchFamily="34" charset="0"/>
                <a:cs typeface="Arial" charset="0"/>
              </a:rPr>
              <a:t> </a:t>
            </a:r>
            <a:r>
              <a:rPr lang="lv-LV" altLang="lv-LV" sz="1600">
                <a:solidFill>
                  <a:schemeClr val="bg1"/>
                </a:solidFill>
                <a:latin typeface="Verdana" pitchFamily="34" charset="0"/>
                <a:cs typeface="Arial" charset="0"/>
              </a:rPr>
              <a:t>p</a:t>
            </a:r>
            <a:r>
              <a:rPr lang="en-US" altLang="lv-LV" sz="1600">
                <a:solidFill>
                  <a:schemeClr val="bg1"/>
                </a:solidFill>
                <a:latin typeface="Verdana" pitchFamily="34" charset="0"/>
                <a:cs typeface="Arial" charset="0"/>
              </a:rPr>
              <a:t>asākum</a:t>
            </a:r>
            <a:r>
              <a:rPr lang="lv-LV" altLang="lv-LV" sz="1600">
                <a:solidFill>
                  <a:schemeClr val="bg1"/>
                </a:solidFill>
                <a:latin typeface="Verdana" pitchFamily="34" charset="0"/>
                <a:cs typeface="Arial" charset="0"/>
              </a:rPr>
              <a:t>u un aktivitāšu īstenošana</a:t>
            </a:r>
            <a:endParaRPr lang="en-US" altLang="lv-LV" sz="1600">
              <a:solidFill>
                <a:schemeClr val="bg1"/>
              </a:solidFill>
              <a:latin typeface="Verdana" pitchFamily="34" charset="0"/>
              <a:cs typeface="Arial" charset="0"/>
            </a:endParaRPr>
          </a:p>
        </p:txBody>
      </p:sp>
      <p:sp>
        <p:nvSpPr>
          <p:cNvPr id="15" name="Oval 14"/>
          <p:cNvSpPr/>
          <p:nvPr/>
        </p:nvSpPr>
        <p:spPr>
          <a:xfrm>
            <a:off x="6618288" y="3695700"/>
            <a:ext cx="2165350" cy="2273300"/>
          </a:xfrm>
          <a:prstGeom prst="ellipse">
            <a:avLst/>
          </a:prstGeom>
          <a:gradFill>
            <a:gsLst>
              <a:gs pos="0">
                <a:schemeClr val="accent1">
                  <a:tint val="66000"/>
                  <a:satMod val="160000"/>
                  <a:alpha val="0"/>
                  <a:lumMod val="70000"/>
                  <a:lumOff val="30000"/>
                </a:schemeClr>
              </a:gs>
              <a:gs pos="100000">
                <a:schemeClr val="accent1">
                  <a:tint val="44500"/>
                  <a:satMod val="160000"/>
                </a:schemeClr>
              </a:gs>
              <a:gs pos="100000">
                <a:schemeClr val="accent1">
                  <a:tint val="23500"/>
                  <a:satMod val="160000"/>
                </a:schemeClr>
              </a:gs>
            </a:gsLst>
            <a:lin ang="5400000" scaled="0"/>
          </a:grad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altLang="lv-LV" sz="1600">
                <a:solidFill>
                  <a:srgbClr val="376092"/>
                </a:solidFill>
                <a:latin typeface="Verdana" pitchFamily="34" charset="0"/>
                <a:cs typeface="Arial" charset="0"/>
              </a:rPr>
              <a:t>Veselību veicinošo skolu tīkla darbība</a:t>
            </a:r>
          </a:p>
        </p:txBody>
      </p:sp>
      <p:sp>
        <p:nvSpPr>
          <p:cNvPr id="16" name="Oval 15"/>
          <p:cNvSpPr/>
          <p:nvPr/>
        </p:nvSpPr>
        <p:spPr>
          <a:xfrm>
            <a:off x="1531938" y="6199188"/>
            <a:ext cx="6350000" cy="692150"/>
          </a:xfrm>
          <a:prstGeom prst="ellipse">
            <a:avLst/>
          </a:prstGeom>
          <a:gradFill>
            <a:gsLst>
              <a:gs pos="0">
                <a:schemeClr val="accent1">
                  <a:tint val="66000"/>
                  <a:satMod val="160000"/>
                  <a:alpha val="0"/>
                  <a:lumMod val="70000"/>
                  <a:lumOff val="30000"/>
                </a:schemeClr>
              </a:gs>
              <a:gs pos="10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dirty="0">
              <a:solidFill>
                <a:schemeClr val="accent1">
                  <a:lumMod val="75000"/>
                </a:schemeClr>
              </a:solidFill>
            </a:endParaRPr>
          </a:p>
        </p:txBody>
      </p:sp>
      <p:sp>
        <p:nvSpPr>
          <p:cNvPr id="18455" name="TextBox 16"/>
          <p:cNvSpPr txBox="1">
            <a:spLocks noChangeArrowheads="1"/>
          </p:cNvSpPr>
          <p:nvPr/>
        </p:nvSpPr>
        <p:spPr bwMode="auto">
          <a:xfrm>
            <a:off x="2700338" y="6305550"/>
            <a:ext cx="39608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lv-LV" altLang="lv-LV" sz="1600">
                <a:solidFill>
                  <a:srgbClr val="376092"/>
                </a:solidFill>
                <a:latin typeface="Verdana" pitchFamily="34" charset="0"/>
              </a:rPr>
              <a:t>Aktivitātes iedzīvotāju veselības veicināšanai</a:t>
            </a:r>
            <a:endParaRPr lang="lv-LV" altLang="lv-LV" sz="1600">
              <a:latin typeface="Verdana" pitchFamily="34" charset="0"/>
            </a:endParaRPr>
          </a:p>
        </p:txBody>
      </p:sp>
      <p:sp>
        <p:nvSpPr>
          <p:cNvPr id="18" name="Down Arrow 17"/>
          <p:cNvSpPr/>
          <p:nvPr/>
        </p:nvSpPr>
        <p:spPr bwMode="auto">
          <a:xfrm>
            <a:off x="4357383" y="2155554"/>
            <a:ext cx="228559" cy="240679"/>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spAutoFit/>
          </a:bodyPr>
          <a:lstStyle/>
          <a:p>
            <a:pPr fontAlgn="auto">
              <a:lnSpc>
                <a:spcPct val="93000"/>
              </a:lnSpc>
              <a:spcBef>
                <a:spcPct val="50000"/>
              </a:spcBef>
              <a:spcAft>
                <a:spcPts val="0"/>
              </a:spcAft>
              <a:buClr>
                <a:srgbClr val="000000"/>
              </a:buClr>
              <a:buSzPct val="100000"/>
              <a:buFont typeface="Arial" charset="0"/>
              <a:buNone/>
              <a:defRPr/>
            </a:pPr>
            <a:endParaRPr lang="en-US">
              <a:solidFill>
                <a:schemeClr val="tx1"/>
              </a:solidFill>
            </a:endParaRPr>
          </a:p>
        </p:txBody>
      </p:sp>
      <p:cxnSp>
        <p:nvCxnSpPr>
          <p:cNvPr id="19" name="Straight Arrow Connector 18"/>
          <p:cNvCxnSpPr/>
          <p:nvPr/>
        </p:nvCxnSpPr>
        <p:spPr>
          <a:xfrm flipH="1">
            <a:off x="4089400" y="3511550"/>
            <a:ext cx="268288" cy="3413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710113" y="3505200"/>
            <a:ext cx="417512" cy="509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613525" y="3517900"/>
            <a:ext cx="417513" cy="5111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150100" y="5969000"/>
            <a:ext cx="550863" cy="4540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362200" y="6129338"/>
            <a:ext cx="109538" cy="3524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942013" y="5956300"/>
            <a:ext cx="66675" cy="3460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a:xfrm>
            <a:off x="1676400" y="304800"/>
            <a:ext cx="7315200" cy="955675"/>
          </a:xfrm>
        </p:spPr>
        <p:txBody>
          <a:bodyPr>
            <a:noAutofit/>
          </a:bodyPr>
          <a:lstStyle/>
          <a:p>
            <a:pPr algn="r">
              <a:defRPr/>
            </a:pPr>
            <a:r>
              <a:rPr lang="lv-LV" sz="2400" b="1" dirty="0" smtClean="0">
                <a:effectLst>
                  <a:outerShdw blurRad="38100" dist="38100" dir="2700000" algn="tl">
                    <a:srgbClr val="000000">
                      <a:alpha val="43137"/>
                    </a:srgbClr>
                  </a:outerShdw>
                </a:effectLst>
                <a:latin typeface="Cambria" pitchFamily="18" charset="0"/>
                <a:cs typeface="Times New Roman" pitchFamily="18" charset="0"/>
              </a:rPr>
              <a:t>Veselības veicināšana un slimību profilakse</a:t>
            </a:r>
            <a:endParaRPr lang="en-US" sz="2400" b="1" dirty="0">
              <a:effectLst>
                <a:outerShdw blurRad="38100" dist="38100" dir="2700000" algn="tl">
                  <a:srgbClr val="000000">
                    <a:alpha val="43137"/>
                  </a:srgbClr>
                </a:outerShdw>
              </a:effectLst>
              <a:latin typeface="Cambria" pitchFamily="18" charset="0"/>
              <a:cs typeface="Times New Roman" pitchFamily="18" charset="0"/>
            </a:endParaRPr>
          </a:p>
        </p:txBody>
      </p:sp>
      <p:graphicFrame>
        <p:nvGraphicFramePr>
          <p:cNvPr id="19460" name="Chart 5"/>
          <p:cNvGraphicFramePr>
            <a:graphicFrameLocks/>
          </p:cNvGraphicFramePr>
          <p:nvPr/>
        </p:nvGraphicFramePr>
        <p:xfrm>
          <a:off x="200025" y="1577975"/>
          <a:ext cx="6197600" cy="4895850"/>
        </p:xfrm>
        <a:graphic>
          <a:graphicData uri="http://schemas.openxmlformats.org/presentationml/2006/ole">
            <mc:AlternateContent xmlns:mc="http://schemas.openxmlformats.org/markup-compatibility/2006">
              <mc:Choice xmlns:v="urn:schemas-microsoft-com:vml" Requires="v">
                <p:oleObj spid="_x0000_s19463" name="Chart" r:id="rId5" imgW="6206266" imgH="4901609" progId="Excel.Chart.8">
                  <p:embed/>
                </p:oleObj>
              </mc:Choice>
              <mc:Fallback>
                <p:oleObj name="Chart" r:id="rId5" imgW="6206266" imgH="4901609" progId="Excel.Chart.8">
                  <p:embed/>
                  <p:pic>
                    <p:nvPicPr>
                      <p:cNvPr id="0" name="Char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025" y="1577975"/>
                        <a:ext cx="61976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4787900" y="1557338"/>
            <a:ext cx="4248150" cy="4030662"/>
          </a:xfrm>
          <a:prstGeom prst="rect">
            <a:avLst/>
          </a:prstGeom>
          <a:noFill/>
        </p:spPr>
        <p:txBody>
          <a:bodyPr>
            <a:spAutoFit/>
          </a:bodyPr>
          <a:lstStyle/>
          <a:p>
            <a:pPr>
              <a:defRPr/>
            </a:pPr>
            <a:r>
              <a:rPr lang="lv-LV" sz="1600" b="1" dirty="0">
                <a:latin typeface="Cambria" pitchFamily="18" charset="0"/>
              </a:rPr>
              <a:t>Atbalstāmās darbības:</a:t>
            </a:r>
          </a:p>
          <a:p>
            <a:pPr marL="268288" indent="-179388">
              <a:buFont typeface="Wingdings" pitchFamily="2" charset="2"/>
              <a:buChar char="§"/>
              <a:defRPr/>
            </a:pPr>
            <a:r>
              <a:rPr lang="lv-LV" sz="1600" b="1" dirty="0">
                <a:latin typeface="Cambria" pitchFamily="18" charset="0"/>
              </a:rPr>
              <a:t>Slimību kontroles un profilakses centrs:</a:t>
            </a:r>
          </a:p>
          <a:p>
            <a:pPr marL="446088" indent="-177800">
              <a:buFontTx/>
              <a:buChar char="-"/>
              <a:defRPr/>
            </a:pPr>
            <a:r>
              <a:rPr lang="lv-LV" sz="1600" dirty="0">
                <a:latin typeface="Cambria" pitchFamily="18" charset="0"/>
              </a:rPr>
              <a:t>plāna izstrāde</a:t>
            </a:r>
          </a:p>
          <a:p>
            <a:pPr marL="446088" indent="-177800">
              <a:buFontTx/>
              <a:buChar char="-"/>
              <a:defRPr/>
            </a:pPr>
            <a:r>
              <a:rPr lang="lv-LV" sz="1600" dirty="0">
                <a:latin typeface="Cambria" pitchFamily="18" charset="0"/>
              </a:rPr>
              <a:t>slimību profilakse</a:t>
            </a:r>
          </a:p>
          <a:p>
            <a:pPr marL="446088" indent="-177800">
              <a:buFontTx/>
              <a:buChar char="-"/>
              <a:defRPr/>
            </a:pPr>
            <a:r>
              <a:rPr lang="lv-LV" sz="1600" dirty="0">
                <a:latin typeface="Cambria" pitchFamily="18" charset="0"/>
              </a:rPr>
              <a:t>sociālais marketings</a:t>
            </a:r>
          </a:p>
          <a:p>
            <a:pPr marL="446088" indent="-177800">
              <a:buFontTx/>
              <a:buChar char="-"/>
              <a:defRPr/>
            </a:pPr>
            <a:r>
              <a:rPr lang="lv-LV" sz="1600" dirty="0" err="1">
                <a:latin typeface="Cambria" pitchFamily="18" charset="0"/>
              </a:rPr>
              <a:t>mērķintervences</a:t>
            </a:r>
            <a:endParaRPr lang="lv-LV" sz="1600" dirty="0">
              <a:latin typeface="Cambria" pitchFamily="18" charset="0"/>
            </a:endParaRPr>
          </a:p>
          <a:p>
            <a:pPr marL="446088" indent="-177800">
              <a:buFontTx/>
              <a:buChar char="-"/>
              <a:defRPr/>
            </a:pPr>
            <a:r>
              <a:rPr lang="lv-LV" sz="1600" dirty="0">
                <a:latin typeface="Cambria" pitchFamily="18" charset="0"/>
              </a:rPr>
              <a:t>vietējie pasākumi</a:t>
            </a:r>
          </a:p>
          <a:p>
            <a:pPr marL="446088" indent="-177800">
              <a:buFontTx/>
              <a:buChar char="-"/>
              <a:defRPr/>
            </a:pPr>
            <a:r>
              <a:rPr lang="lv-LV" sz="1600" dirty="0">
                <a:latin typeface="Cambria" pitchFamily="18" charset="0"/>
              </a:rPr>
              <a:t>monitoringa sistēma</a:t>
            </a:r>
          </a:p>
          <a:p>
            <a:pPr marL="446088" indent="-177800">
              <a:buFontTx/>
              <a:buChar char="-"/>
              <a:defRPr/>
            </a:pPr>
            <a:r>
              <a:rPr lang="lv-LV" sz="1600" dirty="0">
                <a:latin typeface="Cambria" pitchFamily="18" charset="0"/>
              </a:rPr>
              <a:t>sabiedrības veselības pētījumi</a:t>
            </a:r>
          </a:p>
          <a:p>
            <a:pPr marL="268288" indent="-179388">
              <a:buFont typeface="Wingdings" pitchFamily="2" charset="2"/>
              <a:buChar char="§"/>
              <a:defRPr/>
            </a:pPr>
            <a:r>
              <a:rPr lang="lv-LV" sz="1600" b="1" dirty="0">
                <a:latin typeface="Cambria" pitchFamily="18" charset="0"/>
              </a:rPr>
              <a:t>Pašvaldības un NVO:</a:t>
            </a:r>
          </a:p>
          <a:p>
            <a:pPr marL="446088" indent="-177800">
              <a:buFontTx/>
              <a:buChar char="-"/>
              <a:defRPr/>
            </a:pPr>
            <a:r>
              <a:rPr lang="lv-LV" sz="1600" dirty="0">
                <a:latin typeface="Cambria" pitchFamily="18" charset="0"/>
              </a:rPr>
              <a:t>slimību profilakse</a:t>
            </a:r>
          </a:p>
          <a:p>
            <a:pPr marL="446088" indent="-177800">
              <a:buFontTx/>
              <a:buChar char="-"/>
              <a:defRPr/>
            </a:pPr>
            <a:r>
              <a:rPr lang="lv-LV" sz="1600" dirty="0">
                <a:latin typeface="Cambria" pitchFamily="18" charset="0"/>
              </a:rPr>
              <a:t>sociālais marketings</a:t>
            </a:r>
          </a:p>
          <a:p>
            <a:pPr marL="446088" indent="-177800">
              <a:buFontTx/>
              <a:buChar char="-"/>
              <a:defRPr/>
            </a:pPr>
            <a:r>
              <a:rPr lang="lv-LV" sz="1600" dirty="0" err="1">
                <a:latin typeface="Cambria" pitchFamily="18" charset="0"/>
              </a:rPr>
              <a:t>mērķintervences</a:t>
            </a:r>
            <a:endParaRPr lang="lv-LV" sz="1600" dirty="0">
              <a:latin typeface="Cambria" pitchFamily="18" charset="0"/>
            </a:endParaRPr>
          </a:p>
          <a:p>
            <a:pPr marL="446088" indent="-177800">
              <a:buFontTx/>
              <a:buChar char="-"/>
              <a:defRPr/>
            </a:pPr>
            <a:r>
              <a:rPr lang="lv-LV" sz="1600" dirty="0">
                <a:latin typeface="Cambria" pitchFamily="18" charset="0"/>
              </a:rPr>
              <a:t>vietējie pasākumi</a:t>
            </a:r>
          </a:p>
          <a:p>
            <a:pPr marL="635000" lvl="1" indent="-177800">
              <a:buFontTx/>
              <a:buChar char="-"/>
              <a:defRPr/>
            </a:pPr>
            <a:endParaRPr lang="lv-LV" sz="1600" dirty="0">
              <a:latin typeface="Cambria" pitchFamily="18" charset="0"/>
            </a:endParaRPr>
          </a:p>
          <a:p>
            <a:pPr marL="177800" indent="-177800">
              <a:defRPr/>
            </a:pPr>
            <a:endParaRPr lang="lv-LV" sz="1600" dirty="0">
              <a:latin typeface="Cambria" pitchFamily="18" charset="0"/>
            </a:endParaRPr>
          </a:p>
        </p:txBody>
      </p:sp>
      <p:sp>
        <p:nvSpPr>
          <p:cNvPr id="19462" name="Slide Number Placeholder 11"/>
          <p:cNvSpPr txBox="1">
            <a:spLocks/>
          </p:cNvSpPr>
          <p:nvPr/>
        </p:nvSpPr>
        <p:spPr bwMode="auto">
          <a:xfrm>
            <a:off x="66294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nchor="ctr"/>
          <a:lstStyle/>
          <a:p>
            <a:pPr algn="r" eaLnBrk="1" hangingPunct="1"/>
            <a:r>
              <a:rPr lang="lv-LV" altLang="en-US" sz="1000">
                <a:cs typeface="Times New Roman" pitchFamily="18" charset="0"/>
              </a:rPr>
              <a:t>|  </a:t>
            </a:r>
            <a:fld id="{B4471096-97A6-460F-A894-3B05314478D3}" type="slidenum">
              <a:rPr lang="en-US" altLang="en-US" sz="1000">
                <a:cs typeface="Times New Roman" pitchFamily="18" charset="0"/>
              </a:rPr>
              <a:pPr algn="r" eaLnBrk="1" hangingPunct="1"/>
              <a:t>7</a:t>
            </a:fld>
            <a:endParaRPr lang="en-US" altLang="en-US" sz="100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86"/>
          <p:cNvSpPr txBox="1">
            <a:spLocks noChangeArrowheads="1"/>
          </p:cNvSpPr>
          <p:nvPr/>
        </p:nvSpPr>
        <p:spPr bwMode="auto">
          <a:xfrm>
            <a:off x="5867400" y="3451225"/>
            <a:ext cx="792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en-US" sz="1600"/>
              <a:t> </a:t>
            </a:r>
          </a:p>
        </p:txBody>
      </p:sp>
      <p:sp>
        <p:nvSpPr>
          <p:cNvPr id="20483" name="TextBox 87"/>
          <p:cNvSpPr txBox="1">
            <a:spLocks noChangeArrowheads="1"/>
          </p:cNvSpPr>
          <p:nvPr/>
        </p:nvSpPr>
        <p:spPr bwMode="auto">
          <a:xfrm>
            <a:off x="5580063" y="3451225"/>
            <a:ext cx="79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en-US" sz="1600"/>
              <a:t> </a:t>
            </a:r>
          </a:p>
        </p:txBody>
      </p:sp>
      <p:sp>
        <p:nvSpPr>
          <p:cNvPr id="20484" name="TextBox 80"/>
          <p:cNvSpPr txBox="1">
            <a:spLocks noChangeArrowheads="1"/>
          </p:cNvSpPr>
          <p:nvPr/>
        </p:nvSpPr>
        <p:spPr bwMode="auto">
          <a:xfrm>
            <a:off x="2268538" y="3284538"/>
            <a:ext cx="790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en-US"/>
              <a:t> </a:t>
            </a:r>
          </a:p>
        </p:txBody>
      </p:sp>
      <p:sp>
        <p:nvSpPr>
          <p:cNvPr id="20485" name="TextBox 75"/>
          <p:cNvSpPr txBox="1">
            <a:spLocks noChangeArrowheads="1"/>
          </p:cNvSpPr>
          <p:nvPr/>
        </p:nvSpPr>
        <p:spPr bwMode="auto">
          <a:xfrm>
            <a:off x="2555875" y="3284538"/>
            <a:ext cx="792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en-US"/>
              <a:t> </a:t>
            </a:r>
          </a:p>
        </p:txBody>
      </p:sp>
      <p:sp>
        <p:nvSpPr>
          <p:cNvPr id="20486" name="TextBox 84"/>
          <p:cNvSpPr txBox="1">
            <a:spLocks noChangeArrowheads="1"/>
          </p:cNvSpPr>
          <p:nvPr/>
        </p:nvSpPr>
        <p:spPr bwMode="auto">
          <a:xfrm>
            <a:off x="5219700" y="3141663"/>
            <a:ext cx="7921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en-US" sz="1600"/>
              <a:t> </a:t>
            </a:r>
          </a:p>
        </p:txBody>
      </p:sp>
      <p:sp>
        <p:nvSpPr>
          <p:cNvPr id="20487" name="TextBox 85"/>
          <p:cNvSpPr txBox="1">
            <a:spLocks noChangeArrowheads="1"/>
          </p:cNvSpPr>
          <p:nvPr/>
        </p:nvSpPr>
        <p:spPr bwMode="auto">
          <a:xfrm>
            <a:off x="4932363" y="3141663"/>
            <a:ext cx="792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en-US" sz="1600"/>
              <a:t> </a:t>
            </a:r>
          </a:p>
        </p:txBody>
      </p:sp>
      <p:sp>
        <p:nvSpPr>
          <p:cNvPr id="2" name="Title 1"/>
          <p:cNvSpPr>
            <a:spLocks noGrp="1"/>
          </p:cNvSpPr>
          <p:nvPr>
            <p:ph type="title"/>
          </p:nvPr>
        </p:nvSpPr>
        <p:spPr>
          <a:xfrm>
            <a:off x="2362200" y="152400"/>
            <a:ext cx="6629400" cy="1116013"/>
          </a:xfrm>
        </p:spPr>
        <p:txBody>
          <a:bodyPr>
            <a:normAutofit/>
          </a:bodyPr>
          <a:lstStyle/>
          <a:p>
            <a:pPr algn="r">
              <a:defRPr/>
            </a:pPr>
            <a:r>
              <a:rPr lang="lv-LV" sz="2400" b="1" dirty="0" smtClean="0">
                <a:effectLst>
                  <a:outerShdw blurRad="38100" dist="38100" dir="2700000" algn="tl">
                    <a:srgbClr val="000000">
                      <a:alpha val="43137"/>
                    </a:srgbClr>
                  </a:outerShdw>
                </a:effectLst>
                <a:latin typeface="Cambria" pitchFamily="18" charset="0"/>
              </a:rPr>
              <a:t>Ieviešanas laika grafiks</a:t>
            </a:r>
            <a:endParaRPr lang="en-US" sz="2400" b="1" dirty="0">
              <a:effectLst>
                <a:outerShdw blurRad="38100" dist="38100" dir="2700000" algn="tl">
                  <a:srgbClr val="000000">
                    <a:alpha val="43137"/>
                  </a:srgbClr>
                </a:outerShdw>
              </a:effectLst>
              <a:latin typeface="Cambria" pitchFamily="18" charset="0"/>
            </a:endParaRPr>
          </a:p>
        </p:txBody>
      </p:sp>
      <p:sp>
        <p:nvSpPr>
          <p:cNvPr id="4" name="Pentagon 3"/>
          <p:cNvSpPr/>
          <p:nvPr/>
        </p:nvSpPr>
        <p:spPr>
          <a:xfrm>
            <a:off x="323850" y="3141663"/>
            <a:ext cx="8569325" cy="647700"/>
          </a:xfrm>
          <a:prstGeom prst="homePlate">
            <a:avLst/>
          </a:prstGeom>
          <a:gradFill>
            <a:gsLst>
              <a:gs pos="0">
                <a:schemeClr val="accent1">
                  <a:shade val="51000"/>
                  <a:satMod val="130000"/>
                  <a:alpha val="25000"/>
                </a:schemeClr>
              </a:gs>
              <a:gs pos="80000">
                <a:schemeClr val="accent1">
                  <a:shade val="93000"/>
                  <a:satMod val="130000"/>
                  <a:alpha val="45000"/>
                </a:schemeClr>
              </a:gs>
              <a:gs pos="100000">
                <a:schemeClr val="accent1">
                  <a:shade val="94000"/>
                  <a:satMod val="135000"/>
                  <a:alpha val="59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v-LV" sz="2000"/>
          </a:p>
        </p:txBody>
      </p:sp>
      <p:sp>
        <p:nvSpPr>
          <p:cNvPr id="6" name="Rectangle 5"/>
          <p:cNvSpPr>
            <a:spLocks noChangeArrowheads="1"/>
          </p:cNvSpPr>
          <p:nvPr/>
        </p:nvSpPr>
        <p:spPr bwMode="auto">
          <a:xfrm>
            <a:off x="1116013" y="1916113"/>
            <a:ext cx="13684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
            <a:r>
              <a:rPr lang="lv-LV" altLang="en-US" sz="1400"/>
              <a:t>Sākotnējā novērtējuma izstrāde</a:t>
            </a:r>
            <a:endParaRPr lang="lv-LV" altLang="en-US" sz="1400">
              <a:solidFill>
                <a:srgbClr val="000000"/>
              </a:solidFill>
              <a:latin typeface="Calibri" pitchFamily="34" charset="0"/>
            </a:endParaRPr>
          </a:p>
        </p:txBody>
      </p:sp>
      <p:cxnSp>
        <p:nvCxnSpPr>
          <p:cNvPr id="9" name="Elbow Connector 8"/>
          <p:cNvCxnSpPr>
            <a:stCxn id="5" idx="0"/>
            <a:endCxn id="6" idx="1"/>
          </p:cNvCxnSpPr>
          <p:nvPr/>
        </p:nvCxnSpPr>
        <p:spPr>
          <a:xfrm rot="5400000" flipH="1" flipV="1">
            <a:off x="443706" y="2634457"/>
            <a:ext cx="1020763" cy="32385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20484" idx="0"/>
            <a:endCxn id="6" idx="3"/>
          </p:cNvCxnSpPr>
          <p:nvPr/>
        </p:nvCxnSpPr>
        <p:spPr>
          <a:xfrm rot="16200000" flipV="1">
            <a:off x="2074863" y="2695575"/>
            <a:ext cx="998538" cy="179387"/>
          </a:xfrm>
          <a:prstGeom prst="bentConnector2">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22" name="Rectangle 21"/>
          <p:cNvSpPr>
            <a:spLocks noChangeArrowheads="1"/>
          </p:cNvSpPr>
          <p:nvPr/>
        </p:nvSpPr>
        <p:spPr bwMode="auto">
          <a:xfrm>
            <a:off x="1011238" y="4149725"/>
            <a:ext cx="1473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
            <a:r>
              <a:rPr lang="lv-LV" altLang="en-US" sz="1400"/>
              <a:t>Regulējošo MK noteikumu izstrāde</a:t>
            </a:r>
            <a:endParaRPr lang="lv-LV" altLang="en-US" sz="1400">
              <a:solidFill>
                <a:srgbClr val="000000"/>
              </a:solidFill>
              <a:latin typeface="Calibri" pitchFamily="34" charset="0"/>
            </a:endParaRPr>
          </a:p>
        </p:txBody>
      </p:sp>
      <p:cxnSp>
        <p:nvCxnSpPr>
          <p:cNvPr id="24" name="Elbow Connector 23"/>
          <p:cNvCxnSpPr>
            <a:stCxn id="22" idx="1"/>
            <a:endCxn id="5" idx="2"/>
          </p:cNvCxnSpPr>
          <p:nvPr/>
        </p:nvCxnSpPr>
        <p:spPr>
          <a:xfrm rot="10800000">
            <a:off x="792163" y="3644900"/>
            <a:ext cx="219075" cy="873125"/>
          </a:xfrm>
          <a:prstGeom prst="bentConnector2">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36" name="Rectangle 35"/>
          <p:cNvSpPr>
            <a:spLocks noChangeArrowheads="1"/>
          </p:cNvSpPr>
          <p:nvPr/>
        </p:nvSpPr>
        <p:spPr bwMode="auto">
          <a:xfrm>
            <a:off x="3492500" y="4221163"/>
            <a:ext cx="1763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
            <a:r>
              <a:rPr lang="lv-LV" altLang="en-US" sz="1400"/>
              <a:t>Pašvaldību un NVO projekta atlase</a:t>
            </a:r>
          </a:p>
        </p:txBody>
      </p:sp>
      <p:cxnSp>
        <p:nvCxnSpPr>
          <p:cNvPr id="39" name="Elbow Connector 38"/>
          <p:cNvCxnSpPr>
            <a:stCxn id="20485" idx="2"/>
            <a:endCxn id="36" idx="1"/>
          </p:cNvCxnSpPr>
          <p:nvPr/>
        </p:nvCxnSpPr>
        <p:spPr>
          <a:xfrm rot="16200000" flipH="1">
            <a:off x="2807494" y="3798094"/>
            <a:ext cx="828675" cy="5413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a:spLocks noChangeArrowheads="1"/>
          </p:cNvSpPr>
          <p:nvPr/>
        </p:nvSpPr>
        <p:spPr bwMode="auto">
          <a:xfrm>
            <a:off x="3203575" y="1898650"/>
            <a:ext cx="18732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
            <a:r>
              <a:rPr lang="lv-LV" altLang="en-US" sz="1400"/>
              <a:t>Slimību profilakses un kontroles centra projekta atlase</a:t>
            </a:r>
            <a:endParaRPr lang="lv-LV" altLang="en-US" sz="1200"/>
          </a:p>
        </p:txBody>
      </p:sp>
      <p:cxnSp>
        <p:nvCxnSpPr>
          <p:cNvPr id="64" name="Elbow Connector 63"/>
          <p:cNvCxnSpPr>
            <a:stCxn id="20485" idx="0"/>
            <a:endCxn id="63" idx="1"/>
          </p:cNvCxnSpPr>
          <p:nvPr/>
        </p:nvCxnSpPr>
        <p:spPr>
          <a:xfrm rot="5400000" flipH="1" flipV="1">
            <a:off x="2568575" y="2649538"/>
            <a:ext cx="1017588" cy="25241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69"/>
          <p:cNvCxnSpPr>
            <a:stCxn id="63" idx="3"/>
            <a:endCxn id="20487" idx="0"/>
          </p:cNvCxnSpPr>
          <p:nvPr/>
        </p:nvCxnSpPr>
        <p:spPr>
          <a:xfrm>
            <a:off x="5076825" y="2266950"/>
            <a:ext cx="250825" cy="87471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4" idx="1"/>
            <a:endCxn id="4" idx="3"/>
          </p:cNvCxnSpPr>
          <p:nvPr/>
        </p:nvCxnSpPr>
        <p:spPr>
          <a:xfrm>
            <a:off x="323850" y="3465513"/>
            <a:ext cx="85693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23850" y="3306763"/>
            <a:ext cx="935038" cy="338137"/>
          </a:xfrm>
          <a:prstGeom prst="rect">
            <a:avLst/>
          </a:prstGeom>
          <a:noFill/>
        </p:spPr>
        <p:txBody>
          <a:bodyPr>
            <a:spAutoFit/>
          </a:bodyPr>
          <a:lstStyle/>
          <a:p>
            <a:pPr algn="ctr">
              <a:defRPr/>
            </a:pPr>
            <a:r>
              <a:rPr lang="lv-LV" sz="1600" dirty="0">
                <a:effectLst>
                  <a:outerShdw blurRad="38100" dist="38100" dir="2700000" algn="tl">
                    <a:srgbClr val="000000">
                      <a:alpha val="43137"/>
                    </a:srgbClr>
                  </a:outerShdw>
                </a:effectLst>
              </a:rPr>
              <a:t>08.2015</a:t>
            </a:r>
          </a:p>
        </p:txBody>
      </p:sp>
      <p:sp>
        <p:nvSpPr>
          <p:cNvPr id="30" name="TextBox 29"/>
          <p:cNvSpPr txBox="1"/>
          <p:nvPr/>
        </p:nvSpPr>
        <p:spPr>
          <a:xfrm>
            <a:off x="7885113" y="3284538"/>
            <a:ext cx="863600" cy="339725"/>
          </a:xfrm>
          <a:prstGeom prst="rect">
            <a:avLst/>
          </a:prstGeom>
          <a:noFill/>
        </p:spPr>
        <p:txBody>
          <a:bodyPr>
            <a:spAutoFit/>
          </a:bodyPr>
          <a:lstStyle/>
          <a:p>
            <a:pPr algn="ctr">
              <a:defRPr/>
            </a:pPr>
            <a:r>
              <a:rPr lang="lv-LV" sz="1600" dirty="0">
                <a:effectLst>
                  <a:outerShdw blurRad="38100" dist="38100" dir="2700000" algn="tl">
                    <a:srgbClr val="000000">
                      <a:alpha val="43137"/>
                    </a:srgbClr>
                  </a:outerShdw>
                </a:effectLst>
              </a:rPr>
              <a:t>12.2022</a:t>
            </a:r>
          </a:p>
        </p:txBody>
      </p:sp>
      <p:pic>
        <p:nvPicPr>
          <p:cNvPr id="20503" name="Picture 2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Elbow Connector 31"/>
          <p:cNvCxnSpPr>
            <a:stCxn id="22" idx="3"/>
            <a:endCxn id="20484" idx="2"/>
          </p:cNvCxnSpPr>
          <p:nvPr/>
        </p:nvCxnSpPr>
        <p:spPr>
          <a:xfrm flipV="1">
            <a:off x="2484438" y="3654425"/>
            <a:ext cx="179387" cy="86360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36" idx="3"/>
            <a:endCxn id="20483" idx="2"/>
          </p:cNvCxnSpPr>
          <p:nvPr/>
        </p:nvCxnSpPr>
        <p:spPr>
          <a:xfrm flipV="1">
            <a:off x="5256213" y="3789363"/>
            <a:ext cx="720725" cy="6937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0506" name="Slide Number Placeholder 11"/>
          <p:cNvSpPr>
            <a:spLocks noGrp="1"/>
          </p:cNvSpPr>
          <p:nvPr>
            <p:ph type="sldNum" sz="quarter" idx="12"/>
          </p:nvPr>
        </p:nvSpPr>
        <p:spPr bwMode="auto">
          <a:xfrm>
            <a:off x="66294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lv-LV" altLang="en-US" sz="1000">
                <a:solidFill>
                  <a:schemeClr val="tx1"/>
                </a:solidFill>
                <a:cs typeface="Times New Roman" pitchFamily="18" charset="0"/>
              </a:rPr>
              <a:t>|  </a:t>
            </a:r>
            <a:fld id="{AA751CC9-2623-47E3-A55A-EEB65C02AD6B}" type="slidenum">
              <a:rPr lang="en-US" altLang="en-US" sz="1000">
                <a:solidFill>
                  <a:schemeClr val="tx1"/>
                </a:solidFill>
                <a:cs typeface="Times New Roman" pitchFamily="18" charset="0"/>
              </a:rPr>
              <a:pPr/>
              <a:t>8</a:t>
            </a:fld>
            <a:endParaRPr lang="en-US" altLang="en-US" sz="1000">
              <a:solidFill>
                <a:schemeClr val="tx1"/>
              </a:solidFill>
              <a:cs typeface="Times New Roman" pitchFamily="18" charset="0"/>
            </a:endParaRPr>
          </a:p>
        </p:txBody>
      </p:sp>
      <p:sp>
        <p:nvSpPr>
          <p:cNvPr id="51" name="TextBox 50"/>
          <p:cNvSpPr txBox="1"/>
          <p:nvPr/>
        </p:nvSpPr>
        <p:spPr>
          <a:xfrm>
            <a:off x="2339975" y="3306763"/>
            <a:ext cx="863600" cy="338137"/>
          </a:xfrm>
          <a:prstGeom prst="rect">
            <a:avLst/>
          </a:prstGeom>
          <a:noFill/>
        </p:spPr>
        <p:txBody>
          <a:bodyPr>
            <a:spAutoFit/>
          </a:bodyPr>
          <a:lstStyle/>
          <a:p>
            <a:pPr algn="ctr">
              <a:defRPr/>
            </a:pPr>
            <a:r>
              <a:rPr lang="lv-LV" sz="1600" dirty="0">
                <a:effectLst>
                  <a:outerShdw blurRad="38100" dist="38100" dir="2700000" algn="tl">
                    <a:srgbClr val="000000">
                      <a:alpha val="43137"/>
                    </a:srgbClr>
                  </a:outerShdw>
                </a:effectLst>
              </a:rPr>
              <a:t>12.2015</a:t>
            </a:r>
          </a:p>
        </p:txBody>
      </p:sp>
      <p:sp>
        <p:nvSpPr>
          <p:cNvPr id="58" name="TextBox 57"/>
          <p:cNvSpPr txBox="1"/>
          <p:nvPr/>
        </p:nvSpPr>
        <p:spPr>
          <a:xfrm>
            <a:off x="4932363" y="3132138"/>
            <a:ext cx="1008062" cy="368300"/>
          </a:xfrm>
          <a:prstGeom prst="rect">
            <a:avLst/>
          </a:prstGeom>
          <a:noFill/>
        </p:spPr>
        <p:txBody>
          <a:bodyPr>
            <a:spAutoFit/>
          </a:bodyPr>
          <a:lstStyle/>
          <a:p>
            <a:pPr algn="ctr">
              <a:defRPr/>
            </a:pPr>
            <a:r>
              <a:rPr lang="lv-LV" dirty="0">
                <a:effectLst>
                  <a:outerShdw blurRad="38100" dist="38100" dir="2700000" algn="tl">
                    <a:srgbClr val="000000">
                      <a:alpha val="43137"/>
                    </a:srgbClr>
                  </a:outerShdw>
                </a:effectLst>
              </a:rPr>
              <a:t>05.2016</a:t>
            </a:r>
          </a:p>
        </p:txBody>
      </p:sp>
      <p:sp>
        <p:nvSpPr>
          <p:cNvPr id="66" name="TextBox 65"/>
          <p:cNvSpPr txBox="1"/>
          <p:nvPr/>
        </p:nvSpPr>
        <p:spPr>
          <a:xfrm>
            <a:off x="5580063" y="3429000"/>
            <a:ext cx="1008062" cy="369888"/>
          </a:xfrm>
          <a:prstGeom prst="rect">
            <a:avLst/>
          </a:prstGeom>
          <a:noFill/>
        </p:spPr>
        <p:txBody>
          <a:bodyPr>
            <a:spAutoFit/>
          </a:bodyPr>
          <a:lstStyle/>
          <a:p>
            <a:pPr algn="ctr">
              <a:defRPr/>
            </a:pPr>
            <a:r>
              <a:rPr lang="lv-LV" dirty="0">
                <a:effectLst>
                  <a:outerShdw blurRad="38100" dist="38100" dir="2700000" algn="tl">
                    <a:srgbClr val="000000">
                      <a:alpha val="43137"/>
                    </a:srgbClr>
                  </a:outerShdw>
                </a:effectLst>
              </a:rPr>
              <a:t>06.2016</a:t>
            </a:r>
          </a:p>
        </p:txBody>
      </p:sp>
      <p:sp>
        <p:nvSpPr>
          <p:cNvPr id="91" name="Rectangle 90"/>
          <p:cNvSpPr>
            <a:spLocks noChangeArrowheads="1"/>
          </p:cNvSpPr>
          <p:nvPr/>
        </p:nvSpPr>
        <p:spPr bwMode="auto">
          <a:xfrm>
            <a:off x="6084888" y="1898650"/>
            <a:ext cx="19431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
            <a:r>
              <a:rPr lang="lv-LV" altLang="en-US" sz="1400"/>
              <a:t>Slimību profilakses un kontroles centra projekta ieviešana</a:t>
            </a:r>
            <a:endParaRPr lang="lv-LV" altLang="en-US" sz="1200"/>
          </a:p>
        </p:txBody>
      </p:sp>
      <p:cxnSp>
        <p:nvCxnSpPr>
          <p:cNvPr id="92" name="Elbow Connector 63"/>
          <p:cNvCxnSpPr>
            <a:stCxn id="20486" idx="0"/>
            <a:endCxn id="91" idx="1"/>
          </p:cNvCxnSpPr>
          <p:nvPr/>
        </p:nvCxnSpPr>
        <p:spPr>
          <a:xfrm rot="5400000" flipH="1" flipV="1">
            <a:off x="5413375" y="2470150"/>
            <a:ext cx="874713" cy="46831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Elbow Connector 69"/>
          <p:cNvCxnSpPr>
            <a:stCxn id="91" idx="3"/>
            <a:endCxn id="30" idx="0"/>
          </p:cNvCxnSpPr>
          <p:nvPr/>
        </p:nvCxnSpPr>
        <p:spPr>
          <a:xfrm>
            <a:off x="8027988" y="2266950"/>
            <a:ext cx="288925" cy="10175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00" name="Rectangle 99"/>
          <p:cNvSpPr>
            <a:spLocks noChangeArrowheads="1"/>
          </p:cNvSpPr>
          <p:nvPr/>
        </p:nvSpPr>
        <p:spPr bwMode="auto">
          <a:xfrm>
            <a:off x="6408738" y="4221163"/>
            <a:ext cx="17637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
            <a:r>
              <a:rPr lang="lv-LV" altLang="en-US" sz="1400"/>
              <a:t>Pašvaldību un NVO projekta ieviešana</a:t>
            </a:r>
          </a:p>
        </p:txBody>
      </p:sp>
      <p:cxnSp>
        <p:nvCxnSpPr>
          <p:cNvPr id="101" name="Elbow Connector 38"/>
          <p:cNvCxnSpPr>
            <a:stCxn id="20482" idx="2"/>
            <a:endCxn id="100" idx="1"/>
          </p:cNvCxnSpPr>
          <p:nvPr/>
        </p:nvCxnSpPr>
        <p:spPr>
          <a:xfrm rot="16200000" flipH="1">
            <a:off x="5989638" y="4064000"/>
            <a:ext cx="693737" cy="1444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Elbow Connector 27"/>
          <p:cNvCxnSpPr>
            <a:stCxn id="100" idx="3"/>
            <a:endCxn id="30" idx="2"/>
          </p:cNvCxnSpPr>
          <p:nvPr/>
        </p:nvCxnSpPr>
        <p:spPr>
          <a:xfrm flipV="1">
            <a:off x="8172450" y="3624263"/>
            <a:ext cx="144463" cy="8588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P spid="36" grpId="0"/>
      <p:bldP spid="63" grpId="0"/>
      <p:bldP spid="5" grpId="0"/>
      <p:bldP spid="30" grpId="0"/>
      <p:bldP spid="51" grpId="0"/>
      <p:bldP spid="58" grpId="0"/>
      <p:bldP spid="66" grpId="0"/>
      <p:bldP spid="91" grpId="0"/>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87338" y="3016250"/>
            <a:ext cx="8693150" cy="3438525"/>
          </a:xfrm>
        </p:spPr>
        <p:txBody>
          <a:bodyPr/>
          <a:lstStyle/>
          <a:p>
            <a:r>
              <a:rPr lang="lv-LV" altLang="en-US" sz="1600" smtClean="0"/>
              <a:t>Darbības programmas "Izaugsme un nodarbinātība" </a:t>
            </a:r>
            <a:br>
              <a:rPr lang="lv-LV" altLang="en-US" sz="1600" smtClean="0"/>
            </a:br>
            <a:r>
              <a:rPr lang="lv-LV" altLang="en-US" sz="1600" smtClean="0"/>
              <a:t/>
            </a:r>
            <a:br>
              <a:rPr lang="lv-LV" altLang="en-US" sz="1600" smtClean="0"/>
            </a:br>
            <a:r>
              <a:rPr lang="lv-LV" altLang="en-US" sz="1600" smtClean="0"/>
              <a:t>9.2.4. specifiskā atbalsta mērķa "Uzlabot pieejamību veselības veicināšanas un slimību profilakses pakalpojumiem, jo īpaši, nabadzības un sociālās atstumtības riskam pakļautajiem iedzīvotājiem" </a:t>
            </a:r>
            <a:br>
              <a:rPr lang="lv-LV" altLang="en-US" sz="1600" smtClean="0"/>
            </a:br>
            <a:r>
              <a:rPr lang="lv-LV" altLang="en-US" sz="1600" smtClean="0"/>
              <a:t/>
            </a:r>
            <a:br>
              <a:rPr lang="lv-LV" altLang="en-US" sz="1600" smtClean="0"/>
            </a:br>
            <a:r>
              <a:rPr lang="lv-LV" altLang="en-US" sz="1600" smtClean="0"/>
              <a:t>9.2.4.1.pasākuma „Kompleksi veselības veicināšanas un slimību profilakses pasākumi” </a:t>
            </a:r>
            <a:br>
              <a:rPr lang="lv-LV" altLang="en-US" sz="1600" smtClean="0"/>
            </a:br>
            <a:r>
              <a:rPr lang="lv-LV" altLang="en-US" sz="1600" smtClean="0"/>
              <a:t>un </a:t>
            </a:r>
            <a:br>
              <a:rPr lang="lv-LV" altLang="en-US" sz="1600" smtClean="0"/>
            </a:br>
            <a:r>
              <a:rPr lang="lv-LV" altLang="en-US" sz="1600" smtClean="0"/>
              <a:t/>
            </a:r>
            <a:br>
              <a:rPr lang="lv-LV" altLang="en-US" sz="1600" smtClean="0"/>
            </a:br>
            <a:r>
              <a:rPr lang="lv-LV" altLang="en-US" sz="1600" smtClean="0"/>
              <a:t>9.2.4.2.pasākuma „Pasākumi vietējās sabiedrības veselības veicināšanai”</a:t>
            </a:r>
            <a:br>
              <a:rPr lang="lv-LV" altLang="en-US" sz="1600" smtClean="0"/>
            </a:br>
            <a:r>
              <a:rPr lang="lv-LV" altLang="en-US" sz="1600" smtClean="0"/>
              <a:t/>
            </a:r>
            <a:br>
              <a:rPr lang="lv-LV" altLang="en-US" sz="1600" smtClean="0"/>
            </a:br>
            <a:r>
              <a:rPr lang="lv-LV" altLang="en-US" sz="1600" smtClean="0"/>
              <a:t>ĪSTENOŠANAS NOTEIKUMI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89_Prezentacija_templateLV</Template>
  <TotalTime>2217</TotalTime>
  <Words>773</Words>
  <Application>Microsoft Office PowerPoint</Application>
  <PresentationFormat>On-screen Show (4:3)</PresentationFormat>
  <Paragraphs>125</Paragraphs>
  <Slides>17</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30" baseType="lpstr">
      <vt:lpstr>Times New Roman</vt:lpstr>
      <vt:lpstr>Arial</vt:lpstr>
      <vt:lpstr>Calibri</vt:lpstr>
      <vt:lpstr>Verdana</vt:lpstr>
      <vt:lpstr>Helvetica Neue Bold Condensed</vt:lpstr>
      <vt:lpstr>MS PGothic</vt:lpstr>
      <vt:lpstr>Georgia</vt:lpstr>
      <vt:lpstr>Helvetica Neue Light</vt:lpstr>
      <vt:lpstr>Geneva</vt:lpstr>
      <vt:lpstr>Cambria</vt:lpstr>
      <vt:lpstr>Wingdings</vt:lpstr>
      <vt:lpstr>89_Prezentacija_templateLV</vt:lpstr>
      <vt:lpstr>Microsoft Excel Chart</vt:lpstr>
      <vt:lpstr>Veselības veicināšanas un slimību profilakses prioritātes Eiropas Savienības struktūrfondu finansējuma kontekstā</vt:lpstr>
      <vt:lpstr>PowerPoint Presentation</vt:lpstr>
      <vt:lpstr>PowerPoint Presentation</vt:lpstr>
      <vt:lpstr>PowerPoint Presentation</vt:lpstr>
      <vt:lpstr>PowerPoint Presentation</vt:lpstr>
      <vt:lpstr>Valsts veselības veicināšanas darba organizācijas modelis </vt:lpstr>
      <vt:lpstr>Veselības veicināšana un slimību profilakse</vt:lpstr>
      <vt:lpstr>Ieviešanas laika grafiks</vt:lpstr>
      <vt:lpstr>Darbības programmas "Izaugsme un nodarbinātība"   9.2.4. specifiskā atbalsta mērķa "Uzlabot pieejamību veselības veicināšanas un slimību profilakses pakalpojumiem, jo īpaši, nabadzības un sociālās atstumtības riskam pakļautajiem iedzīvotājiem"   9.2.4.1.pasākuma „Kompleksi veselības veicināšanas un slimību profilakses pasākumi”  un   9.2.4.2.pasākuma „Pasākumi vietējās sabiedrības veselības veicināšanai”  ĪSTENOŠANAS NOTEIKUMI</vt:lpstr>
      <vt:lpstr>Specifiskā atbalsta mērķa grupas</vt:lpstr>
      <vt:lpstr>Atbalstāmās aktivitātes</vt:lpstr>
      <vt:lpstr>ĒD VESELS! Veselīgs un sabalansēts uzturs</vt:lpstr>
      <vt:lpstr>KUSTIES VESELS! Kustības un tautas sports</vt:lpstr>
      <vt:lpstr>                                          BRĪVS &amp; VESELS!                       Atkarības</vt:lpstr>
      <vt:lpstr>DZĪVO VESELS! Slimību profilakse un veselības atjaunošana Garīgās veselības veicināšana sabiedrībā</vt:lpstr>
      <vt:lpstr>DZĪVO VESELS! Slimību profilakse un veselības atjaunošana Seksuālās un reproduktīvās veselības veicināšana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Dzintars Brikis</cp:lastModifiedBy>
  <cp:revision>189</cp:revision>
  <cp:lastPrinted>2015-06-16T05:48:08Z</cp:lastPrinted>
  <dcterms:created xsi:type="dcterms:W3CDTF">2014-11-20T14:46:47Z</dcterms:created>
  <dcterms:modified xsi:type="dcterms:W3CDTF">2015-10-07T09:32:25Z</dcterms:modified>
</cp:coreProperties>
</file>