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1"/>
  </p:notesMasterIdLst>
  <p:sldIdLst>
    <p:sldId id="308" r:id="rId2"/>
    <p:sldId id="327" r:id="rId3"/>
    <p:sldId id="326" r:id="rId4"/>
    <p:sldId id="309" r:id="rId5"/>
    <p:sldId id="370" r:id="rId6"/>
    <p:sldId id="382" r:id="rId7"/>
    <p:sldId id="372" r:id="rId8"/>
    <p:sldId id="324" r:id="rId9"/>
    <p:sldId id="319" r:id="rId10"/>
    <p:sldId id="377" r:id="rId11"/>
    <p:sldId id="379" r:id="rId12"/>
    <p:sldId id="380" r:id="rId13"/>
    <p:sldId id="381" r:id="rId14"/>
    <p:sldId id="373" r:id="rId15"/>
    <p:sldId id="378" r:id="rId16"/>
    <p:sldId id="318" r:id="rId17"/>
    <p:sldId id="374" r:id="rId18"/>
    <p:sldId id="312" r:id="rId19"/>
    <p:sldId id="367" r:id="rId20"/>
  </p:sldIdLst>
  <p:sldSz cx="9144000" cy="6858000" type="screen4x3"/>
  <p:notesSz cx="7010400" cy="92964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799">
          <p15:clr>
            <a:srgbClr val="A4A3A4"/>
          </p15:clr>
        </p15:guide>
        <p15:guide id="2" orient="horz" pos="2251">
          <p15:clr>
            <a:srgbClr val="A4A3A4"/>
          </p15:clr>
        </p15:guide>
        <p15:guide id="3" orient="horz" pos="3793">
          <p15:clr>
            <a:srgbClr val="A4A3A4"/>
          </p15:clr>
        </p15:guide>
        <p15:guide id="4" orient="horz" pos="164">
          <p15:clr>
            <a:srgbClr val="A4A3A4"/>
          </p15:clr>
        </p15:guide>
        <p15:guide id="5" orient="horz" pos="527">
          <p15:clr>
            <a:srgbClr val="A4A3A4"/>
          </p15:clr>
        </p15:guide>
        <p15:guide id="6" orient="horz" pos="2341">
          <p15:clr>
            <a:srgbClr val="A4A3A4"/>
          </p15:clr>
        </p15:guide>
        <p15:guide id="7" orient="horz" pos="1525">
          <p15:clr>
            <a:srgbClr val="A4A3A4"/>
          </p15:clr>
        </p15:guide>
        <p15:guide id="8" orient="horz" pos="2931">
          <p15:clr>
            <a:srgbClr val="A4A3A4"/>
          </p15:clr>
        </p15:guide>
        <p15:guide id="9" orient="horz" pos="3929">
          <p15:clr>
            <a:srgbClr val="A4A3A4"/>
          </p15:clr>
        </p15:guide>
        <p15:guide id="10" pos="204">
          <p15:clr>
            <a:srgbClr val="A4A3A4"/>
          </p15:clr>
        </p15:guide>
        <p15:guide id="11" pos="5556">
          <p15:clr>
            <a:srgbClr val="A4A3A4"/>
          </p15:clr>
        </p15:guide>
        <p15:guide id="12" pos="2835">
          <p15:clr>
            <a:srgbClr val="A4A3A4"/>
          </p15:clr>
        </p15:guide>
        <p15:guide id="13" pos="29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7BFF"/>
    <a:srgbClr val="A5A5A5"/>
    <a:srgbClr val="BEDA00"/>
    <a:srgbClr val="009FDA"/>
    <a:srgbClr val="005BBB"/>
    <a:srgbClr val="2800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ittlere Formatvorlage 3 - Akz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792" autoAdjust="0"/>
  </p:normalViewPr>
  <p:slideViewPr>
    <p:cSldViewPr snapToGrid="0">
      <p:cViewPr>
        <p:scale>
          <a:sx n="81" d="100"/>
          <a:sy n="81" d="100"/>
        </p:scale>
        <p:origin x="-4392" y="-1974"/>
      </p:cViewPr>
      <p:guideLst>
        <p:guide orient="horz" pos="799"/>
        <p:guide orient="horz" pos="2251"/>
        <p:guide orient="horz" pos="3793"/>
        <p:guide orient="horz" pos="164"/>
        <p:guide orient="horz" pos="527"/>
        <p:guide orient="horz" pos="2341"/>
        <p:guide orient="horz" pos="1525"/>
        <p:guide orient="horz" pos="2931"/>
        <p:guide orient="horz" pos="3929"/>
        <p:guide pos="204"/>
        <p:guide pos="5556"/>
        <p:guide pos="2835"/>
        <p:guide pos="2925"/>
      </p:guideLst>
    </p:cSldViewPr>
  </p:slideViewPr>
  <p:notesTextViewPr>
    <p:cViewPr>
      <p:scale>
        <a:sx n="100" d="100"/>
        <a:sy n="100" d="100"/>
      </p:scale>
      <p:origin x="0" y="0"/>
    </p:cViewPr>
  </p:notesTextViewPr>
  <p:sorterViewPr>
    <p:cViewPr>
      <p:scale>
        <a:sx n="150" d="100"/>
        <a:sy n="150" d="100"/>
      </p:scale>
      <p:origin x="0" y="-10531"/>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de-DE" dirty="0"/>
          </a:p>
        </p:txBody>
      </p:sp>
      <p:sp>
        <p:nvSpPr>
          <p:cNvPr id="3" name="Datumsplatzhalt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D41DCA-8854-448C-9373-477C8DA8AD38}" type="datetimeFigureOut">
              <a:rPr lang="de-DE" smtClean="0"/>
              <a:pPr/>
              <a:t>07.10.2015</a:t>
            </a:fld>
            <a:endParaRPr lang="de-DE" dirty="0"/>
          </a:p>
        </p:txBody>
      </p:sp>
      <p:sp>
        <p:nvSpPr>
          <p:cNvPr id="4" name="Folienbildplatzhalt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de-DE" dirty="0"/>
          </a:p>
        </p:txBody>
      </p:sp>
      <p:sp>
        <p:nvSpPr>
          <p:cNvPr id="5" name="Notizenplatzhalt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de-DE" dirty="0"/>
          </a:p>
        </p:txBody>
      </p:sp>
      <p:sp>
        <p:nvSpPr>
          <p:cNvPr id="7" name="Foliennummernplatzhalt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42B22FE-F869-4CFE-92A0-938D0E41CCBF}" type="slidenum">
              <a:rPr lang="de-DE" smtClean="0"/>
              <a:pPr/>
              <a:t>‹#›</a:t>
            </a:fld>
            <a:endParaRPr lang="de-DE" dirty="0"/>
          </a:p>
        </p:txBody>
      </p:sp>
    </p:spTree>
    <p:extLst>
      <p:ext uri="{BB962C8B-B14F-4D97-AF65-F5344CB8AC3E}">
        <p14:creationId xmlns:p14="http://schemas.microsoft.com/office/powerpoint/2010/main" val="1150898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er Title: V1">
    <p:spTree>
      <p:nvGrpSpPr>
        <p:cNvPr id="1" name=""/>
        <p:cNvGrpSpPr/>
        <p:nvPr/>
      </p:nvGrpSpPr>
      <p:grpSpPr>
        <a:xfrm>
          <a:off x="0" y="0"/>
          <a:ext cx="0" cy="0"/>
          <a:chOff x="0" y="0"/>
          <a:chExt cx="0" cy="0"/>
        </a:xfrm>
      </p:grpSpPr>
      <p:sp>
        <p:nvSpPr>
          <p:cNvPr id="14" name="Rectangle 13"/>
          <p:cNvSpPr/>
          <p:nvPr userDrawn="1"/>
        </p:nvSpPr>
        <p:spPr>
          <a:xfrm>
            <a:off x="0" y="6288504"/>
            <a:ext cx="9144000" cy="47805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2" descr="I:\_GregW\1322550 WBGIS - ITS Sub Branding\WBGIS_ITS-PPT_footer-06.jp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1379624"/>
            <a:ext cx="9144000" cy="136358"/>
          </a:xfrm>
          <a:prstGeom prst="rect">
            <a:avLst/>
          </a:prstGeom>
          <a:noFill/>
        </p:spPr>
      </p:pic>
      <p:sp>
        <p:nvSpPr>
          <p:cNvPr id="6" name="Rectangle 2"/>
          <p:cNvSpPr>
            <a:spLocks noGrp="1" noChangeArrowheads="1"/>
          </p:cNvSpPr>
          <p:nvPr>
            <p:ph type="ctrTitle" hasCustomPrompt="1"/>
          </p:nvPr>
        </p:nvSpPr>
        <p:spPr>
          <a:xfrm>
            <a:off x="4219074" y="3980752"/>
            <a:ext cx="4384288" cy="1011238"/>
          </a:xfrm>
        </p:spPr>
        <p:txBody>
          <a:bodyPr bIns="0"/>
          <a:lstStyle>
            <a:lvl1pPr>
              <a:defRPr sz="3500">
                <a:solidFill>
                  <a:schemeClr val="accent2"/>
                </a:solidFill>
                <a:latin typeface="Arial"/>
                <a:cs typeface="Arial"/>
              </a:defRPr>
            </a:lvl1pPr>
          </a:lstStyle>
          <a:p>
            <a:pPr lvl="0"/>
            <a:r>
              <a:rPr lang="en-US" noProof="0" dirty="0" smtClean="0"/>
              <a:t>Master Title: </a:t>
            </a:r>
            <a:br>
              <a:rPr lang="en-US" noProof="0" dirty="0" smtClean="0"/>
            </a:br>
            <a:r>
              <a:rPr lang="en-US" noProof="0" dirty="0" smtClean="0"/>
              <a:t>Version 1</a:t>
            </a:r>
          </a:p>
        </p:txBody>
      </p:sp>
      <p:sp>
        <p:nvSpPr>
          <p:cNvPr id="7" name="Rectangle 3"/>
          <p:cNvSpPr>
            <a:spLocks noGrp="1" noChangeArrowheads="1"/>
          </p:cNvSpPr>
          <p:nvPr>
            <p:ph type="subTitle" idx="1" hasCustomPrompt="1"/>
          </p:nvPr>
        </p:nvSpPr>
        <p:spPr>
          <a:xfrm>
            <a:off x="4588042" y="5153078"/>
            <a:ext cx="4034590" cy="1127405"/>
          </a:xfrm>
          <a:prstGeom prst="rect">
            <a:avLst/>
          </a:prstGeom>
        </p:spPr>
        <p:txBody>
          <a:bodyPr lIns="0" tIns="0" rIns="0" bIns="0"/>
          <a:lstStyle>
            <a:lvl1pPr marL="0" indent="0">
              <a:buFontTx/>
              <a:buNone/>
              <a:defRPr sz="2000" b="0" baseline="0">
                <a:solidFill>
                  <a:schemeClr val="tx2"/>
                </a:solidFill>
                <a:latin typeface="Arial"/>
                <a:cs typeface="Arial"/>
              </a:defRPr>
            </a:lvl1pPr>
          </a:lstStyle>
          <a:p>
            <a:pPr lvl="0"/>
            <a:r>
              <a:rPr lang="en-US" noProof="0" dirty="0" smtClean="0"/>
              <a:t>Name of the contributor</a:t>
            </a:r>
          </a:p>
          <a:p>
            <a:pPr lvl="0"/>
            <a:r>
              <a:rPr lang="en-US" noProof="0" dirty="0" smtClean="0"/>
              <a:t>Name of the event, venue</a:t>
            </a:r>
          </a:p>
          <a:p>
            <a:pPr lvl="0"/>
            <a:r>
              <a:rPr lang="en-US" noProof="0" dirty="0" smtClean="0"/>
              <a:t>00 Month 2012</a:t>
            </a:r>
          </a:p>
        </p:txBody>
      </p:sp>
      <p:sp>
        <p:nvSpPr>
          <p:cNvPr id="10" name="Rectangle 9"/>
          <p:cNvSpPr/>
          <p:nvPr userDrawn="1"/>
        </p:nvSpPr>
        <p:spPr>
          <a:xfrm>
            <a:off x="0" y="1283371"/>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1" name="Rectangle 10"/>
          <p:cNvSpPr/>
          <p:nvPr userDrawn="1"/>
        </p:nvSpPr>
        <p:spPr>
          <a:xfrm>
            <a:off x="0" y="0"/>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3" name="Rectangle 12"/>
          <p:cNvSpPr/>
          <p:nvPr userDrawn="1"/>
        </p:nvSpPr>
        <p:spPr>
          <a:xfrm>
            <a:off x="0" y="6766560"/>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2" name="Rectangle 1"/>
          <p:cNvSpPr/>
          <p:nvPr userDrawn="1"/>
        </p:nvSpPr>
        <p:spPr>
          <a:xfrm>
            <a:off x="0" y="3858768"/>
            <a:ext cx="4379976" cy="2999232"/>
          </a:xfrm>
          <a:prstGeom prst="rect">
            <a:avLst/>
          </a:prstGeom>
          <a:blipFill dpi="0" rotWithShape="1">
            <a:blip r:embed="rId3" cstate="email">
              <a:alphaModFix amt="30000"/>
              <a:extLst>
                <a:ext uri="{28A0092B-C50C-407E-A947-70E740481C1C}">
                  <a14:useLocalDpi xmlns:a14="http://schemas.microsoft.com/office/drawing/2010/main"/>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5199985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Master Title: V2">
    <p:spTree>
      <p:nvGrpSpPr>
        <p:cNvPr id="1" name=""/>
        <p:cNvGrpSpPr/>
        <p:nvPr/>
      </p:nvGrpSpPr>
      <p:grpSpPr>
        <a:xfrm>
          <a:off x="0" y="0"/>
          <a:ext cx="0" cy="0"/>
          <a:chOff x="0" y="0"/>
          <a:chExt cx="0" cy="0"/>
        </a:xfrm>
      </p:grpSpPr>
      <p:pic>
        <p:nvPicPr>
          <p:cNvPr id="10" name="Bild 12"/>
          <p:cNvPicPr>
            <a:picLocks noChangeAspect="1"/>
          </p:cNvPicPr>
          <p:nvPr userDrawn="1"/>
        </p:nvPicPr>
        <p:blipFill>
          <a:blip r:embed="rId2">
            <a:alphaModFix amt="30000"/>
          </a:blip>
          <a:stretch>
            <a:fillRect/>
          </a:stretch>
        </p:blipFill>
        <p:spPr>
          <a:xfrm>
            <a:off x="3133426" y="1130968"/>
            <a:ext cx="5938818" cy="5938818"/>
          </a:xfrm>
          <a:prstGeom prst="rect">
            <a:avLst/>
          </a:prstGeom>
        </p:spPr>
      </p:pic>
      <p:sp>
        <p:nvSpPr>
          <p:cNvPr id="7" name="Rectangle 2"/>
          <p:cNvSpPr>
            <a:spLocks noGrp="1" noChangeArrowheads="1"/>
          </p:cNvSpPr>
          <p:nvPr>
            <p:ph type="ctrTitle" hasCustomPrompt="1"/>
          </p:nvPr>
        </p:nvSpPr>
        <p:spPr>
          <a:xfrm>
            <a:off x="1065177" y="3958989"/>
            <a:ext cx="7538185" cy="1011238"/>
          </a:xfrm>
        </p:spPr>
        <p:txBody>
          <a:bodyPr bIns="0"/>
          <a:lstStyle>
            <a:lvl1pPr>
              <a:defRPr sz="3500">
                <a:solidFill>
                  <a:schemeClr val="tx1"/>
                </a:solidFill>
                <a:latin typeface="Arial"/>
                <a:cs typeface="Arial"/>
              </a:defRPr>
            </a:lvl1pPr>
          </a:lstStyle>
          <a:p>
            <a:pPr lvl="0"/>
            <a:r>
              <a:rPr lang="en-US" noProof="0" dirty="0" smtClean="0"/>
              <a:t>Master Title: Version 2</a:t>
            </a:r>
          </a:p>
        </p:txBody>
      </p:sp>
      <p:sp>
        <p:nvSpPr>
          <p:cNvPr id="8" name="Rectangle 3"/>
          <p:cNvSpPr>
            <a:spLocks noGrp="1" noChangeArrowheads="1"/>
          </p:cNvSpPr>
          <p:nvPr>
            <p:ph type="subTitle" idx="1" hasCustomPrompt="1"/>
          </p:nvPr>
        </p:nvSpPr>
        <p:spPr>
          <a:xfrm>
            <a:off x="1065327" y="5131316"/>
            <a:ext cx="7539711" cy="647700"/>
          </a:xfrm>
          <a:prstGeom prst="rect">
            <a:avLst/>
          </a:prstGeom>
        </p:spPr>
        <p:txBody>
          <a:bodyPr lIns="0" tIns="0" rIns="0" bIns="0"/>
          <a:lstStyle>
            <a:lvl1pPr marL="0" indent="0">
              <a:buFontTx/>
              <a:buNone/>
              <a:defRPr sz="2000" b="0" baseline="0">
                <a:solidFill>
                  <a:schemeClr val="accent2"/>
                </a:solidFill>
                <a:latin typeface="Arial"/>
                <a:cs typeface="Arial"/>
              </a:defRPr>
            </a:lvl1pPr>
          </a:lstStyle>
          <a:p>
            <a:pPr lvl="0"/>
            <a:r>
              <a:rPr lang="en-US" noProof="0" dirty="0" smtClean="0"/>
              <a:t>Name of the contributor</a:t>
            </a:r>
          </a:p>
          <a:p>
            <a:pPr lvl="0"/>
            <a:r>
              <a:rPr lang="en-US" noProof="0" dirty="0" smtClean="0"/>
              <a:t>Name of the event, venue, 00 Month 2012</a:t>
            </a:r>
          </a:p>
        </p:txBody>
      </p:sp>
    </p:spTree>
    <p:extLst>
      <p:ext uri="{BB962C8B-B14F-4D97-AF65-F5344CB8AC3E}">
        <p14:creationId xmlns:p14="http://schemas.microsoft.com/office/powerpoint/2010/main" val="37522704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01">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en-US" noProof="0" dirty="0" err="1" smtClean="0"/>
              <a:t>Titlemaster</a:t>
            </a:r>
            <a:endParaRPr lang="en-US" noProof="0"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a:t>
            </a:fld>
            <a:endParaRPr lang="en-US" dirty="0"/>
          </a:p>
        </p:txBody>
      </p:sp>
      <p:sp>
        <p:nvSpPr>
          <p:cNvPr id="6" name="Inhaltsplatzhalter 5"/>
          <p:cNvSpPr>
            <a:spLocks noGrp="1"/>
          </p:cNvSpPr>
          <p:nvPr>
            <p:ph sz="quarter" idx="12" hasCustomPrompt="1"/>
          </p:nvPr>
        </p:nvSpPr>
        <p:spPr>
          <a:xfrm>
            <a:off x="107576" y="957431"/>
            <a:ext cx="8864302" cy="5443369"/>
          </a:xfrm>
        </p:spPr>
        <p:txBody>
          <a:bodyPr/>
          <a:lstStyle>
            <a:lvl3pPr marL="361950" indent="-361950">
              <a:buFont typeface="Arial" panose="020B0604020202020204" pitchFamily="34" charset="0"/>
              <a:buChar char="•"/>
              <a:defRPr/>
            </a:lvl3pPr>
          </a:lstStyle>
          <a:p>
            <a:pPr lvl="0"/>
            <a:r>
              <a:rPr lang="en-US" noProof="0" dirty="0" err="1" smtClean="0"/>
              <a:t>Textmaster</a:t>
            </a:r>
            <a:endParaRPr lang="en-US" noProof="0" dirty="0" smtClean="0"/>
          </a:p>
          <a:p>
            <a:pPr lvl="1"/>
            <a:r>
              <a:rPr lang="en-US" noProof="0" dirty="0" smtClean="0"/>
              <a:t>Second Layer</a:t>
            </a:r>
          </a:p>
          <a:p>
            <a:pPr lvl="2"/>
            <a:r>
              <a:rPr lang="en-US" noProof="0" dirty="0" smtClean="0"/>
              <a:t>Third Layer</a:t>
            </a:r>
          </a:p>
          <a:p>
            <a:pPr lvl="3"/>
            <a:r>
              <a:rPr lang="en-US" noProof="0" dirty="0" smtClean="0"/>
              <a:t>Fourth Layer</a:t>
            </a:r>
          </a:p>
          <a:p>
            <a:pPr lvl="4"/>
            <a:r>
              <a:rPr lang="en-US" noProof="0" dirty="0" smtClean="0"/>
              <a:t>Fifth Layer</a:t>
            </a:r>
          </a:p>
          <a:p>
            <a:pPr lvl="5"/>
            <a:r>
              <a:rPr lang="en-US" noProof="0" dirty="0" smtClean="0"/>
              <a:t>6</a:t>
            </a:r>
            <a:endParaRPr lang="en-US" noProof="0" dirty="0"/>
          </a:p>
        </p:txBody>
      </p:sp>
    </p:spTree>
    <p:extLst>
      <p:ext uri="{BB962C8B-B14F-4D97-AF65-F5344CB8AC3E}">
        <p14:creationId xmlns:p14="http://schemas.microsoft.com/office/powerpoint/2010/main" val="368661431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02">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en-US" noProof="0" dirty="0" err="1" smtClean="0"/>
              <a:t>Titlemaster</a:t>
            </a:r>
            <a:endParaRPr lang="en-US" noProof="0"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a:t>
            </a:fld>
            <a:endParaRPr lang="en-US" dirty="0"/>
          </a:p>
        </p:txBody>
      </p:sp>
      <p:sp>
        <p:nvSpPr>
          <p:cNvPr id="6" name="Inhaltsplatzhalter 5"/>
          <p:cNvSpPr>
            <a:spLocks noGrp="1"/>
          </p:cNvSpPr>
          <p:nvPr>
            <p:ph sz="quarter" idx="12" hasCustomPrompt="1"/>
          </p:nvPr>
        </p:nvSpPr>
        <p:spPr>
          <a:xfrm>
            <a:off x="323850" y="3716338"/>
            <a:ext cx="8496300" cy="2305050"/>
          </a:xfrm>
        </p:spPr>
        <p:txBody>
          <a:bodyPr anchor="ctr" anchorCtr="1"/>
          <a:lstStyle>
            <a:lvl1pPr algn="ctr">
              <a:buFontTx/>
              <a:buNone/>
              <a:defRPr sz="2500">
                <a:solidFill>
                  <a:schemeClr val="accent1"/>
                </a:solidFill>
              </a:defRPr>
            </a:lvl1pPr>
            <a:lvl2pPr algn="ctr">
              <a:buFontTx/>
              <a:buNone/>
              <a:defRPr sz="2500">
                <a:solidFill>
                  <a:schemeClr val="accent1"/>
                </a:solidFill>
              </a:defRPr>
            </a:lvl2pPr>
            <a:lvl3pPr marL="0" indent="0" algn="ctr">
              <a:buFontTx/>
              <a:buNone/>
              <a:defRPr sz="2500">
                <a:solidFill>
                  <a:schemeClr val="accent1"/>
                </a:solidFill>
              </a:defRPr>
            </a:lvl3pPr>
            <a:lvl4pPr marL="0" indent="0" algn="ctr">
              <a:buFontTx/>
              <a:buNone/>
              <a:defRPr sz="2500">
                <a:solidFill>
                  <a:schemeClr val="accent1"/>
                </a:solidFill>
              </a:defRPr>
            </a:lvl4pPr>
            <a:lvl5pPr marL="0" indent="0" algn="ctr">
              <a:buFontTx/>
              <a:buNone/>
              <a:defRPr sz="2500">
                <a:solidFill>
                  <a:schemeClr val="accent1"/>
                </a:solidFill>
              </a:defRPr>
            </a:lvl5pPr>
          </a:lstStyle>
          <a:p>
            <a:pPr lvl="0"/>
            <a:r>
              <a:rPr lang="en-US" noProof="0" dirty="0" err="1" smtClean="0"/>
              <a:t>Textmaster</a:t>
            </a:r>
            <a:endParaRPr lang="en-US" noProof="0" dirty="0"/>
          </a:p>
        </p:txBody>
      </p:sp>
      <p:sp>
        <p:nvSpPr>
          <p:cNvPr id="7" name="Bildplatzhalter 6"/>
          <p:cNvSpPr>
            <a:spLocks noGrp="1"/>
          </p:cNvSpPr>
          <p:nvPr>
            <p:ph type="pic" sz="quarter" idx="13" hasCustomPrompt="1"/>
          </p:nvPr>
        </p:nvSpPr>
        <p:spPr>
          <a:xfrm>
            <a:off x="323850" y="1268413"/>
            <a:ext cx="8496300" cy="2305050"/>
          </a:xfrm>
        </p:spPr>
        <p:txBody>
          <a:bodyPr/>
          <a:lstStyle/>
          <a:p>
            <a:r>
              <a:rPr lang="en-US" noProof="0" dirty="0" smtClean="0"/>
              <a:t>Images</a:t>
            </a:r>
            <a:endParaRPr lang="en-US" noProof="0" dirty="0"/>
          </a:p>
        </p:txBody>
      </p:sp>
    </p:spTree>
    <p:extLst>
      <p:ext uri="{BB962C8B-B14F-4D97-AF65-F5344CB8AC3E}">
        <p14:creationId xmlns:p14="http://schemas.microsoft.com/office/powerpoint/2010/main" val="208962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03">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en-US" noProof="0" dirty="0" err="1" smtClean="0"/>
              <a:t>Titlemaster</a:t>
            </a:r>
            <a:endParaRPr lang="en-US" noProof="0"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a:t>
            </a:fld>
            <a:endParaRPr lang="en-US" dirty="0"/>
          </a:p>
        </p:txBody>
      </p:sp>
      <p:sp>
        <p:nvSpPr>
          <p:cNvPr id="6" name="Inhaltsplatzhalter 5"/>
          <p:cNvSpPr>
            <a:spLocks noGrp="1"/>
          </p:cNvSpPr>
          <p:nvPr>
            <p:ph sz="quarter" idx="12" hasCustomPrompt="1"/>
          </p:nvPr>
        </p:nvSpPr>
        <p:spPr>
          <a:xfrm>
            <a:off x="323851" y="1268413"/>
            <a:ext cx="4176712" cy="4752975"/>
          </a:xfrm>
        </p:spPr>
        <p:txBody>
          <a:bodyPr/>
          <a:lstStyle>
            <a:lvl1pPr algn="l">
              <a:buFontTx/>
              <a:buNone/>
              <a:defRPr sz="2500">
                <a:solidFill>
                  <a:schemeClr val="accent1"/>
                </a:solidFill>
              </a:defRPr>
            </a:lvl1pPr>
            <a:lvl2pPr algn="ctr">
              <a:buFontTx/>
              <a:buNone/>
              <a:defRPr sz="2500">
                <a:solidFill>
                  <a:schemeClr val="accent1"/>
                </a:solidFill>
              </a:defRPr>
            </a:lvl2pPr>
            <a:lvl3pPr marL="0" indent="0" algn="ctr">
              <a:buFontTx/>
              <a:buNone/>
              <a:defRPr sz="2500">
                <a:solidFill>
                  <a:schemeClr val="accent1"/>
                </a:solidFill>
              </a:defRPr>
            </a:lvl3pPr>
            <a:lvl4pPr marL="0" indent="0" algn="ctr">
              <a:buFontTx/>
              <a:buNone/>
              <a:defRPr sz="2500">
                <a:solidFill>
                  <a:schemeClr val="accent1"/>
                </a:solidFill>
              </a:defRPr>
            </a:lvl4pPr>
            <a:lvl5pPr marL="0" indent="0" algn="ctr">
              <a:buFontTx/>
              <a:buNone/>
              <a:defRPr sz="2500">
                <a:solidFill>
                  <a:schemeClr val="accent1"/>
                </a:solidFill>
              </a:defRPr>
            </a:lvl5pPr>
          </a:lstStyle>
          <a:p>
            <a:pPr lvl="0"/>
            <a:r>
              <a:rPr lang="en-US" noProof="0" dirty="0" err="1" smtClean="0"/>
              <a:t>Textmaster</a:t>
            </a:r>
            <a:endParaRPr lang="en-US" noProof="0" dirty="0"/>
          </a:p>
        </p:txBody>
      </p:sp>
      <p:sp>
        <p:nvSpPr>
          <p:cNvPr id="7" name="Bildplatzhalter 6"/>
          <p:cNvSpPr>
            <a:spLocks noGrp="1"/>
          </p:cNvSpPr>
          <p:nvPr>
            <p:ph type="pic" sz="quarter" idx="13" hasCustomPrompt="1"/>
          </p:nvPr>
        </p:nvSpPr>
        <p:spPr>
          <a:xfrm>
            <a:off x="4643438" y="1268413"/>
            <a:ext cx="4176712" cy="4752975"/>
          </a:xfrm>
        </p:spPr>
        <p:txBody>
          <a:bodyPr/>
          <a:lstStyle/>
          <a:p>
            <a:r>
              <a:rPr lang="en-US" noProof="0" dirty="0" smtClean="0"/>
              <a:t>Images</a:t>
            </a:r>
            <a:endParaRPr lang="en-US" noProof="0" dirty="0"/>
          </a:p>
        </p:txBody>
      </p:sp>
    </p:spTree>
    <p:extLst>
      <p:ext uri="{BB962C8B-B14F-4D97-AF65-F5344CB8AC3E}">
        <p14:creationId xmlns:p14="http://schemas.microsoft.com/office/powerpoint/2010/main" val="2541923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en-US" noProof="0" dirty="0" err="1" smtClean="0"/>
              <a:t>Titlemaster</a:t>
            </a:r>
            <a:endParaRPr lang="en-US" noProof="0"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a:t>
            </a:fld>
            <a:endParaRPr lang="en-US" dirty="0"/>
          </a:p>
        </p:txBody>
      </p:sp>
    </p:spTree>
    <p:extLst>
      <p:ext uri="{BB962C8B-B14F-4D97-AF65-F5344CB8AC3E}">
        <p14:creationId xmlns:p14="http://schemas.microsoft.com/office/powerpoint/2010/main" val="3215479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V1">
    <p:spTree>
      <p:nvGrpSpPr>
        <p:cNvPr id="1" name=""/>
        <p:cNvGrpSpPr/>
        <p:nvPr/>
      </p:nvGrpSpPr>
      <p:grpSpPr>
        <a:xfrm>
          <a:off x="0" y="0"/>
          <a:ext cx="0" cy="0"/>
          <a:chOff x="0" y="0"/>
          <a:chExt cx="0" cy="0"/>
        </a:xfrm>
      </p:grpSpPr>
      <p:pic>
        <p:nvPicPr>
          <p:cNvPr id="10" name="Picture 2" descr="I:\_GregW\1322550 WBGIS - ITS Sub Branding\WBGIS_ITS-PPT_footer-06.jp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1379624"/>
            <a:ext cx="9144000" cy="136358"/>
          </a:xfrm>
          <a:prstGeom prst="rect">
            <a:avLst/>
          </a:prstGeom>
          <a:noFill/>
        </p:spPr>
      </p:pic>
      <p:sp>
        <p:nvSpPr>
          <p:cNvPr id="13" name="Rectangle 12"/>
          <p:cNvSpPr/>
          <p:nvPr userDrawn="1"/>
        </p:nvSpPr>
        <p:spPr>
          <a:xfrm>
            <a:off x="0" y="1283371"/>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1" name="Rectangle 10"/>
          <p:cNvSpPr/>
          <p:nvPr userDrawn="1"/>
        </p:nvSpPr>
        <p:spPr>
          <a:xfrm>
            <a:off x="0" y="6288504"/>
            <a:ext cx="9144000" cy="47805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Rectangle 2"/>
          <p:cNvSpPr>
            <a:spLocks noGrp="1" noChangeArrowheads="1"/>
          </p:cNvSpPr>
          <p:nvPr>
            <p:ph type="ctrTitle" hasCustomPrompt="1"/>
          </p:nvPr>
        </p:nvSpPr>
        <p:spPr>
          <a:xfrm>
            <a:off x="4780546" y="2986248"/>
            <a:ext cx="3349461" cy="1011238"/>
          </a:xfrm>
        </p:spPr>
        <p:txBody>
          <a:bodyPr bIns="0"/>
          <a:lstStyle>
            <a:lvl1pPr>
              <a:defRPr sz="3500">
                <a:solidFill>
                  <a:srgbClr val="002345"/>
                </a:solidFill>
                <a:latin typeface="Arial"/>
                <a:cs typeface="Arial"/>
              </a:defRPr>
            </a:lvl1pPr>
          </a:lstStyle>
          <a:p>
            <a:pPr lvl="0"/>
            <a:r>
              <a:rPr lang="en-US" noProof="0" dirty="0" smtClean="0"/>
              <a:t>Thank you</a:t>
            </a:r>
          </a:p>
        </p:txBody>
      </p:sp>
      <p:sp>
        <p:nvSpPr>
          <p:cNvPr id="6" name="Rectangle 3"/>
          <p:cNvSpPr>
            <a:spLocks noGrp="1" noChangeArrowheads="1"/>
          </p:cNvSpPr>
          <p:nvPr>
            <p:ph type="subTitle" idx="1" hasCustomPrompt="1"/>
          </p:nvPr>
        </p:nvSpPr>
        <p:spPr>
          <a:xfrm>
            <a:off x="4780547" y="4026716"/>
            <a:ext cx="3391154" cy="2089444"/>
          </a:xfrm>
          <a:prstGeom prst="rect">
            <a:avLst/>
          </a:prstGeom>
        </p:spPr>
        <p:txBody>
          <a:bodyPr lIns="0" tIns="0" rIns="0" bIns="0" anchor="b"/>
          <a:lstStyle>
            <a:lvl1pPr marL="0" marR="0" indent="0" algn="l" defTabSz="457200" rtl="0" eaLnBrk="1" fontAlgn="auto" latinLnBrk="0" hangingPunct="1">
              <a:lnSpc>
                <a:spcPct val="100000"/>
              </a:lnSpc>
              <a:spcBef>
                <a:spcPct val="20000"/>
              </a:spcBef>
              <a:spcAft>
                <a:spcPts val="0"/>
              </a:spcAft>
              <a:buClrTx/>
              <a:buSzTx/>
              <a:buFontTx/>
              <a:buNone/>
              <a:tabLst/>
              <a:defRPr sz="900" b="0" baseline="0">
                <a:solidFill>
                  <a:srgbClr val="00ADE4"/>
                </a:solidFill>
                <a:latin typeface="Arial"/>
                <a:cs typeface="Arial"/>
              </a:defRPr>
            </a:lvl1pPr>
          </a:lstStyle>
          <a:p>
            <a:pPr lvl="0"/>
            <a:r>
              <a:rPr lang="en-US" noProof="0" dirty="0" smtClean="0"/>
              <a:t>World Bank Group</a:t>
            </a:r>
          </a:p>
          <a:p>
            <a:pPr lvl="0"/>
            <a:r>
              <a:rPr lang="en-US" noProof="0" dirty="0" smtClean="0"/>
              <a:t>Address Line 1</a:t>
            </a:r>
          </a:p>
          <a:p>
            <a:pPr marL="0" marR="0" lvl="0" indent="0" algn="l" defTabSz="457200" rtl="0" eaLnBrk="1" fontAlgn="auto" latinLnBrk="0" hangingPunct="1">
              <a:lnSpc>
                <a:spcPct val="100000"/>
              </a:lnSpc>
              <a:spcBef>
                <a:spcPct val="20000"/>
              </a:spcBef>
              <a:spcAft>
                <a:spcPts val="0"/>
              </a:spcAft>
              <a:buClrTx/>
              <a:buSzTx/>
              <a:buFontTx/>
              <a:buNone/>
              <a:tabLst/>
              <a:defRPr/>
            </a:pPr>
            <a:r>
              <a:rPr lang="en-US" noProof="0" dirty="0" smtClean="0"/>
              <a:t>Address Line 1</a:t>
            </a:r>
          </a:p>
          <a:p>
            <a:pPr lvl="0"/>
            <a:r>
              <a:rPr lang="en-US" noProof="0" dirty="0" smtClean="0"/>
              <a:t>City ABC</a:t>
            </a:r>
          </a:p>
          <a:p>
            <a:pPr lvl="0"/>
            <a:r>
              <a:rPr lang="en-US" noProof="0" dirty="0" smtClean="0"/>
              <a:t>State DEFG</a:t>
            </a:r>
          </a:p>
        </p:txBody>
      </p:sp>
      <p:sp>
        <p:nvSpPr>
          <p:cNvPr id="8" name="Rectangle 7"/>
          <p:cNvSpPr/>
          <p:nvPr userDrawn="1"/>
        </p:nvSpPr>
        <p:spPr>
          <a:xfrm>
            <a:off x="0" y="0"/>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9" name="Rectangle 8"/>
          <p:cNvSpPr/>
          <p:nvPr userDrawn="1"/>
        </p:nvSpPr>
        <p:spPr>
          <a:xfrm>
            <a:off x="0" y="6766560"/>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2" name="Rectangle 11"/>
          <p:cNvSpPr/>
          <p:nvPr userDrawn="1"/>
        </p:nvSpPr>
        <p:spPr>
          <a:xfrm>
            <a:off x="0" y="3858768"/>
            <a:ext cx="4379976" cy="2999232"/>
          </a:xfrm>
          <a:prstGeom prst="rect">
            <a:avLst/>
          </a:prstGeom>
          <a:blipFill dpi="0" rotWithShape="1">
            <a:blip r:embed="rId3" cstate="email">
              <a:alphaModFix amt="30000"/>
              <a:extLst>
                <a:ext uri="{28A0092B-C50C-407E-A947-70E740481C1C}">
                  <a14:useLocalDpi xmlns:a14="http://schemas.microsoft.com/office/drawing/2010/main"/>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156345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losing Slide: V2">
    <p:spTree>
      <p:nvGrpSpPr>
        <p:cNvPr id="1" name=""/>
        <p:cNvGrpSpPr/>
        <p:nvPr/>
      </p:nvGrpSpPr>
      <p:grpSpPr>
        <a:xfrm>
          <a:off x="0" y="0"/>
          <a:ext cx="0" cy="0"/>
          <a:chOff x="0" y="0"/>
          <a:chExt cx="0" cy="0"/>
        </a:xfrm>
      </p:grpSpPr>
      <p:sp>
        <p:nvSpPr>
          <p:cNvPr id="13" name="Rechteck 12"/>
          <p:cNvSpPr/>
          <p:nvPr userDrawn="1"/>
        </p:nvSpPr>
        <p:spPr>
          <a:xfrm>
            <a:off x="0" y="1278000"/>
            <a:ext cx="9144000" cy="5580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p>
        </p:txBody>
      </p:sp>
      <p:pic>
        <p:nvPicPr>
          <p:cNvPr id="14" name="Bild 13"/>
          <p:cNvPicPr>
            <a:picLocks noChangeAspect="1"/>
          </p:cNvPicPr>
          <p:nvPr userDrawn="1"/>
        </p:nvPicPr>
        <p:blipFill>
          <a:blip r:embed="rId2">
            <a:alphaModFix amt="30000"/>
          </a:blip>
          <a:stretch>
            <a:fillRect/>
          </a:stretch>
        </p:blipFill>
        <p:spPr>
          <a:xfrm>
            <a:off x="3059832" y="1057374"/>
            <a:ext cx="6012412" cy="6012412"/>
          </a:xfrm>
          <a:prstGeom prst="rect">
            <a:avLst/>
          </a:prstGeom>
        </p:spPr>
      </p:pic>
      <p:sp>
        <p:nvSpPr>
          <p:cNvPr id="7" name="Rectangle 2"/>
          <p:cNvSpPr>
            <a:spLocks noGrp="1" noChangeArrowheads="1"/>
          </p:cNvSpPr>
          <p:nvPr>
            <p:ph type="ctrTitle" hasCustomPrompt="1"/>
          </p:nvPr>
        </p:nvSpPr>
        <p:spPr>
          <a:xfrm>
            <a:off x="1152800" y="1272561"/>
            <a:ext cx="7017314" cy="1011238"/>
          </a:xfrm>
        </p:spPr>
        <p:txBody>
          <a:bodyPr bIns="0"/>
          <a:lstStyle>
            <a:lvl1pPr>
              <a:defRPr sz="3500">
                <a:solidFill>
                  <a:schemeClr val="tx1"/>
                </a:solidFill>
                <a:latin typeface="Arial"/>
                <a:cs typeface="Arial"/>
              </a:defRPr>
            </a:lvl1pPr>
          </a:lstStyle>
          <a:p>
            <a:pPr lvl="0"/>
            <a:r>
              <a:rPr lang="en-US" noProof="0" dirty="0" smtClean="0"/>
              <a:t>Thank you</a:t>
            </a:r>
          </a:p>
        </p:txBody>
      </p:sp>
      <p:sp>
        <p:nvSpPr>
          <p:cNvPr id="8" name="Rectangle 3"/>
          <p:cNvSpPr>
            <a:spLocks noGrp="1" noChangeArrowheads="1"/>
          </p:cNvSpPr>
          <p:nvPr>
            <p:ph type="subTitle" idx="1" hasCustomPrompt="1"/>
          </p:nvPr>
        </p:nvSpPr>
        <p:spPr>
          <a:xfrm>
            <a:off x="1152968" y="4026716"/>
            <a:ext cx="7018734" cy="2089444"/>
          </a:xfrm>
          <a:prstGeom prst="rect">
            <a:avLst/>
          </a:prstGeom>
        </p:spPr>
        <p:txBody>
          <a:bodyPr lIns="0" tIns="0" rIns="0" bIns="0" anchor="b"/>
          <a:lstStyle>
            <a:lvl1pPr marL="0" marR="0" indent="0" algn="l" defTabSz="457200" rtl="0" eaLnBrk="1" fontAlgn="auto" latinLnBrk="0" hangingPunct="1">
              <a:lnSpc>
                <a:spcPct val="100000"/>
              </a:lnSpc>
              <a:spcBef>
                <a:spcPct val="20000"/>
              </a:spcBef>
              <a:spcAft>
                <a:spcPts val="0"/>
              </a:spcAft>
              <a:buClrTx/>
              <a:buSzTx/>
              <a:buFontTx/>
              <a:buNone/>
              <a:tabLst/>
              <a:defRPr sz="900" b="0" baseline="0">
                <a:solidFill>
                  <a:schemeClr val="accent2"/>
                </a:solidFill>
                <a:latin typeface="Arial"/>
                <a:cs typeface="Arial"/>
              </a:defRPr>
            </a:lvl1pPr>
          </a:lstStyle>
          <a:p>
            <a:pPr lvl="0"/>
            <a:r>
              <a:rPr lang="en-US" noProof="0" dirty="0" smtClean="0"/>
              <a:t>World Bank Group</a:t>
            </a:r>
          </a:p>
          <a:p>
            <a:pPr lvl="0"/>
            <a:r>
              <a:rPr lang="en-US" noProof="0" dirty="0" smtClean="0"/>
              <a:t>Address Line 1</a:t>
            </a:r>
          </a:p>
          <a:p>
            <a:pPr marL="0" marR="0" lvl="0" indent="0" algn="l" defTabSz="457200" rtl="0" eaLnBrk="1" fontAlgn="auto" latinLnBrk="0" hangingPunct="1">
              <a:lnSpc>
                <a:spcPct val="100000"/>
              </a:lnSpc>
              <a:spcBef>
                <a:spcPct val="20000"/>
              </a:spcBef>
              <a:spcAft>
                <a:spcPts val="0"/>
              </a:spcAft>
              <a:buClrTx/>
              <a:buSzTx/>
              <a:buFontTx/>
              <a:buNone/>
              <a:tabLst/>
              <a:defRPr/>
            </a:pPr>
            <a:r>
              <a:rPr lang="en-US" noProof="0" dirty="0" smtClean="0"/>
              <a:t>Address Line 1</a:t>
            </a:r>
          </a:p>
          <a:p>
            <a:pPr lvl="0"/>
            <a:r>
              <a:rPr lang="en-US" noProof="0" dirty="0" smtClean="0"/>
              <a:t>City ABC</a:t>
            </a:r>
          </a:p>
          <a:p>
            <a:pPr lvl="0"/>
            <a:r>
              <a:rPr lang="en-US" noProof="0" dirty="0" smtClean="0"/>
              <a:t>State DEFG</a:t>
            </a:r>
          </a:p>
        </p:txBody>
      </p:sp>
    </p:spTree>
    <p:extLst>
      <p:ext uri="{BB962C8B-B14F-4D97-AF65-F5344CB8AC3E}">
        <p14:creationId xmlns:p14="http://schemas.microsoft.com/office/powerpoint/2010/main" val="23960738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16649FF-BA11-4F3B-8BDC-336FCCE2689B}" type="datetimeFigureOut">
              <a:rPr lang="en-US" smtClean="0"/>
              <a:t>10/7/2015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400CAB0-4353-42DC-A8A2-A22AB2354407}" type="slidenum">
              <a:rPr lang="en-US" smtClean="0"/>
              <a:t>‹#›</a:t>
            </a:fld>
            <a:endParaRPr lang="en-US"/>
          </a:p>
        </p:txBody>
      </p:sp>
    </p:spTree>
    <p:extLst>
      <p:ext uri="{BB962C8B-B14F-4D97-AF65-F5344CB8AC3E}">
        <p14:creationId xmlns:p14="http://schemas.microsoft.com/office/powerpoint/2010/main" val="4091611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bwMode="auto">
          <a:xfrm>
            <a:off x="323850" y="260350"/>
            <a:ext cx="84963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18000" numCol="1" anchor="b" anchorCtr="0" compatLnSpc="1">
            <a:prstTxWarp prst="textNoShape">
              <a:avLst/>
            </a:prstTxWarp>
          </a:bodyPr>
          <a:lstStyle/>
          <a:p>
            <a:pPr lvl="0"/>
            <a:r>
              <a:rPr lang="en-US" noProof="0" smtClean="0"/>
              <a:t>This is a headline</a:t>
            </a:r>
            <a:endParaRPr lang="en-US" noProof="0"/>
          </a:p>
        </p:txBody>
      </p:sp>
      <p:sp>
        <p:nvSpPr>
          <p:cNvPr id="10" name="Rectangle 6"/>
          <p:cNvSpPr>
            <a:spLocks noGrp="1" noChangeArrowheads="1"/>
          </p:cNvSpPr>
          <p:nvPr>
            <p:ph type="sldNum" sz="quarter" idx="4"/>
          </p:nvPr>
        </p:nvSpPr>
        <p:spPr bwMode="auto">
          <a:xfrm>
            <a:off x="8532118" y="6360102"/>
            <a:ext cx="288032"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lvl1pPr algn="l">
              <a:defRPr sz="900">
                <a:solidFill>
                  <a:schemeClr val="tx1">
                    <a:lumMod val="75000"/>
                    <a:lumOff val="25000"/>
                  </a:schemeClr>
                </a:solidFill>
                <a:latin typeface="Arial"/>
                <a:cs typeface="Arial"/>
              </a:defRPr>
            </a:lvl1pPr>
          </a:lstStyle>
          <a:p>
            <a:pPr>
              <a:defRPr/>
            </a:pPr>
            <a:fld id="{EF62D93A-3BA0-8848-BFA3-D7046C1B555D}" type="slidenum">
              <a:rPr lang="en-US" smtClean="0"/>
              <a:pPr>
                <a:defRPr/>
              </a:pPr>
              <a:t>‹#›</a:t>
            </a:fld>
            <a:endParaRPr lang="en-US" dirty="0"/>
          </a:p>
        </p:txBody>
      </p:sp>
      <p:sp>
        <p:nvSpPr>
          <p:cNvPr id="2" name="Textplatzhalter 1"/>
          <p:cNvSpPr>
            <a:spLocks noGrp="1"/>
          </p:cNvSpPr>
          <p:nvPr>
            <p:ph type="body" idx="1"/>
          </p:nvPr>
        </p:nvSpPr>
        <p:spPr>
          <a:xfrm>
            <a:off x="323850" y="1268413"/>
            <a:ext cx="8496300" cy="4752975"/>
          </a:xfrm>
          <a:prstGeom prst="rect">
            <a:avLst/>
          </a:prstGeom>
        </p:spPr>
        <p:txBody>
          <a:bodyPr vert="horz" lIns="0" tIns="0" rIns="0" bIns="0" rtlCol="0">
            <a:noAutofit/>
          </a:bodyPr>
          <a:lstStyle/>
          <a:p>
            <a:pPr lvl="0"/>
            <a:r>
              <a:rPr lang="en-US" noProof="0" dirty="0" err="1" smtClean="0"/>
              <a:t>Textmaster</a:t>
            </a:r>
            <a:endParaRPr lang="en-US" noProof="0" dirty="0" smtClean="0"/>
          </a:p>
          <a:p>
            <a:pPr lvl="1"/>
            <a:r>
              <a:rPr lang="en-US" noProof="0" dirty="0" smtClean="0"/>
              <a:t>Second Layer</a:t>
            </a:r>
          </a:p>
          <a:p>
            <a:pPr lvl="2"/>
            <a:r>
              <a:rPr lang="en-US" noProof="0" dirty="0" smtClean="0"/>
              <a:t>Third Layer</a:t>
            </a:r>
          </a:p>
          <a:p>
            <a:pPr lvl="3"/>
            <a:r>
              <a:rPr lang="en-US" noProof="0" dirty="0" smtClean="0"/>
              <a:t>Fourth Layer</a:t>
            </a:r>
          </a:p>
          <a:p>
            <a:pPr lvl="4"/>
            <a:r>
              <a:rPr lang="en-US" noProof="0" dirty="0" smtClean="0"/>
              <a:t>Fifth Layer</a:t>
            </a:r>
          </a:p>
          <a:p>
            <a:pPr lvl="5"/>
            <a:r>
              <a:rPr lang="en-US" noProof="0" dirty="0" smtClean="0"/>
              <a:t>6</a:t>
            </a:r>
            <a:endParaRPr lang="en-US" noProof="0" dirty="0"/>
          </a:p>
        </p:txBody>
      </p:sp>
      <p:pic>
        <p:nvPicPr>
          <p:cNvPr id="11" name="Picture 2" descr="U:\1405265\1405265 WBG Logo\LOGO FILES\Horizontal\WBG_Horizontal_Color\web\WBG_Horizontal-RGB-web.jpg"/>
          <p:cNvPicPr>
            <a:picLocks noChangeAspect="1" noChangeArrowheads="1"/>
          </p:cNvPicPr>
          <p:nvPr userDrawn="1"/>
        </p:nvPicPr>
        <p:blipFill rotWithShape="1">
          <a:blip r:embed="rId11" cstate="email">
            <a:extLst>
              <a:ext uri="{28A0092B-C50C-407E-A947-70E740481C1C}">
                <a14:useLocalDpi xmlns:a14="http://schemas.microsoft.com/office/drawing/2010/main"/>
              </a:ext>
            </a:extLst>
          </a:blip>
          <a:srcRect r="-715"/>
          <a:stretch/>
        </p:blipFill>
        <p:spPr bwMode="auto">
          <a:xfrm>
            <a:off x="323851" y="6302501"/>
            <a:ext cx="1689433" cy="329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2819458"/>
      </p:ext>
    </p:extLst>
  </p:cSld>
  <p:clrMap bg1="lt1" tx1="dk1" bg2="lt2" tx2="dk2" accent1="accent1" accent2="accent2" accent3="accent3" accent4="accent4" accent5="accent5" accent6="accent6" hlink="hlink" folHlink="folHlink"/>
  <p:sldLayoutIdLst>
    <p:sldLayoutId id="2147483665" r:id="rId1"/>
    <p:sldLayoutId id="2147483681" r:id="rId2"/>
    <p:sldLayoutId id="2147483656" r:id="rId3"/>
    <p:sldLayoutId id="2147483660" r:id="rId4"/>
    <p:sldLayoutId id="2147483661" r:id="rId5"/>
    <p:sldLayoutId id="2147483659" r:id="rId6"/>
    <p:sldLayoutId id="2147483680" r:id="rId7"/>
    <p:sldLayoutId id="2147483663" r:id="rId8"/>
    <p:sldLayoutId id="2147483682" r:id="rId9"/>
  </p:sldLayoutIdLst>
  <p:timing>
    <p:tnLst>
      <p:par>
        <p:cTn id="1" dur="indefinite" restart="never" nodeType="tmRoot"/>
      </p:par>
    </p:tnLst>
  </p:timing>
  <p:hf hdr="0" dt="0"/>
  <p:txStyles>
    <p:titleStyle>
      <a:lvl1pPr algn="l" defTabSz="457200" rtl="0" eaLnBrk="1" latinLnBrk="0" hangingPunct="1">
        <a:spcBef>
          <a:spcPct val="0"/>
        </a:spcBef>
        <a:buNone/>
        <a:defRPr sz="3000" kern="1200">
          <a:solidFill>
            <a:schemeClr val="tx2"/>
          </a:solidFill>
          <a:latin typeface="Arial"/>
          <a:ea typeface="+mj-ea"/>
          <a:cs typeface="Arial"/>
        </a:defRPr>
      </a:lvl1pPr>
    </p:titleStyle>
    <p:bodyStyle>
      <a:lvl1pPr marL="0" indent="0" algn="l" defTabSz="457200" rtl="0" eaLnBrk="1" latinLnBrk="0" hangingPunct="1">
        <a:spcBef>
          <a:spcPct val="20000"/>
        </a:spcBef>
        <a:buFont typeface="Arial"/>
        <a:buNone/>
        <a:defRPr sz="3000" kern="1200">
          <a:solidFill>
            <a:schemeClr val="accent1"/>
          </a:solidFill>
          <a:latin typeface="+mn-lt"/>
          <a:ea typeface="+mn-ea"/>
          <a:cs typeface="+mn-cs"/>
        </a:defRPr>
      </a:lvl1pPr>
      <a:lvl2pPr marL="0" indent="0" algn="l" defTabSz="457200" rtl="0" eaLnBrk="1" latinLnBrk="0" hangingPunct="1">
        <a:spcBef>
          <a:spcPct val="20000"/>
        </a:spcBef>
        <a:buFont typeface="Arial"/>
        <a:buNone/>
        <a:defRPr sz="3000" kern="1200" baseline="0">
          <a:solidFill>
            <a:schemeClr val="accent2"/>
          </a:solidFill>
          <a:latin typeface="+mn-lt"/>
          <a:ea typeface="+mn-ea"/>
          <a:cs typeface="+mn-cs"/>
        </a:defRPr>
      </a:lvl2pPr>
      <a:lvl3pPr marL="361950" indent="-361950" algn="l" defTabSz="457200" rtl="0" eaLnBrk="1" latinLnBrk="0" hangingPunct="1">
        <a:spcBef>
          <a:spcPct val="20000"/>
        </a:spcBef>
        <a:buFont typeface="Arial" panose="020B0604020202020204" pitchFamily="34" charset="0"/>
        <a:buChar char="•"/>
        <a:defRPr sz="2500" kern="1200" baseline="0">
          <a:solidFill>
            <a:schemeClr val="accent2"/>
          </a:solidFill>
          <a:latin typeface="+mn-lt"/>
          <a:ea typeface="+mn-ea"/>
          <a:cs typeface="+mn-cs"/>
        </a:defRPr>
      </a:lvl3pPr>
      <a:lvl4pPr marL="715963" indent="-354013" algn="l" defTabSz="457200" rtl="0" eaLnBrk="1" latinLnBrk="0" hangingPunct="1">
        <a:spcBef>
          <a:spcPct val="20000"/>
        </a:spcBef>
        <a:buFont typeface="Arial"/>
        <a:buChar char="–"/>
        <a:defRPr sz="2000" kern="1200" baseline="0">
          <a:solidFill>
            <a:schemeClr val="accent2"/>
          </a:solidFill>
          <a:latin typeface="+mn-lt"/>
          <a:ea typeface="+mn-ea"/>
          <a:cs typeface="+mn-cs"/>
        </a:defRPr>
      </a:lvl4pPr>
      <a:lvl5pPr marL="1077913" indent="-361950" algn="l" defTabSz="457200" rtl="0" eaLnBrk="1" latinLnBrk="0" hangingPunct="1">
        <a:spcBef>
          <a:spcPct val="20000"/>
        </a:spcBef>
        <a:buFont typeface="Arial" pitchFamily="34" charset="0"/>
        <a:buChar char="–"/>
        <a:defRPr sz="2000" kern="1200" baseline="0">
          <a:solidFill>
            <a:schemeClr val="accent2"/>
          </a:solidFill>
          <a:latin typeface="+mn-lt"/>
          <a:ea typeface="+mn-ea"/>
          <a:cs typeface="+mn-cs"/>
        </a:defRPr>
      </a:lvl5pPr>
      <a:lvl6pPr marL="1431925" indent="-354013" algn="l" defTabSz="457200" rtl="0" eaLnBrk="1" latinLnBrk="0" hangingPunct="1">
        <a:spcBef>
          <a:spcPct val="20000"/>
        </a:spcBef>
        <a:buFont typeface="Arial" pitchFamily="34" charset="0"/>
        <a:buChar char="–"/>
        <a:defRPr sz="2000" kern="1200">
          <a:solidFill>
            <a:schemeClr val="accent2"/>
          </a:solidFill>
          <a:latin typeface="+mn-lt"/>
          <a:ea typeface="+mn-ea"/>
          <a:cs typeface="+mn-cs"/>
        </a:defRPr>
      </a:lvl6pPr>
      <a:lvl7pPr marL="0" indent="0" algn="l" defTabSz="457200" rtl="0" eaLnBrk="1" latinLnBrk="0" hangingPunct="1">
        <a:spcBef>
          <a:spcPct val="20000"/>
        </a:spcBef>
        <a:buFont typeface="Arial"/>
        <a:buNone/>
        <a:defRPr sz="2000" kern="1200">
          <a:solidFill>
            <a:schemeClr val="accent2"/>
          </a:solidFill>
          <a:latin typeface="+mn-lt"/>
          <a:ea typeface="+mn-ea"/>
          <a:cs typeface="+mn-cs"/>
        </a:defRPr>
      </a:lvl7pPr>
      <a:lvl8pPr marL="0" indent="0" algn="l" defTabSz="457200" rtl="0" eaLnBrk="1" latinLnBrk="0" hangingPunct="1">
        <a:spcBef>
          <a:spcPct val="20000"/>
        </a:spcBef>
        <a:buFont typeface="Arial"/>
        <a:buNone/>
        <a:defRPr sz="2000" kern="1200">
          <a:solidFill>
            <a:schemeClr val="accent2"/>
          </a:solidFill>
          <a:latin typeface="+mn-lt"/>
          <a:ea typeface="+mn-ea"/>
          <a:cs typeface="+mn-cs"/>
        </a:defRPr>
      </a:lvl8pPr>
      <a:lvl9pPr marL="0" indent="0" algn="l" defTabSz="457200" rtl="0" eaLnBrk="1" latinLnBrk="0" hangingPunct="1">
        <a:spcBef>
          <a:spcPct val="20000"/>
        </a:spcBef>
        <a:buFont typeface="Arial"/>
        <a:buNone/>
        <a:defRPr sz="2000" kern="1200">
          <a:solidFill>
            <a:schemeClr val="accent2"/>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a:xfrm>
            <a:off x="467882" y="2456752"/>
            <a:ext cx="8470761" cy="1011238"/>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smtClean="0"/>
              <a:t>Latvia Health Promotion Workshop</a:t>
            </a:r>
            <a:br>
              <a:rPr lang="en-US" dirty="0" smtClean="0"/>
            </a:br>
            <a:r>
              <a:rPr lang="en-US" dirty="0" smtClean="0"/>
              <a:t/>
            </a:r>
            <a:br>
              <a:rPr lang="en-US" dirty="0" smtClean="0"/>
            </a:br>
            <a:r>
              <a:rPr lang="en-US" sz="4800" dirty="0" smtClean="0">
                <a:solidFill>
                  <a:srgbClr val="FF0000"/>
                </a:solidFill>
              </a:rPr>
              <a:t>Targeting Vulnerable Groups</a:t>
            </a:r>
            <a:endParaRPr lang="en-US" sz="4800" dirty="0">
              <a:solidFill>
                <a:srgbClr val="FF0000"/>
              </a:solidFill>
            </a:endParaRPr>
          </a:p>
        </p:txBody>
      </p:sp>
      <p:sp>
        <p:nvSpPr>
          <p:cNvPr id="24" name="Subtitle 23"/>
          <p:cNvSpPr>
            <a:spLocks noGrp="1"/>
          </p:cNvSpPr>
          <p:nvPr>
            <p:ph type="subTitle" idx="1"/>
          </p:nvPr>
        </p:nvSpPr>
        <p:spPr>
          <a:xfrm>
            <a:off x="4588041" y="5153078"/>
            <a:ext cx="4196729" cy="1127405"/>
          </a:xfrm>
        </p:spPr>
        <p:txBody>
          <a:bodyPr/>
          <a:lstStyle/>
          <a:p>
            <a:r>
              <a:rPr lang="en-US" dirty="0" smtClean="0"/>
              <a:t>Date: September 30, 2015 </a:t>
            </a:r>
            <a:endParaRPr lang="en-US" dirty="0"/>
          </a:p>
        </p:txBody>
      </p:sp>
      <p:pic>
        <p:nvPicPr>
          <p:cNvPr id="4" name="Picture 3" descr="U:\1405265\1405265 WBG Logo\LOGO FILES\Horizontal\WBG_Horizontal_Color\WBG_Horizontal-RGB.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02" y="335840"/>
            <a:ext cx="3615235" cy="707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49982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470" y="389890"/>
            <a:ext cx="8496300" cy="576263"/>
          </a:xfrm>
        </p:spPr>
        <p:txBody>
          <a:bodyPr/>
          <a:lstStyle/>
          <a:p>
            <a:r>
              <a:rPr lang="en-US" sz="3600" dirty="0" smtClean="0"/>
              <a:t>Elderly (3)</a:t>
            </a:r>
            <a:endParaRPr lang="en-US" sz="1400" dirty="0"/>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10</a:t>
            </a:fld>
            <a:endParaRPr lang="en-US" dirty="0"/>
          </a:p>
        </p:txBody>
      </p:sp>
      <p:sp>
        <p:nvSpPr>
          <p:cNvPr id="5" name="Content Placeholder 4"/>
          <p:cNvSpPr>
            <a:spLocks noGrp="1"/>
          </p:cNvSpPr>
          <p:nvPr>
            <p:ph sz="quarter" idx="12"/>
          </p:nvPr>
        </p:nvSpPr>
        <p:spPr>
          <a:xfrm>
            <a:off x="107576" y="1132114"/>
            <a:ext cx="8864302" cy="5268686"/>
          </a:xfrm>
        </p:spPr>
        <p:txBody>
          <a:bodyPr/>
          <a:lstStyle/>
          <a:p>
            <a:pPr marL="457200" indent="-457200">
              <a:buFont typeface="Arial" panose="020B0604020202020204" pitchFamily="34" charset="0"/>
              <a:buChar char="•"/>
            </a:pPr>
            <a:r>
              <a:rPr lang="en-US" sz="2400" dirty="0" smtClean="0">
                <a:solidFill>
                  <a:srgbClr val="0000FF"/>
                </a:solidFill>
              </a:rPr>
              <a:t>UK (key messages from “Evidence Review Health Aging”)</a:t>
            </a:r>
            <a:endParaRPr lang="en-US" sz="2400" dirty="0">
              <a:solidFill>
                <a:srgbClr val="0000FF"/>
              </a:solidFill>
            </a:endParaRPr>
          </a:p>
          <a:p>
            <a:pPr marL="457200" indent="-457200">
              <a:buFont typeface="Arial" panose="020B0604020202020204" pitchFamily="34" charset="0"/>
              <a:buChar char="•"/>
            </a:pPr>
            <a:r>
              <a:rPr lang="en-US" sz="1800" dirty="0"/>
              <a:t>The overwhelming evidence on the </a:t>
            </a:r>
            <a:r>
              <a:rPr lang="en-US" sz="1800" dirty="0" smtClean="0"/>
              <a:t>spiraling health </a:t>
            </a:r>
            <a:r>
              <a:rPr lang="en-US" sz="1800" dirty="0"/>
              <a:t>costs of an ageing population </a:t>
            </a:r>
            <a:r>
              <a:rPr lang="en-US" sz="1800" dirty="0" smtClean="0"/>
              <a:t>provide strong </a:t>
            </a:r>
            <a:r>
              <a:rPr lang="en-US" sz="1800" dirty="0"/>
              <a:t>arguments for funding </a:t>
            </a:r>
            <a:r>
              <a:rPr lang="en-US" sz="1800" dirty="0" smtClean="0"/>
              <a:t>preventive approaches</a:t>
            </a:r>
            <a:r>
              <a:rPr lang="en-US" sz="1800" dirty="0"/>
              <a:t>.</a:t>
            </a:r>
          </a:p>
          <a:p>
            <a:pPr marL="457200" indent="-457200">
              <a:buFont typeface="Arial" panose="020B0604020202020204" pitchFamily="34" charset="0"/>
              <a:buChar char="•"/>
            </a:pPr>
            <a:r>
              <a:rPr lang="en-US" sz="1800" dirty="0" smtClean="0"/>
              <a:t>Programs </a:t>
            </a:r>
            <a:r>
              <a:rPr lang="en-US" sz="1800" dirty="0"/>
              <a:t>that promote </a:t>
            </a:r>
            <a:r>
              <a:rPr lang="en-US" sz="1800" dirty="0" smtClean="0"/>
              <a:t>preventive approaches</a:t>
            </a:r>
            <a:r>
              <a:rPr lang="en-US" sz="1800" dirty="0"/>
              <a:t>, such as the Partnerships </a:t>
            </a:r>
            <a:r>
              <a:rPr lang="en-US" sz="1800" dirty="0" smtClean="0"/>
              <a:t>for Older </a:t>
            </a:r>
            <a:r>
              <a:rPr lang="en-US" sz="1800" dirty="0"/>
              <a:t>People Projects </a:t>
            </a:r>
            <a:r>
              <a:rPr lang="en-US" sz="1800" dirty="0" smtClean="0"/>
              <a:t>have been evaluated </a:t>
            </a:r>
            <a:r>
              <a:rPr lang="en-US" sz="1800" dirty="0"/>
              <a:t>as being effective and cost-efficient.</a:t>
            </a:r>
          </a:p>
          <a:p>
            <a:pPr marL="457200" indent="-457200">
              <a:buFont typeface="Arial" panose="020B0604020202020204" pitchFamily="34" charset="0"/>
              <a:buChar char="•"/>
            </a:pPr>
            <a:r>
              <a:rPr lang="en-US" sz="1800" dirty="0" smtClean="0"/>
              <a:t>Health </a:t>
            </a:r>
            <a:r>
              <a:rPr lang="en-US" sz="1800" dirty="0"/>
              <a:t>promotion services that are </a:t>
            </a:r>
            <a:r>
              <a:rPr lang="en-US" sz="1800" dirty="0" smtClean="0"/>
              <a:t>effective are </a:t>
            </a:r>
            <a:r>
              <a:rPr lang="en-US" sz="1800" dirty="0"/>
              <a:t>often providing more than just activities </a:t>
            </a:r>
            <a:r>
              <a:rPr lang="en-US" sz="1800" dirty="0" smtClean="0"/>
              <a:t>and information </a:t>
            </a:r>
            <a:r>
              <a:rPr lang="en-US" sz="1800" dirty="0"/>
              <a:t>– they involve adopting </a:t>
            </a:r>
            <a:r>
              <a:rPr lang="en-US" sz="1800" dirty="0" smtClean="0"/>
              <a:t>approaches that </a:t>
            </a:r>
            <a:r>
              <a:rPr lang="en-US" sz="1800" dirty="0"/>
              <a:t>can change people’s </a:t>
            </a:r>
            <a:r>
              <a:rPr lang="en-US" sz="1800" dirty="0" smtClean="0"/>
              <a:t>behaviors</a:t>
            </a:r>
            <a:r>
              <a:rPr lang="en-US" sz="1800" dirty="0"/>
              <a:t>.</a:t>
            </a:r>
          </a:p>
          <a:p>
            <a:pPr marL="457200" indent="-457200">
              <a:buFont typeface="Arial" panose="020B0604020202020204" pitchFamily="34" charset="0"/>
              <a:buChar char="•"/>
            </a:pPr>
            <a:r>
              <a:rPr lang="en-US" sz="1800" dirty="0" smtClean="0"/>
              <a:t>In </a:t>
            </a:r>
            <a:r>
              <a:rPr lang="en-US" sz="1800" dirty="0"/>
              <a:t>general, peer mentoring can be </a:t>
            </a:r>
            <a:r>
              <a:rPr lang="en-US" sz="1800" dirty="0" smtClean="0"/>
              <a:t>very effective </a:t>
            </a:r>
            <a:r>
              <a:rPr lang="en-US" sz="1800" dirty="0"/>
              <a:t>and cost-effective.</a:t>
            </a:r>
          </a:p>
          <a:p>
            <a:pPr marL="457200" indent="-457200">
              <a:buFont typeface="Arial" panose="020B0604020202020204" pitchFamily="34" charset="0"/>
              <a:buChar char="•"/>
            </a:pPr>
            <a:r>
              <a:rPr lang="en-US" sz="1800" dirty="0" smtClean="0"/>
              <a:t>Volunteering </a:t>
            </a:r>
            <a:r>
              <a:rPr lang="en-US" sz="1800" dirty="0"/>
              <a:t>has benefits not only for </a:t>
            </a:r>
            <a:r>
              <a:rPr lang="en-US" sz="1800" dirty="0" smtClean="0"/>
              <a:t>society but </a:t>
            </a:r>
            <a:r>
              <a:rPr lang="en-US" sz="1800" dirty="0"/>
              <a:t>for older volunteers, who often gain </a:t>
            </a:r>
            <a:r>
              <a:rPr lang="en-US" sz="1800" dirty="0" smtClean="0"/>
              <a:t>or regain </a:t>
            </a:r>
            <a:r>
              <a:rPr lang="en-US" sz="1800" dirty="0"/>
              <a:t>a sense of usefulness and purpose.</a:t>
            </a:r>
          </a:p>
          <a:p>
            <a:pPr marL="457200" indent="-457200">
              <a:buFont typeface="Arial" panose="020B0604020202020204" pitchFamily="34" charset="0"/>
              <a:buChar char="•"/>
            </a:pPr>
            <a:r>
              <a:rPr lang="en-US" sz="1800" dirty="0" smtClean="0"/>
              <a:t>The </a:t>
            </a:r>
            <a:r>
              <a:rPr lang="en-US" sz="1800" dirty="0"/>
              <a:t>lay health educator model (the </a:t>
            </a:r>
            <a:r>
              <a:rPr lang="en-US" sz="1800" dirty="0" smtClean="0"/>
              <a:t>Senior Health </a:t>
            </a:r>
            <a:r>
              <a:rPr lang="en-US" sz="1800" dirty="0"/>
              <a:t>Mentor) has been effective in </a:t>
            </a:r>
            <a:r>
              <a:rPr lang="en-US" sz="1800" dirty="0" smtClean="0"/>
              <a:t>improving healthy behaviors </a:t>
            </a:r>
            <a:r>
              <a:rPr lang="en-US" sz="1800" dirty="0"/>
              <a:t>and reaching </a:t>
            </a:r>
            <a:r>
              <a:rPr lang="en-US" sz="1800" dirty="0" smtClean="0"/>
              <a:t>hard-to-reach groups</a:t>
            </a:r>
            <a:r>
              <a:rPr lang="en-US" sz="1800" dirty="0"/>
              <a:t>, and has the potential to be </a:t>
            </a:r>
            <a:r>
              <a:rPr lang="en-US" sz="1800" dirty="0" smtClean="0"/>
              <a:t>sustained as </a:t>
            </a:r>
            <a:r>
              <a:rPr lang="en-US" sz="1800" dirty="0"/>
              <a:t>a low-cost model</a:t>
            </a:r>
            <a:r>
              <a:rPr lang="en-US" sz="1800" dirty="0" smtClean="0"/>
              <a:t>.</a:t>
            </a:r>
          </a:p>
          <a:p>
            <a:pPr marL="457200" indent="-457200">
              <a:buFont typeface="Arial" panose="020B0604020202020204" pitchFamily="34" charset="0"/>
              <a:buChar char="•"/>
            </a:pPr>
            <a:r>
              <a:rPr lang="en-US" sz="1800" dirty="0"/>
              <a:t>The </a:t>
            </a:r>
            <a:r>
              <a:rPr lang="en-US" sz="1800" dirty="0" smtClean="0"/>
              <a:t>“fit </a:t>
            </a:r>
            <a:r>
              <a:rPr lang="en-US" sz="1800" dirty="0"/>
              <a:t>as a fiddle </a:t>
            </a:r>
            <a:r>
              <a:rPr lang="en-US" sz="1800" dirty="0" smtClean="0"/>
              <a:t>program” includes a significant </a:t>
            </a:r>
            <a:r>
              <a:rPr lang="en-US" sz="1800" dirty="0"/>
              <a:t>range of healthy ageing initiatives</a:t>
            </a:r>
            <a:r>
              <a:rPr lang="en-US" sz="1800" dirty="0" smtClean="0"/>
              <a:t>.  There </a:t>
            </a:r>
            <a:r>
              <a:rPr lang="en-US" sz="1800" dirty="0"/>
              <a:t>is still the opportunity to study it </a:t>
            </a:r>
            <a:r>
              <a:rPr lang="en-US" sz="1800" dirty="0" smtClean="0"/>
              <a:t>more closely </a:t>
            </a:r>
            <a:r>
              <a:rPr lang="en-US" sz="1800" dirty="0"/>
              <a:t>for the purposes of future </a:t>
            </a:r>
            <a:r>
              <a:rPr lang="en-US" sz="1800" dirty="0" smtClean="0"/>
              <a:t>service development</a:t>
            </a:r>
            <a:r>
              <a:rPr lang="en-US" sz="1800" dirty="0"/>
              <a:t>.</a:t>
            </a:r>
          </a:p>
        </p:txBody>
      </p:sp>
    </p:spTree>
    <p:extLst>
      <p:ext uri="{BB962C8B-B14F-4D97-AF65-F5344CB8AC3E}">
        <p14:creationId xmlns:p14="http://schemas.microsoft.com/office/powerpoint/2010/main" val="3840326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a:xfrm>
            <a:off x="467882" y="2456752"/>
            <a:ext cx="8470761" cy="1011238"/>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sz="4000" dirty="0">
                <a:solidFill>
                  <a:srgbClr val="FF0000"/>
                </a:solidFill>
              </a:rPr>
              <a:t>Strategies for rural </a:t>
            </a:r>
            <a:r>
              <a:rPr lang="en-US" sz="4000" dirty="0" smtClean="0">
                <a:solidFill>
                  <a:srgbClr val="FF0000"/>
                </a:solidFill>
              </a:rPr>
              <a:t>areas</a:t>
            </a:r>
            <a:endParaRPr lang="en-US" sz="4000" dirty="0">
              <a:solidFill>
                <a:srgbClr val="FF0000"/>
              </a:solidFill>
            </a:endParaRPr>
          </a:p>
        </p:txBody>
      </p:sp>
      <p:pic>
        <p:nvPicPr>
          <p:cNvPr id="4" name="Picture 3" descr="U:\1405265\1405265 WBG Logo\LOGO FILES\Horizontal\WBG_Horizontal_Color\WBG_Horizontal-RGB.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02" y="335840"/>
            <a:ext cx="3615235" cy="707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09749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60350"/>
            <a:ext cx="8496300" cy="521879"/>
          </a:xfrm>
        </p:spPr>
        <p:txBody>
          <a:bodyPr/>
          <a:lstStyle/>
          <a:p>
            <a:r>
              <a:rPr lang="en-US" dirty="0" smtClean="0"/>
              <a:t>Rural Areas</a:t>
            </a:r>
            <a:endParaRPr lang="en-US" sz="1400" dirty="0">
              <a:solidFill>
                <a:srgbClr val="FF0000"/>
              </a:solidFill>
            </a:endParaRPr>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12</a:t>
            </a:fld>
            <a:endParaRPr lang="en-US" dirty="0"/>
          </a:p>
        </p:txBody>
      </p:sp>
      <p:sp>
        <p:nvSpPr>
          <p:cNvPr id="5" name="Content Placeholder 4"/>
          <p:cNvSpPr>
            <a:spLocks noGrp="1"/>
          </p:cNvSpPr>
          <p:nvPr>
            <p:ph sz="quarter" idx="12"/>
          </p:nvPr>
        </p:nvSpPr>
        <p:spPr>
          <a:xfrm>
            <a:off x="107576" y="881743"/>
            <a:ext cx="8864302" cy="5519057"/>
          </a:xfrm>
        </p:spPr>
        <p:txBody>
          <a:bodyPr/>
          <a:lstStyle/>
          <a:p>
            <a:pPr marL="457200" indent="-457200">
              <a:buFont typeface="Arial" panose="020B0604020202020204" pitchFamily="34" charset="0"/>
              <a:buChar char="•"/>
            </a:pPr>
            <a:r>
              <a:rPr lang="en-US" sz="2400" dirty="0" smtClean="0">
                <a:solidFill>
                  <a:srgbClr val="0000FF"/>
                </a:solidFill>
              </a:rPr>
              <a:t>Australia</a:t>
            </a:r>
            <a:endParaRPr lang="en-US" sz="2400" dirty="0">
              <a:solidFill>
                <a:srgbClr val="0000FF"/>
              </a:solidFill>
            </a:endParaRPr>
          </a:p>
          <a:p>
            <a:pPr marL="285750" indent="-285750">
              <a:buFont typeface="Wingdings" panose="05000000000000000000" pitchFamily="2" charset="2"/>
              <a:buChar char="Ø"/>
            </a:pPr>
            <a:r>
              <a:rPr lang="en-US" sz="1800" dirty="0" smtClean="0"/>
              <a:t>Rural </a:t>
            </a:r>
            <a:r>
              <a:rPr lang="en-US" sz="1800" dirty="0"/>
              <a:t>residents experience higher levels of lifestyle-related </a:t>
            </a:r>
            <a:r>
              <a:rPr lang="en-US" sz="1800" dirty="0" smtClean="0"/>
              <a:t>risk factors </a:t>
            </a:r>
            <a:r>
              <a:rPr lang="en-US" sz="1800" dirty="0"/>
              <a:t>as compared to people living in major cities. </a:t>
            </a:r>
            <a:r>
              <a:rPr lang="en-US" sz="1800" dirty="0" smtClean="0"/>
              <a:t>They </a:t>
            </a:r>
            <a:r>
              <a:rPr lang="en-US" sz="1800" dirty="0"/>
              <a:t>were:</a:t>
            </a:r>
          </a:p>
          <a:p>
            <a:r>
              <a:rPr lang="en-US" sz="1800" dirty="0" smtClean="0"/>
              <a:t>	• </a:t>
            </a:r>
            <a:r>
              <a:rPr lang="en-US" sz="1800" dirty="0"/>
              <a:t>1.24 times more likely to be daily smokers;</a:t>
            </a:r>
          </a:p>
          <a:p>
            <a:r>
              <a:rPr lang="en-US" sz="1800" dirty="0" smtClean="0"/>
              <a:t>	• </a:t>
            </a:r>
            <a:r>
              <a:rPr lang="en-US" sz="1800" dirty="0"/>
              <a:t>1.32 times more likely to participate in risky </a:t>
            </a:r>
            <a:r>
              <a:rPr lang="en-US" sz="1800" dirty="0" smtClean="0"/>
              <a:t>alcohol consumption </a:t>
            </a:r>
            <a:r>
              <a:rPr lang="en-US" sz="1800" dirty="0"/>
              <a:t>(for males);</a:t>
            </a:r>
          </a:p>
          <a:p>
            <a:r>
              <a:rPr lang="en-US" sz="1800" dirty="0" smtClean="0"/>
              <a:t>	• 1.30 </a:t>
            </a:r>
            <a:r>
              <a:rPr lang="en-US" sz="1800" dirty="0"/>
              <a:t>times more likely to report high blood pressure</a:t>
            </a:r>
            <a:r>
              <a:rPr lang="en-US" sz="1800" dirty="0" smtClean="0"/>
              <a:t>.</a:t>
            </a:r>
          </a:p>
          <a:p>
            <a:pPr marL="285750" indent="-285750">
              <a:buFont typeface="Wingdings" panose="05000000000000000000" pitchFamily="2" charset="2"/>
              <a:buChar char="Ø"/>
            </a:pPr>
            <a:r>
              <a:rPr lang="en-US" sz="1800" dirty="0" smtClean="0"/>
              <a:t>Strategies:  (1)  engage those in rural </a:t>
            </a:r>
            <a:r>
              <a:rPr lang="en-US" sz="1800" dirty="0"/>
              <a:t>and remote </a:t>
            </a:r>
            <a:r>
              <a:rPr lang="en-US" sz="1800" dirty="0" smtClean="0"/>
              <a:t>areas, </a:t>
            </a:r>
            <a:r>
              <a:rPr lang="en-US" sz="1800" dirty="0"/>
              <a:t>particularly those most at risk </a:t>
            </a:r>
            <a:r>
              <a:rPr lang="en-US" sz="1800" dirty="0" smtClean="0"/>
              <a:t>of chronic </a:t>
            </a:r>
            <a:r>
              <a:rPr lang="en-US" sz="1800" dirty="0"/>
              <a:t>disease, </a:t>
            </a:r>
            <a:r>
              <a:rPr lang="en-US" sz="1800" dirty="0" smtClean="0"/>
              <a:t>in </a:t>
            </a:r>
            <a:r>
              <a:rPr lang="en-US" sz="1800" dirty="0"/>
              <a:t>the development </a:t>
            </a:r>
            <a:r>
              <a:rPr lang="en-US" sz="1800" dirty="0" smtClean="0"/>
              <a:t>of health </a:t>
            </a:r>
            <a:r>
              <a:rPr lang="en-US" sz="1800" dirty="0"/>
              <a:t>promotion interventions so they address the </a:t>
            </a:r>
            <a:r>
              <a:rPr lang="en-US" sz="1800" dirty="0" smtClean="0"/>
              <a:t>specific </a:t>
            </a:r>
            <a:r>
              <a:rPr lang="en-US" sz="1800" dirty="0"/>
              <a:t>challenges and issues those people face, and to build the </a:t>
            </a:r>
            <a:r>
              <a:rPr lang="en-US" sz="1800" dirty="0" smtClean="0"/>
              <a:t>sense of </a:t>
            </a:r>
            <a:r>
              <a:rPr lang="en-US" sz="1800" dirty="0"/>
              <a:t>community and individual ownership. </a:t>
            </a:r>
            <a:r>
              <a:rPr lang="en-US" sz="1800" dirty="0" smtClean="0"/>
              <a:t>The </a:t>
            </a:r>
            <a:r>
              <a:rPr lang="en-US" sz="1800" i="1" dirty="0" smtClean="0"/>
              <a:t>Healthy </a:t>
            </a:r>
            <a:r>
              <a:rPr lang="en-US" sz="1800" i="1" dirty="0"/>
              <a:t>Communities Initiative </a:t>
            </a:r>
            <a:r>
              <a:rPr lang="en-US" sz="1800" dirty="0" smtClean="0"/>
              <a:t>to promote </a:t>
            </a:r>
            <a:r>
              <a:rPr lang="en-US" sz="1800" dirty="0"/>
              <a:t>healthy lifestyles at local government levels is one </a:t>
            </a:r>
            <a:r>
              <a:rPr lang="en-US" sz="1800" dirty="0" smtClean="0"/>
              <a:t>such program </a:t>
            </a:r>
            <a:r>
              <a:rPr lang="en-US" sz="1800" dirty="0"/>
              <a:t>in which health promotion can be tailored to local needs</a:t>
            </a:r>
            <a:r>
              <a:rPr lang="en-US" sz="1800" dirty="0" smtClean="0"/>
              <a:t>.</a:t>
            </a:r>
          </a:p>
          <a:p>
            <a:pPr marL="285750" indent="-285750">
              <a:buFont typeface="Wingdings" panose="05000000000000000000" pitchFamily="2" charset="2"/>
              <a:buChar char="Ø"/>
            </a:pPr>
            <a:r>
              <a:rPr lang="en-US" sz="1800" dirty="0"/>
              <a:t>(2) </a:t>
            </a:r>
            <a:r>
              <a:rPr lang="en-US" sz="1800" dirty="0" smtClean="0"/>
              <a:t>customize health </a:t>
            </a:r>
            <a:r>
              <a:rPr lang="en-US" sz="1800" dirty="0"/>
              <a:t>promotion programs to local communities with </a:t>
            </a:r>
            <a:r>
              <a:rPr lang="en-US" sz="1800" dirty="0" smtClean="0"/>
              <a:t>identified risk </a:t>
            </a:r>
            <a:r>
              <a:rPr lang="en-US" sz="1800" dirty="0"/>
              <a:t>factors in cooperation with the Australian National </a:t>
            </a:r>
            <a:r>
              <a:rPr lang="en-US" sz="1800" dirty="0" smtClean="0"/>
              <a:t>Preventive Health Agency</a:t>
            </a:r>
          </a:p>
          <a:p>
            <a:pPr marL="285750" indent="-285750">
              <a:buFont typeface="Wingdings" panose="05000000000000000000" pitchFamily="2" charset="2"/>
              <a:buChar char="Ø"/>
            </a:pPr>
            <a:r>
              <a:rPr lang="en-US" sz="1800" dirty="0" smtClean="0"/>
              <a:t>(3</a:t>
            </a:r>
            <a:r>
              <a:rPr lang="en-US" sz="1800" dirty="0"/>
              <a:t>) Given the lower socio-economic status of people in </a:t>
            </a:r>
            <a:r>
              <a:rPr lang="en-US" sz="1800" dirty="0" smtClean="0"/>
              <a:t>rural and </a:t>
            </a:r>
            <a:r>
              <a:rPr lang="en-US" sz="1800" dirty="0"/>
              <a:t>remote areas overall, a comprehensive health </a:t>
            </a:r>
            <a:r>
              <a:rPr lang="en-US" sz="1800" dirty="0" smtClean="0"/>
              <a:t>promotion program </a:t>
            </a:r>
            <a:r>
              <a:rPr lang="en-US" sz="1800" dirty="0"/>
              <a:t>must include efforts to eradicate poverty and </a:t>
            </a:r>
            <a:r>
              <a:rPr lang="en-US" sz="1800" dirty="0" smtClean="0"/>
              <a:t>chronic unemployment </a:t>
            </a:r>
            <a:r>
              <a:rPr lang="en-US" sz="1800" dirty="0"/>
              <a:t>and to improve educational opportunities, </a:t>
            </a:r>
            <a:r>
              <a:rPr lang="en-US" sz="1800" dirty="0" smtClean="0"/>
              <a:t>housing and </a:t>
            </a:r>
            <a:r>
              <a:rPr lang="en-US" sz="1800" dirty="0"/>
              <a:t>public transport.</a:t>
            </a:r>
            <a:endParaRPr lang="en-US" sz="1800" dirty="0" smtClean="0"/>
          </a:p>
          <a:p>
            <a:endParaRPr lang="en-US" sz="2400" dirty="0" smtClean="0">
              <a:solidFill>
                <a:srgbClr val="0000FF"/>
              </a:solidFill>
            </a:endParaRPr>
          </a:p>
        </p:txBody>
      </p:sp>
    </p:spTree>
    <p:extLst>
      <p:ext uri="{BB962C8B-B14F-4D97-AF65-F5344CB8AC3E}">
        <p14:creationId xmlns:p14="http://schemas.microsoft.com/office/powerpoint/2010/main" val="28168694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60350"/>
            <a:ext cx="8496300" cy="521879"/>
          </a:xfrm>
        </p:spPr>
        <p:txBody>
          <a:bodyPr/>
          <a:lstStyle/>
          <a:p>
            <a:r>
              <a:rPr lang="en-US" dirty="0" smtClean="0"/>
              <a:t>Rural Areas (2)</a:t>
            </a:r>
            <a:endParaRPr lang="en-US" sz="1400" dirty="0">
              <a:solidFill>
                <a:srgbClr val="FF0000"/>
              </a:solidFill>
            </a:endParaRPr>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13</a:t>
            </a:fld>
            <a:endParaRPr lang="en-US" dirty="0"/>
          </a:p>
        </p:txBody>
      </p:sp>
      <p:sp>
        <p:nvSpPr>
          <p:cNvPr id="5" name="Content Placeholder 4"/>
          <p:cNvSpPr>
            <a:spLocks noGrp="1"/>
          </p:cNvSpPr>
          <p:nvPr>
            <p:ph sz="quarter" idx="12"/>
          </p:nvPr>
        </p:nvSpPr>
        <p:spPr>
          <a:xfrm>
            <a:off x="107576" y="881743"/>
            <a:ext cx="8864302" cy="5519057"/>
          </a:xfrm>
        </p:spPr>
        <p:txBody>
          <a:bodyPr/>
          <a:lstStyle/>
          <a:p>
            <a:pPr marL="457200" indent="-457200">
              <a:buFont typeface="Arial" panose="020B0604020202020204" pitchFamily="34" charset="0"/>
              <a:buChar char="•"/>
            </a:pPr>
            <a:r>
              <a:rPr lang="en-US" sz="2400" dirty="0" smtClean="0">
                <a:solidFill>
                  <a:srgbClr val="0000FF"/>
                </a:solidFill>
              </a:rPr>
              <a:t>Canada</a:t>
            </a:r>
            <a:endParaRPr lang="en-US" sz="2400" dirty="0">
              <a:solidFill>
                <a:srgbClr val="0000FF"/>
              </a:solidFill>
            </a:endParaRPr>
          </a:p>
          <a:p>
            <a:pPr marL="285750" indent="-285750">
              <a:buFont typeface="Wingdings" panose="05000000000000000000" pitchFamily="2" charset="2"/>
              <a:buChar char="Ø"/>
            </a:pPr>
            <a:r>
              <a:rPr lang="en-US" sz="1800" dirty="0" smtClean="0"/>
              <a:t>Health </a:t>
            </a:r>
            <a:r>
              <a:rPr lang="en-US" sz="1800" dirty="0"/>
              <a:t>trends of Canadians living in rural and remote areas indicate:</a:t>
            </a:r>
          </a:p>
          <a:p>
            <a:pPr lvl="3">
              <a:buFont typeface="Arial" panose="020B0604020202020204" pitchFamily="34" charset="0"/>
              <a:buChar char="•"/>
            </a:pPr>
            <a:r>
              <a:rPr lang="en-US" sz="1600" dirty="0" smtClean="0">
                <a:solidFill>
                  <a:schemeClr val="tx1"/>
                </a:solidFill>
              </a:rPr>
              <a:t>Higher </a:t>
            </a:r>
            <a:r>
              <a:rPr lang="en-US" sz="1600" dirty="0">
                <a:solidFill>
                  <a:schemeClr val="tx1"/>
                </a:solidFill>
              </a:rPr>
              <a:t>death rates </a:t>
            </a:r>
            <a:r>
              <a:rPr lang="en-US" sz="1600" dirty="0" smtClean="0">
                <a:solidFill>
                  <a:schemeClr val="tx1"/>
                </a:solidFill>
              </a:rPr>
              <a:t>(especially </a:t>
            </a:r>
            <a:r>
              <a:rPr lang="en-US" sz="1600" dirty="0">
                <a:solidFill>
                  <a:schemeClr val="tx1"/>
                </a:solidFill>
              </a:rPr>
              <a:t>among children and adolescents ages five to 19</a:t>
            </a:r>
            <a:r>
              <a:rPr lang="en-US" sz="1600" dirty="0" smtClean="0">
                <a:solidFill>
                  <a:schemeClr val="tx1"/>
                </a:solidFill>
              </a:rPr>
              <a:t>, particularly </a:t>
            </a:r>
            <a:r>
              <a:rPr lang="en-US" sz="1600" dirty="0">
                <a:solidFill>
                  <a:schemeClr val="tx1"/>
                </a:solidFill>
              </a:rPr>
              <a:t>deaths due to injuries, circulatory diseases and injuries).</a:t>
            </a:r>
          </a:p>
          <a:p>
            <a:pPr lvl="3">
              <a:buFont typeface="Arial" panose="020B0604020202020204" pitchFamily="34" charset="0"/>
              <a:buChar char="•"/>
            </a:pPr>
            <a:r>
              <a:rPr lang="en-US" sz="1600" dirty="0" smtClean="0">
                <a:solidFill>
                  <a:schemeClr val="tx1"/>
                </a:solidFill>
              </a:rPr>
              <a:t>Smoking </a:t>
            </a:r>
            <a:r>
              <a:rPr lang="en-US" sz="1600" dirty="0">
                <a:solidFill>
                  <a:schemeClr val="tx1"/>
                </a:solidFill>
              </a:rPr>
              <a:t>and obesity were reported more frequently by rural people than their urban counterparts.</a:t>
            </a:r>
          </a:p>
          <a:p>
            <a:pPr lvl="3">
              <a:buFont typeface="Arial" panose="020B0604020202020204" pitchFamily="34" charset="0"/>
              <a:buChar char="•"/>
            </a:pPr>
            <a:r>
              <a:rPr lang="en-US" sz="1600" dirty="0" smtClean="0">
                <a:solidFill>
                  <a:schemeClr val="tx1"/>
                </a:solidFill>
              </a:rPr>
              <a:t>Increased </a:t>
            </a:r>
            <a:r>
              <a:rPr lang="en-US" sz="1600" dirty="0">
                <a:solidFill>
                  <a:schemeClr val="tx1"/>
                </a:solidFill>
              </a:rPr>
              <a:t>risk of dying from circulatory disease, respiratory disease, diabetes, injuries </a:t>
            </a:r>
            <a:r>
              <a:rPr lang="en-US" sz="1600" dirty="0" smtClean="0">
                <a:solidFill>
                  <a:schemeClr val="tx1"/>
                </a:solidFill>
              </a:rPr>
              <a:t>and suicide </a:t>
            </a:r>
            <a:r>
              <a:rPr lang="en-US" sz="1600" dirty="0">
                <a:solidFill>
                  <a:schemeClr val="tx1"/>
                </a:solidFill>
              </a:rPr>
              <a:t>(women had a higher risk of dying from diabetes, men from respiratory disease</a:t>
            </a:r>
            <a:r>
              <a:rPr lang="en-US" sz="1600" dirty="0" smtClean="0">
                <a:solidFill>
                  <a:schemeClr val="tx1"/>
                </a:solidFill>
              </a:rPr>
              <a:t>).</a:t>
            </a:r>
          </a:p>
          <a:p>
            <a:pPr marL="285750" indent="-285750">
              <a:buFont typeface="Wingdings" panose="05000000000000000000" pitchFamily="2" charset="2"/>
              <a:buChar char="Ø"/>
            </a:pPr>
            <a:r>
              <a:rPr lang="en-US" sz="1800" dirty="0" smtClean="0"/>
              <a:t>Strategies:  (1</a:t>
            </a:r>
            <a:r>
              <a:rPr lang="en-US" sz="1800" dirty="0"/>
              <a:t>) </a:t>
            </a:r>
            <a:r>
              <a:rPr lang="en-US" sz="1800" dirty="0" smtClean="0"/>
              <a:t>University </a:t>
            </a:r>
            <a:r>
              <a:rPr lang="en-US" sz="1800" dirty="0"/>
              <a:t>and professional programs to include rural health issues, models for rural </a:t>
            </a:r>
            <a:r>
              <a:rPr lang="en-US" sz="1800" dirty="0" smtClean="0"/>
              <a:t>health promotion </a:t>
            </a:r>
            <a:r>
              <a:rPr lang="en-US" sz="1800" dirty="0"/>
              <a:t>and planning, rural health internships and clinical placements and rural health research in </a:t>
            </a:r>
            <a:r>
              <a:rPr lang="en-US" sz="1800" dirty="0" smtClean="0"/>
              <a:t>their curriculum.</a:t>
            </a:r>
          </a:p>
          <a:p>
            <a:pPr marL="285750" indent="-285750">
              <a:buFont typeface="Wingdings" panose="05000000000000000000" pitchFamily="2" charset="2"/>
              <a:buChar char="Ø"/>
            </a:pPr>
            <a:r>
              <a:rPr lang="en-US" sz="1800" dirty="0"/>
              <a:t>(2) </a:t>
            </a:r>
            <a:r>
              <a:rPr lang="en-US" sz="1800" dirty="0" smtClean="0"/>
              <a:t>Regional Health Authorities (British Columbia) </a:t>
            </a:r>
            <a:r>
              <a:rPr lang="en-US" sz="1800" dirty="0"/>
              <a:t>will develop </a:t>
            </a:r>
            <a:r>
              <a:rPr lang="en-US" sz="1800" dirty="0" smtClean="0"/>
              <a:t>health promotion plans </a:t>
            </a:r>
            <a:r>
              <a:rPr lang="en-US" sz="1800" dirty="0"/>
              <a:t>for all rural and remote </a:t>
            </a:r>
            <a:r>
              <a:rPr lang="en-US" sz="1800" dirty="0" smtClean="0"/>
              <a:t>communities, which will: </a:t>
            </a:r>
            <a:endParaRPr lang="en-US" sz="1800" dirty="0"/>
          </a:p>
          <a:p>
            <a:pPr marL="647700" lvl="2" indent="-285750"/>
            <a:r>
              <a:rPr lang="en-US" sz="1600" dirty="0" smtClean="0">
                <a:solidFill>
                  <a:schemeClr val="tx1"/>
                </a:solidFill>
              </a:rPr>
              <a:t>Provide </a:t>
            </a:r>
            <a:r>
              <a:rPr lang="en-US" sz="1600" dirty="0">
                <a:solidFill>
                  <a:schemeClr val="tx1"/>
                </a:solidFill>
              </a:rPr>
              <a:t>health status profiles for individual </a:t>
            </a:r>
            <a:r>
              <a:rPr lang="en-US" sz="1600" dirty="0" smtClean="0">
                <a:solidFill>
                  <a:schemeClr val="tx1"/>
                </a:solidFill>
              </a:rPr>
              <a:t>communities</a:t>
            </a:r>
            <a:endParaRPr lang="en-US" sz="1600" dirty="0">
              <a:solidFill>
                <a:schemeClr val="tx1"/>
              </a:solidFill>
            </a:endParaRPr>
          </a:p>
          <a:p>
            <a:pPr marL="647700" lvl="2" indent="-285750"/>
            <a:r>
              <a:rPr lang="en-US" sz="1600" dirty="0" smtClean="0">
                <a:solidFill>
                  <a:schemeClr val="tx1"/>
                </a:solidFill>
              </a:rPr>
              <a:t>Identify </a:t>
            </a:r>
            <a:r>
              <a:rPr lang="en-US" sz="1600" dirty="0">
                <a:solidFill>
                  <a:schemeClr val="tx1"/>
                </a:solidFill>
              </a:rPr>
              <a:t>specific areas where they are working with communities, departments across government and other partners as they undertake work to address broad determinants of health, such as education, housing, healthy infrastructure, and food security. </a:t>
            </a:r>
          </a:p>
          <a:p>
            <a:pPr marL="647700" lvl="2" indent="-285750"/>
            <a:r>
              <a:rPr lang="en-US" sz="1600" dirty="0" smtClean="0">
                <a:solidFill>
                  <a:schemeClr val="tx1"/>
                </a:solidFill>
              </a:rPr>
              <a:t>Identify </a:t>
            </a:r>
            <a:r>
              <a:rPr lang="en-US" sz="1600" dirty="0">
                <a:solidFill>
                  <a:schemeClr val="tx1"/>
                </a:solidFill>
              </a:rPr>
              <a:t>specific actions and initiatives to promote healthy </a:t>
            </a:r>
            <a:r>
              <a:rPr lang="en-US" sz="1600" dirty="0" smtClean="0">
                <a:solidFill>
                  <a:schemeClr val="tx1"/>
                </a:solidFill>
              </a:rPr>
              <a:t>behaviors </a:t>
            </a:r>
            <a:r>
              <a:rPr lang="en-US" sz="1600" dirty="0">
                <a:solidFill>
                  <a:schemeClr val="tx1"/>
                </a:solidFill>
              </a:rPr>
              <a:t>in collaboration with communities to promote and support individual responsibility for health and healthy living</a:t>
            </a:r>
            <a:r>
              <a:rPr lang="en-US" sz="1600" dirty="0" smtClean="0">
                <a:solidFill>
                  <a:schemeClr val="tx1"/>
                </a:solidFill>
              </a:rPr>
              <a:t>.</a:t>
            </a:r>
            <a:endParaRPr lang="en-US" sz="1600" dirty="0" smtClean="0"/>
          </a:p>
          <a:p>
            <a:endParaRPr lang="en-US" sz="2400" dirty="0" smtClean="0">
              <a:solidFill>
                <a:srgbClr val="0000FF"/>
              </a:solidFill>
            </a:endParaRPr>
          </a:p>
        </p:txBody>
      </p:sp>
    </p:spTree>
    <p:extLst>
      <p:ext uri="{BB962C8B-B14F-4D97-AF65-F5344CB8AC3E}">
        <p14:creationId xmlns:p14="http://schemas.microsoft.com/office/powerpoint/2010/main" val="33565923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a:xfrm>
            <a:off x="467882" y="2456752"/>
            <a:ext cx="8470761" cy="1011238"/>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sz="4000" dirty="0">
                <a:solidFill>
                  <a:srgbClr val="FF0000"/>
                </a:solidFill>
              </a:rPr>
              <a:t>Strategies for the </a:t>
            </a:r>
            <a:r>
              <a:rPr lang="en-US" sz="4000" dirty="0" smtClean="0">
                <a:solidFill>
                  <a:srgbClr val="FF0000"/>
                </a:solidFill>
              </a:rPr>
              <a:t>poor/unemployed</a:t>
            </a:r>
            <a:endParaRPr lang="en-US" sz="4000" dirty="0">
              <a:solidFill>
                <a:srgbClr val="FF0000"/>
              </a:solidFill>
            </a:endParaRPr>
          </a:p>
        </p:txBody>
      </p:sp>
      <p:pic>
        <p:nvPicPr>
          <p:cNvPr id="4" name="Picture 3" descr="U:\1405265\1405265 WBG Logo\LOGO FILES\Horizontal\WBG_Horizontal_Color\WBG_Horizontal-RGB.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02" y="335840"/>
            <a:ext cx="3615235" cy="707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2444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Poor/Unemployed</a:t>
            </a:r>
            <a:endParaRPr lang="en-US" dirty="0"/>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15</a:t>
            </a:fld>
            <a:endParaRPr lang="en-US" dirty="0"/>
          </a:p>
        </p:txBody>
      </p:sp>
      <p:sp>
        <p:nvSpPr>
          <p:cNvPr id="5" name="Content Placeholder 4"/>
          <p:cNvSpPr>
            <a:spLocks noGrp="1"/>
          </p:cNvSpPr>
          <p:nvPr>
            <p:ph sz="quarter" idx="12"/>
          </p:nvPr>
        </p:nvSpPr>
        <p:spPr/>
        <p:txBody>
          <a:bodyPr/>
          <a:lstStyle/>
          <a:p>
            <a:pPr marL="457200" indent="-457200">
              <a:buFont typeface="Arial" panose="020B0604020202020204" pitchFamily="34" charset="0"/>
              <a:buChar char="•"/>
            </a:pPr>
            <a:r>
              <a:rPr lang="en-US" sz="2400" dirty="0" smtClean="0">
                <a:solidFill>
                  <a:srgbClr val="0000FF"/>
                </a:solidFill>
              </a:rPr>
              <a:t>Targeting the Poor</a:t>
            </a:r>
            <a:endParaRPr lang="en-US" sz="2400" dirty="0">
              <a:solidFill>
                <a:srgbClr val="0000FF"/>
              </a:solidFill>
            </a:endParaRPr>
          </a:p>
          <a:p>
            <a:pPr marL="285750" indent="-285750">
              <a:buFont typeface="Arial" panose="020B0604020202020204" pitchFamily="34" charset="0"/>
              <a:buChar char="•"/>
            </a:pPr>
            <a:r>
              <a:rPr lang="en-US" sz="1800" dirty="0"/>
              <a:t>A 2007 review of tobacco control policies in </a:t>
            </a:r>
            <a:r>
              <a:rPr lang="en-US" sz="1800" dirty="0" smtClean="0"/>
              <a:t>Western Europe </a:t>
            </a:r>
            <a:r>
              <a:rPr lang="en-US" sz="1800" dirty="0"/>
              <a:t>found that advertising bans, smoking bans</a:t>
            </a:r>
            <a:r>
              <a:rPr lang="en-US" sz="1800" dirty="0" smtClean="0"/>
              <a:t>, removal </a:t>
            </a:r>
            <a:r>
              <a:rPr lang="en-US" sz="1800" dirty="0"/>
              <a:t>of barriers to smoking cessation </a:t>
            </a:r>
            <a:r>
              <a:rPr lang="en-US" sz="1800" dirty="0" smtClean="0"/>
              <a:t>products and </a:t>
            </a:r>
            <a:r>
              <a:rPr lang="en-US" sz="1800" dirty="0"/>
              <a:t>other structural health promotion </a:t>
            </a:r>
            <a:r>
              <a:rPr lang="en-US" sz="1800" dirty="0" smtClean="0"/>
              <a:t>approaches had </a:t>
            </a:r>
            <a:r>
              <a:rPr lang="en-US" sz="1800" dirty="0"/>
              <a:t>a greater potential to reduce the </a:t>
            </a:r>
            <a:r>
              <a:rPr lang="en-US" sz="1800" dirty="0" smtClean="0"/>
              <a:t>socioeconomic disparities </a:t>
            </a:r>
            <a:r>
              <a:rPr lang="en-US" sz="1800" dirty="0"/>
              <a:t>associated with smoking than </a:t>
            </a:r>
            <a:r>
              <a:rPr lang="en-US" sz="1800" dirty="0" smtClean="0"/>
              <a:t>individual education </a:t>
            </a:r>
            <a:r>
              <a:rPr lang="en-US" sz="1800" dirty="0"/>
              <a:t>and cessation </a:t>
            </a:r>
            <a:r>
              <a:rPr lang="en-US" sz="1800" dirty="0" smtClean="0"/>
              <a:t>programs.</a:t>
            </a:r>
          </a:p>
          <a:p>
            <a:pPr marL="285750" indent="-285750">
              <a:buFont typeface="Arial" panose="020B0604020202020204" pitchFamily="34" charset="0"/>
              <a:buChar char="•"/>
            </a:pPr>
            <a:r>
              <a:rPr lang="en-US" sz="1800" dirty="0"/>
              <a:t>A review of the effect of mass media campaigns to promote smoking cessation found that such campaigns tended to lack effectiveness in disadvantaged communities, because they didn’t take into consideration the different needs of those socio-economic groups.</a:t>
            </a:r>
          </a:p>
          <a:p>
            <a:pPr marL="285750" indent="-285750">
              <a:buFont typeface="Arial" panose="020B0604020202020204" pitchFamily="34" charset="0"/>
              <a:buChar char="•"/>
            </a:pPr>
            <a:r>
              <a:rPr lang="en-US" sz="1800" dirty="0" smtClean="0"/>
              <a:t>A </a:t>
            </a:r>
            <a:r>
              <a:rPr lang="en-US" sz="1800" dirty="0"/>
              <a:t>comparative study of two programs in the UK </a:t>
            </a:r>
            <a:r>
              <a:rPr lang="en-US" sz="1800" dirty="0" smtClean="0"/>
              <a:t>to screen </a:t>
            </a:r>
            <a:r>
              <a:rPr lang="en-US" sz="1800" dirty="0"/>
              <a:t>adults for cardiovascular disease risk </a:t>
            </a:r>
            <a:r>
              <a:rPr lang="en-US" sz="1800" dirty="0" smtClean="0"/>
              <a:t>found that </a:t>
            </a:r>
            <a:r>
              <a:rPr lang="en-US" sz="1800" dirty="0"/>
              <a:t>a program in Scotland which targeted </a:t>
            </a:r>
            <a:r>
              <a:rPr lang="en-US" sz="1800" dirty="0" smtClean="0"/>
              <a:t>deprived areas </a:t>
            </a:r>
            <a:r>
              <a:rPr lang="en-US" sz="1800" dirty="0"/>
              <a:t>would produce most of the benefit of a </a:t>
            </a:r>
            <a:r>
              <a:rPr lang="en-US" sz="1800" dirty="0" smtClean="0"/>
              <a:t>universal screening </a:t>
            </a:r>
            <a:r>
              <a:rPr lang="en-US" sz="1800" dirty="0"/>
              <a:t>program carried out in England, but at </a:t>
            </a:r>
            <a:r>
              <a:rPr lang="en-US" sz="1800" dirty="0" smtClean="0"/>
              <a:t>a much </a:t>
            </a:r>
            <a:r>
              <a:rPr lang="en-US" sz="1800" dirty="0"/>
              <a:t>lower cost</a:t>
            </a:r>
            <a:r>
              <a:rPr lang="en-US" sz="1800" dirty="0" smtClean="0"/>
              <a:t>.</a:t>
            </a:r>
          </a:p>
          <a:p>
            <a:pPr marL="285750" indent="-285750">
              <a:buFont typeface="Arial" panose="020B0604020202020204" pitchFamily="34" charset="0"/>
              <a:buChar char="•"/>
            </a:pPr>
            <a:r>
              <a:rPr lang="en-US" sz="1800" dirty="0"/>
              <a:t>There is some evidence that the </a:t>
            </a:r>
            <a:r>
              <a:rPr lang="en-US" sz="1800" dirty="0" smtClean="0"/>
              <a:t>initiatives likely </a:t>
            </a:r>
            <a:r>
              <a:rPr lang="en-US" sz="1800" dirty="0"/>
              <a:t>to have the greatest impact on improving </a:t>
            </a:r>
            <a:r>
              <a:rPr lang="en-US" sz="1800" dirty="0" smtClean="0"/>
              <a:t>overall population </a:t>
            </a:r>
            <a:r>
              <a:rPr lang="en-US" sz="1800" dirty="0"/>
              <a:t>health might actually further widen </a:t>
            </a:r>
            <a:r>
              <a:rPr lang="en-US" sz="1800" dirty="0" smtClean="0"/>
              <a:t>the disparities </a:t>
            </a:r>
            <a:r>
              <a:rPr lang="en-US" sz="1800" dirty="0"/>
              <a:t>between different subgroups, as the </a:t>
            </a:r>
            <a:r>
              <a:rPr lang="en-US" sz="1800" dirty="0" smtClean="0"/>
              <a:t>disadvantaged are </a:t>
            </a:r>
            <a:r>
              <a:rPr lang="en-US" sz="1800" dirty="0"/>
              <a:t>likely to experience the least </a:t>
            </a:r>
            <a:r>
              <a:rPr lang="en-US" sz="1800" dirty="0" smtClean="0"/>
              <a:t>improvement unless these groups are specifically targeted. </a:t>
            </a:r>
          </a:p>
        </p:txBody>
      </p:sp>
    </p:spTree>
    <p:extLst>
      <p:ext uri="{BB962C8B-B14F-4D97-AF65-F5344CB8AC3E}">
        <p14:creationId xmlns:p14="http://schemas.microsoft.com/office/powerpoint/2010/main" val="30860900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Poor/Unemployed</a:t>
            </a:r>
            <a:endParaRPr lang="en-US" dirty="0"/>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16</a:t>
            </a:fld>
            <a:endParaRPr lang="en-US" dirty="0"/>
          </a:p>
        </p:txBody>
      </p:sp>
      <p:sp>
        <p:nvSpPr>
          <p:cNvPr id="5" name="Content Placeholder 4"/>
          <p:cNvSpPr>
            <a:spLocks noGrp="1"/>
          </p:cNvSpPr>
          <p:nvPr>
            <p:ph sz="quarter" idx="12"/>
          </p:nvPr>
        </p:nvSpPr>
        <p:spPr>
          <a:xfrm>
            <a:off x="107576" y="836613"/>
            <a:ext cx="8864302" cy="5564187"/>
          </a:xfrm>
        </p:spPr>
        <p:txBody>
          <a:bodyPr/>
          <a:lstStyle/>
          <a:p>
            <a:pPr marL="457200" indent="-457200">
              <a:buFont typeface="Arial" panose="020B0604020202020204" pitchFamily="34" charset="0"/>
              <a:buChar char="•"/>
            </a:pPr>
            <a:r>
              <a:rPr lang="en-US" sz="2400" dirty="0" smtClean="0">
                <a:solidFill>
                  <a:srgbClr val="0000FF"/>
                </a:solidFill>
              </a:rPr>
              <a:t>Targeting the Unemployed</a:t>
            </a:r>
            <a:endParaRPr lang="en-US" sz="2400" dirty="0">
              <a:solidFill>
                <a:srgbClr val="0000FF"/>
              </a:solidFill>
            </a:endParaRPr>
          </a:p>
          <a:p>
            <a:pPr marL="285750" indent="-285750">
              <a:buFont typeface="Arial" panose="020B0604020202020204" pitchFamily="34" charset="0"/>
              <a:buChar char="•"/>
            </a:pPr>
            <a:r>
              <a:rPr lang="en-US" sz="1800" dirty="0"/>
              <a:t>“Perspective 50plus – Employment pacts for </a:t>
            </a:r>
            <a:r>
              <a:rPr lang="en-US" sz="1800" dirty="0" smtClean="0"/>
              <a:t>older workers </a:t>
            </a:r>
            <a:r>
              <a:rPr lang="en-US" sz="1800" dirty="0"/>
              <a:t>in the regions” is an ongoing national </a:t>
            </a:r>
            <a:r>
              <a:rPr lang="en-US" sz="1800" dirty="0" smtClean="0"/>
              <a:t>program, which </a:t>
            </a:r>
            <a:r>
              <a:rPr lang="en-US" sz="1800" dirty="0"/>
              <a:t>was launched in 2005 by the German Federal </a:t>
            </a:r>
            <a:r>
              <a:rPr lang="en-US" sz="1800" dirty="0" smtClean="0"/>
              <a:t>Ministry of Labor </a:t>
            </a:r>
            <a:r>
              <a:rPr lang="en-US" sz="1800" dirty="0"/>
              <a:t>and Social Affairs </a:t>
            </a:r>
            <a:r>
              <a:rPr lang="en-US" sz="1800" dirty="0" smtClean="0"/>
              <a:t>and </a:t>
            </a:r>
            <a:r>
              <a:rPr lang="en-US" sz="1800" dirty="0"/>
              <a:t>promotes </a:t>
            </a:r>
            <a:r>
              <a:rPr lang="en-US" sz="1800" dirty="0" smtClean="0"/>
              <a:t>the reentry </a:t>
            </a:r>
            <a:r>
              <a:rPr lang="en-US" sz="1800" dirty="0"/>
              <a:t>of older long-term unemployed recipients of </a:t>
            </a:r>
            <a:r>
              <a:rPr lang="en-US" sz="1800" dirty="0" smtClean="0"/>
              <a:t>basic income </a:t>
            </a:r>
            <a:r>
              <a:rPr lang="en-US" sz="1800" dirty="0"/>
              <a:t>support into the </a:t>
            </a:r>
            <a:r>
              <a:rPr lang="en-US" sz="1800" dirty="0" smtClean="0"/>
              <a:t>labor </a:t>
            </a:r>
            <a:r>
              <a:rPr lang="en-US" sz="1800" dirty="0"/>
              <a:t>market</a:t>
            </a:r>
            <a:r>
              <a:rPr lang="en-US" sz="1800" dirty="0" smtClean="0"/>
              <a:t>.</a:t>
            </a:r>
          </a:p>
          <a:p>
            <a:pPr marL="285750" indent="-285750">
              <a:buFont typeface="Arial" panose="020B0604020202020204" pitchFamily="34" charset="0"/>
              <a:buChar char="•"/>
            </a:pPr>
            <a:r>
              <a:rPr lang="en-US" sz="1800" dirty="0" smtClean="0"/>
              <a:t>The subprogram </a:t>
            </a:r>
            <a:r>
              <a:rPr lang="en-US" sz="1800" dirty="0"/>
              <a:t>“</a:t>
            </a:r>
            <a:r>
              <a:rPr lang="en-US" sz="1800" dirty="0" err="1"/>
              <a:t>Impuls</a:t>
            </a:r>
            <a:r>
              <a:rPr lang="en-US" sz="1800" dirty="0"/>
              <a:t> 50plus” </a:t>
            </a:r>
            <a:r>
              <a:rPr lang="en-US" sz="1800" dirty="0" smtClean="0"/>
              <a:t>has placed </a:t>
            </a:r>
            <a:r>
              <a:rPr lang="en-US" sz="1800" dirty="0"/>
              <a:t>a special emphasis on unemployed persons aged </a:t>
            </a:r>
            <a:r>
              <a:rPr lang="en-US" sz="1800" dirty="0" smtClean="0"/>
              <a:t>50 or </a:t>
            </a:r>
            <a:r>
              <a:rPr lang="en-US" sz="1800" dirty="0"/>
              <a:t>more years and handicapped by physical and </a:t>
            </a:r>
            <a:r>
              <a:rPr lang="en-US" sz="1800" dirty="0" smtClean="0"/>
              <a:t>psychological limitations</a:t>
            </a:r>
            <a:r>
              <a:rPr lang="en-US" sz="1800" dirty="0"/>
              <a:t>. Because poor health is often a </a:t>
            </a:r>
            <a:r>
              <a:rPr lang="en-US" sz="1800" dirty="0" smtClean="0"/>
              <a:t>hindrance for </a:t>
            </a:r>
            <a:r>
              <a:rPr lang="en-US" sz="1800" dirty="0"/>
              <a:t>reemployment particularly among the elderly, </a:t>
            </a:r>
            <a:r>
              <a:rPr lang="en-US" sz="1800" dirty="0" smtClean="0"/>
              <a:t>many regions </a:t>
            </a:r>
            <a:r>
              <a:rPr lang="en-US" sz="1800" dirty="0"/>
              <a:t>gave considerable importance to measures </a:t>
            </a:r>
            <a:r>
              <a:rPr lang="en-US" sz="1800" dirty="0" smtClean="0"/>
              <a:t>that are </a:t>
            </a:r>
            <a:r>
              <a:rPr lang="en-US" sz="1800" dirty="0"/>
              <a:t>conducive to good health</a:t>
            </a:r>
            <a:r>
              <a:rPr lang="en-US" sz="1800" dirty="0" smtClean="0"/>
              <a:t>.</a:t>
            </a:r>
          </a:p>
          <a:p>
            <a:pPr marL="285750" indent="-285750">
              <a:buFont typeface="Arial" panose="020B0604020202020204" pitchFamily="34" charset="0"/>
              <a:buChar char="•"/>
            </a:pPr>
            <a:r>
              <a:rPr lang="en-US" sz="1800" dirty="0" smtClean="0"/>
              <a:t>Job centers </a:t>
            </a:r>
            <a:r>
              <a:rPr lang="en-US" sz="1800" dirty="0"/>
              <a:t>organized regional health fairs and </a:t>
            </a:r>
            <a:r>
              <a:rPr lang="en-US" sz="1800" dirty="0" smtClean="0"/>
              <a:t>workshops that </a:t>
            </a:r>
            <a:r>
              <a:rPr lang="en-US" sz="1800" dirty="0"/>
              <a:t>were supported by </a:t>
            </a:r>
            <a:r>
              <a:rPr lang="en-US" sz="1800" dirty="0" smtClean="0"/>
              <a:t>participating </a:t>
            </a:r>
            <a:r>
              <a:rPr lang="en-US" sz="1800" dirty="0"/>
              <a:t>health </a:t>
            </a:r>
            <a:r>
              <a:rPr lang="en-US" sz="1800" dirty="0" smtClean="0"/>
              <a:t>insurers.  </a:t>
            </a:r>
          </a:p>
          <a:p>
            <a:pPr marL="285750" indent="-285750">
              <a:buFont typeface="Arial" panose="020B0604020202020204" pitchFamily="34" charset="0"/>
              <a:buChar char="•"/>
            </a:pPr>
            <a:r>
              <a:rPr lang="en-US" sz="1800" dirty="0" smtClean="0"/>
              <a:t>In addition to general </a:t>
            </a:r>
            <a:r>
              <a:rPr lang="en-US" sz="1800" dirty="0"/>
              <a:t>efforts to integrate </a:t>
            </a:r>
            <a:r>
              <a:rPr lang="en-US" sz="1800" dirty="0" smtClean="0"/>
              <a:t>health issues </a:t>
            </a:r>
            <a:r>
              <a:rPr lang="en-US" sz="1800" dirty="0"/>
              <a:t>into the placement </a:t>
            </a:r>
            <a:r>
              <a:rPr lang="en-US" sz="1800" dirty="0" smtClean="0"/>
              <a:t>process, various other activities included sports </a:t>
            </a:r>
            <a:r>
              <a:rPr lang="en-US" sz="1800" dirty="0"/>
              <a:t>and </a:t>
            </a:r>
            <a:r>
              <a:rPr lang="en-US" sz="1800" dirty="0" smtClean="0"/>
              <a:t>exercise, nutrition </a:t>
            </a:r>
            <a:r>
              <a:rPr lang="en-US" sz="1800" dirty="0"/>
              <a:t>counselling, relaxation and stress management</a:t>
            </a:r>
            <a:r>
              <a:rPr lang="en-US" sz="1800" dirty="0" smtClean="0"/>
              <a:t>, addiction </a:t>
            </a:r>
            <a:r>
              <a:rPr lang="en-US" sz="1800" dirty="0"/>
              <a:t>and psychological </a:t>
            </a:r>
            <a:r>
              <a:rPr lang="en-US" sz="1800" dirty="0" smtClean="0"/>
              <a:t>counselling. </a:t>
            </a:r>
            <a:r>
              <a:rPr lang="en-US" sz="1800" dirty="0"/>
              <a:t>Health-related activities were </a:t>
            </a:r>
            <a:r>
              <a:rPr lang="en-US" sz="1800" dirty="0" smtClean="0"/>
              <a:t>implemented on a group rather than </a:t>
            </a:r>
            <a:r>
              <a:rPr lang="en-US" sz="1800" dirty="0"/>
              <a:t>on an individual </a:t>
            </a:r>
            <a:r>
              <a:rPr lang="en-US" sz="1800" dirty="0" smtClean="0"/>
              <a:t>basis. </a:t>
            </a:r>
          </a:p>
          <a:p>
            <a:pPr marL="285750" indent="-285750">
              <a:buFont typeface="Arial" panose="020B0604020202020204" pitchFamily="34" charset="0"/>
              <a:buChar char="•"/>
            </a:pPr>
            <a:r>
              <a:rPr lang="en-US" sz="1800" dirty="0" smtClean="0"/>
              <a:t>An evaluation concluded that these programs only work if they are offered on a voluntary basis.</a:t>
            </a:r>
            <a:endParaRPr lang="en-US" sz="1800" dirty="0"/>
          </a:p>
        </p:txBody>
      </p:sp>
    </p:spTree>
    <p:extLst>
      <p:ext uri="{BB962C8B-B14F-4D97-AF65-F5344CB8AC3E}">
        <p14:creationId xmlns:p14="http://schemas.microsoft.com/office/powerpoint/2010/main" val="32645373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a:xfrm>
            <a:off x="467882" y="2456752"/>
            <a:ext cx="8470761" cy="1011238"/>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sz="4000" dirty="0">
                <a:solidFill>
                  <a:srgbClr val="FF0000"/>
                </a:solidFill>
              </a:rPr>
              <a:t>Strategies to reduce smoking</a:t>
            </a:r>
          </a:p>
        </p:txBody>
      </p:sp>
      <p:pic>
        <p:nvPicPr>
          <p:cNvPr id="4" name="Picture 3" descr="U:\1405265\1405265 WBG Logo\LOGO FILES\Horizontal\WBG_Horizontal_Color\WBG_Horizontal-RGB.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02" y="335840"/>
            <a:ext cx="3615235" cy="707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9727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Smoking</a:t>
            </a:r>
            <a:endParaRPr lang="en-US" dirty="0"/>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18</a:t>
            </a:fld>
            <a:endParaRPr lang="en-US" dirty="0"/>
          </a:p>
        </p:txBody>
      </p:sp>
      <p:sp>
        <p:nvSpPr>
          <p:cNvPr id="5" name="Content Placeholder 4"/>
          <p:cNvSpPr>
            <a:spLocks noGrp="1"/>
          </p:cNvSpPr>
          <p:nvPr>
            <p:ph sz="quarter" idx="12"/>
          </p:nvPr>
        </p:nvSpPr>
        <p:spPr>
          <a:xfrm>
            <a:off x="107576" y="836613"/>
            <a:ext cx="8864302" cy="5564187"/>
          </a:xfrm>
        </p:spPr>
        <p:txBody>
          <a:bodyPr/>
          <a:lstStyle/>
          <a:p>
            <a:pPr marL="457200" indent="-457200">
              <a:buFont typeface="Arial" panose="020B0604020202020204" pitchFamily="34" charset="0"/>
              <a:buChar char="•"/>
            </a:pPr>
            <a:r>
              <a:rPr lang="en-US" sz="2400" dirty="0" smtClean="0">
                <a:solidFill>
                  <a:srgbClr val="0000FF"/>
                </a:solidFill>
              </a:rPr>
              <a:t>Effective Interventions</a:t>
            </a:r>
          </a:p>
          <a:p>
            <a:pPr marL="457200" indent="-457200">
              <a:buFont typeface="Arial" panose="020B0604020202020204" pitchFamily="34" charset="0"/>
              <a:buChar char="•"/>
            </a:pPr>
            <a:r>
              <a:rPr lang="en-US" sz="1800" dirty="0" smtClean="0"/>
              <a:t>Increasing </a:t>
            </a:r>
            <a:r>
              <a:rPr lang="en-US" sz="1800" dirty="0"/>
              <a:t>the price of, or imposing tax on cigarettes, was associated with a decrease in smoking prevalence, with adults in lower socio-economic groups appearing to be more responsive to price increases than those of higher economic status. Pricing was the intervention that provided the strongest evidence for reducing smoking related health </a:t>
            </a:r>
            <a:r>
              <a:rPr lang="en-US" sz="1800" dirty="0" smtClean="0"/>
              <a:t>inequalities.</a:t>
            </a:r>
          </a:p>
          <a:p>
            <a:pPr marL="457200" indent="-457200">
              <a:buFont typeface="Arial" panose="020B0604020202020204" pitchFamily="34" charset="0"/>
              <a:buChar char="•"/>
            </a:pPr>
            <a:r>
              <a:rPr lang="en-US" sz="1800" dirty="0"/>
              <a:t>According to WHO, </a:t>
            </a:r>
            <a:r>
              <a:rPr lang="en-US" sz="1800" dirty="0" smtClean="0"/>
              <a:t>key </a:t>
            </a:r>
            <a:r>
              <a:rPr lang="en-US" sz="1800" dirty="0"/>
              <a:t>cost-effective interventions include tobacco tax increases, timely dissemination of </a:t>
            </a:r>
            <a:r>
              <a:rPr lang="en-US" sz="1800" dirty="0" smtClean="0"/>
              <a:t>information about smoking risks, </a:t>
            </a:r>
            <a:r>
              <a:rPr lang="en-US" sz="1800" dirty="0"/>
              <a:t>restrictions on smoking in public places and workplaces, </a:t>
            </a:r>
            <a:r>
              <a:rPr lang="en-US" sz="1800" dirty="0" smtClean="0"/>
              <a:t>and comprehensive </a:t>
            </a:r>
            <a:r>
              <a:rPr lang="en-US" sz="1800" dirty="0"/>
              <a:t>bans on advertising, promotion and sponsorship </a:t>
            </a:r>
            <a:r>
              <a:rPr lang="en-US" sz="1800" dirty="0" smtClean="0"/>
              <a:t>(considered “best buys”). </a:t>
            </a:r>
            <a:r>
              <a:rPr lang="en-US" sz="1800" dirty="0"/>
              <a:t>All of these interventions reduce </a:t>
            </a:r>
            <a:r>
              <a:rPr lang="en-US" sz="1800" dirty="0" smtClean="0"/>
              <a:t>social acceptance </a:t>
            </a:r>
            <a:r>
              <a:rPr lang="en-US" sz="1800" dirty="0"/>
              <a:t>of tobacco </a:t>
            </a:r>
            <a:r>
              <a:rPr lang="en-US" sz="1800" dirty="0" smtClean="0"/>
              <a:t>use and increasing </a:t>
            </a:r>
            <a:r>
              <a:rPr lang="en-US" sz="1800" dirty="0"/>
              <a:t>demand for cessation therapies</a:t>
            </a:r>
            <a:r>
              <a:rPr lang="en-US" sz="1800" dirty="0" smtClean="0"/>
              <a:t>. Programs </a:t>
            </a:r>
            <a:r>
              <a:rPr lang="en-US" sz="1800" dirty="0"/>
              <a:t>should focus on multiple </a:t>
            </a:r>
            <a:r>
              <a:rPr lang="en-US" sz="1800" dirty="0" smtClean="0"/>
              <a:t>interventions.</a:t>
            </a:r>
            <a:endParaRPr lang="en-US" sz="1800" dirty="0"/>
          </a:p>
          <a:p>
            <a:pPr marL="457200" indent="-457200">
              <a:buFont typeface="Arial" panose="020B0604020202020204" pitchFamily="34" charset="0"/>
              <a:buChar char="•"/>
            </a:pPr>
            <a:r>
              <a:rPr lang="en-US" sz="1800" dirty="0" smtClean="0"/>
              <a:t>Regular </a:t>
            </a:r>
            <a:r>
              <a:rPr lang="en-US" sz="1800" dirty="0"/>
              <a:t>and creative mass media campaigns and graphic </a:t>
            </a:r>
            <a:r>
              <a:rPr lang="en-US" sz="1800" dirty="0" smtClean="0"/>
              <a:t>health warnings </a:t>
            </a:r>
            <a:r>
              <a:rPr lang="en-US" sz="1800" dirty="0"/>
              <a:t>on tobacco packages have been shown to reduce </a:t>
            </a:r>
            <a:r>
              <a:rPr lang="en-US" sz="1800" dirty="0" smtClean="0"/>
              <a:t>demand. </a:t>
            </a:r>
          </a:p>
          <a:p>
            <a:pPr marL="457200" indent="-457200">
              <a:buFont typeface="Arial" panose="020B0604020202020204" pitchFamily="34" charset="0"/>
              <a:buChar char="•"/>
            </a:pPr>
            <a:r>
              <a:rPr lang="en-US" sz="1800" dirty="0" smtClean="0"/>
              <a:t>It </a:t>
            </a:r>
            <a:r>
              <a:rPr lang="en-US" sz="1800" dirty="0"/>
              <a:t>is </a:t>
            </a:r>
            <a:r>
              <a:rPr lang="en-US" sz="1800" dirty="0" smtClean="0"/>
              <a:t>a “good buy” </a:t>
            </a:r>
            <a:r>
              <a:rPr lang="en-US" sz="1800" dirty="0"/>
              <a:t>to provide smokers in particular, and tobacco users in general, with treatment for </a:t>
            </a:r>
            <a:r>
              <a:rPr lang="en-US" sz="1800" dirty="0" smtClean="0"/>
              <a:t>tobacco dependence.</a:t>
            </a:r>
          </a:p>
          <a:p>
            <a:pPr marL="457200" indent="-457200">
              <a:buFont typeface="Arial" panose="020B0604020202020204" pitchFamily="34" charset="0"/>
              <a:buChar char="•"/>
            </a:pPr>
            <a:r>
              <a:rPr lang="en-US" sz="1800" dirty="0"/>
              <a:t>Comprehensive </a:t>
            </a:r>
            <a:r>
              <a:rPr lang="en-US" sz="1800" dirty="0" smtClean="0"/>
              <a:t>surveillance/monitoring </a:t>
            </a:r>
            <a:r>
              <a:rPr lang="en-US" sz="1800" dirty="0"/>
              <a:t>of tobacco </a:t>
            </a:r>
            <a:r>
              <a:rPr lang="en-US" sz="1800" dirty="0" smtClean="0"/>
              <a:t>use/harm provides </a:t>
            </a:r>
            <a:r>
              <a:rPr lang="en-US" sz="1800" dirty="0"/>
              <a:t>decision-makers and civil society with a true picture of the tobacco </a:t>
            </a:r>
            <a:r>
              <a:rPr lang="en-US" sz="1800" dirty="0" smtClean="0"/>
              <a:t>epidemic. </a:t>
            </a:r>
            <a:r>
              <a:rPr lang="en-US" sz="1800" dirty="0"/>
              <a:t>Monitoring the activities of the tobacco industry is also an essential component</a:t>
            </a:r>
            <a:endParaRPr lang="en-US" sz="1800" dirty="0" smtClean="0"/>
          </a:p>
        </p:txBody>
      </p:sp>
    </p:spTree>
    <p:extLst>
      <p:ext uri="{BB962C8B-B14F-4D97-AF65-F5344CB8AC3E}">
        <p14:creationId xmlns:p14="http://schemas.microsoft.com/office/powerpoint/2010/main" val="9664880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a:xfrm>
            <a:off x="467882" y="2456752"/>
            <a:ext cx="8470761" cy="1011238"/>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sz="4400" dirty="0" err="1" smtClean="0"/>
              <a:t>Paldies</a:t>
            </a:r>
            <a:endParaRPr lang="en-US" sz="2000" dirty="0">
              <a:solidFill>
                <a:srgbClr val="FF0000"/>
              </a:solidFill>
            </a:endParaRPr>
          </a:p>
        </p:txBody>
      </p:sp>
      <p:pic>
        <p:nvPicPr>
          <p:cNvPr id="4" name="Picture 3" descr="U:\1405265\1405265 WBG Logo\LOGO FILES\Horizontal\WBG_Horizontal_Color\WBG_Horizontal-RGB.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02" y="335840"/>
            <a:ext cx="3615235" cy="70732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a:stretch>
            <a:fillRect/>
          </a:stretch>
        </p:blipFill>
        <p:spPr>
          <a:xfrm>
            <a:off x="5573485" y="4716915"/>
            <a:ext cx="3048000" cy="1495425"/>
          </a:xfrm>
          <a:prstGeom prst="rect">
            <a:avLst/>
          </a:prstGeom>
        </p:spPr>
      </p:pic>
      <p:sp>
        <p:nvSpPr>
          <p:cNvPr id="5" name="Rectangle 4"/>
          <p:cNvSpPr/>
          <p:nvPr/>
        </p:nvSpPr>
        <p:spPr>
          <a:xfrm>
            <a:off x="5573485" y="4716915"/>
            <a:ext cx="3048000" cy="1495425"/>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65028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99706"/>
            <a:ext cx="8229600" cy="906580"/>
          </a:xfrm>
        </p:spPr>
        <p:txBody>
          <a:bodyPr>
            <a:normAutofit/>
          </a:bodyPr>
          <a:lstStyle/>
          <a:p>
            <a:pPr algn="ctr"/>
            <a:r>
              <a:rPr lang="en-US" sz="5400" dirty="0" smtClean="0"/>
              <a:t>Outline</a:t>
            </a:r>
            <a:endParaRPr lang="en-US" sz="4000" dirty="0"/>
          </a:p>
        </p:txBody>
      </p:sp>
      <p:sp>
        <p:nvSpPr>
          <p:cNvPr id="5" name="Content Placeholder 4"/>
          <p:cNvSpPr>
            <a:spLocks noGrp="1"/>
          </p:cNvSpPr>
          <p:nvPr>
            <p:ph sz="half" idx="1"/>
          </p:nvPr>
        </p:nvSpPr>
        <p:spPr>
          <a:xfrm>
            <a:off x="228600" y="1719942"/>
            <a:ext cx="8534400" cy="4572001"/>
          </a:xfrm>
        </p:spPr>
        <p:txBody>
          <a:bodyPr>
            <a:normAutofit/>
          </a:bodyPr>
          <a:lstStyle/>
          <a:p>
            <a:pPr marL="685800" indent="-685800">
              <a:buFont typeface="Wingdings" panose="05000000000000000000" pitchFamily="2" charset="2"/>
              <a:buChar char="Ø"/>
            </a:pPr>
            <a:r>
              <a:rPr lang="en-US" sz="4000" dirty="0" smtClean="0">
                <a:latin typeface="Arial" panose="020B0604020202020204" pitchFamily="34" charset="0"/>
                <a:cs typeface="Arial" panose="020B0604020202020204" pitchFamily="34" charset="0"/>
              </a:rPr>
              <a:t>What vulnerable groups to target</a:t>
            </a:r>
          </a:p>
          <a:p>
            <a:pPr marL="685800" indent="-685800">
              <a:buFont typeface="Wingdings" panose="05000000000000000000" pitchFamily="2" charset="2"/>
              <a:buChar char="Ø"/>
            </a:pPr>
            <a:r>
              <a:rPr lang="en-US" sz="4000" dirty="0" smtClean="0">
                <a:latin typeface="Arial" panose="020B0604020202020204" pitchFamily="34" charset="0"/>
                <a:cs typeface="Arial" panose="020B0604020202020204" pitchFamily="34" charset="0"/>
              </a:rPr>
              <a:t>Strategies for rural areas</a:t>
            </a:r>
          </a:p>
          <a:p>
            <a:pPr marL="685800" indent="-685800">
              <a:buFont typeface="Wingdings" panose="05000000000000000000" pitchFamily="2" charset="2"/>
              <a:buChar char="Ø"/>
            </a:pPr>
            <a:r>
              <a:rPr lang="en-US" sz="4000" dirty="0" smtClean="0">
                <a:latin typeface="Arial" panose="020B0604020202020204" pitchFamily="34" charset="0"/>
                <a:cs typeface="Arial" panose="020B0604020202020204" pitchFamily="34" charset="0"/>
              </a:rPr>
              <a:t>Strategies for the elderly</a:t>
            </a:r>
          </a:p>
          <a:p>
            <a:pPr marL="685800" indent="-685800">
              <a:buFont typeface="Wingdings" panose="05000000000000000000" pitchFamily="2" charset="2"/>
              <a:buChar char="Ø"/>
            </a:pPr>
            <a:r>
              <a:rPr lang="en-US" sz="4000" dirty="0" smtClean="0">
                <a:latin typeface="Arial" panose="020B0604020202020204" pitchFamily="34" charset="0"/>
                <a:cs typeface="Arial" panose="020B0604020202020204" pitchFamily="34" charset="0"/>
              </a:rPr>
              <a:t>Strategies for the poor/unemployed</a:t>
            </a:r>
          </a:p>
          <a:p>
            <a:pPr marL="685800" indent="-685800">
              <a:buFont typeface="Wingdings" panose="05000000000000000000" pitchFamily="2" charset="2"/>
              <a:buChar char="Ø"/>
            </a:pPr>
            <a:r>
              <a:rPr lang="en-US" sz="4000" dirty="0" smtClean="0">
                <a:latin typeface="Arial" panose="020B0604020202020204" pitchFamily="34" charset="0"/>
                <a:cs typeface="Arial" panose="020B0604020202020204" pitchFamily="34" charset="0"/>
              </a:rPr>
              <a:t>Strategies to reduce smoking</a:t>
            </a:r>
          </a:p>
        </p:txBody>
      </p:sp>
    </p:spTree>
    <p:extLst>
      <p:ext uri="{BB962C8B-B14F-4D97-AF65-F5344CB8AC3E}">
        <p14:creationId xmlns:p14="http://schemas.microsoft.com/office/powerpoint/2010/main" val="3615656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a:xfrm>
            <a:off x="467882" y="2456752"/>
            <a:ext cx="8470761" cy="1011238"/>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sz="4000" dirty="0">
                <a:solidFill>
                  <a:srgbClr val="FF0000"/>
                </a:solidFill>
              </a:rPr>
              <a:t>What vulnerable groups to target</a:t>
            </a:r>
          </a:p>
        </p:txBody>
      </p:sp>
      <p:pic>
        <p:nvPicPr>
          <p:cNvPr id="4" name="Picture 3" descr="U:\1405265\1405265 WBG Logo\LOGO FILES\Horizontal\WBG_Horizontal_Color\WBG_Horizontal-RGB.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02" y="335840"/>
            <a:ext cx="3615235" cy="707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0489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Targeting Criteria</a:t>
            </a:r>
            <a:endParaRPr lang="en-US" sz="1600" dirty="0"/>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4</a:t>
            </a:fld>
            <a:endParaRPr lang="en-US" dirty="0"/>
          </a:p>
        </p:txBody>
      </p:sp>
      <p:sp>
        <p:nvSpPr>
          <p:cNvPr id="5" name="Content Placeholder 4"/>
          <p:cNvSpPr>
            <a:spLocks noGrp="1"/>
          </p:cNvSpPr>
          <p:nvPr>
            <p:ph sz="quarter" idx="12"/>
          </p:nvPr>
        </p:nvSpPr>
        <p:spPr>
          <a:xfrm>
            <a:off x="174171" y="952500"/>
            <a:ext cx="8752115" cy="5459185"/>
          </a:xfrm>
        </p:spPr>
        <p:txBody>
          <a:bodyPr/>
          <a:lstStyle/>
          <a:p>
            <a:pPr marL="457200" indent="-457200">
              <a:buFont typeface="Arial" panose="020B0604020202020204" pitchFamily="34" charset="0"/>
              <a:buChar char="•"/>
            </a:pPr>
            <a:r>
              <a:rPr lang="en-US" sz="2400" dirty="0" smtClean="0">
                <a:solidFill>
                  <a:srgbClr val="0000FF"/>
                </a:solidFill>
              </a:rPr>
              <a:t>Groups that generally have worse health status than the general population</a:t>
            </a:r>
          </a:p>
          <a:p>
            <a:pPr marL="457200" indent="-457200">
              <a:buFont typeface="Arial" panose="020B0604020202020204" pitchFamily="34" charset="0"/>
              <a:buChar char="•"/>
            </a:pPr>
            <a:r>
              <a:rPr lang="en-US" sz="1800" dirty="0" smtClean="0"/>
              <a:t>The latest health survey in Latvia showed that a higher proportion of the older age groups indicated that they had poor (self-perceived) health status</a:t>
            </a:r>
          </a:p>
          <a:p>
            <a:endParaRPr lang="en-US" sz="1800" dirty="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r>
              <a:rPr lang="en-US" sz="1800" dirty="0" smtClean="0"/>
              <a:t>A recent study by </a:t>
            </a:r>
            <a:r>
              <a:rPr lang="en-US" sz="1800" dirty="0" err="1" smtClean="0"/>
              <a:t>Dubkova</a:t>
            </a:r>
            <a:r>
              <a:rPr lang="en-US" sz="1800" dirty="0" smtClean="0"/>
              <a:t> </a:t>
            </a:r>
            <a:r>
              <a:rPr lang="en-US" sz="1800" dirty="0"/>
              <a:t>indicates that </a:t>
            </a:r>
            <a:r>
              <a:rPr lang="en-US" sz="1800" dirty="0" smtClean="0"/>
              <a:t>the “</a:t>
            </a:r>
            <a:r>
              <a:rPr lang="en-US" sz="1800" b="1" dirty="0" smtClean="0"/>
              <a:t>population </a:t>
            </a:r>
            <a:r>
              <a:rPr lang="en-US" sz="1800" b="1" dirty="0"/>
              <a:t>living in rural areas and in certain Latvia’s regions can expect to live shorter life with more years spent with chronic morbidity and disability</a:t>
            </a:r>
            <a:r>
              <a:rPr lang="en-US" sz="1800" dirty="0"/>
              <a:t>.”</a:t>
            </a:r>
            <a:endParaRPr lang="en-US" sz="1800" dirty="0" smtClean="0"/>
          </a:p>
          <a:p>
            <a:endParaRPr lang="en-US" dirty="0"/>
          </a:p>
          <a:p>
            <a:endParaRPr lang="en-US" dirty="0"/>
          </a:p>
        </p:txBody>
      </p:sp>
      <p:pic>
        <p:nvPicPr>
          <p:cNvPr id="3" name="Picture 2"/>
          <p:cNvPicPr>
            <a:picLocks noChangeAspect="1"/>
          </p:cNvPicPr>
          <p:nvPr/>
        </p:nvPicPr>
        <p:blipFill>
          <a:blip r:embed="rId2"/>
          <a:stretch>
            <a:fillRect/>
          </a:stretch>
        </p:blipFill>
        <p:spPr>
          <a:xfrm>
            <a:off x="1090612" y="2404382"/>
            <a:ext cx="6962775" cy="3028950"/>
          </a:xfrm>
          <a:prstGeom prst="rect">
            <a:avLst/>
          </a:prstGeom>
        </p:spPr>
      </p:pic>
      <p:sp>
        <p:nvSpPr>
          <p:cNvPr id="7" name="Oval 6"/>
          <p:cNvSpPr/>
          <p:nvPr/>
        </p:nvSpPr>
        <p:spPr>
          <a:xfrm>
            <a:off x="5334001" y="3886200"/>
            <a:ext cx="1970314" cy="1547132"/>
          </a:xfrm>
          <a:prstGeom prst="ellipse">
            <a:avLst/>
          </a:prstGeom>
          <a:noFill/>
          <a:ln w="190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8734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Targeting Criteria (2)</a:t>
            </a:r>
            <a:endParaRPr lang="en-US" sz="1600" dirty="0"/>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5</a:t>
            </a:fld>
            <a:endParaRPr lang="en-US" dirty="0"/>
          </a:p>
        </p:txBody>
      </p:sp>
      <p:sp>
        <p:nvSpPr>
          <p:cNvPr id="5" name="Content Placeholder 4"/>
          <p:cNvSpPr>
            <a:spLocks noGrp="1"/>
          </p:cNvSpPr>
          <p:nvPr>
            <p:ph sz="quarter" idx="12"/>
          </p:nvPr>
        </p:nvSpPr>
        <p:spPr>
          <a:xfrm>
            <a:off x="174171" y="1099457"/>
            <a:ext cx="8752115" cy="5312228"/>
          </a:xfrm>
        </p:spPr>
        <p:txBody>
          <a:bodyPr/>
          <a:lstStyle/>
          <a:p>
            <a:pPr marL="457200" indent="-457200">
              <a:buFont typeface="Arial" panose="020B0604020202020204" pitchFamily="34" charset="0"/>
              <a:buChar char="•"/>
            </a:pPr>
            <a:r>
              <a:rPr lang="en-US" sz="2400" dirty="0" smtClean="0">
                <a:solidFill>
                  <a:srgbClr val="0000FF"/>
                </a:solidFill>
              </a:rPr>
              <a:t>Groups that generally have worse health status than the general population (cont’d)</a:t>
            </a:r>
          </a:p>
          <a:p>
            <a:pPr marL="457200" indent="-457200">
              <a:buFont typeface="Arial" panose="020B0604020202020204" pitchFamily="34" charset="0"/>
              <a:buChar char="•"/>
            </a:pPr>
            <a:r>
              <a:rPr lang="en-US" sz="1800" dirty="0" smtClean="0"/>
              <a:t> Muller (2005</a:t>
            </a:r>
            <a:r>
              <a:rPr lang="en-US" sz="1800" dirty="0"/>
              <a:t>) reports that “</a:t>
            </a:r>
            <a:r>
              <a:rPr lang="en-US" sz="1800" b="1" dirty="0"/>
              <a:t>17.64 </a:t>
            </a:r>
            <a:r>
              <a:rPr lang="en-US" sz="1800" b="1" dirty="0" smtClean="0"/>
              <a:t>% ... </a:t>
            </a:r>
            <a:r>
              <a:rPr lang="en-US" sz="1800" b="1" dirty="0"/>
              <a:t>of those with an income below LVL 40 described their </a:t>
            </a:r>
            <a:r>
              <a:rPr lang="en-US" sz="1800" b="1" dirty="0" smtClean="0"/>
              <a:t>health status </a:t>
            </a:r>
            <a:r>
              <a:rPr lang="en-US" sz="1800" b="1" dirty="0"/>
              <a:t>as bad or very bad compared to only 5.59 % </a:t>
            </a:r>
            <a:r>
              <a:rPr lang="en-US" sz="1800" b="1" dirty="0" smtClean="0"/>
              <a:t>… </a:t>
            </a:r>
            <a:r>
              <a:rPr lang="en-US" sz="1800" b="1" dirty="0"/>
              <a:t>of those </a:t>
            </a:r>
            <a:r>
              <a:rPr lang="en-US" sz="1800" b="1" dirty="0" smtClean="0"/>
              <a:t>with an </a:t>
            </a:r>
            <a:r>
              <a:rPr lang="en-US" sz="1800" b="1" dirty="0"/>
              <a:t>income above LVL 120</a:t>
            </a:r>
            <a:r>
              <a:rPr lang="en-US" sz="1800" dirty="0"/>
              <a:t>”</a:t>
            </a:r>
            <a:endParaRPr lang="en-US" sz="1800" dirty="0" smtClean="0"/>
          </a:p>
          <a:p>
            <a:pPr marL="457200" indent="-457200">
              <a:buFont typeface="Arial" panose="020B0604020202020204" pitchFamily="34" charset="0"/>
              <a:buChar char="•"/>
            </a:pPr>
            <a:r>
              <a:rPr lang="en-US" sz="2400" dirty="0" smtClean="0">
                <a:solidFill>
                  <a:srgbClr val="0000FF"/>
                </a:solidFill>
              </a:rPr>
              <a:t>Groups that require special effort in order to reach them</a:t>
            </a:r>
          </a:p>
          <a:p>
            <a:pPr marL="457200" indent="-457200">
              <a:buFont typeface="Arial" panose="020B0604020202020204" pitchFamily="34" charset="0"/>
              <a:buChar char="•"/>
            </a:pPr>
            <a:r>
              <a:rPr lang="en-US" sz="1800" dirty="0" smtClean="0"/>
              <a:t>“almost </a:t>
            </a:r>
            <a:r>
              <a:rPr lang="en-US" sz="1800" dirty="0"/>
              <a:t>15% of GPs (mostly located in rural areas) having 2000 patients and more and about 10% of GPs having only 1000 patients or less (mostly in urban areas). Similarly, the distribution of hospitals across the country remains inadequate, with specialized and tertiary services concentrated almost exclusively in Riga</a:t>
            </a:r>
            <a:r>
              <a:rPr lang="en-US" sz="1800" dirty="0" smtClean="0"/>
              <a:t>.” (Latvia </a:t>
            </a:r>
            <a:r>
              <a:rPr lang="en-US" sz="1800" dirty="0" err="1" smtClean="0"/>
              <a:t>HiT</a:t>
            </a:r>
            <a:r>
              <a:rPr lang="en-US" sz="1800" dirty="0" smtClean="0"/>
              <a:t> 2012)</a:t>
            </a:r>
          </a:p>
          <a:p>
            <a:pPr marL="457200" indent="-457200">
              <a:buFont typeface="Arial" panose="020B0604020202020204" pitchFamily="34" charset="0"/>
              <a:buChar char="•"/>
            </a:pPr>
            <a:r>
              <a:rPr lang="en-US" sz="2400" dirty="0">
                <a:solidFill>
                  <a:srgbClr val="0000FF"/>
                </a:solidFill>
              </a:rPr>
              <a:t>Groups that </a:t>
            </a:r>
            <a:r>
              <a:rPr lang="en-US" sz="2400" dirty="0" smtClean="0">
                <a:solidFill>
                  <a:srgbClr val="0000FF"/>
                </a:solidFill>
              </a:rPr>
              <a:t>exhibit identifiable risk factors</a:t>
            </a:r>
            <a:endParaRPr lang="en-US" sz="2400" dirty="0">
              <a:solidFill>
                <a:srgbClr val="0000FF"/>
              </a:solidFill>
            </a:endParaRPr>
          </a:p>
          <a:p>
            <a:pPr marL="457200" indent="-457200">
              <a:buFont typeface="Arial" panose="020B0604020202020204" pitchFamily="34" charset="0"/>
              <a:buChar char="•"/>
            </a:pPr>
            <a:r>
              <a:rPr lang="en-US" sz="1800" dirty="0" err="1" smtClean="0"/>
              <a:t>Zatonski</a:t>
            </a:r>
            <a:r>
              <a:rPr lang="en-US" sz="1800" dirty="0" smtClean="0"/>
              <a:t> et al. report that 56.2 percent of Latvian males aged 25-64 are smokers, the largest percentage in the EU.</a:t>
            </a:r>
          </a:p>
          <a:p>
            <a:pPr marL="457200" indent="-457200">
              <a:buFont typeface="Arial" panose="020B0604020202020204" pitchFamily="34" charset="0"/>
              <a:buChar char="•"/>
            </a:pPr>
            <a:endParaRPr lang="en-US" sz="1800" dirty="0"/>
          </a:p>
          <a:p>
            <a:endParaRPr lang="en-US" dirty="0"/>
          </a:p>
          <a:p>
            <a:endParaRPr lang="en-US" dirty="0"/>
          </a:p>
        </p:txBody>
      </p:sp>
    </p:spTree>
    <p:extLst>
      <p:ext uri="{BB962C8B-B14F-4D97-AF65-F5344CB8AC3E}">
        <p14:creationId xmlns:p14="http://schemas.microsoft.com/office/powerpoint/2010/main" val="21800518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Targeting Criteria (3)</a:t>
            </a:r>
            <a:endParaRPr lang="en-US" sz="1600" dirty="0"/>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6</a:t>
            </a:fld>
            <a:endParaRPr lang="en-US" dirty="0"/>
          </a:p>
        </p:txBody>
      </p:sp>
      <p:sp>
        <p:nvSpPr>
          <p:cNvPr id="5" name="Content Placeholder 4"/>
          <p:cNvSpPr>
            <a:spLocks noGrp="1"/>
          </p:cNvSpPr>
          <p:nvPr>
            <p:ph sz="quarter" idx="12"/>
          </p:nvPr>
        </p:nvSpPr>
        <p:spPr>
          <a:xfrm>
            <a:off x="174171" y="1099457"/>
            <a:ext cx="8752115" cy="5312228"/>
          </a:xfrm>
        </p:spPr>
        <p:txBody>
          <a:bodyPr/>
          <a:lstStyle/>
          <a:p>
            <a:pPr marL="457200" indent="-457200">
              <a:buFont typeface="Arial" panose="020B0604020202020204" pitchFamily="34" charset="0"/>
              <a:buChar char="•"/>
            </a:pPr>
            <a:r>
              <a:rPr lang="en-US" sz="2400" dirty="0" smtClean="0">
                <a:solidFill>
                  <a:srgbClr val="0000FF"/>
                </a:solidFill>
              </a:rPr>
              <a:t>Groups that require a special effort in order to reach them</a:t>
            </a:r>
            <a:endParaRPr lang="en-US" sz="1800" dirty="0" smtClean="0"/>
          </a:p>
          <a:p>
            <a:pPr algn="ctr"/>
            <a:endParaRPr lang="en-US" sz="1800" dirty="0" smtClean="0"/>
          </a:p>
          <a:p>
            <a:pPr algn="ctr"/>
            <a:r>
              <a:rPr lang="en-US" sz="1800" dirty="0" smtClean="0"/>
              <a:t>Analysis </a:t>
            </a:r>
            <a:r>
              <a:rPr lang="en-US" sz="1800" dirty="0"/>
              <a:t>of Administrative Unit Size</a:t>
            </a:r>
          </a:p>
          <a:p>
            <a:endParaRPr lang="en-US" dirty="0"/>
          </a:p>
          <a:p>
            <a:endParaRPr lang="en-US" dirty="0"/>
          </a:p>
        </p:txBody>
      </p:sp>
      <p:pic>
        <p:nvPicPr>
          <p:cNvPr id="6" name="Picture 5"/>
          <p:cNvPicPr/>
          <p:nvPr/>
        </p:nvPicPr>
        <p:blipFill>
          <a:blip r:embed="rId2" cstate="email">
            <a:extLst>
              <a:ext uri="{28A0092B-C50C-407E-A947-70E740481C1C}">
                <a14:useLocalDpi xmlns:a14="http://schemas.microsoft.com/office/drawing/2010/main"/>
              </a:ext>
            </a:extLst>
          </a:blip>
          <a:srcRect/>
          <a:stretch>
            <a:fillRect/>
          </a:stretch>
        </p:blipFill>
        <p:spPr bwMode="auto">
          <a:xfrm>
            <a:off x="533400" y="2187166"/>
            <a:ext cx="8153399" cy="4050348"/>
          </a:xfrm>
          <a:prstGeom prst="rect">
            <a:avLst/>
          </a:prstGeom>
          <a:noFill/>
          <a:ln>
            <a:noFill/>
          </a:ln>
        </p:spPr>
      </p:pic>
    </p:spTree>
    <p:extLst>
      <p:ext uri="{BB962C8B-B14F-4D97-AF65-F5344CB8AC3E}">
        <p14:creationId xmlns:p14="http://schemas.microsoft.com/office/powerpoint/2010/main" val="679871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a:xfrm>
            <a:off x="467882" y="2456752"/>
            <a:ext cx="8470761" cy="1011238"/>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sz="4000" dirty="0">
                <a:solidFill>
                  <a:srgbClr val="FF0000"/>
                </a:solidFill>
              </a:rPr>
              <a:t>Strategies for the </a:t>
            </a:r>
            <a:r>
              <a:rPr lang="en-US" sz="4000" dirty="0" smtClean="0">
                <a:solidFill>
                  <a:srgbClr val="FF0000"/>
                </a:solidFill>
              </a:rPr>
              <a:t>elderly</a:t>
            </a:r>
            <a:endParaRPr lang="en-US" sz="4000" dirty="0">
              <a:solidFill>
                <a:srgbClr val="FF0000"/>
              </a:solidFill>
            </a:endParaRPr>
          </a:p>
        </p:txBody>
      </p:sp>
      <p:pic>
        <p:nvPicPr>
          <p:cNvPr id="4" name="Picture 3" descr="U:\1405265\1405265 WBG Logo\LOGO FILES\Horizontal\WBG_Horizontal_Color\WBG_Horizontal-RGB.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3102" y="335840"/>
            <a:ext cx="3615235" cy="707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77261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Elderly</a:t>
            </a:r>
            <a:endParaRPr lang="en-US" sz="1600" dirty="0">
              <a:solidFill>
                <a:srgbClr val="FF0000"/>
              </a:solidFill>
            </a:endParaRPr>
          </a:p>
        </p:txBody>
      </p:sp>
      <p:sp>
        <p:nvSpPr>
          <p:cNvPr id="3" name="Slide Number Placeholder 2"/>
          <p:cNvSpPr>
            <a:spLocks noGrp="1"/>
          </p:cNvSpPr>
          <p:nvPr>
            <p:ph type="sldNum" sz="quarter" idx="11"/>
          </p:nvPr>
        </p:nvSpPr>
        <p:spPr/>
        <p:txBody>
          <a:bodyPr/>
          <a:lstStyle/>
          <a:p>
            <a:pPr>
              <a:defRPr/>
            </a:pPr>
            <a:fld id="{EF62D93A-3BA0-8848-BFA3-D7046C1B555D}" type="slidenum">
              <a:rPr lang="en-US" smtClean="0"/>
              <a:pPr>
                <a:defRPr/>
              </a:pPr>
              <a:t>8</a:t>
            </a:fld>
            <a:endParaRPr lang="en-US" dirty="0"/>
          </a:p>
        </p:txBody>
      </p:sp>
      <p:sp>
        <p:nvSpPr>
          <p:cNvPr id="4" name="Content Placeholder 3"/>
          <p:cNvSpPr>
            <a:spLocks noGrp="1"/>
          </p:cNvSpPr>
          <p:nvPr>
            <p:ph sz="quarter" idx="12"/>
          </p:nvPr>
        </p:nvSpPr>
        <p:spPr/>
        <p:txBody>
          <a:bodyPr/>
          <a:lstStyle/>
          <a:p>
            <a:pPr marL="457200" indent="-457200">
              <a:buFont typeface="Arial" panose="020B0604020202020204" pitchFamily="34" charset="0"/>
              <a:buChar char="•"/>
            </a:pPr>
            <a:r>
              <a:rPr lang="en-US" sz="2400" dirty="0" smtClean="0">
                <a:solidFill>
                  <a:srgbClr val="0000FF"/>
                </a:solidFill>
              </a:rPr>
              <a:t>Europe – Evidence-based Guidelines</a:t>
            </a:r>
            <a:endParaRPr lang="en-US" sz="2400" dirty="0">
              <a:solidFill>
                <a:srgbClr val="0000FF"/>
              </a:solidFill>
            </a:endParaRPr>
          </a:p>
          <a:p>
            <a:pPr marL="457200" indent="-457200">
              <a:buFont typeface="Arial" panose="020B0604020202020204" pitchFamily="34" charset="0"/>
              <a:buChar char="•"/>
            </a:pPr>
            <a:r>
              <a:rPr lang="en-US" sz="2000" dirty="0"/>
              <a:t>“Healthy and Active Ageing in </a:t>
            </a:r>
            <a:r>
              <a:rPr lang="en-US" sz="2000" dirty="0" err="1"/>
              <a:t>Radevormwald</a:t>
            </a:r>
            <a:r>
              <a:rPr lang="en-US" sz="2000" dirty="0" smtClean="0"/>
              <a:t>” (</a:t>
            </a:r>
            <a:r>
              <a:rPr lang="en-US" sz="2000" dirty="0"/>
              <a:t>DE-29</a:t>
            </a:r>
            <a:r>
              <a:rPr lang="en-US" sz="2000" dirty="0" smtClean="0"/>
              <a:t>) – An </a:t>
            </a:r>
            <a:r>
              <a:rPr lang="en-US" sz="2000" dirty="0"/>
              <a:t>important strategy for engaging target groups </a:t>
            </a:r>
            <a:r>
              <a:rPr lang="en-US" sz="2000" dirty="0" smtClean="0"/>
              <a:t>are “home </a:t>
            </a:r>
            <a:r>
              <a:rPr lang="en-US" sz="2000" dirty="0"/>
              <a:t>visits” carried out by professionals. In this </a:t>
            </a:r>
            <a:r>
              <a:rPr lang="en-US" sz="2000" dirty="0" smtClean="0"/>
              <a:t>German project</a:t>
            </a:r>
            <a:r>
              <a:rPr lang="en-US" sz="2000" dirty="0"/>
              <a:t>, the target group – especially recently retired </a:t>
            </a:r>
            <a:r>
              <a:rPr lang="en-US" sz="2000" dirty="0" smtClean="0"/>
              <a:t>or widowed </a:t>
            </a:r>
            <a:r>
              <a:rPr lang="en-US" sz="2000" dirty="0"/>
              <a:t>persons – was reached by a cover letter </a:t>
            </a:r>
            <a:r>
              <a:rPr lang="en-US" sz="2000" dirty="0" smtClean="0"/>
              <a:t>followed by </a:t>
            </a:r>
            <a:r>
              <a:rPr lang="en-US" sz="2000" dirty="0"/>
              <a:t>a home visit. The addresses were provided by the </a:t>
            </a:r>
            <a:r>
              <a:rPr lang="en-US" sz="2000" dirty="0" smtClean="0"/>
              <a:t>register office </a:t>
            </a:r>
            <a:r>
              <a:rPr lang="en-US" sz="2000" dirty="0"/>
              <a:t>of the town of </a:t>
            </a:r>
            <a:r>
              <a:rPr lang="en-US" sz="2000" dirty="0" err="1"/>
              <a:t>Radevormwald</a:t>
            </a:r>
            <a:r>
              <a:rPr lang="en-US" sz="2000" dirty="0"/>
              <a:t>.</a:t>
            </a:r>
            <a:endParaRPr lang="en-US" sz="2000" dirty="0" smtClean="0"/>
          </a:p>
          <a:p>
            <a:pPr marL="457200" indent="-457200">
              <a:buFont typeface="Arial" panose="020B0604020202020204" pitchFamily="34" charset="0"/>
              <a:buChar char="•"/>
            </a:pPr>
            <a:r>
              <a:rPr lang="en-US" sz="2000" dirty="0"/>
              <a:t>“Portal www.senior.sk” (SK-2</a:t>
            </a:r>
            <a:r>
              <a:rPr lang="en-US" sz="2000" dirty="0" smtClean="0"/>
              <a:t>) – In </a:t>
            </a:r>
            <a:r>
              <a:rPr lang="en-US" sz="2000" dirty="0"/>
              <a:t>Slovakia, the portal “www.senior.sk” was created. </a:t>
            </a:r>
            <a:r>
              <a:rPr lang="en-US" sz="2000" dirty="0" smtClean="0"/>
              <a:t> One </a:t>
            </a:r>
            <a:r>
              <a:rPr lang="en-US" sz="2000" dirty="0"/>
              <a:t>of the portal sections focuses on </a:t>
            </a:r>
            <a:r>
              <a:rPr lang="en-US" sz="2000" dirty="0" smtClean="0"/>
              <a:t>different health </a:t>
            </a:r>
            <a:r>
              <a:rPr lang="en-US" sz="2000" dirty="0"/>
              <a:t>topics and health determinants influencing </a:t>
            </a:r>
            <a:r>
              <a:rPr lang="en-US" sz="2000" dirty="0" smtClean="0"/>
              <a:t>the health </a:t>
            </a:r>
            <a:r>
              <a:rPr lang="en-US" sz="2000" dirty="0"/>
              <a:t>of older people. Another special part of the portal </a:t>
            </a:r>
            <a:r>
              <a:rPr lang="en-US" sz="2000" dirty="0" smtClean="0"/>
              <a:t>is an </a:t>
            </a:r>
            <a:r>
              <a:rPr lang="en-US" sz="2000" dirty="0"/>
              <a:t>electronic newsletter which </a:t>
            </a:r>
            <a:r>
              <a:rPr lang="en-US" sz="2000" dirty="0" smtClean="0"/>
              <a:t>covers </a:t>
            </a:r>
            <a:r>
              <a:rPr lang="en-US" sz="2000" dirty="0"/>
              <a:t>important </a:t>
            </a:r>
            <a:r>
              <a:rPr lang="en-US" sz="2000" dirty="0" smtClean="0"/>
              <a:t>information about </a:t>
            </a:r>
            <a:r>
              <a:rPr lang="en-US" sz="2000" dirty="0"/>
              <a:t>healthy lifestyle and disease prevention </a:t>
            </a:r>
            <a:r>
              <a:rPr lang="en-US" sz="2000" dirty="0" smtClean="0"/>
              <a:t>in older </a:t>
            </a:r>
            <a:r>
              <a:rPr lang="en-US" sz="2000" dirty="0"/>
              <a:t>age and informs about various activities </a:t>
            </a:r>
            <a:r>
              <a:rPr lang="en-US" sz="2000" dirty="0" smtClean="0"/>
              <a:t>organized for </a:t>
            </a:r>
            <a:r>
              <a:rPr lang="en-US" sz="2000" dirty="0"/>
              <a:t>older people. </a:t>
            </a:r>
            <a:endParaRPr lang="en-US" sz="2000" dirty="0" smtClean="0"/>
          </a:p>
          <a:p>
            <a:pPr marL="457200" indent="-457200">
              <a:buFont typeface="Arial" panose="020B0604020202020204" pitchFamily="34" charset="0"/>
              <a:buChar char="•"/>
            </a:pPr>
            <a:r>
              <a:rPr lang="en-US" sz="2000" dirty="0"/>
              <a:t>“Community Nursing Care” (SI-4</a:t>
            </a:r>
            <a:r>
              <a:rPr lang="en-US" sz="2000" dirty="0" smtClean="0"/>
              <a:t>) – Community </a:t>
            </a:r>
            <a:r>
              <a:rPr lang="en-US" sz="2000" dirty="0"/>
              <a:t>nurses are obliged to contact every </a:t>
            </a:r>
            <a:r>
              <a:rPr lang="en-US" sz="2000" dirty="0" smtClean="0"/>
              <a:t>person who </a:t>
            </a:r>
            <a:r>
              <a:rPr lang="en-US" sz="2000" dirty="0"/>
              <a:t>is older than 65 at their homes and this helps to </a:t>
            </a:r>
            <a:r>
              <a:rPr lang="en-US" sz="2000" dirty="0" smtClean="0"/>
              <a:t>identify invisible </a:t>
            </a:r>
            <a:r>
              <a:rPr lang="en-US" sz="2000" dirty="0"/>
              <a:t>groups and address their needs. </a:t>
            </a:r>
            <a:endParaRPr lang="en-US" sz="2000" dirty="0" smtClean="0"/>
          </a:p>
          <a:p>
            <a:pPr marL="457200" indent="-457200">
              <a:buFont typeface="Arial" panose="020B0604020202020204" pitchFamily="34" charset="0"/>
              <a:buChar char="•"/>
            </a:pPr>
            <a:endParaRPr lang="en-US" sz="1800" dirty="0" smtClean="0"/>
          </a:p>
        </p:txBody>
      </p:sp>
    </p:spTree>
    <p:extLst>
      <p:ext uri="{BB962C8B-B14F-4D97-AF65-F5344CB8AC3E}">
        <p14:creationId xmlns:p14="http://schemas.microsoft.com/office/powerpoint/2010/main" val="27411230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470" y="389890"/>
            <a:ext cx="8496300" cy="576263"/>
          </a:xfrm>
        </p:spPr>
        <p:txBody>
          <a:bodyPr/>
          <a:lstStyle/>
          <a:p>
            <a:r>
              <a:rPr lang="en-US" sz="3600" dirty="0" smtClean="0"/>
              <a:t>Elderly (2)</a:t>
            </a:r>
            <a:endParaRPr lang="en-US" sz="1400" dirty="0"/>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9</a:t>
            </a:fld>
            <a:endParaRPr lang="en-US" dirty="0"/>
          </a:p>
        </p:txBody>
      </p:sp>
      <p:sp>
        <p:nvSpPr>
          <p:cNvPr id="5" name="Content Placeholder 4"/>
          <p:cNvSpPr>
            <a:spLocks noGrp="1"/>
          </p:cNvSpPr>
          <p:nvPr>
            <p:ph sz="quarter" idx="12"/>
          </p:nvPr>
        </p:nvSpPr>
        <p:spPr>
          <a:xfrm>
            <a:off x="107576" y="1132114"/>
            <a:ext cx="8864302" cy="5268686"/>
          </a:xfrm>
        </p:spPr>
        <p:txBody>
          <a:bodyPr/>
          <a:lstStyle/>
          <a:p>
            <a:pPr marL="457200" indent="-457200">
              <a:buFont typeface="Arial" panose="020B0604020202020204" pitchFamily="34" charset="0"/>
              <a:buChar char="•"/>
            </a:pPr>
            <a:r>
              <a:rPr lang="en-US" sz="2400" dirty="0" smtClean="0">
                <a:solidFill>
                  <a:srgbClr val="0000FF"/>
                </a:solidFill>
              </a:rPr>
              <a:t>United States</a:t>
            </a:r>
            <a:endParaRPr lang="en-US" sz="2400" dirty="0">
              <a:solidFill>
                <a:srgbClr val="0000FF"/>
              </a:solidFill>
            </a:endParaRPr>
          </a:p>
          <a:p>
            <a:pPr marL="457200" indent="-457200">
              <a:buFont typeface="Arial" panose="020B0604020202020204" pitchFamily="34" charset="0"/>
              <a:buChar char="•"/>
            </a:pPr>
            <a:r>
              <a:rPr lang="en-US" sz="1800" b="1" dirty="0"/>
              <a:t>Maine</a:t>
            </a:r>
            <a:r>
              <a:rPr lang="en-US" sz="1800" dirty="0"/>
              <a:t>’s Healthy Choices webpage is designed </a:t>
            </a:r>
            <a:r>
              <a:rPr lang="en-US" sz="1800" dirty="0" smtClean="0"/>
              <a:t>for professionals</a:t>
            </a:r>
            <a:r>
              <a:rPr lang="en-US" sz="1800" dirty="0"/>
              <a:t>, consumers, and volunteers. </a:t>
            </a:r>
            <a:r>
              <a:rPr lang="en-US" sz="1800" dirty="0" smtClean="0"/>
              <a:t>The webpage </a:t>
            </a:r>
            <a:r>
              <a:rPr lang="en-US" sz="1800" dirty="0"/>
              <a:t>located on the website of Maine </a:t>
            </a:r>
            <a:r>
              <a:rPr lang="en-US" sz="1800" dirty="0" smtClean="0"/>
              <a:t>DHHS’s Office </a:t>
            </a:r>
            <a:r>
              <a:rPr lang="en-US" sz="1800" dirty="0"/>
              <a:t>of Aging and Disability Services (OADS</a:t>
            </a:r>
            <a:r>
              <a:rPr lang="en-US" sz="1800" dirty="0" smtClean="0"/>
              <a:t>) contains </a:t>
            </a:r>
            <a:r>
              <a:rPr lang="en-US" sz="1800" dirty="0"/>
              <a:t>information on evidence-based </a:t>
            </a:r>
            <a:r>
              <a:rPr lang="en-US" sz="1800" dirty="0" smtClean="0"/>
              <a:t>programs and </a:t>
            </a:r>
            <a:r>
              <a:rPr lang="en-US" sz="1800" dirty="0"/>
              <a:t>an interactive calendar </a:t>
            </a:r>
            <a:r>
              <a:rPr lang="en-US" sz="1800" dirty="0" smtClean="0"/>
              <a:t>to post </a:t>
            </a:r>
            <a:r>
              <a:rPr lang="en-US" sz="1800" dirty="0"/>
              <a:t>programs and volunteer </a:t>
            </a:r>
            <a:r>
              <a:rPr lang="en-US" sz="1800" dirty="0" smtClean="0"/>
              <a:t>training opportunities.</a:t>
            </a:r>
          </a:p>
          <a:p>
            <a:pPr marL="457200" indent="-457200">
              <a:buFont typeface="Arial" panose="020B0604020202020204" pitchFamily="34" charset="0"/>
              <a:buChar char="•"/>
            </a:pPr>
            <a:r>
              <a:rPr lang="en-US" sz="1800" b="1" dirty="0" smtClean="0"/>
              <a:t>Delaware</a:t>
            </a:r>
            <a:r>
              <a:rPr lang="en-US" sz="1800" dirty="0" smtClean="0"/>
              <a:t> </a:t>
            </a:r>
            <a:r>
              <a:rPr lang="en-US" sz="1800" dirty="0"/>
              <a:t>embeds the Diabetes </a:t>
            </a:r>
            <a:r>
              <a:rPr lang="en-US" sz="1800" dirty="0" smtClean="0"/>
              <a:t>Self-Management Program </a:t>
            </a:r>
            <a:r>
              <a:rPr lang="en-US" sz="1800" dirty="0"/>
              <a:t>(DSMP) into their health system </a:t>
            </a:r>
            <a:r>
              <a:rPr lang="en-US" sz="1800" dirty="0" smtClean="0"/>
              <a:t>through </a:t>
            </a:r>
            <a:r>
              <a:rPr lang="en-US" sz="1800" dirty="0"/>
              <a:t>strategic partnerships with the Healthier </a:t>
            </a:r>
            <a:r>
              <a:rPr lang="en-US" sz="1800" dirty="0" smtClean="0"/>
              <a:t>Sussex Task </a:t>
            </a:r>
            <a:r>
              <a:rPr lang="en-US" sz="1800" dirty="0"/>
              <a:t>Force, a Federally Qualified Health Center</a:t>
            </a:r>
            <a:r>
              <a:rPr lang="en-US" sz="1800" dirty="0" smtClean="0"/>
              <a:t>, and the </a:t>
            </a:r>
            <a:r>
              <a:rPr lang="en-US" sz="1800" dirty="0"/>
              <a:t>Centers for Disease Control and Prevention.  </a:t>
            </a:r>
            <a:r>
              <a:rPr lang="en-US" sz="1800" dirty="0" smtClean="0"/>
              <a:t>Leveraging these </a:t>
            </a:r>
            <a:r>
              <a:rPr lang="en-US" sz="1800" dirty="0"/>
              <a:t>partnerships has strengthened the </a:t>
            </a:r>
            <a:r>
              <a:rPr lang="en-US" sz="1800" dirty="0" smtClean="0"/>
              <a:t>delivery and </a:t>
            </a:r>
            <a:r>
              <a:rPr lang="en-US" sz="1800" dirty="0"/>
              <a:t>referral system throughout the state, </a:t>
            </a:r>
            <a:r>
              <a:rPr lang="en-US" sz="1800" dirty="0" smtClean="0"/>
              <a:t>while effectively </a:t>
            </a:r>
            <a:r>
              <a:rPr lang="en-US" sz="1800" dirty="0"/>
              <a:t>marketing and recruiting </a:t>
            </a:r>
            <a:r>
              <a:rPr lang="en-US" sz="1800" dirty="0" smtClean="0"/>
              <a:t>targeted populations.</a:t>
            </a:r>
          </a:p>
          <a:p>
            <a:pPr marL="457200" indent="-457200">
              <a:buFont typeface="Arial" panose="020B0604020202020204" pitchFamily="34" charset="0"/>
              <a:buChar char="•"/>
            </a:pPr>
            <a:r>
              <a:rPr lang="en-US" sz="1800" b="1" dirty="0" smtClean="0"/>
              <a:t>New </a:t>
            </a:r>
            <a:r>
              <a:rPr lang="en-US" sz="1800" b="1" dirty="0"/>
              <a:t>York</a:t>
            </a:r>
            <a:r>
              <a:rPr lang="en-US" sz="1800" dirty="0"/>
              <a:t>’s Center for Excellence in </a:t>
            </a:r>
            <a:r>
              <a:rPr lang="en-US" sz="1800" dirty="0" smtClean="0"/>
              <a:t>Aging &amp; </a:t>
            </a:r>
            <a:r>
              <a:rPr lang="en-US" sz="1800" dirty="0"/>
              <a:t>Community </a:t>
            </a:r>
            <a:r>
              <a:rPr lang="en-US" sz="1800" dirty="0" smtClean="0"/>
              <a:t>Wellness </a:t>
            </a:r>
            <a:r>
              <a:rPr lang="en-US" sz="1800" dirty="0"/>
              <a:t>seeks </a:t>
            </a:r>
            <a:r>
              <a:rPr lang="en-US" sz="1800" dirty="0" smtClean="0"/>
              <a:t>to facilitate </a:t>
            </a:r>
            <a:r>
              <a:rPr lang="en-US" sz="1800" dirty="0"/>
              <a:t>and establish both initial and </a:t>
            </a:r>
            <a:r>
              <a:rPr lang="en-US" sz="1800" dirty="0" smtClean="0"/>
              <a:t>ongoing capacity </a:t>
            </a:r>
            <a:r>
              <a:rPr lang="en-US" sz="1800" dirty="0"/>
              <a:t>for communities throughout the </a:t>
            </a:r>
            <a:r>
              <a:rPr lang="en-US" sz="1800" dirty="0" smtClean="0"/>
              <a:t>state to </a:t>
            </a:r>
            <a:r>
              <a:rPr lang="en-US" sz="1800" dirty="0"/>
              <a:t>deliver sustainable evidence-based </a:t>
            </a:r>
            <a:r>
              <a:rPr lang="en-US" sz="1800" dirty="0" smtClean="0"/>
              <a:t>models of </a:t>
            </a:r>
            <a:r>
              <a:rPr lang="en-US" sz="1800" dirty="0"/>
              <a:t>health promotion and disease </a:t>
            </a:r>
            <a:r>
              <a:rPr lang="en-US" sz="1800" dirty="0" smtClean="0"/>
              <a:t>prevention through </a:t>
            </a:r>
            <a:r>
              <a:rPr lang="en-US" sz="1800" dirty="0"/>
              <a:t>its Quality and Technical </a:t>
            </a:r>
            <a:r>
              <a:rPr lang="en-US" sz="1800" dirty="0" smtClean="0"/>
              <a:t>Assistance Center, which is </a:t>
            </a:r>
            <a:r>
              <a:rPr lang="en-US" sz="1800" dirty="0"/>
              <a:t>responsible </a:t>
            </a:r>
            <a:r>
              <a:rPr lang="en-US" sz="1800" dirty="0" smtClean="0"/>
              <a:t>for master </a:t>
            </a:r>
            <a:r>
              <a:rPr lang="en-US" sz="1800" dirty="0"/>
              <a:t>trainer and peer leader training </a:t>
            </a:r>
            <a:r>
              <a:rPr lang="en-US" sz="1800" dirty="0" smtClean="0"/>
              <a:t>and certification</a:t>
            </a:r>
            <a:r>
              <a:rPr lang="en-US" sz="1800" dirty="0"/>
              <a:t>, in addition to managing </a:t>
            </a:r>
            <a:r>
              <a:rPr lang="en-US" sz="1800" dirty="0" smtClean="0"/>
              <a:t>quality related </a:t>
            </a:r>
            <a:r>
              <a:rPr lang="en-US" sz="1800" dirty="0"/>
              <a:t>data collection and reporting </a:t>
            </a:r>
            <a:r>
              <a:rPr lang="en-US" sz="1800" dirty="0" smtClean="0"/>
              <a:t>to funders.</a:t>
            </a:r>
            <a:endParaRPr lang="en-US" sz="1800" dirty="0"/>
          </a:p>
        </p:txBody>
      </p:sp>
    </p:spTree>
    <p:extLst>
      <p:ext uri="{BB962C8B-B14F-4D97-AF65-F5344CB8AC3E}">
        <p14:creationId xmlns:p14="http://schemas.microsoft.com/office/powerpoint/2010/main" val="2333299928"/>
      </p:ext>
    </p:extLst>
  </p:cSld>
  <p:clrMapOvr>
    <a:masterClrMapping/>
  </p:clrMapOvr>
  <p:timing>
    <p:tnLst>
      <p:par>
        <p:cTn id="1" dur="indefinite" restart="never" nodeType="tmRoot"/>
      </p:par>
    </p:tnLst>
  </p:timing>
</p:sld>
</file>

<file path=ppt/theme/theme1.xml><?xml version="1.0" encoding="utf-8"?>
<a:theme xmlns:a="http://schemas.openxmlformats.org/drawingml/2006/main" name="WBG Slide">
  <a:themeElements>
    <a:clrScheme name="Benutzerdefiniert 53">
      <a:dk1>
        <a:sysClr val="windowText" lastClr="000000"/>
      </a:dk1>
      <a:lt1>
        <a:sysClr val="window" lastClr="FFFFFF"/>
      </a:lt1>
      <a:dk2>
        <a:srgbClr val="002345"/>
      </a:dk2>
      <a:lt2>
        <a:srgbClr val="FFFFFF"/>
      </a:lt2>
      <a:accent1>
        <a:srgbClr val="002345"/>
      </a:accent1>
      <a:accent2>
        <a:srgbClr val="00ADE4"/>
      </a:accent2>
      <a:accent3>
        <a:srgbClr val="FF6600"/>
      </a:accent3>
      <a:accent4>
        <a:srgbClr val="31859C"/>
      </a:accent4>
      <a:accent5>
        <a:srgbClr val="660066"/>
      </a:accent5>
      <a:accent6>
        <a:srgbClr val="BEDA00"/>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4197</TotalTime>
  <Words>1691</Words>
  <Application>Microsoft Office PowerPoint</Application>
  <PresentationFormat>On-screen Show (4:3)</PresentationFormat>
  <Paragraphs>106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WBG Slide</vt:lpstr>
      <vt:lpstr>   Latvia Health Promotion Workshop  Targeting Vulnerable Groups</vt:lpstr>
      <vt:lpstr>Outline</vt:lpstr>
      <vt:lpstr>     What vulnerable groups to target</vt:lpstr>
      <vt:lpstr>Targeting Criteria</vt:lpstr>
      <vt:lpstr>Targeting Criteria (2)</vt:lpstr>
      <vt:lpstr>Targeting Criteria (3)</vt:lpstr>
      <vt:lpstr>     Strategies for the elderly</vt:lpstr>
      <vt:lpstr>Elderly</vt:lpstr>
      <vt:lpstr>Elderly (2)</vt:lpstr>
      <vt:lpstr>Elderly (3)</vt:lpstr>
      <vt:lpstr>     Strategies for rural areas</vt:lpstr>
      <vt:lpstr>Rural Areas</vt:lpstr>
      <vt:lpstr>Rural Areas (2)</vt:lpstr>
      <vt:lpstr>   Strategies for the poor/unemployed</vt:lpstr>
      <vt:lpstr>Poor/Unemployed</vt:lpstr>
      <vt:lpstr>Poor/Unemployed</vt:lpstr>
      <vt:lpstr>     Strategies to reduce smoking</vt:lpstr>
      <vt:lpstr>Smoking</vt:lpstr>
      <vt:lpstr>    Paldies</vt:lpstr>
    </vt:vector>
  </TitlesOfParts>
  <Company>Rivia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dc:creator>
  <dc:description>Presentation Template;_x000d_
Version 001;_x000d_
2012-11-16;</dc:description>
  <cp:lastModifiedBy>Dzintars Brikis</cp:lastModifiedBy>
  <cp:revision>535</cp:revision>
  <cp:lastPrinted>2014-07-25T13:46:33Z</cp:lastPrinted>
  <dcterms:created xsi:type="dcterms:W3CDTF">2012-11-07T14:44:50Z</dcterms:created>
  <dcterms:modified xsi:type="dcterms:W3CDTF">2015-10-07T09:30:37Z</dcterms:modified>
</cp:coreProperties>
</file>