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9" r:id="rId3"/>
    <p:sldId id="260" r:id="rId4"/>
    <p:sldId id="257" r:id="rId5"/>
    <p:sldId id="258" r:id="rId6"/>
    <p:sldId id="261" r:id="rId7"/>
  </p:sldIdLst>
  <p:sldSz cx="12192000" cy="6858000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CD24D4-CAAE-4DA0-9798-56D1742031B2}" v="18" dt="2022-09-05T07:20:47.999"/>
    <p1510:client id="{D92C0835-48C4-4FB2-93B3-1CCDE637119F}" v="34" dt="2022-09-04T17:12:03.0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888" y="3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83FB61-2CCB-4A93-A68F-FB3CAB51EF8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BB57429-334B-4B2B-90EC-2F59BFB1A856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I</a:t>
          </a:r>
          <a:r>
            <a:rPr lang="lv-LV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r rekomendējama visai sabiedrībai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6DDD6E-1A02-4246-B1BE-FCE70732599F}" type="parTrans" cxnId="{A9811D7F-49F7-4ADF-8A4E-310BCD59B15A}">
      <dgm:prSet/>
      <dgm:spPr/>
      <dgm:t>
        <a:bodyPr/>
        <a:lstStyle/>
        <a:p>
          <a:endParaRPr lang="en-US"/>
        </a:p>
      </dgm:t>
    </dgm:pt>
    <dgm:pt modelId="{9E78FE04-07AB-4569-9808-39B563F9D2CC}" type="sibTrans" cxnId="{A9811D7F-49F7-4ADF-8A4E-310BCD59B15A}">
      <dgm:prSet/>
      <dgm:spPr/>
      <dgm:t>
        <a:bodyPr/>
        <a:lstStyle/>
        <a:p>
          <a:endParaRPr lang="en-US"/>
        </a:p>
      </dgm:t>
    </dgm:pt>
    <dgm:pt modelId="{55B51061-53BD-4194-98E9-465D08C3912D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S</a:t>
          </a:r>
          <a:r>
            <a:rPr lang="lv-LV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tingri</a:t>
          </a:r>
          <a:r>
            <a:rPr lang="lv-LV" dirty="0">
              <a:latin typeface="Times New Roman" panose="02020603050405020304" pitchFamily="18" charset="0"/>
              <a:cs typeface="Times New Roman" panose="02020603050405020304" pitchFamily="18" charset="0"/>
            </a:rPr>
            <a:t> rekomendējama:  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17A607-C400-46CF-BE38-7234B10E3D0D}" type="parTrans" cxnId="{75C9D5A5-B514-4CCB-92E0-EE27C5F88063}">
      <dgm:prSet/>
      <dgm:spPr/>
      <dgm:t>
        <a:bodyPr/>
        <a:lstStyle/>
        <a:p>
          <a:endParaRPr lang="en-US"/>
        </a:p>
      </dgm:t>
    </dgm:pt>
    <dgm:pt modelId="{503C9C9E-F292-4738-B86B-E8363EF94DC2}" type="sibTrans" cxnId="{75C9D5A5-B514-4CCB-92E0-EE27C5F88063}">
      <dgm:prSet/>
      <dgm:spPr/>
      <dgm:t>
        <a:bodyPr/>
        <a:lstStyle/>
        <a:p>
          <a:endParaRPr lang="en-US"/>
        </a:p>
      </dgm:t>
    </dgm:pt>
    <dgm:pt modelId="{FE3D3DF8-550C-4106-8CED-C56E39CE17B6}">
      <dgm:prSet/>
      <dgm:spPr/>
      <dgm:t>
        <a:bodyPr/>
        <a:lstStyle/>
        <a:p>
          <a:r>
            <a:rPr lang="en-US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</a:t>
          </a:r>
          <a:r>
            <a:rPr lang="lv-LV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mūnsupresētiem</a:t>
          </a:r>
          <a:r>
            <a:rPr lang="lv-LV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cilvēkiem un viņu ciešām kontaktpersonām</a:t>
          </a:r>
          <a:r>
            <a:rPr lang="en-US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r>
            <a:rPr lang="lv-LV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B234C4-7922-4F4B-9C1C-5D5AE643834B}" type="parTrans" cxnId="{2EC6055D-7966-4094-A95A-5488EFBF25FC}">
      <dgm:prSet/>
      <dgm:spPr/>
      <dgm:t>
        <a:bodyPr/>
        <a:lstStyle/>
        <a:p>
          <a:endParaRPr lang="en-US"/>
        </a:p>
      </dgm:t>
    </dgm:pt>
    <dgm:pt modelId="{ED83873C-399A-41FC-84FC-4E323412696E}" type="sibTrans" cxnId="{2EC6055D-7966-4094-A95A-5488EFBF25FC}">
      <dgm:prSet/>
      <dgm:spPr/>
      <dgm:t>
        <a:bodyPr/>
        <a:lstStyle/>
        <a:p>
          <a:endParaRPr lang="en-US"/>
        </a:p>
      </dgm:t>
    </dgm:pt>
    <dgm:pt modelId="{622B66FF-7EFB-4C61-A401-CC7844073D97}">
      <dgm:prSet/>
      <dgm:spPr/>
      <dgm:t>
        <a:bodyPr/>
        <a:lstStyle/>
        <a:p>
          <a:r>
            <a:rPr lang="en-US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c</a:t>
          </a:r>
          <a:r>
            <a:rPr lang="lv-LV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ilvēkiem</a:t>
          </a:r>
          <a:r>
            <a:rPr lang="lv-LV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ar hroniskām slimībām</a:t>
          </a:r>
          <a:r>
            <a:rPr lang="en-US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r>
            <a:rPr lang="lv-LV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   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C30BA2-2BC0-467C-87E1-8C236DD5EA3B}" type="parTrans" cxnId="{25A928B4-DE8E-4E5E-88C3-09C13427A109}">
      <dgm:prSet/>
      <dgm:spPr/>
      <dgm:t>
        <a:bodyPr/>
        <a:lstStyle/>
        <a:p>
          <a:endParaRPr lang="en-US"/>
        </a:p>
      </dgm:t>
    </dgm:pt>
    <dgm:pt modelId="{8D877C48-E0C3-49FB-8597-AC10910728D8}" type="sibTrans" cxnId="{25A928B4-DE8E-4E5E-88C3-09C13427A109}">
      <dgm:prSet/>
      <dgm:spPr/>
      <dgm:t>
        <a:bodyPr/>
        <a:lstStyle/>
        <a:p>
          <a:endParaRPr lang="en-US"/>
        </a:p>
      </dgm:t>
    </dgm:pt>
    <dgm:pt modelId="{B8B79914-8998-40B1-946D-DEBC95B3EC72}">
      <dgm:prSet/>
      <dgm:spPr/>
      <dgm:t>
        <a:bodyPr/>
        <a:lstStyle/>
        <a:p>
          <a:r>
            <a:rPr lang="lv-LV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ilgstošiem sociālās aprūpes centru iemītniekiem un to aprūpes personālam</a:t>
          </a:r>
          <a:r>
            <a:rPr lang="en-US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r>
            <a:rPr lang="lv-LV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   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4C21F6-8B5B-43DA-AEA3-F76887EAAF5D}" type="parTrans" cxnId="{D9742012-33AB-4A02-8F4A-F9D4143B9AA1}">
      <dgm:prSet/>
      <dgm:spPr/>
      <dgm:t>
        <a:bodyPr/>
        <a:lstStyle/>
        <a:p>
          <a:endParaRPr lang="en-US"/>
        </a:p>
      </dgm:t>
    </dgm:pt>
    <dgm:pt modelId="{A2490B90-06BB-4FD5-8823-208ACBF57C51}" type="sibTrans" cxnId="{D9742012-33AB-4A02-8F4A-F9D4143B9AA1}">
      <dgm:prSet/>
      <dgm:spPr/>
      <dgm:t>
        <a:bodyPr/>
        <a:lstStyle/>
        <a:p>
          <a:endParaRPr lang="en-US"/>
        </a:p>
      </dgm:t>
    </dgm:pt>
    <dgm:pt modelId="{3A4B7B38-4905-4837-8FDE-C3A384492E44}">
      <dgm:prSet/>
      <dgm:spPr/>
      <dgm:t>
        <a:bodyPr/>
        <a:lstStyle/>
        <a:p>
          <a:r>
            <a:rPr lang="lv-LV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senioriem vecumā no 65 gadiem</a:t>
          </a:r>
          <a:r>
            <a:rPr lang="en-US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r>
            <a:rPr lang="lv-LV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    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B82EB5-6E80-4A99-83D7-97CB2EFA8297}" type="parTrans" cxnId="{0606406A-A37A-480E-987D-988B02972FF1}">
      <dgm:prSet/>
      <dgm:spPr/>
      <dgm:t>
        <a:bodyPr/>
        <a:lstStyle/>
        <a:p>
          <a:endParaRPr lang="en-US"/>
        </a:p>
      </dgm:t>
    </dgm:pt>
    <dgm:pt modelId="{94C8F9FE-0C61-44E7-BCBA-A67274E79128}" type="sibTrans" cxnId="{0606406A-A37A-480E-987D-988B02972FF1}">
      <dgm:prSet/>
      <dgm:spPr/>
      <dgm:t>
        <a:bodyPr/>
        <a:lstStyle/>
        <a:p>
          <a:endParaRPr lang="en-US"/>
        </a:p>
      </dgm:t>
    </dgm:pt>
    <dgm:pt modelId="{AEC0B0A5-8D41-4B00-B39E-7130C5E2AA40}">
      <dgm:prSet/>
      <dgm:spPr/>
      <dgm:t>
        <a:bodyPr/>
        <a:lstStyle/>
        <a:p>
          <a:r>
            <a:rPr lang="lv-LV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veselības aprūpes personālam</a:t>
          </a:r>
          <a:r>
            <a:rPr lang="en-US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r>
            <a:rPr lang="lv-LV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   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368199-005A-4CE6-BE13-A4CF1A493A75}" type="parTrans" cxnId="{E7A958E3-C450-4454-AE16-235E4CD258B5}">
      <dgm:prSet/>
      <dgm:spPr/>
      <dgm:t>
        <a:bodyPr/>
        <a:lstStyle/>
        <a:p>
          <a:endParaRPr lang="en-US"/>
        </a:p>
      </dgm:t>
    </dgm:pt>
    <dgm:pt modelId="{BC6B49EE-39CE-441B-9ED5-93A4B913D1D9}" type="sibTrans" cxnId="{E7A958E3-C450-4454-AE16-235E4CD258B5}">
      <dgm:prSet/>
      <dgm:spPr/>
      <dgm:t>
        <a:bodyPr/>
        <a:lstStyle/>
        <a:p>
          <a:endParaRPr lang="en-US"/>
        </a:p>
      </dgm:t>
    </dgm:pt>
    <dgm:pt modelId="{2AF4B212-6339-44EF-B533-64193E6618F6}">
      <dgm:prSet/>
      <dgm:spPr/>
      <dgm:t>
        <a:bodyPr/>
        <a:lstStyle/>
        <a:p>
          <a:r>
            <a:rPr lang="lv-LV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grūtniecēm. 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C96C62-667D-4FD8-BCDE-904252ED8E39}" type="parTrans" cxnId="{69CF8EA0-CD81-4079-A198-BE2F299F1AB6}">
      <dgm:prSet/>
      <dgm:spPr/>
      <dgm:t>
        <a:bodyPr/>
        <a:lstStyle/>
        <a:p>
          <a:endParaRPr lang="en-US"/>
        </a:p>
      </dgm:t>
    </dgm:pt>
    <dgm:pt modelId="{0942E08B-5763-4B9F-9807-E95616B7DECA}" type="sibTrans" cxnId="{69CF8EA0-CD81-4079-A198-BE2F299F1AB6}">
      <dgm:prSet/>
      <dgm:spPr/>
      <dgm:t>
        <a:bodyPr/>
        <a:lstStyle/>
        <a:p>
          <a:endParaRPr lang="en-US"/>
        </a:p>
      </dgm:t>
    </dgm:pt>
    <dgm:pt modelId="{627960DE-C8E2-40B3-985E-D017FC448C63}" type="pres">
      <dgm:prSet presAssocID="{2683FB61-2CCB-4A93-A68F-FB3CAB51EF8C}" presName="linear" presStyleCnt="0">
        <dgm:presLayoutVars>
          <dgm:animLvl val="lvl"/>
          <dgm:resizeHandles val="exact"/>
        </dgm:presLayoutVars>
      </dgm:prSet>
      <dgm:spPr/>
    </dgm:pt>
    <dgm:pt modelId="{D3D2ED38-98BD-4DD5-8355-8626B3B87B74}" type="pres">
      <dgm:prSet presAssocID="{0BB57429-334B-4B2B-90EC-2F59BFB1A85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A9BEA26-D3EC-40F1-91BA-578076D61F33}" type="pres">
      <dgm:prSet presAssocID="{9E78FE04-07AB-4569-9808-39B563F9D2CC}" presName="spacer" presStyleCnt="0"/>
      <dgm:spPr/>
    </dgm:pt>
    <dgm:pt modelId="{C286DF2B-11F9-4DEB-8E2F-71BF5F0038ED}" type="pres">
      <dgm:prSet presAssocID="{55B51061-53BD-4194-98E9-465D08C3912D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91DE402-3F6F-413B-83CD-AC750E95F473}" type="pres">
      <dgm:prSet presAssocID="{55B51061-53BD-4194-98E9-465D08C3912D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D9742012-33AB-4A02-8F4A-F9D4143B9AA1}" srcId="{55B51061-53BD-4194-98E9-465D08C3912D}" destId="{B8B79914-8998-40B1-946D-DEBC95B3EC72}" srcOrd="2" destOrd="0" parTransId="{8B4C21F6-8B5B-43DA-AEA3-F76887EAAF5D}" sibTransId="{A2490B90-06BB-4FD5-8823-208ACBF57C51}"/>
    <dgm:cxn modelId="{2EC6055D-7966-4094-A95A-5488EFBF25FC}" srcId="{55B51061-53BD-4194-98E9-465D08C3912D}" destId="{FE3D3DF8-550C-4106-8CED-C56E39CE17B6}" srcOrd="0" destOrd="0" parTransId="{6DB234C4-7922-4F4B-9C1C-5D5AE643834B}" sibTransId="{ED83873C-399A-41FC-84FC-4E323412696E}"/>
    <dgm:cxn modelId="{0606406A-A37A-480E-987D-988B02972FF1}" srcId="{55B51061-53BD-4194-98E9-465D08C3912D}" destId="{3A4B7B38-4905-4837-8FDE-C3A384492E44}" srcOrd="3" destOrd="0" parTransId="{41B82EB5-6E80-4A99-83D7-97CB2EFA8297}" sibTransId="{94C8F9FE-0C61-44E7-BCBA-A67274E79128}"/>
    <dgm:cxn modelId="{AFA00A73-6329-4B3A-BF10-97F431CF8BCC}" type="presOf" srcId="{FE3D3DF8-550C-4106-8CED-C56E39CE17B6}" destId="{C91DE402-3F6F-413B-83CD-AC750E95F473}" srcOrd="0" destOrd="0" presId="urn:microsoft.com/office/officeart/2005/8/layout/vList2"/>
    <dgm:cxn modelId="{2AAEF273-5B02-48CB-BD01-5A2CFE47BEB5}" type="presOf" srcId="{622B66FF-7EFB-4C61-A401-CC7844073D97}" destId="{C91DE402-3F6F-413B-83CD-AC750E95F473}" srcOrd="0" destOrd="1" presId="urn:microsoft.com/office/officeart/2005/8/layout/vList2"/>
    <dgm:cxn modelId="{A9811D7F-49F7-4ADF-8A4E-310BCD59B15A}" srcId="{2683FB61-2CCB-4A93-A68F-FB3CAB51EF8C}" destId="{0BB57429-334B-4B2B-90EC-2F59BFB1A856}" srcOrd="0" destOrd="0" parTransId="{BE6DDD6E-1A02-4246-B1BE-FCE70732599F}" sibTransId="{9E78FE04-07AB-4569-9808-39B563F9D2CC}"/>
    <dgm:cxn modelId="{10305D81-C5AC-4F86-A3CE-6338B6C35D4A}" type="presOf" srcId="{55B51061-53BD-4194-98E9-465D08C3912D}" destId="{C286DF2B-11F9-4DEB-8E2F-71BF5F0038ED}" srcOrd="0" destOrd="0" presId="urn:microsoft.com/office/officeart/2005/8/layout/vList2"/>
    <dgm:cxn modelId="{ED3B7A8D-1522-478C-B53E-4354E2B23DE9}" type="presOf" srcId="{0BB57429-334B-4B2B-90EC-2F59BFB1A856}" destId="{D3D2ED38-98BD-4DD5-8355-8626B3B87B74}" srcOrd="0" destOrd="0" presId="urn:microsoft.com/office/officeart/2005/8/layout/vList2"/>
    <dgm:cxn modelId="{69CF8EA0-CD81-4079-A198-BE2F299F1AB6}" srcId="{55B51061-53BD-4194-98E9-465D08C3912D}" destId="{2AF4B212-6339-44EF-B533-64193E6618F6}" srcOrd="5" destOrd="0" parTransId="{78C96C62-667D-4FD8-BCDE-904252ED8E39}" sibTransId="{0942E08B-5763-4B9F-9807-E95616B7DECA}"/>
    <dgm:cxn modelId="{75C9D5A5-B514-4CCB-92E0-EE27C5F88063}" srcId="{2683FB61-2CCB-4A93-A68F-FB3CAB51EF8C}" destId="{55B51061-53BD-4194-98E9-465D08C3912D}" srcOrd="1" destOrd="0" parTransId="{1D17A607-C400-46CF-BE38-7234B10E3D0D}" sibTransId="{503C9C9E-F292-4738-B86B-E8363EF94DC2}"/>
    <dgm:cxn modelId="{DBD3C0A6-D42F-4914-A1C7-DD2158C9F7AA}" type="presOf" srcId="{2683FB61-2CCB-4A93-A68F-FB3CAB51EF8C}" destId="{627960DE-C8E2-40B3-985E-D017FC448C63}" srcOrd="0" destOrd="0" presId="urn:microsoft.com/office/officeart/2005/8/layout/vList2"/>
    <dgm:cxn modelId="{3E1C78AF-882E-4872-98F9-D1B57A0B127A}" type="presOf" srcId="{2AF4B212-6339-44EF-B533-64193E6618F6}" destId="{C91DE402-3F6F-413B-83CD-AC750E95F473}" srcOrd="0" destOrd="5" presId="urn:microsoft.com/office/officeart/2005/8/layout/vList2"/>
    <dgm:cxn modelId="{25A928B4-DE8E-4E5E-88C3-09C13427A109}" srcId="{55B51061-53BD-4194-98E9-465D08C3912D}" destId="{622B66FF-7EFB-4C61-A401-CC7844073D97}" srcOrd="1" destOrd="0" parTransId="{56C30BA2-2BC0-467C-87E1-8C236DD5EA3B}" sibTransId="{8D877C48-E0C3-49FB-8597-AC10910728D8}"/>
    <dgm:cxn modelId="{849F87B6-4510-4718-B79C-CFC7DAFBB428}" type="presOf" srcId="{B8B79914-8998-40B1-946D-DEBC95B3EC72}" destId="{C91DE402-3F6F-413B-83CD-AC750E95F473}" srcOrd="0" destOrd="2" presId="urn:microsoft.com/office/officeart/2005/8/layout/vList2"/>
    <dgm:cxn modelId="{A01A15CF-5B44-4431-9025-E9A4695F6E27}" type="presOf" srcId="{3A4B7B38-4905-4837-8FDE-C3A384492E44}" destId="{C91DE402-3F6F-413B-83CD-AC750E95F473}" srcOrd="0" destOrd="3" presId="urn:microsoft.com/office/officeart/2005/8/layout/vList2"/>
    <dgm:cxn modelId="{E7A958E3-C450-4454-AE16-235E4CD258B5}" srcId="{55B51061-53BD-4194-98E9-465D08C3912D}" destId="{AEC0B0A5-8D41-4B00-B39E-7130C5E2AA40}" srcOrd="4" destOrd="0" parTransId="{10368199-005A-4CE6-BE13-A4CF1A493A75}" sibTransId="{BC6B49EE-39CE-441B-9ED5-93A4B913D1D9}"/>
    <dgm:cxn modelId="{32B575F4-0FB9-4547-B351-E6C588A3E81B}" type="presOf" srcId="{AEC0B0A5-8D41-4B00-B39E-7130C5E2AA40}" destId="{C91DE402-3F6F-413B-83CD-AC750E95F473}" srcOrd="0" destOrd="4" presId="urn:microsoft.com/office/officeart/2005/8/layout/vList2"/>
    <dgm:cxn modelId="{080C9EF5-1DDB-4111-93C1-2CF4D41F71E8}" type="presParOf" srcId="{627960DE-C8E2-40B3-985E-D017FC448C63}" destId="{D3D2ED38-98BD-4DD5-8355-8626B3B87B74}" srcOrd="0" destOrd="0" presId="urn:microsoft.com/office/officeart/2005/8/layout/vList2"/>
    <dgm:cxn modelId="{5BD2BE31-71CF-4AE6-98E1-D2F5C1A07109}" type="presParOf" srcId="{627960DE-C8E2-40B3-985E-D017FC448C63}" destId="{1A9BEA26-D3EC-40F1-91BA-578076D61F33}" srcOrd="1" destOrd="0" presId="urn:microsoft.com/office/officeart/2005/8/layout/vList2"/>
    <dgm:cxn modelId="{2F9B1042-18D3-4899-B5AD-8298D8640589}" type="presParOf" srcId="{627960DE-C8E2-40B3-985E-D017FC448C63}" destId="{C286DF2B-11F9-4DEB-8E2F-71BF5F0038ED}" srcOrd="2" destOrd="0" presId="urn:microsoft.com/office/officeart/2005/8/layout/vList2"/>
    <dgm:cxn modelId="{F6526B00-BE61-4450-8A25-5DC188523506}" type="presParOf" srcId="{627960DE-C8E2-40B3-985E-D017FC448C63}" destId="{C91DE402-3F6F-413B-83CD-AC750E95F473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D2ED38-98BD-4DD5-8355-8626B3B87B74}">
      <dsp:nvSpPr>
        <dsp:cNvPr id="0" name=""/>
        <dsp:cNvSpPr/>
      </dsp:nvSpPr>
      <dsp:spPr>
        <a:xfrm>
          <a:off x="0" y="155348"/>
          <a:ext cx="10515600" cy="74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</a:t>
          </a:r>
          <a:r>
            <a:rPr lang="lv-LV" sz="32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 rekomendējama visai sabiedrībai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553" y="191901"/>
        <a:ext cx="10442494" cy="675694"/>
      </dsp:txXfrm>
    </dsp:sp>
    <dsp:sp modelId="{C286DF2B-11F9-4DEB-8E2F-71BF5F0038ED}">
      <dsp:nvSpPr>
        <dsp:cNvPr id="0" name=""/>
        <dsp:cNvSpPr/>
      </dsp:nvSpPr>
      <dsp:spPr>
        <a:xfrm>
          <a:off x="0" y="996309"/>
          <a:ext cx="10515600" cy="74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</a:t>
          </a:r>
          <a:r>
            <a:rPr lang="lv-LV" sz="3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tingri</a:t>
          </a:r>
          <a:r>
            <a:rPr lang="lv-LV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rekomendējama:  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553" y="1032862"/>
        <a:ext cx="10442494" cy="675694"/>
      </dsp:txXfrm>
    </dsp:sp>
    <dsp:sp modelId="{C91DE402-3F6F-413B-83CD-AC750E95F473}">
      <dsp:nvSpPr>
        <dsp:cNvPr id="0" name=""/>
        <dsp:cNvSpPr/>
      </dsp:nvSpPr>
      <dsp:spPr>
        <a:xfrm>
          <a:off x="0" y="1745109"/>
          <a:ext cx="10515600" cy="2450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</a:t>
          </a:r>
          <a:r>
            <a:rPr lang="lv-LV" sz="25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mūnsupresētiem</a:t>
          </a:r>
          <a:r>
            <a:rPr lang="lv-LV" sz="25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cilvēkiem un viņu ciešām kontaktpersonām</a:t>
          </a:r>
          <a:r>
            <a:rPr lang="en-US" sz="25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r>
            <a:rPr lang="lv-LV" sz="25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en-US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</a:t>
          </a:r>
          <a:r>
            <a:rPr lang="lv-LV" sz="25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ilvēkiem</a:t>
          </a:r>
          <a:r>
            <a:rPr lang="lv-LV" sz="25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ar hroniskām slimībām</a:t>
          </a:r>
          <a:r>
            <a:rPr lang="en-US" sz="25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r>
            <a:rPr lang="lv-LV" sz="25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   </a:t>
          </a:r>
          <a:endParaRPr lang="en-US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25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ilgstošiem sociālās aprūpes centru iemītniekiem un to aprūpes personālam</a:t>
          </a:r>
          <a:r>
            <a:rPr lang="en-US" sz="25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r>
            <a:rPr lang="lv-LV" sz="25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   </a:t>
          </a:r>
          <a:endParaRPr lang="en-US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25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senioriem vecumā no 65 gadiem</a:t>
          </a:r>
          <a:r>
            <a:rPr lang="en-US" sz="25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r>
            <a:rPr lang="lv-LV" sz="25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    </a:t>
          </a:r>
          <a:endParaRPr lang="en-US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25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veselības aprūpes personālam</a:t>
          </a:r>
          <a:r>
            <a:rPr lang="en-US" sz="25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r>
            <a:rPr lang="lv-LV" sz="25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   </a:t>
          </a:r>
          <a:endParaRPr lang="en-US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25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grūtniecēm. </a:t>
          </a:r>
          <a:endParaRPr lang="en-US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745109"/>
        <a:ext cx="10515600" cy="2450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DCE85E-520C-4032-BEEA-4A1F22C9B5C0}" type="datetimeFigureOut">
              <a:rPr lang="lv-LV" smtClean="0"/>
              <a:t>06.09.2022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A4167-EEDA-4BA2-884B-3FEFEEE3214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39581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7A4167-EEDA-4BA2-884B-3FEFEEE32148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54063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3315321-49E8-C231-7E1D-2CAC403900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B6543947-FBAF-22FF-785F-BB0C46EABD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CF06264-0288-2A75-D1DC-8148FA301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A912-837A-46C4-B3D9-07D791B7D641}" type="datetimeFigureOut">
              <a:rPr lang="lv-LV" smtClean="0"/>
              <a:t>06.09.2022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1928C40E-48C1-281A-68E0-055047E21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93702A1-CC8D-6D23-A27F-A05BC798C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4676-1276-446F-9AEF-7853FEEE033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12858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5411575-4B3D-0994-60FD-41A70CE43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2D28FE1C-C49E-CEC3-C57D-6F10171713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4860EBA-973C-8DFA-F69B-37C76F2B1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A912-837A-46C4-B3D9-07D791B7D641}" type="datetimeFigureOut">
              <a:rPr lang="lv-LV" smtClean="0"/>
              <a:t>06.09.2022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16858B29-2F8C-2F9F-A987-6FD871A3C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ACA4CF2-C70C-C5BF-A107-5DCED6576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4676-1276-446F-9AEF-7853FEEE033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5116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85E0997F-013D-ACE4-CF5A-3447D120D6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CB70E134-A456-E5B3-C436-F54FB2768F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D3EC88A3-B4D3-4E8C-46C5-DC2B677C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A912-837A-46C4-B3D9-07D791B7D641}" type="datetimeFigureOut">
              <a:rPr lang="lv-LV" smtClean="0"/>
              <a:t>06.09.2022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8FFE938-CDB1-E948-FFD7-29AA89103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53A3D745-A2AE-1D8B-31BC-793E1E1DC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4676-1276-446F-9AEF-7853FEEE033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4573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445B47A-A526-A831-9816-E861C9246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74B7998-0858-9808-0FC1-121B2E8A8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626A0D21-8C28-046C-E0CE-122C10458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A912-837A-46C4-B3D9-07D791B7D641}" type="datetimeFigureOut">
              <a:rPr lang="lv-LV" smtClean="0"/>
              <a:t>06.09.2022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2DB47AB3-8D88-1F28-AA52-FDC622622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8475F7C6-4F72-78A3-EF70-226CFCA4C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4676-1276-446F-9AEF-7853FEEE033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3627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A600007-76B2-46E8-DD7D-4ADB579C6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3F6FC52D-FD22-57DF-C92D-EAA7B3DFBB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53274225-82DD-CF4F-98C5-CF9B633C9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A912-837A-46C4-B3D9-07D791B7D641}" type="datetimeFigureOut">
              <a:rPr lang="lv-LV" smtClean="0"/>
              <a:t>06.09.2022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4F601FC0-570F-8D91-3CCD-D7451079F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525BDE8E-BFAC-FF3E-0C17-0216963CD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4676-1276-446F-9AEF-7853FEEE033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566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8BD59B5-DDE6-7B42-8D7A-557C94BCC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38CC74C-AAAC-3817-894E-D54C79E72B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BE4746D4-C637-40E1-C40C-5091A2E21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09F0AB17-4FEB-8E3E-8667-7FFE1D440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A912-837A-46C4-B3D9-07D791B7D641}" type="datetimeFigureOut">
              <a:rPr lang="lv-LV" smtClean="0"/>
              <a:t>06.09.2022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0298896D-FCAF-DBF4-B0BA-CF3089F6A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64D8E5D0-2BCF-7074-991F-37ABCE1EA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4676-1276-446F-9AEF-7853FEEE033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36837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69D6C00-E61E-7134-8786-8402307DC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E5E89C86-378E-057D-E531-A986E854C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6D0F5179-B72E-92C2-FD77-22B843CC56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DDAB16B0-B933-9915-0500-AA665C4FAA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5613EF47-6697-6B10-9367-91C6298622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E1DAD0B8-E10E-3886-DD60-00C00DF86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A912-837A-46C4-B3D9-07D791B7D641}" type="datetimeFigureOut">
              <a:rPr lang="lv-LV" smtClean="0"/>
              <a:t>06.09.2022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0293BDE6-25C5-0229-6F14-15A558306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3D66BA9B-214B-7E4B-1F65-47013260A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4676-1276-446F-9AEF-7853FEEE033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60801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67890C0-78CE-C448-DBA3-5975A4FFA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613580C8-914D-6E4B-818D-F035019ED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A912-837A-46C4-B3D9-07D791B7D641}" type="datetimeFigureOut">
              <a:rPr lang="lv-LV" smtClean="0"/>
              <a:t>06.09.2022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1A74E3D1-E19B-0A4B-1E1D-1FD2DD688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263153D7-4B4C-46E3-A8E2-BD0DFD4DA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4676-1276-446F-9AEF-7853FEEE033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89535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65E84455-0E02-3177-5256-8556A80A0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A912-837A-46C4-B3D9-07D791B7D641}" type="datetimeFigureOut">
              <a:rPr lang="lv-LV" smtClean="0"/>
              <a:t>06.09.2022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3B1657D2-DDC2-F3D3-D667-92D570FBE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AB3D6663-35B1-6205-4D72-20D027A0F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4676-1276-446F-9AEF-7853FEEE033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57682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78717B5-C125-C179-DA4A-8C179C99A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CCBADC7-6838-062E-925F-F4BC532C3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3D585784-2D3E-03C8-C282-7A9B082CE6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40BD6A08-49EA-4A7C-8D87-B9B1E0546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A912-837A-46C4-B3D9-07D791B7D641}" type="datetimeFigureOut">
              <a:rPr lang="lv-LV" smtClean="0"/>
              <a:t>06.09.2022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5C197DFD-7894-E768-D9BB-D9255B6C9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2EFCCFB9-F670-7EB8-B160-15093E71B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4676-1276-446F-9AEF-7853FEEE033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33616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32A2C97-172D-861A-9EA1-4B645D18E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3C8363CC-2A5A-A5E8-28CF-D5AB7409D8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C8E83F9B-7092-AAAD-AF9C-9ACD1B757D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2F17AD24-AB06-6BE6-E600-09D905DFF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A912-837A-46C4-B3D9-07D791B7D641}" type="datetimeFigureOut">
              <a:rPr lang="lv-LV" smtClean="0"/>
              <a:t>06.09.2022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842E6F7F-0B28-A80E-D303-F49F98BE8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1536308A-775A-E766-EA1D-71D71CC7B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4676-1276-446F-9AEF-7853FEEE033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3013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114DCA3D-FAB2-FFB8-EF7C-01970A1EA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E42FF05F-55FF-DAD5-D33F-22857E3154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6B85FF3-E7E4-CFAD-7557-AB691DB4DF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DA912-837A-46C4-B3D9-07D791B7D641}" type="datetimeFigureOut">
              <a:rPr lang="lv-LV" smtClean="0"/>
              <a:t>06.09.2022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CC2119A-90C9-4876-E351-09553DB083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9C18300-E1FC-712C-1300-46CB88A8A2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A4676-1276-446F-9AEF-7853FEEE033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85781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7" name="Rectangle 73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DCBB1C5E-7AD4-69B6-F6FC-BC03065BA9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4540" y="2304661"/>
            <a:ext cx="8915664" cy="1985698"/>
          </a:xfrm>
        </p:spPr>
        <p:txBody>
          <a:bodyPr anchor="b">
            <a:normAutofit fontScale="90000"/>
          </a:bodyPr>
          <a:lstStyle/>
          <a:p>
            <a:r>
              <a:rPr lang="lv-LV" sz="6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</a:t>
            </a:r>
            <a:r>
              <a:rPr lang="en-US" sz="6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Covid-19</a:t>
            </a:r>
            <a:r>
              <a:rPr lang="lv-LV" sz="6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pasūtījuma </a:t>
            </a:r>
            <a:r>
              <a:rPr lang="en-US" sz="6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plānošanu</a:t>
            </a:r>
            <a:r>
              <a:rPr lang="en-US" sz="6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6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organizēšanu</a:t>
            </a:r>
            <a:endParaRPr lang="lv-LV" sz="6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2CE34D5B-2E33-D022-3AD4-3D9C5A43EC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8843" y="218446"/>
            <a:ext cx="1566973" cy="1974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8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874295-488A-8544-12CB-71AEBF81BC55}"/>
              </a:ext>
            </a:extLst>
          </p:cNvPr>
          <p:cNvSpPr txBox="1"/>
          <p:nvPr/>
        </p:nvSpPr>
        <p:spPr>
          <a:xfrm>
            <a:off x="7858410" y="5694630"/>
            <a:ext cx="39292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Infekcijas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slimību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uzraudzības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imunizācijas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nodaļas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epidemioloģe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Renāte Brenča</a:t>
            </a:r>
            <a:endParaRPr lang="lv-LV" sz="14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913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4527633-F29C-B70D-4E7F-CC845D47B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090" y="365126"/>
            <a:ext cx="9375710" cy="1249348"/>
          </a:xfrm>
        </p:spPr>
        <p:txBody>
          <a:bodyPr/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Pielāgoto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vakcīnu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piegādes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grafiks</a:t>
            </a:r>
            <a:endParaRPr lang="lv-LV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43E28FB-B7F1-9022-069E-58CA3D10E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Vakcinācijas iestāde</a:t>
            </a:r>
            <a:r>
              <a:rPr lang="en-US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sagatavo pieprasījumu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iesniedz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SPKC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līdz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07.09.2022 plkst.17:00. </a:t>
            </a:r>
          </a:p>
          <a:p>
            <a:pPr>
              <a:lnSpc>
                <a:spcPct val="15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Pasūtījuma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piegāde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vakcinācijas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iestādēm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plānota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09.09.2022 (A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un 12.09.2022 (B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>
              <a:lnSpc>
                <a:spcPct val="150000"/>
              </a:lnSpc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Pasūtījuma piegādes grafiki būs pieejami SPKC tīmekļa vietnes sadaļā “Profesionāļiem → Covid-19 → Vakcīnu pret Covid-19 pasūtīšana”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694823FE-BFB5-2AF1-767E-0C5323B13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6852" y="123628"/>
            <a:ext cx="1183293" cy="1490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094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2C076-AD1F-CE75-2B62-9A2272A8B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Vakcīnu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pasūtījuma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noformēšana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50537-C1AA-6C4A-20DE-D1B868F9B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400" u="sng" dirty="0"/>
          </a:p>
          <a:p>
            <a:pPr marL="0" indent="0" algn="ctr">
              <a:buNone/>
            </a:pPr>
            <a:endParaRPr lang="en-US" sz="3400" u="sng" dirty="0"/>
          </a:p>
          <a:p>
            <a:pPr marL="0" indent="0" algn="ctr">
              <a:buNone/>
            </a:pPr>
            <a:r>
              <a:rPr lang="en-US" sz="3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Izmantojot</a:t>
            </a:r>
            <a:r>
              <a:rPr lang="en-US" sz="3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integratora</a:t>
            </a:r>
            <a:r>
              <a:rPr lang="en-US" sz="3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sistēmas</a:t>
            </a:r>
            <a:endParaRPr lang="en-US" sz="3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744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0">
            <a:extLst>
              <a:ext uri="{FF2B5EF4-FFF2-40B4-BE49-F238E27FC236}">
                <a16:creationId xmlns:a16="http://schemas.microsoft.com/office/drawing/2014/main" id="{C4879EFC-8E62-4E00-973C-C45EE9EC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A3FE5F7A-349E-005D-2F56-0CD5C435D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669" y="476234"/>
            <a:ext cx="9090083" cy="90858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Vakcīnu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pasūtījuma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veidlapa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sketch line">
            <a:extLst>
              <a:ext uri="{FF2B5EF4-FFF2-40B4-BE49-F238E27FC236}">
                <a16:creationId xmlns:a16="http://schemas.microsoft.com/office/drawing/2014/main" id="{D6A9C53F-5F90-40A5-8C85-5412D39C8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0080" y="1850683"/>
            <a:ext cx="3291840" cy="18288"/>
          </a:xfrm>
          <a:custGeom>
            <a:avLst/>
            <a:gdLst>
              <a:gd name="connsiteX0" fmla="*/ 0 w 3291840"/>
              <a:gd name="connsiteY0" fmla="*/ 0 h 18288"/>
              <a:gd name="connsiteX1" fmla="*/ 658368 w 3291840"/>
              <a:gd name="connsiteY1" fmla="*/ 0 h 18288"/>
              <a:gd name="connsiteX2" fmla="*/ 1283818 w 3291840"/>
              <a:gd name="connsiteY2" fmla="*/ 0 h 18288"/>
              <a:gd name="connsiteX3" fmla="*/ 1909267 w 3291840"/>
              <a:gd name="connsiteY3" fmla="*/ 0 h 18288"/>
              <a:gd name="connsiteX4" fmla="*/ 2633472 w 3291840"/>
              <a:gd name="connsiteY4" fmla="*/ 0 h 18288"/>
              <a:gd name="connsiteX5" fmla="*/ 3291840 w 3291840"/>
              <a:gd name="connsiteY5" fmla="*/ 0 h 18288"/>
              <a:gd name="connsiteX6" fmla="*/ 3291840 w 3291840"/>
              <a:gd name="connsiteY6" fmla="*/ 18288 h 18288"/>
              <a:gd name="connsiteX7" fmla="*/ 2633472 w 3291840"/>
              <a:gd name="connsiteY7" fmla="*/ 18288 h 18288"/>
              <a:gd name="connsiteX8" fmla="*/ 2073859 w 3291840"/>
              <a:gd name="connsiteY8" fmla="*/ 18288 h 18288"/>
              <a:gd name="connsiteX9" fmla="*/ 1448410 w 3291840"/>
              <a:gd name="connsiteY9" fmla="*/ 18288 h 18288"/>
              <a:gd name="connsiteX10" fmla="*/ 822960 w 3291840"/>
              <a:gd name="connsiteY10" fmla="*/ 18288 h 18288"/>
              <a:gd name="connsiteX11" fmla="*/ 0 w 3291840"/>
              <a:gd name="connsiteY11" fmla="*/ 18288 h 18288"/>
              <a:gd name="connsiteX12" fmla="*/ 0 w 329184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077" y="-20031"/>
                  <a:pt x="443104" y="6424"/>
                  <a:pt x="658368" y="0"/>
                </a:cubicBezTo>
                <a:cubicBezTo>
                  <a:pt x="873632" y="-6424"/>
                  <a:pt x="1034028" y="11764"/>
                  <a:pt x="1283818" y="0"/>
                </a:cubicBezTo>
                <a:cubicBezTo>
                  <a:pt x="1533608" y="-11764"/>
                  <a:pt x="1691227" y="-30112"/>
                  <a:pt x="1909267" y="0"/>
                </a:cubicBezTo>
                <a:cubicBezTo>
                  <a:pt x="2127307" y="30112"/>
                  <a:pt x="2272465" y="-18735"/>
                  <a:pt x="2633472" y="0"/>
                </a:cubicBezTo>
                <a:cubicBezTo>
                  <a:pt x="2994479" y="18735"/>
                  <a:pt x="3023324" y="-32030"/>
                  <a:pt x="3291840" y="0"/>
                </a:cubicBezTo>
                <a:cubicBezTo>
                  <a:pt x="3291406" y="7551"/>
                  <a:pt x="3291373" y="9822"/>
                  <a:pt x="3291840" y="18288"/>
                </a:cubicBezTo>
                <a:cubicBezTo>
                  <a:pt x="3048445" y="38989"/>
                  <a:pt x="2846548" y="-14400"/>
                  <a:pt x="2633472" y="18288"/>
                </a:cubicBezTo>
                <a:cubicBezTo>
                  <a:pt x="2420396" y="50976"/>
                  <a:pt x="2304099" y="6336"/>
                  <a:pt x="2073859" y="18288"/>
                </a:cubicBezTo>
                <a:cubicBezTo>
                  <a:pt x="1843619" y="30240"/>
                  <a:pt x="1706926" y="10778"/>
                  <a:pt x="1448410" y="18288"/>
                </a:cubicBezTo>
                <a:cubicBezTo>
                  <a:pt x="1189894" y="25798"/>
                  <a:pt x="1002278" y="8992"/>
                  <a:pt x="822960" y="18288"/>
                </a:cubicBezTo>
                <a:cubicBezTo>
                  <a:pt x="643642" y="27585"/>
                  <a:pt x="307039" y="38051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291840" h="18288" stroke="0" extrusionOk="0">
                <a:moveTo>
                  <a:pt x="0" y="0"/>
                </a:moveTo>
                <a:cubicBezTo>
                  <a:pt x="195850" y="28018"/>
                  <a:pt x="434891" y="17390"/>
                  <a:pt x="592531" y="0"/>
                </a:cubicBezTo>
                <a:cubicBezTo>
                  <a:pt x="750171" y="-17390"/>
                  <a:pt x="1018709" y="32200"/>
                  <a:pt x="1316736" y="0"/>
                </a:cubicBezTo>
                <a:cubicBezTo>
                  <a:pt x="1614763" y="-32200"/>
                  <a:pt x="1696480" y="-11367"/>
                  <a:pt x="1876349" y="0"/>
                </a:cubicBezTo>
                <a:cubicBezTo>
                  <a:pt x="2056218" y="11367"/>
                  <a:pt x="2193364" y="13433"/>
                  <a:pt x="2435962" y="0"/>
                </a:cubicBezTo>
                <a:cubicBezTo>
                  <a:pt x="2678560" y="-13433"/>
                  <a:pt x="3010901" y="-42367"/>
                  <a:pt x="3291840" y="0"/>
                </a:cubicBezTo>
                <a:cubicBezTo>
                  <a:pt x="3291758" y="4406"/>
                  <a:pt x="3291751" y="9982"/>
                  <a:pt x="3291840" y="18288"/>
                </a:cubicBezTo>
                <a:cubicBezTo>
                  <a:pt x="3108993" y="14228"/>
                  <a:pt x="2952658" y="46900"/>
                  <a:pt x="2666390" y="18288"/>
                </a:cubicBezTo>
                <a:cubicBezTo>
                  <a:pt x="2380122" y="-10324"/>
                  <a:pt x="2263855" y="41055"/>
                  <a:pt x="2040941" y="18288"/>
                </a:cubicBezTo>
                <a:cubicBezTo>
                  <a:pt x="1818027" y="-4479"/>
                  <a:pt x="1675097" y="6509"/>
                  <a:pt x="1415491" y="18288"/>
                </a:cubicBezTo>
                <a:cubicBezTo>
                  <a:pt x="1155885" y="30068"/>
                  <a:pt x="852976" y="36210"/>
                  <a:pt x="691286" y="18288"/>
                </a:cubicBezTo>
                <a:cubicBezTo>
                  <a:pt x="529596" y="366"/>
                  <a:pt x="187183" y="13912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273C6B01-EBDA-7055-6C02-64BC72F54F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6852" y="123628"/>
            <a:ext cx="1183293" cy="1490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Satura vietturis 4">
            <a:extLst>
              <a:ext uri="{FF2B5EF4-FFF2-40B4-BE49-F238E27FC236}">
                <a16:creationId xmlns:a16="http://schemas.microsoft.com/office/drawing/2014/main" id="{6DC3E77B-527E-8331-E83B-34B19455EF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93251" y="1522102"/>
            <a:ext cx="5095967" cy="536417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ADBC1E5-058C-3F2E-89E6-8CCAF14C10D2}"/>
              </a:ext>
            </a:extLst>
          </p:cNvPr>
          <p:cNvSpPr txBox="1"/>
          <p:nvPr/>
        </p:nvSpPr>
        <p:spPr>
          <a:xfrm>
            <a:off x="353768" y="3521244"/>
            <a:ext cx="277265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SPKC tīmekļa vietnes sadaļā “Profesionāļiem 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→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Covid-19 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→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Vakcīnu pret Covid-19 pasūtīšana”</a:t>
            </a:r>
            <a:endParaRPr lang="lv-LV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B621C5-60AB-134A-AD26-BD8DB1C407C3}"/>
              </a:ext>
            </a:extLst>
          </p:cNvPr>
          <p:cNvSpPr txBox="1"/>
          <p:nvPr/>
        </p:nvSpPr>
        <p:spPr>
          <a:xfrm>
            <a:off x="9004546" y="3798243"/>
            <a:ext cx="318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E-pasts: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covid19vakcinas@spkc.gov.lv</a:t>
            </a:r>
          </a:p>
        </p:txBody>
      </p:sp>
    </p:spTree>
    <p:extLst>
      <p:ext uri="{BB962C8B-B14F-4D97-AF65-F5344CB8AC3E}">
        <p14:creationId xmlns:p14="http://schemas.microsoft.com/office/powerpoint/2010/main" val="3160381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477FBF4-AA7C-539F-DA21-3319B9381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0350" y="365126"/>
            <a:ext cx="9823450" cy="123041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r>
              <a:rPr lang="lv-LV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akcinācijas</a:t>
            </a:r>
            <a:r>
              <a:rPr lang="lv-LV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veikšana ar pielāgoto vakcīnu</a:t>
            </a:r>
            <a:endParaRPr lang="lv-LV" b="1" dirty="0"/>
          </a:p>
        </p:txBody>
      </p:sp>
      <p:graphicFrame>
        <p:nvGraphicFramePr>
          <p:cNvPr id="6" name="Satura vietturis 2">
            <a:extLst>
              <a:ext uri="{FF2B5EF4-FFF2-40B4-BE49-F238E27FC236}">
                <a16:creationId xmlns:a16="http://schemas.microsoft.com/office/drawing/2014/main" id="{3B3B9E0E-327E-E758-26FF-57DD157397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691349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1">
            <a:extLst>
              <a:ext uri="{FF2B5EF4-FFF2-40B4-BE49-F238E27FC236}">
                <a16:creationId xmlns:a16="http://schemas.microsoft.com/office/drawing/2014/main" id="{E6A12E52-B805-E97F-4F9B-363001CF255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-18854"/>
            <a:ext cx="1206500" cy="151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4526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70B02-9999-FD63-E3CE-F4DEFF589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-124509"/>
            <a:ext cx="10822663" cy="975536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Vakcinācijas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shēma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Satura vietturis 3">
            <a:extLst>
              <a:ext uri="{FF2B5EF4-FFF2-40B4-BE49-F238E27FC236}">
                <a16:creationId xmlns:a16="http://schemas.microsoft.com/office/drawing/2014/main" id="{38492BE3-47B1-09ED-7F9F-CFC99E4361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3107605"/>
              </p:ext>
            </p:extLst>
          </p:nvPr>
        </p:nvGraphicFramePr>
        <p:xfrm>
          <a:off x="1530350" y="152596"/>
          <a:ext cx="10130511" cy="6530458"/>
        </p:xfrm>
        <a:graphic>
          <a:graphicData uri="http://schemas.openxmlformats.org/drawingml/2006/table">
            <a:tbl>
              <a:tblPr/>
              <a:tblGrid>
                <a:gridCol w="1614137">
                  <a:extLst>
                    <a:ext uri="{9D8B030D-6E8A-4147-A177-3AD203B41FA5}">
                      <a16:colId xmlns:a16="http://schemas.microsoft.com/office/drawing/2014/main" val="4148615974"/>
                    </a:ext>
                  </a:extLst>
                </a:gridCol>
                <a:gridCol w="1736269">
                  <a:extLst>
                    <a:ext uri="{9D8B030D-6E8A-4147-A177-3AD203B41FA5}">
                      <a16:colId xmlns:a16="http://schemas.microsoft.com/office/drawing/2014/main" val="2343335481"/>
                    </a:ext>
                  </a:extLst>
                </a:gridCol>
                <a:gridCol w="3299920">
                  <a:extLst>
                    <a:ext uri="{9D8B030D-6E8A-4147-A177-3AD203B41FA5}">
                      <a16:colId xmlns:a16="http://schemas.microsoft.com/office/drawing/2014/main" val="1087335798"/>
                    </a:ext>
                  </a:extLst>
                </a:gridCol>
                <a:gridCol w="3480185">
                  <a:extLst>
                    <a:ext uri="{9D8B030D-6E8A-4147-A177-3AD203B41FA5}">
                      <a16:colId xmlns:a16="http://schemas.microsoft.com/office/drawing/2014/main" val="3354897136"/>
                    </a:ext>
                  </a:extLst>
                </a:gridCol>
              </a:tblGrid>
              <a:tr h="245366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</a:rPr>
                        <a:t>Vecum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</a:rPr>
                        <a:t>a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</a:rPr>
                        <a:t>grupa</a:t>
                      </a: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</a:rPr>
                        <a:t>5-11 gadi </a:t>
                      </a:r>
                      <a:endParaRPr lang="lv-LV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</a:rPr>
                        <a:t>12-1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</a:rPr>
                        <a:t> gadi </a:t>
                      </a:r>
                      <a:endParaRPr lang="lv-LV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</a:rPr>
                        <a:t>18 gadi un vairāk </a:t>
                      </a:r>
                      <a:endParaRPr lang="lv-LV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522972"/>
                  </a:ext>
                </a:extLst>
              </a:tr>
              <a:tr h="245366">
                <a:tc gridSpan="4">
                  <a:txBody>
                    <a:bodyPr/>
                    <a:lstStyle/>
                    <a:p>
                      <a:pPr algn="ctr"/>
                      <a:r>
                        <a:rPr lang="lv-LV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Primārā vakcinācija</a:t>
                      </a:r>
                      <a:r>
                        <a:rPr lang="lv-LV" sz="1400" b="1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v-LV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7422863"/>
                  </a:ext>
                </a:extLst>
              </a:tr>
              <a:tr h="1301091">
                <a:tc>
                  <a:txBody>
                    <a:bodyPr/>
                    <a:lstStyle/>
                    <a:p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Izmantojamās vakcīnas </a:t>
                      </a:r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Oriģinālās vakcīnas (Comirnaty, Spikevax) </a:t>
                      </a:r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Pielāgotās vakcīnas pēc IVP rekomendācijām (Comirnaty Original/Omicron BA.1, Spikevax bivalent Original/Omicron BA.1) 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Oriģinālās vakcīnas (Comirnaty, Spikevax) </a:t>
                      </a:r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Pielāgotās vakcīnas pēc IVP rekomendācijām (Comirnaty </a:t>
                      </a:r>
                      <a:r>
                        <a:rPr lang="lv-LV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Original</a:t>
                      </a: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lv-LV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Omicron</a:t>
                      </a: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BA.1, </a:t>
                      </a:r>
                      <a:r>
                        <a:rPr lang="lv-LV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Spikevax</a:t>
                      </a: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bivalent</a:t>
                      </a: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Original</a:t>
                      </a: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lv-LV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Omicron</a:t>
                      </a: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BA.1) 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Oriģinālās vakcīnas (Comirnaty, </a:t>
                      </a:r>
                      <a:r>
                        <a:rPr lang="lv-LV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Spikevax</a:t>
                      </a: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lv-LV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Jcovden</a:t>
                      </a: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lv-LV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Nuvaxovid</a:t>
                      </a: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 </a:t>
                      </a:r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8149958"/>
                  </a:ext>
                </a:extLst>
              </a:tr>
              <a:tr h="245366">
                <a:tc>
                  <a:txBody>
                    <a:bodyPr/>
                    <a:lstStyle/>
                    <a:p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Devu skaits </a:t>
                      </a:r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devas  </a:t>
                      </a:r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devas </a:t>
                      </a:r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devas (Jcovden 1 deva) </a:t>
                      </a:r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815456"/>
                  </a:ext>
                </a:extLst>
              </a:tr>
              <a:tr h="245366">
                <a:tc gridSpan="4">
                  <a:txBody>
                    <a:bodyPr/>
                    <a:lstStyle/>
                    <a:p>
                      <a:pPr algn="ctr"/>
                      <a:r>
                        <a:rPr lang="lv-LV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Balstvakcinācija</a:t>
                      </a:r>
                      <a:r>
                        <a:rPr lang="lv-LV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236043467"/>
                  </a:ext>
                </a:extLst>
              </a:tr>
              <a:tr h="1394767">
                <a:tc>
                  <a:txBody>
                    <a:bodyPr/>
                    <a:lstStyle/>
                    <a:p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Izmantojamās vakcīnas </a:t>
                      </a:r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lv-LV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Balstvakcinācija</a:t>
                      </a: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nav ieteicama </a:t>
                      </a:r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Pielāgotās vakcīnas pēc IVP rekomendācijām (Comirnaty Original/Omicron BA.1, Spikevax bivalent Original/Omicron BA.1) 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Oriģinālās vakcīnas (Comirnaty, Spikevax) saskaņā ar pacienta vēlmi 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Pielāgotās vakcīnas pēc IVP rekomendācijām (Comirnaty </a:t>
                      </a:r>
                      <a:r>
                        <a:rPr lang="lv-LV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Original</a:t>
                      </a: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lv-LV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Omicron</a:t>
                      </a: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BA.1, </a:t>
                      </a:r>
                      <a:r>
                        <a:rPr lang="lv-LV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Spikevax</a:t>
                      </a: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bivalent</a:t>
                      </a: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Original</a:t>
                      </a: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lv-LV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Omicron</a:t>
                      </a: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BA.1) 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Oriģinālās vakcīnas (Comirnaty, </a:t>
                      </a:r>
                      <a:r>
                        <a:rPr lang="lv-LV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Spikevax</a:t>
                      </a: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lv-LV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Jcovden</a:t>
                      </a: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lv-LV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Nuvaxovid</a:t>
                      </a: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saskaņā ar pacienta vēlmi </a:t>
                      </a:r>
                      <a:endParaRPr lang="lv-LV" dirty="0"/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4399762"/>
                  </a:ext>
                </a:extLst>
              </a:tr>
              <a:tr h="456511">
                <a:tc>
                  <a:txBody>
                    <a:bodyPr/>
                    <a:lstStyle/>
                    <a:p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Devu skaits </a:t>
                      </a:r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deva </a:t>
                      </a:r>
                    </a:p>
                    <a:p>
                      <a:r>
                        <a:rPr lang="lv-LV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/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508593796"/>
                  </a:ext>
                </a:extLst>
              </a:tr>
              <a:tr h="2368485">
                <a:tc>
                  <a:txBody>
                    <a:bodyPr/>
                    <a:lstStyle/>
                    <a:p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Intervāls pēc iepriekšējas vakcinācijas </a:t>
                      </a:r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Riska grupām - 3 mēneši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b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b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Pārējiem iedzīvotājiem līdz 6 mēnešiem, bet minimālais intervāls – 3 mēneši</a:t>
                      </a:r>
                      <a:b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b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dienas pēc saslimšanas ar Covid-19 vai pirmā pozitīva testa (ja infekcija noritēja bez simptomiem)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Riska grupām - 3 mēneši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b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b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Pārējiem iedzīvotājiem līdz 6 mēnešiem, bet minimālais intervāls – 3 mēneši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*JCOVDEN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pēc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nedēļām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*Nuvaxovid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pēc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mēnešiem</a:t>
                      </a:r>
                      <a:b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b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dienas pēc saslimšanas ar Covid-19 vai pirmā pozitīva testa (ja infekcija noritēja bez simptomiem) </a:t>
                      </a:r>
                      <a:endParaRPr lang="lv-LV" dirty="0"/>
                    </a:p>
                  </a:txBody>
                  <a:tcPr marL="25935" marR="25935" marT="17290" marB="17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740762"/>
                  </a:ext>
                </a:extLst>
              </a:tr>
            </a:tbl>
          </a:graphicData>
        </a:graphic>
      </p:graphicFrame>
      <p:pic>
        <p:nvPicPr>
          <p:cNvPr id="5" name="Picture 1">
            <a:extLst>
              <a:ext uri="{FF2B5EF4-FFF2-40B4-BE49-F238E27FC236}">
                <a16:creationId xmlns:a16="http://schemas.microsoft.com/office/drawing/2014/main" id="{FF195A20-B9F4-056A-2BDE-C59EE9A66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52596"/>
            <a:ext cx="1206500" cy="151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6437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439</Words>
  <Application>Microsoft Office PowerPoint</Application>
  <PresentationFormat>Widescreen</PresentationFormat>
  <Paragraphs>61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dizains</vt:lpstr>
      <vt:lpstr>Par Covid-19 pasūtījuma plānošanu un organizēšanu</vt:lpstr>
      <vt:lpstr>Pielāgoto vakcīnu piegādes grafiks</vt:lpstr>
      <vt:lpstr>Vakcīnu pasūtījuma noformēšana</vt:lpstr>
      <vt:lpstr>Vakcīnu pasūtījuma veidlapa</vt:lpstr>
      <vt:lpstr>Vakcinācijas veikšana ar pielāgoto vakcīnu</vt:lpstr>
      <vt:lpstr>Vakcinācijas shēma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 Covid-19 pasūtījuma veikšanu</dc:title>
  <dc:creator>Renāte Brenča</dc:creator>
  <cp:lastModifiedBy>Sigita Alhimoviča</cp:lastModifiedBy>
  <cp:revision>2</cp:revision>
  <cp:lastPrinted>2022-09-05T07:22:15Z</cp:lastPrinted>
  <dcterms:created xsi:type="dcterms:W3CDTF">2022-09-01T08:20:02Z</dcterms:created>
  <dcterms:modified xsi:type="dcterms:W3CDTF">2022-09-06T08:40:40Z</dcterms:modified>
</cp:coreProperties>
</file>