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531" r:id="rId2"/>
    <p:sldId id="256" r:id="rId3"/>
    <p:sldId id="513" r:id="rId4"/>
    <p:sldId id="514" r:id="rId5"/>
    <p:sldId id="515" r:id="rId6"/>
    <p:sldId id="516" r:id="rId7"/>
    <p:sldId id="517" r:id="rId8"/>
    <p:sldId id="518" r:id="rId9"/>
    <p:sldId id="519" r:id="rId10"/>
    <p:sldId id="520" r:id="rId11"/>
    <p:sldId id="521" r:id="rId12"/>
    <p:sldId id="524" r:id="rId13"/>
    <p:sldId id="525" r:id="rId14"/>
    <p:sldId id="522" r:id="rId15"/>
    <p:sldId id="523" r:id="rId16"/>
    <p:sldId id="504" r:id="rId17"/>
    <p:sldId id="511" r:id="rId18"/>
    <p:sldId id="530" r:id="rId19"/>
    <p:sldId id="507" r:id="rId20"/>
    <p:sldId id="529" r:id="rId21"/>
    <p:sldId id="526" r:id="rId22"/>
    <p:sldId id="527" r:id="rId23"/>
    <p:sldId id="528" r:id="rId24"/>
    <p:sldId id="373" r:id="rId25"/>
  </p:sldIdLst>
  <p:sldSz cx="9144000" cy="6858000" type="screen4x3"/>
  <p:notesSz cx="6797675" cy="9928225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302" autoAdjust="0"/>
  </p:normalViewPr>
  <p:slideViewPr>
    <p:cSldViewPr snapToGrid="0" snapToObjects="1">
      <p:cViewPr varScale="1">
        <p:scale>
          <a:sx n="48" d="100"/>
          <a:sy n="48" d="100"/>
        </p:scale>
        <p:origin x="1334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6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28.11.2022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30091"/>
            <a:ext cx="2945659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B6170-80DC-45AA-A9CD-EC92DEB9EBF6}" type="slidenum">
              <a:rPr lang="lv-LV" altLang="en-US" smtClean="0"/>
              <a:pPr/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033863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5B6170-80DC-45AA-A9CD-EC92DEB9EBF6}" type="slidenum">
              <a:rPr lang="lv-LV" altLang="en-US" smtClean="0"/>
              <a:pPr/>
              <a:t>16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12178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5B6170-80DC-45AA-A9CD-EC92DEB9EBF6}" type="slidenum">
              <a:rPr kumimoji="0" lang="lv-LV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lv-LV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413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mnvd.gov.lv/lv/nvd-gimenes-arstiem-izsutito-e-pasta-vestulu-apkopojums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C895F-84AB-1AD6-4597-023C6C0B5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17938"/>
            <a:ext cx="6096000" cy="1036642"/>
          </a:xfrm>
        </p:spPr>
        <p:txBody>
          <a:bodyPr/>
          <a:lstStyle/>
          <a:p>
            <a:pPr algn="ctr"/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Ģimenes ārstiem izsūtītās vēstules atrodas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35E51-0D2E-EF8A-1A5C-8DD559859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534510"/>
            <a:ext cx="8713075" cy="4591663"/>
          </a:xfrm>
        </p:spPr>
        <p:txBody>
          <a:bodyPr>
            <a:normAutofit/>
          </a:bodyPr>
          <a:lstStyle/>
          <a:p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https://www.vmnvd.gov.lv/lv</a:t>
            </a:r>
          </a:p>
          <a:p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↓  </a:t>
            </a:r>
          </a:p>
          <a:p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Profesionāļiem</a:t>
            </a:r>
            <a:endParaRPr lang="lv-LV" sz="24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↓  </a:t>
            </a:r>
          </a:p>
          <a:p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Primārā veselības aprūpe</a:t>
            </a:r>
          </a:p>
          <a:p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↓  </a:t>
            </a:r>
            <a:endParaRPr lang="lv-LV" sz="2400" b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2400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NVD ģimenes ārstiem izsūtīto e-pasta vēstuļu apkopojums</a:t>
            </a:r>
            <a:endParaRPr lang="lv-LV" sz="2400" u="sng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b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u="sng" dirty="0">
                <a:solidFill>
                  <a:srgbClr val="2F5597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https://www.vmnvd.gov.lv/lv/nvd-gimenes-arstiem-izsutito-e-pasta-vestulu-apkopojums</a:t>
            </a:r>
            <a:endParaRPr lang="lv-LV" u="sng" dirty="0">
              <a:solidFill>
                <a:srgbClr val="2F5597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A23EA1-5B74-8FBA-0D02-8457973F11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59612-6FDE-A7FD-9AC7-CFE33ED14F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9CC5A-6BEC-1E11-FF87-5FB5830BA38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020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3EB2C-5916-277A-6209-C287A8497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640" y="381000"/>
            <a:ext cx="6885160" cy="884242"/>
          </a:xfrm>
        </p:spPr>
        <p:txBody>
          <a:bodyPr>
            <a:noAutofit/>
          </a:bodyPr>
          <a:lstStyle/>
          <a:p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Ambulatorā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talon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evadīto datu kvalitāte VIS APANS</a:t>
            </a:r>
            <a:b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E34F9-6B7A-731E-1CA5-CAE6CA1FC2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58E8FC-121B-054A-3A24-175EC48D7DB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B33B7-F829-6E6A-70B0-311F97021E0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70519D-7612-6130-1EB9-B208C4690E8F}"/>
              </a:ext>
            </a:extLst>
          </p:cNvPr>
          <p:cNvSpPr txBox="1"/>
          <p:nvPr/>
        </p:nvSpPr>
        <p:spPr>
          <a:xfrm rot="10800000" flipV="1">
            <a:off x="642026" y="1463669"/>
            <a:ext cx="7620000" cy="3252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800" b="1" u="sng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Kļūdas:</a:t>
            </a:r>
            <a:endParaRPr lang="lv-LV" sz="18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Manipulācija neatbilst aprūpes epizodei (1;2;3;4;5;6)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800" u="sng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Piemēram</a:t>
            </a:r>
            <a:r>
              <a:rPr lang="lv-LV" sz="1800" u="sng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800" u="sng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manipulācijas: </a:t>
            </a:r>
            <a:endParaRPr lang="lv-LV" sz="1800" u="sng" dirty="0">
              <a:solidFill>
                <a:schemeClr val="accent6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800" b="1" u="sng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60035</a:t>
            </a: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(Maksājums ģimenes ārstam par pacienta vecumā līdz 65 gadiem attālinātu konsultāciju darba dienā)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60036</a:t>
            </a: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(Maksājums ģimenes ārstam par pacienta vecumā no 65 gadiem attālinātu konsultāciju darba dienā)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↓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vienmēr jānorāda 7.aprūpes epizode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6B5EEA-9E55-AC21-AD64-FCAAFA9BB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5E199CC-5354-7902-34A5-E25CCA6A2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697" y="4769959"/>
            <a:ext cx="7620000" cy="202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91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5CA2E-095F-3842-170D-F4C0A59AF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671" y="381000"/>
            <a:ext cx="6541129" cy="1036642"/>
          </a:xfrm>
        </p:spPr>
        <p:txBody>
          <a:bodyPr>
            <a:normAutofit fontScale="90000"/>
          </a:bodyPr>
          <a:lstStyle/>
          <a:p>
            <a:r>
              <a:rPr lang="en-US" sz="27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Ambulatorā</a:t>
            </a:r>
            <a:r>
              <a:rPr lang="en-US" sz="27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pacienta</a:t>
            </a:r>
            <a:r>
              <a:rPr lang="en-US" sz="27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talon</a:t>
            </a:r>
            <a:r>
              <a:rPr lang="lv-LV" sz="27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27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sz="27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sz="27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evadīto datu kvalitāte VIS APANS</a:t>
            </a:r>
            <a:br>
              <a:rPr lang="lv-LV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54D48-E756-DF2F-F784-5945C9445A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36ACFC-50B4-2EF5-8122-6C903353D7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0B2B6-1181-ECA0-5509-D6AA8EE3226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5C6F79-6FDE-52A4-63DC-C4458C562165}"/>
              </a:ext>
            </a:extLst>
          </p:cNvPr>
          <p:cNvSpPr txBox="1"/>
          <p:nvPr/>
        </p:nvSpPr>
        <p:spPr>
          <a:xfrm>
            <a:off x="840828" y="3429000"/>
            <a:ext cx="7845971" cy="15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Piemēram 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Manipulācija 60444 </a:t>
            </a:r>
            <a:r>
              <a:rPr lang="lv-LV" sz="16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(Pieaugušo (vecumā no 65 gadiem) profilaktiskās apskates, ko veic ģimenes ārsts)</a:t>
            </a: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periodā veikta 4 reizes!</a:t>
            </a: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0AE3A75-5038-ED1E-465E-CFD71BF14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44" y="2137195"/>
            <a:ext cx="8223312" cy="95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078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C30B9-D227-3794-6DE6-52A5234A1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Ambulatorā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talon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evadīto datu kvalitāte VIS APANS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349AA-E45F-CA21-48E5-545633E60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774" y="3929976"/>
            <a:ext cx="7709026" cy="21984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Manipulācija ir neatbilstoša pacienta vecumam</a:t>
            </a:r>
            <a:endParaRPr lang="lv-LV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Piemēram: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2400" b="1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Manipulācija 60035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(Maksājums ģimenes ārstam </a:t>
            </a:r>
            <a:r>
              <a:rPr lang="lv-LV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 pacienta vecumā līdz 65 gadiem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attālinātu konsultāciju darba dienā)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2400" b="1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pacientu grupa 65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v-SE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Personas, kas </a:t>
            </a:r>
            <a:r>
              <a:rPr lang="sv-SE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vecākas par 65 gadiem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59223-03E0-FEE0-5EE8-89AFBFDD8C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2C27BD-F56D-A7C3-3638-CAE498D4F3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05CB4-168D-A60A-E773-DBDC5F3E05C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FDD350-2954-B0B0-55D3-01468C491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74" y="1543990"/>
            <a:ext cx="8305243" cy="8879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CB0E697-45D6-7DD5-DA3C-35BDB92727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68524"/>
            <a:ext cx="8287304" cy="88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48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A7261-E120-5865-5136-A81FDFDE0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976" y="381000"/>
            <a:ext cx="6658824" cy="1036642"/>
          </a:xfrm>
        </p:spPr>
        <p:txBody>
          <a:bodyPr/>
          <a:lstStyle/>
          <a:p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Ambulatorā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talon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evadīto datu kvalitāte VIS APANS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E468B-1DF5-D4A2-4BDD-DC669A5E9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699" y="1752600"/>
            <a:ext cx="7383101" cy="4373573"/>
          </a:xfrm>
        </p:spPr>
        <p:txBody>
          <a:bodyPr/>
          <a:lstStyle/>
          <a:p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Manipulācijas kods nav aktuālajā klasifikatora versijā</a:t>
            </a:r>
            <a:endParaRPr lang="lv-LV" sz="24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E4954-ED5C-D3E2-BD95-7AA3C67298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1C9F84-E671-FF4F-3D73-ED1A9048F53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D3314-BFA4-7099-26F1-9E64F02785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13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DBAF1A-041E-76FB-1F43-57FB430674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699" y="2759050"/>
            <a:ext cx="6119579" cy="1647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078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E1549-251B-F353-9960-3FF60D03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1350" y="381000"/>
            <a:ext cx="6595450" cy="103664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Ambulatorā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talon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evadīto datu kvalitāte VIS APANS</a:t>
            </a:r>
            <a:endParaRPr lang="lv-LV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3E92E-63E9-DBC1-5EEF-79BEE7DA9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359" y="1672466"/>
            <a:ext cx="7814441" cy="4373573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ORA-20001: NSK-66033: Kļūda palaižot aprēķina procedūru apn_calculation_utility_2017.calculate_ap(</a:t>
            </a:r>
            <a:r>
              <a:rPr lang="lv-LV" i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[numurs]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):ORA-01403: no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ORA-01403: no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ORA-20001: NSK-66033: Kļūda palaižot aprēķina procedūru apn_calculation_utility_2017.calculate_ap(</a:t>
            </a:r>
            <a:r>
              <a:rPr lang="lv-LV" i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[numurs]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):ORA-06502: PL/SQL: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numeric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NULL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Minētās kļūdas nenozīmē, ka aprēķina procedūra strādā nepareizi. </a:t>
            </a:r>
          </a:p>
          <a:p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Šāds kļūdas paziņojums parādās gadījumos, </a:t>
            </a:r>
            <a:r>
              <a:rPr lang="lv-LV" b="1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 talonā ir atstāta tukša rinda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(piemēram, pievienots jauns lauks diagnozei, bet nekāda vērtība nav ievadīta).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F4CB1-58A7-2DE8-CB84-4E94AFF582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D7E879-74DB-3E1F-CFE6-4681FE1B39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72E06-4418-C979-CFC5-F3DB89DFC80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818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8638C-6723-7F62-B8EE-CA33CE498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evadīto datu kvalitāte VIS APANS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A1E3FA-4687-963B-D63B-24A3F968FB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9333C7-9FC9-BDCA-B0E1-B992FE5EB7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16DF5-0EEF-F8B2-FC40-05BC2AEBCD2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DA3936-CFD2-C458-E96E-129D4BF31BDA}"/>
              </a:ext>
            </a:extLst>
          </p:cNvPr>
          <p:cNvSpPr txBox="1"/>
          <p:nvPr/>
        </p:nvSpPr>
        <p:spPr>
          <a:xfrm>
            <a:off x="307092" y="1724005"/>
            <a:ext cx="8276896" cy="3733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Tukšās rindas var dzēst sekojoši: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v-LV" sz="1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atver talonu labošanas režīmā;</a:t>
            </a: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iezīmē tukšo (lieko) rindu;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endParaRPr lang="lv-LV" sz="2000" dirty="0">
              <a:solidFill>
                <a:schemeClr val="accent6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endParaRPr lang="lv-LV" sz="2000" dirty="0">
              <a:solidFill>
                <a:schemeClr val="accent6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endParaRPr lang="lv-LV" sz="2000" dirty="0">
              <a:solidFill>
                <a:schemeClr val="accent6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izdzēš šo rindu, izmantojot taustiņu kombināciju </a:t>
            </a:r>
            <a:r>
              <a:rPr lang="lv-LV" sz="2000" b="1" i="1" dirty="0" err="1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lv-LV" sz="2000" b="1" i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lv-LV" sz="2000" b="1" i="1" dirty="0" err="1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saglabā izmaiņas.</a:t>
            </a: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94D086D-CCDA-C22F-E62B-F4F9D77B5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320" y="5098429"/>
            <a:ext cx="953665" cy="36280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A751365-C572-AEAC-EB6E-559A1BAE5C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320" y="2421909"/>
            <a:ext cx="718764" cy="39205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8C2EC23-B3F8-1300-C2E2-BBB0EB475B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092" y="3247838"/>
            <a:ext cx="8721014" cy="1368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35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0F169-FB5C-4409-BEB5-143DC02E5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381000"/>
            <a:ext cx="6492240" cy="841408"/>
          </a:xfrm>
        </p:spPr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evadīto datu kvalitāte VIS APANS</a:t>
            </a:r>
            <a:endParaRPr lang="lv-LV" sz="2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11778-E092-4980-B54E-AB52D6296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59" y="1524080"/>
            <a:ext cx="8065771" cy="480506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 APANS v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akcinācijas pret COVID-19 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mbulatorā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pacienta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talon</a:t>
            </a: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ā</a:t>
            </a: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norādīts nepareiza aprūpes epizode</a:t>
            </a:r>
          </a:p>
          <a:p>
            <a:pPr algn="just">
              <a:spcBef>
                <a:spcPts val="0"/>
              </a:spcBef>
            </a:pP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Jānorāda</a:t>
            </a:r>
          </a:p>
          <a:p>
            <a:pPr algn="just">
              <a:spcBef>
                <a:spcPts val="0"/>
              </a:spcBef>
            </a:pP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↓     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norādīta nekorekta vakcinācijas diagnoze, kā piemēram, diagnoze U07, </a:t>
            </a: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U07.1, U07.2, 7 aprūpes epizode</a:t>
            </a:r>
          </a:p>
          <a:p>
            <a:pPr algn="just"/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Jānorāda</a:t>
            </a:r>
          </a:p>
          <a:p>
            <a:pPr algn="just">
              <a:spcBef>
                <a:spcPts val="0"/>
              </a:spcBef>
            </a:pP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↓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F4303D-06EA-4A8D-8485-33A3417766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451060"/>
            <a:ext cx="19812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89EF0C-5EC7-40FC-96CF-C611CA786B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451060"/>
            <a:ext cx="36576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9BE71-14C1-4883-89B9-92D2AC7530A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451060"/>
            <a:ext cx="304800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16</a:t>
            </a:fld>
            <a:endParaRPr lang="en-US" altLang="en-US"/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944B53D-D94B-4F27-99E6-368A282C5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606069"/>
              </p:ext>
            </p:extLst>
          </p:nvPr>
        </p:nvGraphicFramePr>
        <p:xfrm>
          <a:off x="598169" y="3407263"/>
          <a:ext cx="7852412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26206">
                  <a:extLst>
                    <a:ext uri="{9D8B030D-6E8A-4147-A177-3AD203B41FA5}">
                      <a16:colId xmlns:a16="http://schemas.microsoft.com/office/drawing/2014/main" val="452146767"/>
                    </a:ext>
                  </a:extLst>
                </a:gridCol>
                <a:gridCol w="3926206">
                  <a:extLst>
                    <a:ext uri="{9D8B030D-6E8A-4147-A177-3AD203B41FA5}">
                      <a16:colId xmlns:a16="http://schemas.microsoft.com/office/drawing/2014/main" val="737537175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Aprūpes epizode sakarā ar </a:t>
                      </a:r>
                      <a:endParaRPr lang="lv-LV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lv-LV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Profilaktiska apskate, patronāža, vakcinācija</a:t>
                      </a:r>
                      <a:endParaRPr lang="lv-LV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827737"/>
                  </a:ext>
                </a:extLst>
              </a:tr>
            </a:tbl>
          </a:graphicData>
        </a:graphic>
      </p:graphicFrame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6B9992D0-62B8-467C-A6FE-C10E789B0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27527"/>
              </p:ext>
            </p:extLst>
          </p:nvPr>
        </p:nvGraphicFramePr>
        <p:xfrm>
          <a:off x="598169" y="5353254"/>
          <a:ext cx="7852412" cy="10368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26206">
                  <a:extLst>
                    <a:ext uri="{9D8B030D-6E8A-4147-A177-3AD203B41FA5}">
                      <a16:colId xmlns:a16="http://schemas.microsoft.com/office/drawing/2014/main" val="549094929"/>
                    </a:ext>
                  </a:extLst>
                </a:gridCol>
                <a:gridCol w="3926206">
                  <a:extLst>
                    <a:ext uri="{9D8B030D-6E8A-4147-A177-3AD203B41FA5}">
                      <a16:colId xmlns:a16="http://schemas.microsoft.com/office/drawing/2014/main" val="726359324"/>
                    </a:ext>
                  </a:extLst>
                </a:gridCol>
              </a:tblGrid>
              <a:tr h="1036846">
                <a:tc>
                  <a:txBody>
                    <a:bodyPr/>
                    <a:lstStyle/>
                    <a:p>
                      <a:r>
                        <a:rPr lang="lv-LV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Diagnozes kods pēc SSK-10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U11.9 – “Nepieciešamība imunizēt pret Covid-19”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692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522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6E498-9CB4-45A8-9A5A-468D83DE6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evadīto datu kvalitāte E-veselībā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CEAA7-D111-4F4F-8DBB-2C3AA37AD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040" y="1752600"/>
            <a:ext cx="7985760" cy="437357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Ievadītie vakcinācijas datumi VIS APANS nesakrīt ar Vienotajā veselības nozares elektroniskajā informācijas sistēmā (E-veselība) ievadītajiem vakcinācijas datumiem.</a:t>
            </a:r>
          </a:p>
          <a:p>
            <a:pPr algn="just"/>
            <a:endParaRPr lang="lv-LV" sz="24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lv-LV" sz="1800" b="1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!!! Vakcinācijas faktu E-veselībā ievada pēc iespējas ātrāk, bet ne vēlāk kā 48 stundas pēc tā veikšanas.</a:t>
            </a:r>
            <a:endParaRPr lang="lv-LV" sz="1800" b="1" dirty="0">
              <a:solidFill>
                <a:srgbClr val="FF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lv-LV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lv-LV" sz="2400" b="1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Kļūdas: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 gadījumi, kad pārsniegtas 5 dienas un vairāk.</a:t>
            </a:r>
            <a:endParaRPr lang="lv-LV" sz="2400" b="1" u="sng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24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BBDCF0-5407-44B3-B654-4E34541A1D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07935B-7229-4365-A2F6-F95AE08416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AE989-0668-4A29-AC29-A734E740C5F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442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EF440-4FD3-3E90-2DC5-F66419B13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869" y="381000"/>
            <a:ext cx="6676931" cy="1036642"/>
          </a:xfrm>
        </p:spPr>
        <p:txBody>
          <a:bodyPr/>
          <a:lstStyle/>
          <a:p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evadīto datu kvalitāte E-veselībā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A4C24-C60B-018E-F994-F3B05EED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689" y="1752600"/>
            <a:ext cx="8062111" cy="4373573"/>
          </a:xfrm>
        </p:spPr>
        <p:txBody>
          <a:bodyPr/>
          <a:lstStyle/>
          <a:p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E-veselībā ievadītas abas kā 1.devas vai abas kā 2.devas, jāievada secīgi</a:t>
            </a:r>
          </a:p>
          <a:p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828E43-2BE0-929A-81CF-815065FEF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596C38-CAD4-939F-6754-7F51748EC1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6383E-EB36-86A3-9AFF-3C262FCCE20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18</a:t>
            </a:fld>
            <a:endParaRPr lang="en-US" alt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3BB33EC-5D3C-61D4-6B66-64AD87C43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735140"/>
              </p:ext>
            </p:extLst>
          </p:nvPr>
        </p:nvGraphicFramePr>
        <p:xfrm>
          <a:off x="624690" y="2471597"/>
          <a:ext cx="8062110" cy="3304514"/>
        </p:xfrm>
        <a:graphic>
          <a:graphicData uri="http://schemas.openxmlformats.org/drawingml/2006/table">
            <a:tbl>
              <a:tblPr firstRow="1" firstCol="1" bandRow="1"/>
              <a:tblGrid>
                <a:gridCol w="1746114">
                  <a:extLst>
                    <a:ext uri="{9D8B030D-6E8A-4147-A177-3AD203B41FA5}">
                      <a16:colId xmlns:a16="http://schemas.microsoft.com/office/drawing/2014/main" val="648087500"/>
                    </a:ext>
                  </a:extLst>
                </a:gridCol>
                <a:gridCol w="6315996">
                  <a:extLst>
                    <a:ext uri="{9D8B030D-6E8A-4147-A177-3AD203B41FA5}">
                      <a16:colId xmlns:a16="http://schemas.microsoft.com/office/drawing/2014/main" val="1669124265"/>
                    </a:ext>
                  </a:extLst>
                </a:gridCol>
              </a:tblGrid>
              <a:tr h="1320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2000" kern="12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Potes/ Devas kārtas numurs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Norāda personas saņemto vakcīnu devu skaitli. Piemēram, ja veikta primārā vakcinācija ar divām vakcīnu devām un 1. </a:t>
                      </a:r>
                      <a:r>
                        <a:rPr lang="lv-LV" sz="20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</a:t>
                      </a: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un tiek veikta 2. </a:t>
                      </a:r>
                      <a:r>
                        <a:rPr lang="lv-LV" sz="20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</a:t>
                      </a: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tad jānorāda  skaitlis 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3402605"/>
                  </a:ext>
                </a:extLst>
              </a:tr>
              <a:tr h="1984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Vakcinācijas procesa posms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Primārā cikla ietvaros norāda: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 pote / 2. pote/ 3. pote (</a:t>
                      </a:r>
                      <a:r>
                        <a:rPr lang="lv-LV" sz="20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imūnsupresētām</a:t>
                      </a: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personām)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20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Balstvakcinācijas</a:t>
                      </a: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gadījumā  norāda: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lv-LV" sz="20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</a:t>
                      </a: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(t.sk. pēc Janssen/ </a:t>
                      </a:r>
                      <a:r>
                        <a:rPr lang="lv-LV" sz="20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Jcovden</a:t>
                      </a:r>
                      <a:r>
                        <a:rPr lang="lv-LV" sz="20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 potes) vai 2. </a:t>
                      </a:r>
                      <a:r>
                        <a:rPr lang="lv-LV" sz="20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</a:t>
                      </a:r>
                      <a:endParaRPr lang="lv-LV" sz="2000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385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053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7FB7E-7EE7-487F-A48A-E11E7B2E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Ievadīto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datu kvalitāte E-veselībā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858D2-81F3-4C36-9A87-3ABEAEF8E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390" y="1752600"/>
            <a:ext cx="7700010" cy="4373573"/>
          </a:xfrm>
        </p:spPr>
        <p:txBody>
          <a:bodyPr>
            <a:normAutofit/>
          </a:bodyPr>
          <a:lstStyle/>
          <a:p>
            <a:pPr lvl="0" algn="just"/>
            <a:r>
              <a:rPr lang="lv-LV" sz="2400" b="1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Kļūdas:</a:t>
            </a:r>
          </a:p>
          <a:p>
            <a:pPr lvl="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9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19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reparātu nosaukumi, kuri neattiecas uz Covid-19 vakcināciju;</a:t>
            </a:r>
          </a:p>
          <a:p>
            <a:pPr lvl="0" algn="just">
              <a:spcBef>
                <a:spcPts val="0"/>
              </a:spcBef>
            </a:pPr>
            <a:endParaRPr lang="lv-LV" sz="19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9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19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reparāta ievadīšanas daudzums –0.3, 0.5 vai 0.25;</a:t>
            </a:r>
          </a:p>
          <a:p>
            <a:pPr lvl="0" algn="just">
              <a:spcBef>
                <a:spcPts val="0"/>
              </a:spcBef>
            </a:pPr>
            <a:endParaRPr lang="lv-LV" sz="19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9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Preparāta ievadīšanas veids - nav norādīts intramuskulāri;</a:t>
            </a:r>
          </a:p>
          <a:p>
            <a:pPr lvl="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9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norādīti neeksistējoši vakcinācijas kodi;</a:t>
            </a:r>
            <a:endParaRPr lang="lv-LV" sz="19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9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kļūdaina vakcīnas preparāta sērija</a:t>
            </a:r>
          </a:p>
          <a:p>
            <a:pPr lvl="0" algn="just">
              <a:spcBef>
                <a:spcPts val="0"/>
              </a:spcBef>
            </a:pPr>
            <a:endParaRPr lang="lv-LV" sz="19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lv-LV" sz="1800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lv-LV" sz="24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6228DC-E1D5-4025-AF08-7D7489499F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555039-3837-4426-A162-8746DA9A0B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FA375-4AB3-4945-A317-129384D03B6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619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051200" y="3348990"/>
            <a:ext cx="7407000" cy="2757520"/>
          </a:xfrm>
        </p:spPr>
        <p:txBody>
          <a:bodyPr>
            <a:noAutofit/>
          </a:bodyPr>
          <a:lstStyle/>
          <a:p>
            <a: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Biežākās kļūdas ievadot datus </a:t>
            </a:r>
            <a:br>
              <a:rPr lang="lv-LV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Vadības informācijas sistēmā</a:t>
            </a:r>
            <a: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 e-veselībā </a:t>
            </a:r>
            <a:b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v-LV" altLang="en-US" sz="2000" b="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</a:rPr>
              <a:t>Nacionālais veselības dienests</a:t>
            </a:r>
            <a:br>
              <a:rPr lang="lv-LV" altLang="en-US" sz="2000" b="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</a:rPr>
            </a:br>
            <a:r>
              <a:rPr lang="lv-LV" altLang="en-US" sz="2000" b="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</a:rPr>
              <a:t>Līgumpartneru departaments</a:t>
            </a:r>
            <a:br>
              <a:rPr lang="lv-LV" altLang="en-US" sz="2000" b="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</a:rPr>
            </a:br>
            <a:r>
              <a:rPr lang="lv-LV" altLang="en-US" sz="2000" b="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</a:rPr>
              <a:t>Vidzemes nodaļas vadītāja Sigita Alhimoviča</a:t>
            </a:r>
            <a:br>
              <a:rPr lang="lv-LV" altLang="en-US" sz="2000" b="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</a:rPr>
            </a:br>
            <a:r>
              <a:rPr lang="lv-LV" altLang="en-US" sz="2000" b="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</a:rPr>
              <a:t>24.11.2022.</a:t>
            </a:r>
            <a:br>
              <a:rPr lang="lv-LV" altLang="en-US" sz="2000" b="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</a:rPr>
            </a:br>
            <a: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lv-LV" sz="2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5237163"/>
            <a:ext cx="7772400" cy="1392237"/>
          </a:xfrm>
        </p:spPr>
        <p:txBody>
          <a:bodyPr/>
          <a:lstStyle/>
          <a:p>
            <a:endParaRPr lang="lv-LV" altLang="en-US" dirty="0">
              <a:ea typeface="ヒラギノ角ゴ Pro W3" pitchFamily="125" charset="-128"/>
            </a:endParaRPr>
          </a:p>
          <a:p>
            <a:endParaRPr lang="lv-LV" altLang="en-US" dirty="0">
              <a:ea typeface="ヒラギノ角ゴ Pro W3" pitchFamily="125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01AE4-E1B6-1F98-730D-040CB08C9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9457" y="381000"/>
            <a:ext cx="6577343" cy="1036642"/>
          </a:xfrm>
        </p:spPr>
        <p:txBody>
          <a:bodyPr/>
          <a:lstStyle/>
          <a:p>
            <a:r>
              <a:rPr lang="lv-LV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Ievadīto</a:t>
            </a:r>
            <a:r>
              <a:rPr lang="lv-LV" sz="240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datu kvalitāte E-veselībā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0A121-BD0C-59CD-F156-DE9AACBCD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261" y="1752600"/>
            <a:ext cx="8134539" cy="4373573"/>
          </a:xfrm>
        </p:spPr>
        <p:txBody>
          <a:bodyPr/>
          <a:lstStyle/>
          <a:p>
            <a:r>
              <a:rPr lang="lv-LV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lv-LV" sz="20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evadot COVID-19 vakcinācijas faktu: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jāievēro </a:t>
            </a:r>
            <a:r>
              <a:rPr lang="lv-LV" sz="20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“Vakcinācijas rokasgrāmatā”</a:t>
            </a:r>
            <a:r>
              <a:rPr lang="lv-LV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ievietotā informācija;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vakcīnas preparāts un kods jānorāda tāds kā norādīts vakcīnas piegādes pavadzīmē;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vakcīnas preparāta sērija jāievada tāda kā </a:t>
            </a:r>
            <a:r>
              <a:rPr lang="lv-LV" sz="20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norādīta uz flakona</a:t>
            </a:r>
            <a:r>
              <a:rPr lang="lv-LV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lv-LV" sz="2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lv-LV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lv-LV" sz="2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88E95A-C0AE-F391-334E-C0E65F83AF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B5B89-8F42-8F17-2F52-845436A68E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51032-4E2B-0284-3926-2B7C73AD54A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20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B0E2B28-9D95-C2E7-26C1-6DC734948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543" y="3669561"/>
            <a:ext cx="4547445" cy="224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290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F95ED-2769-ABAB-8222-DF3433B72D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A4558B-2518-0A88-C8AE-0A91C7B13F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AE5C1-AC0A-2FA9-08A6-E7038B2145A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399" y="6324600"/>
            <a:ext cx="405319" cy="222115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21</a:t>
            </a:fld>
            <a:endParaRPr lang="en-US" alt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5D81A7F-5122-B879-7008-2E1FEE0358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148327"/>
              </p:ext>
            </p:extLst>
          </p:nvPr>
        </p:nvGraphicFramePr>
        <p:xfrm>
          <a:off x="447473" y="1602720"/>
          <a:ext cx="8249054" cy="4535429"/>
        </p:xfrm>
        <a:graphic>
          <a:graphicData uri="http://schemas.openxmlformats.org/drawingml/2006/table">
            <a:tbl>
              <a:tblPr firstRow="1" firstCol="1" bandRow="1"/>
              <a:tblGrid>
                <a:gridCol w="4201773">
                  <a:extLst>
                    <a:ext uri="{9D8B030D-6E8A-4147-A177-3AD203B41FA5}">
                      <a16:colId xmlns:a16="http://schemas.microsoft.com/office/drawing/2014/main" val="787499829"/>
                    </a:ext>
                  </a:extLst>
                </a:gridCol>
                <a:gridCol w="2590929">
                  <a:extLst>
                    <a:ext uri="{9D8B030D-6E8A-4147-A177-3AD203B41FA5}">
                      <a16:colId xmlns:a16="http://schemas.microsoft.com/office/drawing/2014/main" val="3210826178"/>
                    </a:ext>
                  </a:extLst>
                </a:gridCol>
                <a:gridCol w="1456352">
                  <a:extLst>
                    <a:ext uri="{9D8B030D-6E8A-4147-A177-3AD203B41FA5}">
                      <a16:colId xmlns:a16="http://schemas.microsoft.com/office/drawing/2014/main" val="1193185639"/>
                    </a:ext>
                  </a:extLst>
                </a:gridCol>
              </a:tblGrid>
              <a:tr h="538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Biežākās Covid-19 vakcīnas preparāta koda kļūdas</a:t>
                      </a:r>
                      <a:endParaRPr lang="lv-LV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794977"/>
                  </a:ext>
                </a:extLst>
              </a:tr>
              <a:tr h="263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532732"/>
                  </a:ext>
                </a:extLst>
              </a:tr>
              <a:tr h="263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Skaits no Preparats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226044"/>
                  </a:ext>
                </a:extLst>
              </a:tr>
              <a:tr h="538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Vakcīnas preparāts (no proc.)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Vakcīnas preparāts kods (no proc.)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Kopsumma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23944"/>
                  </a:ext>
                </a:extLst>
              </a:tr>
              <a:tr h="2623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COMIRNATY Original/Omicron BA.1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EU/1/20/1528/007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0818412"/>
                  </a:ext>
                </a:extLst>
              </a:tr>
              <a:tr h="2623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COMIRNATY Original/Omicron BA.4-5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EU/1/20/1528/009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773894"/>
                  </a:ext>
                </a:extLst>
              </a:tr>
              <a:tr h="538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COVID-19 </a:t>
                      </a:r>
                      <a:r>
                        <a:rPr lang="lv-LV" sz="14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Vaccine</a:t>
                      </a:r>
                      <a:r>
                        <a:rPr lang="lv-LV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lv-LV" sz="14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inactivated</a:t>
                      </a:r>
                      <a:r>
                        <a:rPr lang="lv-LV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lv-LV" sz="14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adjuvanted</a:t>
                      </a:r>
                      <a:r>
                        <a:rPr lang="lv-LV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Valneva</a:t>
                      </a:r>
                      <a:endParaRPr lang="lv-LV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EU/1/21/1624/001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44939"/>
                  </a:ext>
                </a:extLst>
              </a:tr>
              <a:tr h="538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Spikevax (previously COVID-19 Vaccine Moderna)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EU/1/20/1507/002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5859194"/>
                  </a:ext>
                </a:extLst>
              </a:tr>
              <a:tr h="263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EU/1/20/1507/003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900949"/>
                  </a:ext>
                </a:extLst>
              </a:tr>
              <a:tr h="2623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Spikevax bivalent Original/Omicron BA.1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EU/1/20/1507/004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348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8375293"/>
                  </a:ext>
                </a:extLst>
              </a:tr>
              <a:tr h="538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VaxigripTetra suspension for injection in pre-filled syringe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16-0141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176781"/>
                  </a:ext>
                </a:extLst>
              </a:tr>
              <a:tr h="263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Gala summa</a:t>
                      </a: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4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529</a:t>
                      </a:r>
                      <a:endParaRPr lang="lv-LV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748696"/>
                  </a:ext>
                </a:extLst>
              </a:tr>
            </a:tbl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5807BCAE-4775-97E9-B8FD-0D51D274F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0396" y="107683"/>
            <a:ext cx="678613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Vakcinācijas fakta pret Covid-19 datu ievades procesā biežāk pieļautās kļūdas: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lv-LV" altLang="lv-LV" sz="16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 22.11.2022 ir </a:t>
            </a:r>
            <a:r>
              <a:rPr kumimoji="0" lang="lv-LV" altLang="lv-LV" sz="16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520</a:t>
            </a:r>
            <a:r>
              <a:rPr kumimoji="0" lang="lv-LV" altLang="lv-LV" sz="16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kļūdas (tās ir krietni samazinātas </a:t>
            </a:r>
            <a:r>
              <a:rPr kumimoji="0" lang="lv-LV" altLang="lv-LV" sz="16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kumimoji="0" lang="lv-LV" altLang="lv-LV" sz="16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izlabotas, jo uz  25.10.2022. tās bija </a:t>
            </a:r>
            <a:r>
              <a:rPr kumimoji="0" lang="lv-LV" altLang="lv-LV" sz="16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1261 kļūdas)</a:t>
            </a:r>
            <a:r>
              <a:rPr kumimoji="0" lang="lv-LV" altLang="lv-LV" sz="16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Vakcīnas preparāta koda kļūdaini ieraksti - tiek norādīts neeksistējo</a:t>
            </a:r>
            <a:r>
              <a:rPr kumimoji="0" lang="lv-LV" altLang="lv-LV" sz="16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</a:t>
            </a:r>
            <a:r>
              <a:rPr kumimoji="0" lang="lv-LV" altLang="lv-LV" sz="16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preparāta kods:</a:t>
            </a:r>
            <a:endParaRPr kumimoji="0" lang="lv-LV" altLang="lv-LV" sz="1600" b="0" i="0" u="none" strike="noStrike" cap="none" normalizeH="0" baseline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69659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F95ED-2769-ABAB-8222-DF3433B72D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A4558B-2518-0A88-C8AE-0A91C7B13F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AE5C1-AC0A-2FA9-08A6-E7038B2145A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4502" cy="20266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22</a:t>
            </a:fld>
            <a:endParaRPr lang="en-US" alt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E8035A0-E48F-CEFC-9F86-9E2276AF9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717797"/>
              </p:ext>
            </p:extLst>
          </p:nvPr>
        </p:nvGraphicFramePr>
        <p:xfrm>
          <a:off x="1099226" y="1643975"/>
          <a:ext cx="7435174" cy="4328804"/>
        </p:xfrm>
        <a:graphic>
          <a:graphicData uri="http://schemas.openxmlformats.org/drawingml/2006/table">
            <a:tbl>
              <a:tblPr firstRow="1" firstCol="1" bandRow="1"/>
              <a:tblGrid>
                <a:gridCol w="3626248">
                  <a:extLst>
                    <a:ext uri="{9D8B030D-6E8A-4147-A177-3AD203B41FA5}">
                      <a16:colId xmlns:a16="http://schemas.microsoft.com/office/drawing/2014/main" val="903015213"/>
                    </a:ext>
                  </a:extLst>
                </a:gridCol>
                <a:gridCol w="3808926">
                  <a:extLst>
                    <a:ext uri="{9D8B030D-6E8A-4147-A177-3AD203B41FA5}">
                      <a16:colId xmlns:a16="http://schemas.microsoft.com/office/drawing/2014/main" val="2247213164"/>
                    </a:ext>
                  </a:extLst>
                </a:gridCol>
              </a:tblGrid>
              <a:tr h="2917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Stage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VaccNr.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933787"/>
                  </a:ext>
                </a:extLst>
              </a:tr>
              <a:tr h="52054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 i="1">
                          <a:solidFill>
                            <a:srgbClr val="30549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kāda/kurā pote: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 i="1">
                          <a:solidFill>
                            <a:srgbClr val="30549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kurā pēc kārtas pote/kurš dūriens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612372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1.pote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226482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2.pote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8159852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1.balstvakcinācija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476419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2.balstvakcinācija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6973182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3.balstvakcinācija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kļūdais ieraksts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1789758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4.balstvakcinācija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kļūdais ieraksts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458120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Vakcinācija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kļūdais ieraksts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762560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6.balstvakcinācija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kļūdais ieraksts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353921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kļūdais ieraksts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314294"/>
                  </a:ext>
                </a:extLst>
              </a:tr>
              <a:tr h="59904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Nav norādīta info - neaizpildīts lauks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kļūdais ieraksts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284485"/>
                  </a:ext>
                </a:extLst>
              </a:tr>
              <a:tr h="2917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10.balstvakcinācija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800" dirty="0" err="1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kļūdais</a:t>
                      </a:r>
                      <a:r>
                        <a:rPr lang="lv-LV" sz="18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ieraksts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49231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67AA7D9F-DB68-6D6E-2A20-1442E9F36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73" y="370313"/>
            <a:ext cx="669242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</a:rPr>
              <a:t>Tiek kļūdaini norādītas potes (</a:t>
            </a:r>
            <a:r>
              <a:rPr lang="lv-LV" altLang="lv-LV" sz="2400" b="1" dirty="0" err="1">
                <a:solidFill>
                  <a:schemeClr val="accent6">
                    <a:lumMod val="75000"/>
                  </a:schemeClr>
                </a:solidFill>
              </a:rPr>
              <a:t>Stage</a:t>
            </a: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</a:rPr>
              <a:t>) un (dūriena) </a:t>
            </a:r>
            <a:r>
              <a:rPr lang="lv-LV" altLang="lv-LV" sz="2400" b="1" dirty="0" err="1">
                <a:solidFill>
                  <a:schemeClr val="accent6">
                    <a:lumMod val="75000"/>
                  </a:schemeClr>
                </a:solidFill>
              </a:rPr>
              <a:t>VaccNr</a:t>
            </a: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</a:rPr>
              <a:t>. :</a:t>
            </a:r>
          </a:p>
        </p:txBody>
      </p:sp>
    </p:spTree>
    <p:extLst>
      <p:ext uri="{BB962C8B-B14F-4D97-AF65-F5344CB8AC3E}">
        <p14:creationId xmlns:p14="http://schemas.microsoft.com/office/powerpoint/2010/main" val="4182102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F95ED-2769-ABAB-8222-DF3433B72D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A4558B-2518-0A88-C8AE-0A91C7B13F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AE5C1-AC0A-2FA9-08A6-E7038B2145A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399" y="6324600"/>
            <a:ext cx="405319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23</a:t>
            </a:fld>
            <a:endParaRPr lang="en-US" alt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EB7782-D9AD-7A57-B316-AE8C665D3E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492715"/>
              </p:ext>
            </p:extLst>
          </p:nvPr>
        </p:nvGraphicFramePr>
        <p:xfrm>
          <a:off x="612843" y="1517516"/>
          <a:ext cx="7921556" cy="4426087"/>
        </p:xfrm>
        <a:graphic>
          <a:graphicData uri="http://schemas.openxmlformats.org/drawingml/2006/table">
            <a:tbl>
              <a:tblPr firstRow="1" firstCol="1" bandRow="1"/>
              <a:tblGrid>
                <a:gridCol w="2883127">
                  <a:extLst>
                    <a:ext uri="{9D8B030D-6E8A-4147-A177-3AD203B41FA5}">
                      <a16:colId xmlns:a16="http://schemas.microsoft.com/office/drawing/2014/main" val="3899260912"/>
                    </a:ext>
                  </a:extLst>
                </a:gridCol>
                <a:gridCol w="1429825">
                  <a:extLst>
                    <a:ext uri="{9D8B030D-6E8A-4147-A177-3AD203B41FA5}">
                      <a16:colId xmlns:a16="http://schemas.microsoft.com/office/drawing/2014/main" val="2460163971"/>
                    </a:ext>
                  </a:extLst>
                </a:gridCol>
                <a:gridCol w="1663433">
                  <a:extLst>
                    <a:ext uri="{9D8B030D-6E8A-4147-A177-3AD203B41FA5}">
                      <a16:colId xmlns:a16="http://schemas.microsoft.com/office/drawing/2014/main" val="2528257345"/>
                    </a:ext>
                  </a:extLst>
                </a:gridCol>
                <a:gridCol w="1945171">
                  <a:extLst>
                    <a:ext uri="{9D8B030D-6E8A-4147-A177-3AD203B41FA5}">
                      <a16:colId xmlns:a16="http://schemas.microsoft.com/office/drawing/2014/main" val="717863713"/>
                    </a:ext>
                  </a:extLst>
                </a:gridCol>
              </a:tblGrid>
              <a:tr h="6052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Stage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VaccNr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Skaits no Stage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Summa no VaccNr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104034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10.balstvakcinācija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0032384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10.balstvakcinācija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3300291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4.balstvakcinācija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994061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4.balstvakcinācija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538332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4.balstvakcinācija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305018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4.balstvakcinācija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1744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069750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6.balstvakcinācija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3175559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7813032"/>
                  </a:ext>
                </a:extLst>
              </a:tr>
              <a:tr h="54496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346449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1919800"/>
                  </a:ext>
                </a:extLst>
              </a:tr>
              <a:tr h="29496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Vakcinācija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819655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Gala summa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1861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066726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01BE8C8E-02D2-D429-CA54-70A4B677C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399" y="491445"/>
            <a:ext cx="70653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</a:rPr>
              <a:t>Šādu kļūdu apkopojums:</a:t>
            </a:r>
          </a:p>
        </p:txBody>
      </p:sp>
    </p:spTree>
    <p:extLst>
      <p:ext uri="{BB962C8B-B14F-4D97-AF65-F5344CB8AC3E}">
        <p14:creationId xmlns:p14="http://schemas.microsoft.com/office/powerpoint/2010/main" val="29099667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>
            <a:normAutofit/>
          </a:bodyPr>
          <a:lstStyle/>
          <a:p>
            <a:r>
              <a:rPr lang="lv-LV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Mājaslapa: www.vmnvd.gov.lv</a:t>
            </a:r>
          </a:p>
          <a:p>
            <a:r>
              <a:rPr lang="lv-LV" alt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Twitter</a:t>
            </a:r>
            <a:r>
              <a:rPr lang="lv-LV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www.twitter.com/vmnvd.gov.lv</a:t>
            </a:r>
          </a:p>
          <a:p>
            <a:pPr>
              <a:lnSpc>
                <a:spcPct val="80000"/>
              </a:lnSpc>
            </a:pPr>
            <a:endParaRPr lang="lv-LV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lv-LV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9A439-6550-D4B0-C9C2-968F863A4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438908"/>
            <a:ext cx="5340036" cy="978733"/>
          </a:xfrm>
        </p:spPr>
        <p:txBody>
          <a:bodyPr>
            <a:normAutofit fontScale="90000"/>
          </a:bodyPr>
          <a:lstStyle/>
          <a:p>
            <a:pPr algn="ctr"/>
            <a:r>
              <a:rPr lang="lv-LV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evadīto datu kvalitāte VIS APANS </a:t>
            </a:r>
            <a:br>
              <a:rPr lang="lv-LV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97EEB-D575-69C3-C782-635550B72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785" y="1470194"/>
            <a:ext cx="8078304" cy="463184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2006.gada 4.aprīļa noteikumu Nr.265 “Medicīnisko dokumentu lietvedības kārtība” apstiprinātā veidlapa Nr.024/u - </a:t>
            </a:r>
            <a:r>
              <a:rPr lang="en-US" sz="1800" b="1" u="sng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Ambulatorā</a:t>
            </a:r>
            <a:r>
              <a:rPr lang="en-US" sz="1800" b="1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u="sng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pacienta</a:t>
            </a:r>
            <a:r>
              <a:rPr lang="en-US" sz="1800" b="1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talons</a:t>
            </a:r>
            <a:endParaRPr lang="lv-LV" sz="1800" b="1" u="sng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Ambulatorā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pacienta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talons</a:t>
            </a: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pēc ievades Vadības informācijas sistēmas am</a:t>
            </a:r>
            <a:r>
              <a:rPr lang="lv-LV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bulatoro pakalpojumu apmaksas norēķinu sistēmā </a:t>
            </a: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(turpmāk –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 APANS</a:t>
            </a: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iegūst vienu no statusiem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APMAKSĀJAMS</a:t>
            </a:r>
            <a:b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sz="18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NEAPMAKSĀJAMS </a:t>
            </a:r>
            <a:b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sz="18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PĀRSKATĪŠANAI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BDCCC-A384-1FD1-25F8-B02349B5DA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02221"/>
            <a:ext cx="1981200" cy="304800"/>
          </a:xfrm>
        </p:spPr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18B5A5-8F47-2F7A-9200-B38636D8F54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11B4A-EDFF-6F6C-8F93-846BA383CFA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AB6FB4D-0B2F-EB4A-DE5C-0323172C8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9119" y="2940154"/>
            <a:ext cx="4620156" cy="8790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A6BBBE5-CFE4-BFCF-1F04-0C19DF226E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9119" y="3965169"/>
            <a:ext cx="4620153" cy="3918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F7819B2-67CA-FE89-0B51-133D7D9A6B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5777" y="4991201"/>
            <a:ext cx="611505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066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73321-31B6-FD18-93AB-DD1095FA5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Ambulatorā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pacienta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talon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biežāk sastopamie kļūdu paziņojumi</a:t>
            </a:r>
            <a:b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443A3-08C8-3DA5-DE02-43DC54917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086" y="1569994"/>
            <a:ext cx="8591449" cy="178604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lv-LV" sz="16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Lai saņemtu samaksu par personai sniegtajiem veselības aprūpes pakalpojumiem, </a:t>
            </a:r>
            <a:r>
              <a:rPr lang="lv-LV" sz="1600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 aprūpes epizode ilgst vairāk nekā 30 kalendāra dienas</a:t>
            </a:r>
            <a:r>
              <a:rPr lang="lv-LV" sz="16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ārstniecības iestāde to noslēdz pēc 30 kalendāra dienām, skaitot no aprūpes epizodes sākšanās dienas, un ar nākamo personas apmeklējumu uzsāk jaunu aprūpes epizodi.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Kļūdas: Apmeklējumu skaits ir lielāks par epizodes dienu skaitu piemēram:</a:t>
            </a:r>
          </a:p>
          <a:p>
            <a:r>
              <a:rPr lang="lv-LV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aprūpes epizodes ilgums dienās ir </a:t>
            </a:r>
            <a:r>
              <a:rPr lang="lv-LV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lv-LV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pie apmeklējumiem norādīts </a:t>
            </a:r>
            <a:r>
              <a:rPr lang="lv-LV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357E35-3F5C-D912-7D56-982AF6E1C9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89A933-6647-8188-2096-5C21988DED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D572C-A00A-75C8-0E90-8A24A19868F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1DD520C-41A9-95B1-0FDD-CEE609686C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7" y="3344101"/>
            <a:ext cx="8505825" cy="16478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B4FDC8F-4838-01C1-632D-2F3072CA1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086" y="5144277"/>
            <a:ext cx="8505825" cy="95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683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195AC-BFDD-986E-92FC-8DF963299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6372" y="317938"/>
            <a:ext cx="6930428" cy="1036642"/>
          </a:xfrm>
        </p:spPr>
        <p:txBody>
          <a:bodyPr>
            <a:normAutofit fontScale="90000"/>
          </a:bodyPr>
          <a:lstStyle/>
          <a:p>
            <a:pPr algn="ctr"/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Ambulatorā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pacienta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talon</a:t>
            </a:r>
            <a: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lv-LV" sz="28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evadīto datu kvalitāte VIS APANS</a:t>
            </a:r>
            <a:br>
              <a:rPr lang="lv-LV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sz="2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0994AE-E48E-AE9E-556C-ED4F6AEBF3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D67451-64A3-52D8-1C53-3C96043E2A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83298-7E64-7672-A1E8-CF37B24118E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393BBE-2422-01E7-3FCA-9FD9B9F390DF}"/>
              </a:ext>
            </a:extLst>
          </p:cNvPr>
          <p:cNvSpPr txBox="1"/>
          <p:nvPr/>
        </p:nvSpPr>
        <p:spPr>
          <a:xfrm>
            <a:off x="893379" y="4100702"/>
            <a:ext cx="7420304" cy="1792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000" b="1" u="sng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Kļūdas: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Ārsta-pakalpojuma sniedzēja kods nav norādīts, vai ir norādīts neeksistējoša ārsta kods;</a:t>
            </a:r>
            <a:endParaRPr lang="lv-LV" sz="24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Ārsta-pakalpojuma sniedzēja specialitātes kods nav norādīts vai neeksistē, vai arī norādītā specialitātē ārsts nedarbojas.</a:t>
            </a:r>
            <a:endParaRPr lang="lv-LV" sz="24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C6052-A697-74E3-C0C1-86A7C5EB1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A17DE3-EB5E-7D86-92E7-6E6BE61C3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" y="1553007"/>
            <a:ext cx="850582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217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9C8E1-ADB7-6942-6ADD-A1EF12D47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335" y="381000"/>
            <a:ext cx="6767465" cy="103664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Ambulatorā</a:t>
            </a:r>
            <a:r>
              <a:rPr lang="en-US" sz="27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pacienta</a:t>
            </a:r>
            <a:r>
              <a:rPr lang="en-US" sz="27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talon</a:t>
            </a:r>
            <a:r>
              <a:rPr lang="lv-LV" sz="27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27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sz="27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sz="27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evadīto datu kvalitāte VIS APANS</a:t>
            </a:r>
            <a:b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CE35D-C66E-39DC-D562-727D2A1B3C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8345D-757B-262F-836D-AE658FB39B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756B2-1888-CDD4-5484-DE9819EC55B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E7274E-49A7-DE35-4E55-F00038D6D93E}"/>
              </a:ext>
            </a:extLst>
          </p:cNvPr>
          <p:cNvSpPr txBox="1"/>
          <p:nvPr/>
        </p:nvSpPr>
        <p:spPr>
          <a:xfrm>
            <a:off x="609600" y="3836276"/>
            <a:ext cx="8397766" cy="252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000" b="1" u="sng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Kļūdas: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Manipulācijai 60444 </a:t>
            </a:r>
            <a:r>
              <a:rPr lang="lv-LV" sz="12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(Pieaugušo (vecumā no 65 gadiem) profilaktiskās apskates, ko veic ģimenes ārsts)</a:t>
            </a:r>
            <a:r>
              <a:rPr lang="lv-LV" sz="12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nav atrasta neviena atbilstoša pacientu grupa!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lv-LV" sz="2000" u="sng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piemēram</a:t>
            </a: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lv-LV" sz="20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manipulācijai 60444</a:t>
            </a:r>
            <a:r>
              <a:rPr lang="lv-LV" sz="12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atbilst pacientu grupa 16 - </a:t>
            </a:r>
            <a:r>
              <a:rPr lang="lv-LV" sz="1200" i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Persona, kurai veic profilaktiskās apskates Ministru kabineta noteiktā kārtībā</a:t>
            </a:r>
            <a:r>
              <a:rPr lang="lv-LV" sz="1200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lv-LV" sz="12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3D5FA-C4F9-12F7-CD3C-1FDD4D161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8837D33-26D6-676D-3FED-20054BB06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358" y="1616069"/>
            <a:ext cx="8582505" cy="9228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171A880-AC6A-EEFF-FD00-BF149BDCA5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358" y="2809430"/>
            <a:ext cx="8582504" cy="587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292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03568-EFCE-26FD-1F70-7D1FE90B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1473" y="381000"/>
            <a:ext cx="6405327" cy="1036642"/>
          </a:xfrm>
        </p:spPr>
        <p:txBody>
          <a:bodyPr>
            <a:normAutofit fontScale="90000"/>
          </a:bodyPr>
          <a:lstStyle/>
          <a:p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Ambulatorā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talon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evadīto datu kvalitāte VIS APANS</a:t>
            </a:r>
            <a:br>
              <a:rPr lang="lv-LV" sz="16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83CB5-28FD-2565-9815-FA68D7DE1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373380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lv-LV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Paziņojums bieži saistīts ar tukšajām rindām manipulāciju sadaļā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8AEBD-E4F3-97F7-097F-B1F7B138E1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C24CD2-4D7C-D639-2194-4EA2C5E895B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5AEB0-AB9F-5989-0CDB-5DDD39E917C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D85E95-3023-9399-7AD1-38263E1EC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87" y="2929847"/>
            <a:ext cx="8670813" cy="123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381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9804D-F15D-267C-BC79-9A12EABBC2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06F610-F72E-46F8-6878-1F82E187F8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DF13B-B2B8-C34D-76CA-5A66795943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7" name="Content Placeholder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9B5E5D7-8D02-473C-864A-A8C8423FE8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090" y="1570445"/>
            <a:ext cx="8169310" cy="127234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587CA4D-A339-EB95-973C-C4C4EC8F74B6}"/>
              </a:ext>
            </a:extLst>
          </p:cNvPr>
          <p:cNvSpPr txBox="1"/>
          <p:nvPr/>
        </p:nvSpPr>
        <p:spPr>
          <a:xfrm rot="10800000" flipV="1">
            <a:off x="714703" y="3251192"/>
            <a:ext cx="7972097" cy="2024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u="sng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Kļūdas</a:t>
            </a:r>
            <a:r>
              <a:rPr lang="lv-LV" sz="20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Pacienta personas kods nav pareizs;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ersonas kodam atbilstoša persona nav atrasta pakalpojumu saņēmēju reģistrā;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ATVK kods nav norādīts.</a:t>
            </a: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FD436078-6460-9ED9-1D81-B941235B2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23" y="454573"/>
            <a:ext cx="6741449" cy="1036642"/>
          </a:xfrm>
        </p:spPr>
        <p:txBody>
          <a:bodyPr/>
          <a:lstStyle/>
          <a:p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Ambulatorā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talon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evadīto datu kvalitāte VIS APANS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59226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7D984-CFA1-FD64-42B5-BF0F20061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281" y="381000"/>
            <a:ext cx="6776519" cy="1036642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Ambulatorā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pacienta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talon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aizpildāmie lauki un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evadīto datu kvalitāte VIS APANS</a:t>
            </a:r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7E78A-8CC9-9675-3C59-CFF3D449A61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63904F-7711-FC52-46DE-88A693BFD846}"/>
              </a:ext>
            </a:extLst>
          </p:cNvPr>
          <p:cNvSpPr txBox="1"/>
          <p:nvPr/>
        </p:nvSpPr>
        <p:spPr>
          <a:xfrm>
            <a:off x="515007" y="3517559"/>
            <a:ext cx="8019393" cy="1695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000" b="1" u="sng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Kļūdas:</a:t>
            </a:r>
            <a:endParaRPr lang="lv-LV" sz="2000" b="1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Neeksistējošs diagnozes kods;</a:t>
            </a: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Pamatdiagnoze nav norādīta vai neeksistē;</a:t>
            </a: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Talonā ir ievadītas vairāk nekā 1 </a:t>
            </a:r>
            <a:r>
              <a:rPr lang="lv-LV" sz="2000" b="1" dirty="0" err="1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pamatdiagnoze</a:t>
            </a:r>
            <a:r>
              <a:rPr lang="lv-LV" sz="2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v-LV" sz="2000" dirty="0">
              <a:solidFill>
                <a:schemeClr val="accent6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>
            <a:extLst>
              <a:ext uri="{FF2B5EF4-FFF2-40B4-BE49-F238E27FC236}">
                <a16:creationId xmlns:a16="http://schemas.microsoft.com/office/drawing/2014/main" id="{406C0853-C605-6279-5A16-B5780926F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87" y="1857156"/>
            <a:ext cx="8676730" cy="1483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4430976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27365</TotalTime>
  <Words>1410</Words>
  <Application>Microsoft Office PowerPoint</Application>
  <PresentationFormat>On-screen Show (4:3)</PresentationFormat>
  <Paragraphs>275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Symbol</vt:lpstr>
      <vt:lpstr>Times New Roman</vt:lpstr>
      <vt:lpstr>Verdana</vt:lpstr>
      <vt:lpstr>Wingdings</vt:lpstr>
      <vt:lpstr>89_Prezentacija_templateLV</vt:lpstr>
      <vt:lpstr>Ģimenes ārstiem izsūtītās vēstules atrodas</vt:lpstr>
      <vt:lpstr>Biežākās kļūdas ievadot datus  Vadības informācijas sistēmā un e-veselībā   Nacionālais veselības dienests Līgumpartneru departaments Vidzemes nodaļas vadītāja Sigita Alhimoviča 24.11.2022.  </vt:lpstr>
      <vt:lpstr>Ievadīto datu kvalitāte VIS APANS  </vt:lpstr>
      <vt:lpstr>Ambulatorā pacienta talona aizpildāmie lauki un biežāk sastopamie kļūdu paziņojumi </vt:lpstr>
      <vt:lpstr> Ambulatorā pacienta talona aizpildāmie lauki un ievadīto datu kvalitāte VIS APANS </vt:lpstr>
      <vt:lpstr>Ambulatorā pacienta talona aizpildāmie lauki un ievadīto datu kvalitāte VIS APANS  </vt:lpstr>
      <vt:lpstr>Ambulatorā pacienta talona aizpildāmie lauki un ievadīto datu kvalitāte VIS APANS </vt:lpstr>
      <vt:lpstr>Ambulatorā pacienta talona aizpildāmie lauki un ievadīto datu kvalitāte VIS APANS</vt:lpstr>
      <vt:lpstr>Ambulatorā pacienta talona aizpildāmie lauki un ievadīto datu kvalitāte VIS APANS</vt:lpstr>
      <vt:lpstr>Ambulatorā pacienta talona aizpildāmie lauki un ievadīto datu kvalitāte VIS APANS </vt:lpstr>
      <vt:lpstr>Ambulatorā pacienta talona aizpildāmie lauki un ievadīto datu kvalitāte VIS APANS  </vt:lpstr>
      <vt:lpstr>Ambulatorā pacienta talona aizpildāmie lauki un ievadīto datu kvalitāte VIS APANS</vt:lpstr>
      <vt:lpstr>Ambulatorā pacienta talona aizpildāmie lauki un ievadīto datu kvalitāte VIS APANS</vt:lpstr>
      <vt:lpstr>Ambulatorā pacienta talona aizpildāmie lauki un ievadīto datu kvalitāte VIS APANS</vt:lpstr>
      <vt:lpstr>Ievadīto datu kvalitāte VIS APANS</vt:lpstr>
      <vt:lpstr>Ievadīto datu kvalitāte VIS APANS</vt:lpstr>
      <vt:lpstr>Ievadīto datu kvalitāte E-veselībā</vt:lpstr>
      <vt:lpstr>Ievadīto datu kvalitāte E-veselībā</vt:lpstr>
      <vt:lpstr>Ievadīto datu kvalitāte E-veselībā</vt:lpstr>
      <vt:lpstr>Ievadīto datu kvalitāte E-veselībā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Sigita Alhimoviča</cp:lastModifiedBy>
  <cp:revision>629</cp:revision>
  <cp:lastPrinted>2021-12-13T07:27:07Z</cp:lastPrinted>
  <dcterms:created xsi:type="dcterms:W3CDTF">2014-11-20T14:46:47Z</dcterms:created>
  <dcterms:modified xsi:type="dcterms:W3CDTF">2022-11-28T13:36:24Z</dcterms:modified>
</cp:coreProperties>
</file>