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5" r:id="rId2"/>
    <p:sldId id="323" r:id="rId3"/>
    <p:sldId id="382" r:id="rId4"/>
    <p:sldId id="383" r:id="rId5"/>
    <p:sldId id="325" r:id="rId6"/>
    <p:sldId id="324" r:id="rId7"/>
    <p:sldId id="326" r:id="rId8"/>
    <p:sldId id="384" r:id="rId9"/>
    <p:sldId id="268" r:id="rId10"/>
    <p:sldId id="306" r:id="rId11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88B50D26-04CA-46EF-833C-225930E2D8D9}">
          <p14:sldIdLst>
            <p14:sldId id="265"/>
            <p14:sldId id="323"/>
            <p14:sldId id="382"/>
            <p14:sldId id="383"/>
            <p14:sldId id="325"/>
            <p14:sldId id="324"/>
            <p14:sldId id="326"/>
            <p14:sldId id="384"/>
            <p14:sldId id="268"/>
          </p14:sldIdLst>
        </p14:section>
        <p14:section name="Untitled Section" id="{EE46C657-3BD0-4BDE-8987-3D14E569C104}">
          <p14:sldIdLst>
            <p14:sldId id="3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35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FC363B-3CA7-457E-A70C-A8295537A0D8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</dgm:pt>
    <dgm:pt modelId="{9905D238-E8D1-412D-AFDA-EA3F4C2F8A02}">
      <dgm:prSet phldrT="[Text]"/>
      <dgm:spPr/>
      <dgm:t>
        <a:bodyPr/>
        <a:lstStyle/>
        <a:p>
          <a:r>
            <a:rPr lang="lv-LV" dirty="0"/>
            <a:t>Ģimenes ārsta konsultācija (apskate, </a:t>
          </a:r>
          <a:r>
            <a:rPr lang="lv-LV" dirty="0" err="1"/>
            <a:t>pulsoksimetrija</a:t>
          </a:r>
          <a:r>
            <a:rPr lang="lv-LV" dirty="0"/>
            <a:t>)</a:t>
          </a:r>
        </a:p>
      </dgm:t>
    </dgm:pt>
    <dgm:pt modelId="{449EA039-5467-4948-88A5-537373E3198C}" type="parTrans" cxnId="{744FC193-6F40-4301-A872-47B9FF1FF3CC}">
      <dgm:prSet/>
      <dgm:spPr/>
      <dgm:t>
        <a:bodyPr/>
        <a:lstStyle/>
        <a:p>
          <a:endParaRPr lang="lv-LV"/>
        </a:p>
      </dgm:t>
    </dgm:pt>
    <dgm:pt modelId="{576E5B32-A103-434A-8839-1A86922D5AD4}" type="sibTrans" cxnId="{744FC193-6F40-4301-A872-47B9FF1FF3CC}">
      <dgm:prSet/>
      <dgm:spPr/>
      <dgm:t>
        <a:bodyPr/>
        <a:lstStyle/>
        <a:p>
          <a:endParaRPr lang="lv-LV"/>
        </a:p>
      </dgm:t>
    </dgm:pt>
    <dgm:pt modelId="{E034E330-8090-4C3C-AF73-573969DA201B}">
      <dgm:prSet phldrT="[Text]"/>
      <dgm:spPr/>
      <dgm:t>
        <a:bodyPr/>
        <a:lstStyle/>
        <a:p>
          <a:r>
            <a:rPr lang="lv-LV" dirty="0"/>
            <a:t>Nosūtījums pie </a:t>
          </a:r>
          <a:r>
            <a:rPr lang="lv-LV" dirty="0" err="1"/>
            <a:t>pulmonologa</a:t>
          </a:r>
          <a:r>
            <a:rPr lang="lv-LV" dirty="0"/>
            <a:t> vai kardiologa, ja</a:t>
          </a:r>
          <a:r>
            <a:rPr lang="lv-LV" dirty="0">
              <a:cs typeface="Arial" panose="020B0604020202020204" pitchFamily="34" charset="0"/>
            </a:rPr>
            <a:t> SpO2≤ 92% </a:t>
          </a:r>
          <a:endParaRPr lang="lv-LV" dirty="0"/>
        </a:p>
      </dgm:t>
    </dgm:pt>
    <dgm:pt modelId="{354C84F4-338B-4E8B-8CD5-8D073A57DD9F}" type="parTrans" cxnId="{5327AE33-1FC0-4374-A1E1-4092CDC673CD}">
      <dgm:prSet/>
      <dgm:spPr/>
      <dgm:t>
        <a:bodyPr/>
        <a:lstStyle/>
        <a:p>
          <a:endParaRPr lang="lv-LV"/>
        </a:p>
      </dgm:t>
    </dgm:pt>
    <dgm:pt modelId="{028A8188-3AF6-485A-A80E-311A71CD87EB}" type="sibTrans" cxnId="{5327AE33-1FC0-4374-A1E1-4092CDC673CD}">
      <dgm:prSet/>
      <dgm:spPr/>
      <dgm:t>
        <a:bodyPr/>
        <a:lstStyle/>
        <a:p>
          <a:endParaRPr lang="lv-LV"/>
        </a:p>
      </dgm:t>
    </dgm:pt>
    <dgm:pt modelId="{8C44723E-6408-41E1-B197-714EF5D25BF5}">
      <dgm:prSet phldrT="[Text]"/>
      <dgm:spPr/>
      <dgm:t>
        <a:bodyPr/>
        <a:lstStyle/>
        <a:p>
          <a:r>
            <a:rPr lang="lv-LV" dirty="0" err="1"/>
            <a:t>Pulmonologa</a:t>
          </a:r>
          <a:r>
            <a:rPr lang="lv-LV" dirty="0"/>
            <a:t> vai kardiologa konsultācija</a:t>
          </a:r>
        </a:p>
      </dgm:t>
    </dgm:pt>
    <dgm:pt modelId="{E511BEEC-084A-4204-ADFE-C0D6E4F46E4D}" type="parTrans" cxnId="{66222294-FC53-4DEA-B32A-AFFEEC234F82}">
      <dgm:prSet/>
      <dgm:spPr/>
      <dgm:t>
        <a:bodyPr/>
        <a:lstStyle/>
        <a:p>
          <a:endParaRPr lang="lv-LV"/>
        </a:p>
      </dgm:t>
    </dgm:pt>
    <dgm:pt modelId="{E8CA20F2-C257-4097-8516-425A1C37D641}" type="sibTrans" cxnId="{66222294-FC53-4DEA-B32A-AFFEEC234F82}">
      <dgm:prSet/>
      <dgm:spPr/>
      <dgm:t>
        <a:bodyPr/>
        <a:lstStyle/>
        <a:p>
          <a:endParaRPr lang="lv-LV"/>
        </a:p>
      </dgm:t>
    </dgm:pt>
    <dgm:pt modelId="{758F16FD-544B-4FCF-997E-7E27C0392532}">
      <dgm:prSet phldrT="[Text]"/>
      <dgm:spPr/>
      <dgm:t>
        <a:bodyPr/>
        <a:lstStyle/>
        <a:p>
          <a:r>
            <a:rPr lang="lv-LV" dirty="0"/>
            <a:t>Nosūtījums uz asins gāzes analīzi, ko veic 2 reizes ar 3 nedēļu intervālu</a:t>
          </a:r>
        </a:p>
      </dgm:t>
    </dgm:pt>
    <dgm:pt modelId="{E00135D9-0D1C-4F21-82B5-97EA83F1646B}" type="parTrans" cxnId="{31F74C88-0592-4CFF-8725-ECD53B5642B3}">
      <dgm:prSet/>
      <dgm:spPr/>
      <dgm:t>
        <a:bodyPr/>
        <a:lstStyle/>
        <a:p>
          <a:endParaRPr lang="lv-LV"/>
        </a:p>
      </dgm:t>
    </dgm:pt>
    <dgm:pt modelId="{27844CCE-774F-4D5B-A6BA-01A9449E4D4B}" type="sibTrans" cxnId="{31F74C88-0592-4CFF-8725-ECD53B5642B3}">
      <dgm:prSet/>
      <dgm:spPr/>
      <dgm:t>
        <a:bodyPr/>
        <a:lstStyle/>
        <a:p>
          <a:endParaRPr lang="lv-LV"/>
        </a:p>
      </dgm:t>
    </dgm:pt>
    <dgm:pt modelId="{AFD6435F-2039-4B39-A7D6-20844675111D}">
      <dgm:prSet phldrT="[Text]"/>
      <dgm:spPr/>
      <dgm:t>
        <a:bodyPr/>
        <a:lstStyle/>
        <a:p>
          <a:r>
            <a:rPr lang="lv-LV" dirty="0" err="1"/>
            <a:t>Pulmonologa</a:t>
          </a:r>
          <a:r>
            <a:rPr lang="lv-LV" dirty="0"/>
            <a:t> vai kardiologa </a:t>
          </a:r>
          <a:r>
            <a:rPr lang="lv-LV" b="0" i="0" dirty="0"/>
            <a:t>atzinums ar gāzu sastāvu arteriālajās asinīs, nepieciešamā skābekļa plūsmu un lietošanas ilgumu (stundas diennaktī)</a:t>
          </a:r>
          <a:endParaRPr lang="lv-LV" dirty="0"/>
        </a:p>
      </dgm:t>
    </dgm:pt>
    <dgm:pt modelId="{FAB1DC0F-2A8A-4E15-BF1A-EEC2FB0DFB3B}" type="parTrans" cxnId="{F1621F8A-66DF-4A17-9094-271C0B547180}">
      <dgm:prSet/>
      <dgm:spPr/>
      <dgm:t>
        <a:bodyPr/>
        <a:lstStyle/>
        <a:p>
          <a:endParaRPr lang="lv-LV"/>
        </a:p>
      </dgm:t>
    </dgm:pt>
    <dgm:pt modelId="{B00F2B32-964A-4A81-926A-F6B34992392A}" type="sibTrans" cxnId="{F1621F8A-66DF-4A17-9094-271C0B547180}">
      <dgm:prSet/>
      <dgm:spPr/>
      <dgm:t>
        <a:bodyPr/>
        <a:lstStyle/>
        <a:p>
          <a:endParaRPr lang="lv-LV"/>
        </a:p>
      </dgm:t>
    </dgm:pt>
    <dgm:pt modelId="{6AAE300D-B2DC-4CA9-94B2-B34F0387462C}" type="pres">
      <dgm:prSet presAssocID="{5FFC363B-3CA7-457E-A70C-A8295537A0D8}" presName="outerComposite" presStyleCnt="0">
        <dgm:presLayoutVars>
          <dgm:chMax val="5"/>
          <dgm:dir/>
          <dgm:resizeHandles val="exact"/>
        </dgm:presLayoutVars>
      </dgm:prSet>
      <dgm:spPr/>
    </dgm:pt>
    <dgm:pt modelId="{57CD219C-6C40-4465-A20C-DEFA4B005324}" type="pres">
      <dgm:prSet presAssocID="{5FFC363B-3CA7-457E-A70C-A8295537A0D8}" presName="dummyMaxCanvas" presStyleCnt="0">
        <dgm:presLayoutVars/>
      </dgm:prSet>
      <dgm:spPr/>
    </dgm:pt>
    <dgm:pt modelId="{5F4446BC-5297-4F73-8AD0-162B0A085FFD}" type="pres">
      <dgm:prSet presAssocID="{5FFC363B-3CA7-457E-A70C-A8295537A0D8}" presName="FiveNodes_1" presStyleLbl="node1" presStyleIdx="0" presStyleCnt="5">
        <dgm:presLayoutVars>
          <dgm:bulletEnabled val="1"/>
        </dgm:presLayoutVars>
      </dgm:prSet>
      <dgm:spPr/>
    </dgm:pt>
    <dgm:pt modelId="{53687BBF-A263-48CF-8713-6E859633D9DA}" type="pres">
      <dgm:prSet presAssocID="{5FFC363B-3CA7-457E-A70C-A8295537A0D8}" presName="FiveNodes_2" presStyleLbl="node1" presStyleIdx="1" presStyleCnt="5">
        <dgm:presLayoutVars>
          <dgm:bulletEnabled val="1"/>
        </dgm:presLayoutVars>
      </dgm:prSet>
      <dgm:spPr/>
    </dgm:pt>
    <dgm:pt modelId="{2D4352D4-AF24-46B0-8E5C-23CBAB53928F}" type="pres">
      <dgm:prSet presAssocID="{5FFC363B-3CA7-457E-A70C-A8295537A0D8}" presName="FiveNodes_3" presStyleLbl="node1" presStyleIdx="2" presStyleCnt="5">
        <dgm:presLayoutVars>
          <dgm:bulletEnabled val="1"/>
        </dgm:presLayoutVars>
      </dgm:prSet>
      <dgm:spPr/>
    </dgm:pt>
    <dgm:pt modelId="{5B34B7F3-1FD0-4540-A693-4A18C1D88B02}" type="pres">
      <dgm:prSet presAssocID="{5FFC363B-3CA7-457E-A70C-A8295537A0D8}" presName="FiveNodes_4" presStyleLbl="node1" presStyleIdx="3" presStyleCnt="5">
        <dgm:presLayoutVars>
          <dgm:bulletEnabled val="1"/>
        </dgm:presLayoutVars>
      </dgm:prSet>
      <dgm:spPr/>
    </dgm:pt>
    <dgm:pt modelId="{057DAC67-D516-4DBD-A08D-8EF5673F2C4A}" type="pres">
      <dgm:prSet presAssocID="{5FFC363B-3CA7-457E-A70C-A8295537A0D8}" presName="FiveNodes_5" presStyleLbl="node1" presStyleIdx="4" presStyleCnt="5">
        <dgm:presLayoutVars>
          <dgm:bulletEnabled val="1"/>
        </dgm:presLayoutVars>
      </dgm:prSet>
      <dgm:spPr/>
    </dgm:pt>
    <dgm:pt modelId="{9AA81A6A-7B5D-45B6-AFB8-EC222719E458}" type="pres">
      <dgm:prSet presAssocID="{5FFC363B-3CA7-457E-A70C-A8295537A0D8}" presName="FiveConn_1-2" presStyleLbl="fgAccFollowNode1" presStyleIdx="0" presStyleCnt="4">
        <dgm:presLayoutVars>
          <dgm:bulletEnabled val="1"/>
        </dgm:presLayoutVars>
      </dgm:prSet>
      <dgm:spPr/>
    </dgm:pt>
    <dgm:pt modelId="{4EF905A0-0053-4DE0-B0A5-DB5CB63115CD}" type="pres">
      <dgm:prSet presAssocID="{5FFC363B-3CA7-457E-A70C-A8295537A0D8}" presName="FiveConn_2-3" presStyleLbl="fgAccFollowNode1" presStyleIdx="1" presStyleCnt="4">
        <dgm:presLayoutVars>
          <dgm:bulletEnabled val="1"/>
        </dgm:presLayoutVars>
      </dgm:prSet>
      <dgm:spPr/>
    </dgm:pt>
    <dgm:pt modelId="{12CA9B64-6B0E-4816-8004-A0C8CDF2F5A0}" type="pres">
      <dgm:prSet presAssocID="{5FFC363B-3CA7-457E-A70C-A8295537A0D8}" presName="FiveConn_3-4" presStyleLbl="fgAccFollowNode1" presStyleIdx="2" presStyleCnt="4">
        <dgm:presLayoutVars>
          <dgm:bulletEnabled val="1"/>
        </dgm:presLayoutVars>
      </dgm:prSet>
      <dgm:spPr/>
    </dgm:pt>
    <dgm:pt modelId="{D98FAFB9-D253-43BB-911A-E8860F9ACBC0}" type="pres">
      <dgm:prSet presAssocID="{5FFC363B-3CA7-457E-A70C-A8295537A0D8}" presName="FiveConn_4-5" presStyleLbl="fgAccFollowNode1" presStyleIdx="3" presStyleCnt="4">
        <dgm:presLayoutVars>
          <dgm:bulletEnabled val="1"/>
        </dgm:presLayoutVars>
      </dgm:prSet>
      <dgm:spPr/>
    </dgm:pt>
    <dgm:pt modelId="{C81A097C-1D6D-440F-90FF-6A7FA488BCBC}" type="pres">
      <dgm:prSet presAssocID="{5FFC363B-3CA7-457E-A70C-A8295537A0D8}" presName="FiveNodes_1_text" presStyleLbl="node1" presStyleIdx="4" presStyleCnt="5">
        <dgm:presLayoutVars>
          <dgm:bulletEnabled val="1"/>
        </dgm:presLayoutVars>
      </dgm:prSet>
      <dgm:spPr/>
    </dgm:pt>
    <dgm:pt modelId="{B9758A73-9631-4BE4-9511-8F6A2B462D30}" type="pres">
      <dgm:prSet presAssocID="{5FFC363B-3CA7-457E-A70C-A8295537A0D8}" presName="FiveNodes_2_text" presStyleLbl="node1" presStyleIdx="4" presStyleCnt="5">
        <dgm:presLayoutVars>
          <dgm:bulletEnabled val="1"/>
        </dgm:presLayoutVars>
      </dgm:prSet>
      <dgm:spPr/>
    </dgm:pt>
    <dgm:pt modelId="{6BA1BA8A-1141-45F9-B356-9BF9062DD834}" type="pres">
      <dgm:prSet presAssocID="{5FFC363B-3CA7-457E-A70C-A8295537A0D8}" presName="FiveNodes_3_text" presStyleLbl="node1" presStyleIdx="4" presStyleCnt="5">
        <dgm:presLayoutVars>
          <dgm:bulletEnabled val="1"/>
        </dgm:presLayoutVars>
      </dgm:prSet>
      <dgm:spPr/>
    </dgm:pt>
    <dgm:pt modelId="{692823EC-EE36-4ABF-9783-4838A79B7481}" type="pres">
      <dgm:prSet presAssocID="{5FFC363B-3CA7-457E-A70C-A8295537A0D8}" presName="FiveNodes_4_text" presStyleLbl="node1" presStyleIdx="4" presStyleCnt="5">
        <dgm:presLayoutVars>
          <dgm:bulletEnabled val="1"/>
        </dgm:presLayoutVars>
      </dgm:prSet>
      <dgm:spPr/>
    </dgm:pt>
    <dgm:pt modelId="{8142AE72-A88F-4504-AC47-057F16B7C395}" type="pres">
      <dgm:prSet presAssocID="{5FFC363B-3CA7-457E-A70C-A8295537A0D8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1648EF08-6840-444B-9719-39D71A2497AF}" type="presOf" srcId="{8C44723E-6408-41E1-B197-714EF5D25BF5}" destId="{6BA1BA8A-1141-45F9-B356-9BF9062DD834}" srcOrd="1" destOrd="0" presId="urn:microsoft.com/office/officeart/2005/8/layout/vProcess5"/>
    <dgm:cxn modelId="{5327AE33-1FC0-4374-A1E1-4092CDC673CD}" srcId="{5FFC363B-3CA7-457E-A70C-A8295537A0D8}" destId="{E034E330-8090-4C3C-AF73-573969DA201B}" srcOrd="1" destOrd="0" parTransId="{354C84F4-338B-4E8B-8CD5-8D073A57DD9F}" sibTransId="{028A8188-3AF6-485A-A80E-311A71CD87EB}"/>
    <dgm:cxn modelId="{E61B2B5D-DBFA-42A0-B107-245A85E01ABE}" type="presOf" srcId="{E8CA20F2-C257-4097-8516-425A1C37D641}" destId="{12CA9B64-6B0E-4816-8004-A0C8CDF2F5A0}" srcOrd="0" destOrd="0" presId="urn:microsoft.com/office/officeart/2005/8/layout/vProcess5"/>
    <dgm:cxn modelId="{2C05D36A-BA17-4C2D-B22D-462207791FF7}" type="presOf" srcId="{758F16FD-544B-4FCF-997E-7E27C0392532}" destId="{692823EC-EE36-4ABF-9783-4838A79B7481}" srcOrd="1" destOrd="0" presId="urn:microsoft.com/office/officeart/2005/8/layout/vProcess5"/>
    <dgm:cxn modelId="{20C1CB6D-AC29-44B4-AE4E-EDFAFC864FAB}" type="presOf" srcId="{758F16FD-544B-4FCF-997E-7E27C0392532}" destId="{5B34B7F3-1FD0-4540-A693-4A18C1D88B02}" srcOrd="0" destOrd="0" presId="urn:microsoft.com/office/officeart/2005/8/layout/vProcess5"/>
    <dgm:cxn modelId="{E057857B-F3A4-4C4C-96F9-B09D90121D51}" type="presOf" srcId="{E034E330-8090-4C3C-AF73-573969DA201B}" destId="{53687BBF-A263-48CF-8713-6E859633D9DA}" srcOrd="0" destOrd="0" presId="urn:microsoft.com/office/officeart/2005/8/layout/vProcess5"/>
    <dgm:cxn modelId="{BCF36E7E-CE17-40D3-A01D-5A855111271A}" type="presOf" srcId="{E034E330-8090-4C3C-AF73-573969DA201B}" destId="{B9758A73-9631-4BE4-9511-8F6A2B462D30}" srcOrd="1" destOrd="0" presId="urn:microsoft.com/office/officeart/2005/8/layout/vProcess5"/>
    <dgm:cxn modelId="{31F74C88-0592-4CFF-8725-ECD53B5642B3}" srcId="{5FFC363B-3CA7-457E-A70C-A8295537A0D8}" destId="{758F16FD-544B-4FCF-997E-7E27C0392532}" srcOrd="3" destOrd="0" parTransId="{E00135D9-0D1C-4F21-82B5-97EA83F1646B}" sibTransId="{27844CCE-774F-4D5B-A6BA-01A9449E4D4B}"/>
    <dgm:cxn modelId="{F1621F8A-66DF-4A17-9094-271C0B547180}" srcId="{5FFC363B-3CA7-457E-A70C-A8295537A0D8}" destId="{AFD6435F-2039-4B39-A7D6-20844675111D}" srcOrd="4" destOrd="0" parTransId="{FAB1DC0F-2A8A-4E15-BF1A-EEC2FB0DFB3B}" sibTransId="{B00F2B32-964A-4A81-926A-F6B34992392A}"/>
    <dgm:cxn modelId="{744FC193-6F40-4301-A872-47B9FF1FF3CC}" srcId="{5FFC363B-3CA7-457E-A70C-A8295537A0D8}" destId="{9905D238-E8D1-412D-AFDA-EA3F4C2F8A02}" srcOrd="0" destOrd="0" parTransId="{449EA039-5467-4948-88A5-537373E3198C}" sibTransId="{576E5B32-A103-434A-8839-1A86922D5AD4}"/>
    <dgm:cxn modelId="{66222294-FC53-4DEA-B32A-AFFEEC234F82}" srcId="{5FFC363B-3CA7-457E-A70C-A8295537A0D8}" destId="{8C44723E-6408-41E1-B197-714EF5D25BF5}" srcOrd="2" destOrd="0" parTransId="{E511BEEC-084A-4204-ADFE-C0D6E4F46E4D}" sibTransId="{E8CA20F2-C257-4097-8516-425A1C37D641}"/>
    <dgm:cxn modelId="{8F71189E-96E8-4200-9F39-7A2177148A79}" type="presOf" srcId="{028A8188-3AF6-485A-A80E-311A71CD87EB}" destId="{4EF905A0-0053-4DE0-B0A5-DB5CB63115CD}" srcOrd="0" destOrd="0" presId="urn:microsoft.com/office/officeart/2005/8/layout/vProcess5"/>
    <dgm:cxn modelId="{BBF0D0AE-0429-4FDD-B749-F5112EEB5890}" type="presOf" srcId="{9905D238-E8D1-412D-AFDA-EA3F4C2F8A02}" destId="{5F4446BC-5297-4F73-8AD0-162B0A085FFD}" srcOrd="0" destOrd="0" presId="urn:microsoft.com/office/officeart/2005/8/layout/vProcess5"/>
    <dgm:cxn modelId="{EC0094B4-9BF5-4BCE-8804-F97BD97314D8}" type="presOf" srcId="{5FFC363B-3CA7-457E-A70C-A8295537A0D8}" destId="{6AAE300D-B2DC-4CA9-94B2-B34F0387462C}" srcOrd="0" destOrd="0" presId="urn:microsoft.com/office/officeart/2005/8/layout/vProcess5"/>
    <dgm:cxn modelId="{E8B3B4BC-CA86-4571-9F20-A2244D922726}" type="presOf" srcId="{576E5B32-A103-434A-8839-1A86922D5AD4}" destId="{9AA81A6A-7B5D-45B6-AFB8-EC222719E458}" srcOrd="0" destOrd="0" presId="urn:microsoft.com/office/officeart/2005/8/layout/vProcess5"/>
    <dgm:cxn modelId="{4DC4D7BD-22C9-402C-A4B1-662FC14E6ECB}" type="presOf" srcId="{AFD6435F-2039-4B39-A7D6-20844675111D}" destId="{8142AE72-A88F-4504-AC47-057F16B7C395}" srcOrd="1" destOrd="0" presId="urn:microsoft.com/office/officeart/2005/8/layout/vProcess5"/>
    <dgm:cxn modelId="{F5C8CDC3-C1C2-463C-B644-59EFF034CCEE}" type="presOf" srcId="{8C44723E-6408-41E1-B197-714EF5D25BF5}" destId="{2D4352D4-AF24-46B0-8E5C-23CBAB53928F}" srcOrd="0" destOrd="0" presId="urn:microsoft.com/office/officeart/2005/8/layout/vProcess5"/>
    <dgm:cxn modelId="{C79521E5-A986-464B-A6C2-1298CE7BBA13}" type="presOf" srcId="{27844CCE-774F-4D5B-A6BA-01A9449E4D4B}" destId="{D98FAFB9-D253-43BB-911A-E8860F9ACBC0}" srcOrd="0" destOrd="0" presId="urn:microsoft.com/office/officeart/2005/8/layout/vProcess5"/>
    <dgm:cxn modelId="{478760E8-815A-41A4-9E35-196ADC08F1EF}" type="presOf" srcId="{9905D238-E8D1-412D-AFDA-EA3F4C2F8A02}" destId="{C81A097C-1D6D-440F-90FF-6A7FA488BCBC}" srcOrd="1" destOrd="0" presId="urn:microsoft.com/office/officeart/2005/8/layout/vProcess5"/>
    <dgm:cxn modelId="{DB7B9CFB-A90F-440D-B104-3C5BD904543C}" type="presOf" srcId="{AFD6435F-2039-4B39-A7D6-20844675111D}" destId="{057DAC67-D516-4DBD-A08D-8EF5673F2C4A}" srcOrd="0" destOrd="0" presId="urn:microsoft.com/office/officeart/2005/8/layout/vProcess5"/>
    <dgm:cxn modelId="{8CC73FA2-80AB-4C96-891B-D50C9F6B4F81}" type="presParOf" srcId="{6AAE300D-B2DC-4CA9-94B2-B34F0387462C}" destId="{57CD219C-6C40-4465-A20C-DEFA4B005324}" srcOrd="0" destOrd="0" presId="urn:microsoft.com/office/officeart/2005/8/layout/vProcess5"/>
    <dgm:cxn modelId="{F03A046B-46F0-417B-897A-F865A0F9D5A4}" type="presParOf" srcId="{6AAE300D-B2DC-4CA9-94B2-B34F0387462C}" destId="{5F4446BC-5297-4F73-8AD0-162B0A085FFD}" srcOrd="1" destOrd="0" presId="urn:microsoft.com/office/officeart/2005/8/layout/vProcess5"/>
    <dgm:cxn modelId="{7D548CAF-AF32-413D-992B-C72AE831F57D}" type="presParOf" srcId="{6AAE300D-B2DC-4CA9-94B2-B34F0387462C}" destId="{53687BBF-A263-48CF-8713-6E859633D9DA}" srcOrd="2" destOrd="0" presId="urn:microsoft.com/office/officeart/2005/8/layout/vProcess5"/>
    <dgm:cxn modelId="{51D7B663-97D5-4FB5-8CD4-B4F29FEB71FE}" type="presParOf" srcId="{6AAE300D-B2DC-4CA9-94B2-B34F0387462C}" destId="{2D4352D4-AF24-46B0-8E5C-23CBAB53928F}" srcOrd="3" destOrd="0" presId="urn:microsoft.com/office/officeart/2005/8/layout/vProcess5"/>
    <dgm:cxn modelId="{B5D38C38-DB21-49EF-87A3-CB7D31809C23}" type="presParOf" srcId="{6AAE300D-B2DC-4CA9-94B2-B34F0387462C}" destId="{5B34B7F3-1FD0-4540-A693-4A18C1D88B02}" srcOrd="4" destOrd="0" presId="urn:microsoft.com/office/officeart/2005/8/layout/vProcess5"/>
    <dgm:cxn modelId="{62A36003-2DDA-4C62-81AD-828EF0024586}" type="presParOf" srcId="{6AAE300D-B2DC-4CA9-94B2-B34F0387462C}" destId="{057DAC67-D516-4DBD-A08D-8EF5673F2C4A}" srcOrd="5" destOrd="0" presId="urn:microsoft.com/office/officeart/2005/8/layout/vProcess5"/>
    <dgm:cxn modelId="{64C33047-F4BE-4625-9B3C-44DF98C4630A}" type="presParOf" srcId="{6AAE300D-B2DC-4CA9-94B2-B34F0387462C}" destId="{9AA81A6A-7B5D-45B6-AFB8-EC222719E458}" srcOrd="6" destOrd="0" presId="urn:microsoft.com/office/officeart/2005/8/layout/vProcess5"/>
    <dgm:cxn modelId="{4B01A040-7BB1-4BE9-825C-60CE1DE33D0F}" type="presParOf" srcId="{6AAE300D-B2DC-4CA9-94B2-B34F0387462C}" destId="{4EF905A0-0053-4DE0-B0A5-DB5CB63115CD}" srcOrd="7" destOrd="0" presId="urn:microsoft.com/office/officeart/2005/8/layout/vProcess5"/>
    <dgm:cxn modelId="{A0F6CC79-1B2C-42C3-B2A3-0F765219FEB2}" type="presParOf" srcId="{6AAE300D-B2DC-4CA9-94B2-B34F0387462C}" destId="{12CA9B64-6B0E-4816-8004-A0C8CDF2F5A0}" srcOrd="8" destOrd="0" presId="urn:microsoft.com/office/officeart/2005/8/layout/vProcess5"/>
    <dgm:cxn modelId="{CF247A64-1719-43A9-86AF-0B6CC6DD617F}" type="presParOf" srcId="{6AAE300D-B2DC-4CA9-94B2-B34F0387462C}" destId="{D98FAFB9-D253-43BB-911A-E8860F9ACBC0}" srcOrd="9" destOrd="0" presId="urn:microsoft.com/office/officeart/2005/8/layout/vProcess5"/>
    <dgm:cxn modelId="{88ED7E34-B58B-4EF2-B0A4-701245288E03}" type="presParOf" srcId="{6AAE300D-B2DC-4CA9-94B2-B34F0387462C}" destId="{C81A097C-1D6D-440F-90FF-6A7FA488BCBC}" srcOrd="10" destOrd="0" presId="urn:microsoft.com/office/officeart/2005/8/layout/vProcess5"/>
    <dgm:cxn modelId="{899C0BE6-B14F-4D20-8351-C26BE746AB47}" type="presParOf" srcId="{6AAE300D-B2DC-4CA9-94B2-B34F0387462C}" destId="{B9758A73-9631-4BE4-9511-8F6A2B462D30}" srcOrd="11" destOrd="0" presId="urn:microsoft.com/office/officeart/2005/8/layout/vProcess5"/>
    <dgm:cxn modelId="{F0AAEB8D-28E6-4BE4-BB7D-48BC4123166F}" type="presParOf" srcId="{6AAE300D-B2DC-4CA9-94B2-B34F0387462C}" destId="{6BA1BA8A-1141-45F9-B356-9BF9062DD834}" srcOrd="12" destOrd="0" presId="urn:microsoft.com/office/officeart/2005/8/layout/vProcess5"/>
    <dgm:cxn modelId="{8AF9AFAF-DEB3-4905-BD70-97EACA6560BE}" type="presParOf" srcId="{6AAE300D-B2DC-4CA9-94B2-B34F0387462C}" destId="{692823EC-EE36-4ABF-9783-4838A79B7481}" srcOrd="13" destOrd="0" presId="urn:microsoft.com/office/officeart/2005/8/layout/vProcess5"/>
    <dgm:cxn modelId="{4EC042A1-05B2-4684-970A-A15B08BD44DA}" type="presParOf" srcId="{6AAE300D-B2DC-4CA9-94B2-B34F0387462C}" destId="{8142AE72-A88F-4504-AC47-057F16B7C395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4446BC-5297-4F73-8AD0-162B0A085FFD}">
      <dsp:nvSpPr>
        <dsp:cNvPr id="0" name=""/>
        <dsp:cNvSpPr/>
      </dsp:nvSpPr>
      <dsp:spPr>
        <a:xfrm>
          <a:off x="0" y="0"/>
          <a:ext cx="5319023" cy="88696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Ģimenes ārsta konsultācija (apskate, </a:t>
          </a:r>
          <a:r>
            <a:rPr lang="lv-LV" sz="1600" kern="1200" dirty="0" err="1"/>
            <a:t>pulsoksimetrija</a:t>
          </a:r>
          <a:r>
            <a:rPr lang="lv-LV" sz="1600" kern="1200" dirty="0"/>
            <a:t>)</a:t>
          </a:r>
        </a:p>
      </dsp:txBody>
      <dsp:txXfrm>
        <a:off x="25978" y="25978"/>
        <a:ext cx="4258141" cy="835012"/>
      </dsp:txXfrm>
    </dsp:sp>
    <dsp:sp modelId="{53687BBF-A263-48CF-8713-6E859633D9DA}">
      <dsp:nvSpPr>
        <dsp:cNvPr id="0" name=""/>
        <dsp:cNvSpPr/>
      </dsp:nvSpPr>
      <dsp:spPr>
        <a:xfrm>
          <a:off x="397199" y="1010158"/>
          <a:ext cx="5319023" cy="886968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Nosūtījums pie </a:t>
          </a:r>
          <a:r>
            <a:rPr lang="lv-LV" sz="1600" kern="1200" dirty="0" err="1"/>
            <a:t>pulmonologa</a:t>
          </a:r>
          <a:r>
            <a:rPr lang="lv-LV" sz="1600" kern="1200" dirty="0"/>
            <a:t> vai kardiologa, ja</a:t>
          </a:r>
          <a:r>
            <a:rPr lang="lv-LV" sz="1600" kern="1200" dirty="0">
              <a:cs typeface="Arial" panose="020B0604020202020204" pitchFamily="34" charset="0"/>
            </a:rPr>
            <a:t> SpO2≤ 92% </a:t>
          </a:r>
          <a:endParaRPr lang="lv-LV" sz="1600" kern="1200" dirty="0"/>
        </a:p>
      </dsp:txBody>
      <dsp:txXfrm>
        <a:off x="423177" y="1036136"/>
        <a:ext cx="4293338" cy="835012"/>
      </dsp:txXfrm>
    </dsp:sp>
    <dsp:sp modelId="{2D4352D4-AF24-46B0-8E5C-23CBAB53928F}">
      <dsp:nvSpPr>
        <dsp:cNvPr id="0" name=""/>
        <dsp:cNvSpPr/>
      </dsp:nvSpPr>
      <dsp:spPr>
        <a:xfrm>
          <a:off x="794399" y="2020315"/>
          <a:ext cx="5319023" cy="886968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 err="1"/>
            <a:t>Pulmonologa</a:t>
          </a:r>
          <a:r>
            <a:rPr lang="lv-LV" sz="1600" kern="1200" dirty="0"/>
            <a:t> vai kardiologa konsultācija</a:t>
          </a:r>
        </a:p>
      </dsp:txBody>
      <dsp:txXfrm>
        <a:off x="820377" y="2046293"/>
        <a:ext cx="4293338" cy="835012"/>
      </dsp:txXfrm>
    </dsp:sp>
    <dsp:sp modelId="{5B34B7F3-1FD0-4540-A693-4A18C1D88B02}">
      <dsp:nvSpPr>
        <dsp:cNvPr id="0" name=""/>
        <dsp:cNvSpPr/>
      </dsp:nvSpPr>
      <dsp:spPr>
        <a:xfrm>
          <a:off x="1191599" y="3030474"/>
          <a:ext cx="5319023" cy="886968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Nosūtījums uz asins gāzes analīzi, ko veic 2 reizes ar 3 nedēļu intervālu</a:t>
          </a:r>
        </a:p>
      </dsp:txBody>
      <dsp:txXfrm>
        <a:off x="1217577" y="3056452"/>
        <a:ext cx="4293338" cy="835012"/>
      </dsp:txXfrm>
    </dsp:sp>
    <dsp:sp modelId="{057DAC67-D516-4DBD-A08D-8EF5673F2C4A}">
      <dsp:nvSpPr>
        <dsp:cNvPr id="0" name=""/>
        <dsp:cNvSpPr/>
      </dsp:nvSpPr>
      <dsp:spPr>
        <a:xfrm>
          <a:off x="1588799" y="4040631"/>
          <a:ext cx="5319023" cy="886968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 err="1"/>
            <a:t>Pulmonologa</a:t>
          </a:r>
          <a:r>
            <a:rPr lang="lv-LV" sz="1600" kern="1200" dirty="0"/>
            <a:t> vai kardiologa </a:t>
          </a:r>
          <a:r>
            <a:rPr lang="lv-LV" sz="1600" b="0" i="0" kern="1200" dirty="0"/>
            <a:t>atzinums ar gāzu sastāvu arteriālajās asinīs, nepieciešamā skābekļa plūsmu un lietošanas ilgumu (stundas diennaktī)</a:t>
          </a:r>
          <a:endParaRPr lang="lv-LV" sz="1600" kern="1200" dirty="0"/>
        </a:p>
      </dsp:txBody>
      <dsp:txXfrm>
        <a:off x="1614777" y="4066609"/>
        <a:ext cx="4293338" cy="835012"/>
      </dsp:txXfrm>
    </dsp:sp>
    <dsp:sp modelId="{9AA81A6A-7B5D-45B6-AFB8-EC222719E458}">
      <dsp:nvSpPr>
        <dsp:cNvPr id="0" name=""/>
        <dsp:cNvSpPr/>
      </dsp:nvSpPr>
      <dsp:spPr>
        <a:xfrm>
          <a:off x="4742494" y="647979"/>
          <a:ext cx="576529" cy="576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700" kern="1200"/>
        </a:p>
      </dsp:txBody>
      <dsp:txXfrm>
        <a:off x="4872213" y="647979"/>
        <a:ext cx="317091" cy="433838"/>
      </dsp:txXfrm>
    </dsp:sp>
    <dsp:sp modelId="{4EF905A0-0053-4DE0-B0A5-DB5CB63115CD}">
      <dsp:nvSpPr>
        <dsp:cNvPr id="0" name=""/>
        <dsp:cNvSpPr/>
      </dsp:nvSpPr>
      <dsp:spPr>
        <a:xfrm>
          <a:off x="5139694" y="1658137"/>
          <a:ext cx="576529" cy="576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700" kern="1200"/>
        </a:p>
      </dsp:txBody>
      <dsp:txXfrm>
        <a:off x="5269413" y="1658137"/>
        <a:ext cx="317091" cy="433838"/>
      </dsp:txXfrm>
    </dsp:sp>
    <dsp:sp modelId="{12CA9B64-6B0E-4816-8004-A0C8CDF2F5A0}">
      <dsp:nvSpPr>
        <dsp:cNvPr id="0" name=""/>
        <dsp:cNvSpPr/>
      </dsp:nvSpPr>
      <dsp:spPr>
        <a:xfrm>
          <a:off x="5536894" y="2653512"/>
          <a:ext cx="576529" cy="576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700" kern="1200"/>
        </a:p>
      </dsp:txBody>
      <dsp:txXfrm>
        <a:off x="5666613" y="2653512"/>
        <a:ext cx="317091" cy="433838"/>
      </dsp:txXfrm>
    </dsp:sp>
    <dsp:sp modelId="{D98FAFB9-D253-43BB-911A-E8860F9ACBC0}">
      <dsp:nvSpPr>
        <dsp:cNvPr id="0" name=""/>
        <dsp:cNvSpPr/>
      </dsp:nvSpPr>
      <dsp:spPr>
        <a:xfrm>
          <a:off x="5934093" y="3673525"/>
          <a:ext cx="576529" cy="576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700" kern="1200"/>
        </a:p>
      </dsp:txBody>
      <dsp:txXfrm>
        <a:off x="6063812" y="3673525"/>
        <a:ext cx="317091" cy="433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37FEA-E339-45ED-B617-03274BB5A0C6}" type="datetimeFigureOut">
              <a:rPr lang="lv-LV" smtClean="0"/>
              <a:t>28.12.2022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F2146-EEEE-45D9-8D9E-847C52215B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59646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265B93-06AB-4325-8841-E989342D6000}" type="datetimeFigureOut">
              <a:rPr lang="lv-LV"/>
              <a:pPr>
                <a:defRPr/>
              </a:pPr>
              <a:t>28.12.2022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D72620B4-AC02-4A36-88EA-675332F44195}" type="slidenum">
              <a:rPr lang="lv-LV" altLang="en-US"/>
              <a:pPr/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6241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343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257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669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758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737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309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260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5987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232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FE2685F-5E42-4E67-B94B-7FE74A6171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40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E1DF035-D211-4561-AF85-B77CA96028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98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69949A5-7BCF-40BE-B390-BE3DCE97CF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80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390835A-765E-4508-BD88-BBFE5A24ED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825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602A870-C8B9-4A6F-8056-8303C4CFCB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46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A70285F-A554-4057-B56C-65A5D29961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A11337A-0603-43E6-9E78-40F3618E3A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3220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9998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362000-2BDD-4295-BE76-87299D1648F4}" type="datetime1">
              <a:rPr lang="en-US"/>
              <a:pPr>
                <a:defRPr/>
              </a:pPr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E8C0EAC5-62A5-4241-A753-769E4718AF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9" r:id="rId10"/>
    <p:sldLayoutId id="2147483840" r:id="rId11"/>
    <p:sldLayoutId id="2147483841" r:id="rId12"/>
    <p:sldLayoutId id="2147483842" r:id="rId13"/>
    <p:sldLayoutId id="2147483843" r:id="rId14"/>
    <p:sldLayoutId id="2147483844" r:id="rId15"/>
    <p:sldLayoutId id="2147483845" r:id="rId16"/>
    <p:sldLayoutId id="2147483846" r:id="rId17"/>
    <p:sldLayoutId id="2147483847" r:id="rId18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40125"/>
            <a:ext cx="7772400" cy="9604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lv-LV" alt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  <a:t>Pakalpojumi un finansējums 2023. gadā</a:t>
            </a:r>
            <a:br>
              <a:rPr lang="lv-LV" alt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</a:br>
            <a:br>
              <a:rPr lang="lv-LV" alt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</a:br>
            <a:endParaRPr lang="lv-LV" altLang="en-US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330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Paldies par uzmanību!</a:t>
            </a:r>
            <a:br>
              <a:rPr lang="lv-LV" dirty="0">
                <a:solidFill>
                  <a:schemeClr val="accent6">
                    <a:lumMod val="75000"/>
                  </a:schemeClr>
                </a:solidFill>
              </a:rPr>
            </a:b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5800" y="4328159"/>
            <a:ext cx="7772400" cy="1532709"/>
          </a:xfrm>
        </p:spPr>
        <p:txBody>
          <a:bodyPr>
            <a:normAutofit fontScale="92500" lnSpcReduction="20000"/>
          </a:bodyPr>
          <a:lstStyle/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Nacionālais veselības dienests</a:t>
            </a:r>
          </a:p>
          <a:p>
            <a:r>
              <a:rPr lang="lv-LV" dirty="0" err="1"/>
              <a:t>Cēsu</a:t>
            </a:r>
            <a:r>
              <a:rPr lang="lv-LV" dirty="0"/>
              <a:t> iela 31 k-3 (6.ieeja, 2., 3. un 4.stāvs)</a:t>
            </a:r>
          </a:p>
          <a:p>
            <a:r>
              <a:rPr lang="lv-LV" dirty="0"/>
              <a:t>Rīga, Latvija, LV-1012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Tālrunis: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v-LV" dirty="0"/>
              <a:t>67043700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E-pasts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lv-LV" dirty="0"/>
              <a:t>nvd@vmnvd.gov.lv 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Mājas lapa: </a:t>
            </a:r>
            <a:r>
              <a:rPr lang="lv-LV" dirty="0"/>
              <a:t>www.vmnvd.gov.lv</a:t>
            </a:r>
          </a:p>
          <a:p>
            <a:r>
              <a:rPr lang="lv-LV" b="1" dirty="0" err="1">
                <a:solidFill>
                  <a:schemeClr val="accent6">
                    <a:lumMod val="75000"/>
                  </a:schemeClr>
                </a:solidFill>
              </a:rPr>
              <a:t>Twitter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v-LV" dirty="0"/>
              <a:t>www.twitter.com/vmnvd</a:t>
            </a:r>
          </a:p>
        </p:txBody>
      </p:sp>
    </p:spTree>
    <p:extLst>
      <p:ext uri="{BB962C8B-B14F-4D97-AF65-F5344CB8AC3E}">
        <p14:creationId xmlns:p14="http://schemas.microsoft.com/office/powerpoint/2010/main" val="1125656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362765" y="6324600"/>
            <a:ext cx="476435" cy="304800"/>
          </a:xfrm>
        </p:spPr>
        <p:txBody>
          <a:bodyPr/>
          <a:lstStyle/>
          <a:p>
            <a:fld id="{2FE2685F-5E42-4E67-B94B-7FE74A617128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1" y="1982332"/>
            <a:ext cx="7838981" cy="4032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lv-LV" sz="2400" b="1" dirty="0">
                <a:solidFill>
                  <a:schemeClr val="accent2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Tehniskais budžets – </a:t>
            </a:r>
            <a:r>
              <a:rPr lang="lv-LV" sz="2400" dirty="0">
                <a:solidFill>
                  <a:schemeClr val="accent2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finansējums tiek plānots 2022. gada apjomā, pēc budžeta pieņemšanas 2023. gadā finansējums var tikt palielināts vai samazināts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lv-LV" sz="2400" dirty="0">
              <a:solidFill>
                <a:schemeClr val="accent2">
                  <a:lumMod val="50000"/>
                </a:schemeClr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lv-LV" sz="2400" dirty="0">
                <a:solidFill>
                  <a:schemeClr val="accent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Attālinātas konsultācijas – tiks apmaksātas no bāzes budžeta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lv-LV" sz="2400" dirty="0">
              <a:solidFill>
                <a:schemeClr val="accent2">
                  <a:lumMod val="50000"/>
                </a:schemeClr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lv-LV" sz="2400" dirty="0">
                <a:solidFill>
                  <a:schemeClr val="accent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Tiks turpināts fiksētais maksājums IAL nodrošināšanai un tiks piegādāti respiratori ārstniecības personām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E2463DA-F50A-EC79-A20C-A0A990585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746" y="467015"/>
            <a:ext cx="6785498" cy="907003"/>
          </a:xfrm>
        </p:spPr>
        <p:txBody>
          <a:bodyPr>
            <a:noAutofit/>
          </a:bodyPr>
          <a:lstStyle/>
          <a:p>
            <a:r>
              <a:rPr lang="lv-LV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Pasākumi, kas tiks turpināti 2023. gadā</a:t>
            </a:r>
            <a:br>
              <a:rPr lang="lv-LV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38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362765" y="6324600"/>
            <a:ext cx="476435" cy="304800"/>
          </a:xfrm>
        </p:spPr>
        <p:txBody>
          <a:bodyPr/>
          <a:lstStyle/>
          <a:p>
            <a:fld id="{2FE2685F-5E42-4E67-B94B-7FE74A617128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1" y="1982332"/>
            <a:ext cx="7838981" cy="1954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lv-LV" sz="2400" dirty="0">
                <a:solidFill>
                  <a:schemeClr val="accent2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Maksājums par papildus darbinieku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lv-LV" sz="2400" dirty="0">
              <a:solidFill>
                <a:schemeClr val="accent2">
                  <a:lumMod val="50000"/>
                </a:schemeClr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lv-LV" sz="2400" dirty="0">
                <a:solidFill>
                  <a:schemeClr val="accent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Maksājums par ģimenes ārstu aizvietošanu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2400" dirty="0">
              <a:solidFill>
                <a:schemeClr val="accent2">
                  <a:lumMod val="50000"/>
                </a:schemeClr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EB495B-6D17-2300-925E-9961193E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746" y="467015"/>
            <a:ext cx="6785498" cy="907003"/>
          </a:xfrm>
        </p:spPr>
        <p:txBody>
          <a:bodyPr>
            <a:noAutofit/>
          </a:bodyPr>
          <a:lstStyle/>
          <a:p>
            <a:r>
              <a:rPr lang="lv-LV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Pasākumi, kas </a:t>
            </a:r>
            <a:r>
              <a:rPr lang="lv-LV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NEtiks</a:t>
            </a:r>
            <a:r>
              <a:rPr lang="lv-LV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turpināti 2023. gadā</a:t>
            </a:r>
            <a:br>
              <a:rPr lang="lv-LV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123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40125"/>
            <a:ext cx="7772400" cy="9604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lv-LV" alt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  <a:t>Skābekļa terapija mājās</a:t>
            </a:r>
            <a:br>
              <a:rPr lang="lv-LV" alt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</a:br>
            <a:br>
              <a:rPr lang="lv-LV" alt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</a:br>
            <a:endParaRPr lang="lv-LV" altLang="en-US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825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08B2B-1276-4493-A2FB-3484063D7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058" y="1746386"/>
            <a:ext cx="8155858" cy="4373573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b="0" i="0" dirty="0">
                <a:solidFill>
                  <a:srgbClr val="212529"/>
                </a:solidFill>
                <a:effectLst/>
                <a:latin typeface="RobustaTLPro-Regular"/>
              </a:rPr>
              <a:t>Ar 2021. gada 1.jūliju stājās spēkā grozījumi Ministru kabineta 2009.gada 15.decembra noteikumos Nr.1474 “Tehnisko palīglīdzekļu noteikumi””, kuros paredzēts par valsts budžeta līdzekļiem nodrošināt pilngadīgas personas ar hroniskām elpošanas slimībām ar tehnisko palīglīdzekli - iekārtu ilgstošai skābekļa terapijai ārpus ārstniecības iestādes (skābekļa koncentrators)</a:t>
            </a:r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74A05-42D6-4997-9CF2-15315F8744A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E4F6A3A-ABBB-4988-A7B4-A27951FF6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6323" y="577858"/>
            <a:ext cx="6785498" cy="907003"/>
          </a:xfrm>
        </p:spPr>
        <p:txBody>
          <a:bodyPr>
            <a:noAutofit/>
          </a:bodyPr>
          <a:lstStyle/>
          <a:p>
            <a:pPr algn="ctr"/>
            <a:r>
              <a:rPr lang="lv-LV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Skābekļa terapija mājās</a:t>
            </a:r>
            <a:br>
              <a:rPr lang="lv-LV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7" descr="A person holding a phone&#10;&#10;Description automatically generated with low confidence">
            <a:extLst>
              <a:ext uri="{FF2B5EF4-FFF2-40B4-BE49-F238E27FC236}">
                <a16:creationId xmlns:a16="http://schemas.microsoft.com/office/drawing/2014/main" id="{B21BBC92-29A7-3386-0BEF-2BC5E4E71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884" y="3824372"/>
            <a:ext cx="5070231" cy="2652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1965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54C23-D262-4FE4-ACCC-00FCE1754A8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53A6D1B-B3EF-4A03-8B0B-50048F924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985" y="371381"/>
            <a:ext cx="6785498" cy="907003"/>
          </a:xfrm>
        </p:spPr>
        <p:txBody>
          <a:bodyPr>
            <a:noAutofit/>
          </a:bodyPr>
          <a:lstStyle/>
          <a:p>
            <a:pPr algn="ctr"/>
            <a:r>
              <a:rPr lang="lv-LV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Pacientu atlases kritēriji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44ABD-14BC-8A9E-08C9-8BCC5A1C3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947" y="1752600"/>
            <a:ext cx="7845668" cy="4373573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ar hronisku elpošanas nepietiekamību, ja PaO</a:t>
            </a:r>
            <a:r>
              <a:rPr lang="lv-LV" b="0" i="0" baseline="-25000" dirty="0">
                <a:solidFill>
                  <a:srgbClr val="212529"/>
                </a:solidFill>
                <a:effectLst/>
                <a:latin typeface="RobustaTLPro-Regular"/>
              </a:rPr>
              <a:t>2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 ≤ 7,3 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kPa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(≤ 55 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mmHg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);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lv-LV" b="0" i="0" dirty="0">
              <a:solidFill>
                <a:srgbClr val="212529"/>
              </a:solidFill>
              <a:effectLst/>
              <a:latin typeface="RobustaTLPro-Regular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ar hronisku elpošanas nepietiekamību, ja PaO</a:t>
            </a:r>
            <a:r>
              <a:rPr lang="lv-LV" b="0" i="0" baseline="-25000" dirty="0">
                <a:solidFill>
                  <a:srgbClr val="212529"/>
                </a:solidFill>
                <a:effectLst/>
                <a:latin typeface="RobustaTLPro-Regular"/>
              </a:rPr>
              <a:t>2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 ≤ 8,0 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kPa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(≤ 60 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mmHg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) un personai diagnosticēta: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respiratora vai kardiāla slimība ar sekundāru 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policitēmiju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(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hematokrīts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≥ 55 %) vai 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pulmonālu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hipertensiju, vai 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perifērām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tūskām, vai nakts 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hipoksēmiju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(SpO</a:t>
            </a:r>
            <a:r>
              <a:rPr lang="lv-LV" b="0" i="0" baseline="-25000" dirty="0">
                <a:solidFill>
                  <a:srgbClr val="212529"/>
                </a:solidFill>
                <a:effectLst/>
                <a:latin typeface="RobustaTLPro-Regular"/>
              </a:rPr>
              <a:t>2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 &lt; 90 % vairāk nekā 30 % no miega perioda);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 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pulmonāla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hipertensija.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lv-LV" b="0" i="0" dirty="0">
              <a:solidFill>
                <a:srgbClr val="212529"/>
              </a:solidFill>
              <a:effectLst/>
              <a:latin typeface="RobustaTLPro-Regular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PaO</a:t>
            </a:r>
            <a:r>
              <a:rPr lang="lv-LV" b="0" i="0" baseline="-25000" dirty="0">
                <a:solidFill>
                  <a:srgbClr val="212529"/>
                </a:solidFill>
                <a:effectLst/>
                <a:latin typeface="RobustaTLPro-Regular"/>
              </a:rPr>
              <a:t>2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 ≤ 7,3 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kPa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(≤ 55 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mmHg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) vai PaO</a:t>
            </a:r>
            <a:r>
              <a:rPr lang="lv-LV" b="0" i="0" baseline="-25000" dirty="0">
                <a:solidFill>
                  <a:srgbClr val="212529"/>
                </a:solidFill>
                <a:effectLst/>
                <a:latin typeface="RobustaTLPro-Regular"/>
              </a:rPr>
              <a:t>2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 ≤ 8,0 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kPa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(≤ 60 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mmHg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) jābūt konstatētam divas reizes ar ≥ 3 nedēļu starplaiku slimības remisijas periodā.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85156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E78A2-BEA7-4C2A-AB05-FA8CD79DFE1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2D45EBC-BC96-485B-AC90-8296477C4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985" y="371381"/>
            <a:ext cx="6785498" cy="907003"/>
          </a:xfrm>
        </p:spPr>
        <p:txBody>
          <a:bodyPr>
            <a:noAutofit/>
          </a:bodyPr>
          <a:lstStyle/>
          <a:p>
            <a:pPr algn="ctr"/>
            <a:r>
              <a:rPr lang="lv-LV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Pakalpojuma saņemšanas kārtība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ABD7D7E-486E-1815-75E0-B47BFFFA5D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5730192"/>
              </p:ext>
            </p:extLst>
          </p:nvPr>
        </p:nvGraphicFramePr>
        <p:xfrm>
          <a:off x="1523999" y="1397000"/>
          <a:ext cx="6907823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0775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62D51AD1-B51C-838F-4243-405EE34A7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/>
          <a:lstStyle/>
          <a:p>
            <a:r>
              <a:rPr lang="lv-LV" altLang="lv-LV" sz="2400" dirty="0">
                <a:solidFill>
                  <a:schemeClr val="accent6">
                    <a:lumMod val="50000"/>
                  </a:schemeClr>
                </a:solidFill>
              </a:rPr>
              <a:t>Kur saņemt izmeklējumus?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F84E90-BB04-BA7E-C377-3F6F1A0D5BA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3602A870-C8B9-4A6F-8056-8303C4CFCB58}" type="slidenum">
              <a:rPr lang="en-US" altLang="en-US" smtClean="0"/>
              <a:pPr>
                <a:spcAft>
                  <a:spcPts val="600"/>
                </a:spcAft>
              </a:pPr>
              <a:t>8</a:t>
            </a:fld>
            <a:endParaRPr lang="en-US" alt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8998835-80BD-195B-3ABB-2E5084561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907372"/>
              </p:ext>
            </p:extLst>
          </p:nvPr>
        </p:nvGraphicFramePr>
        <p:xfrm>
          <a:off x="492370" y="1752600"/>
          <a:ext cx="8174537" cy="4724404"/>
        </p:xfrm>
        <a:graphic>
          <a:graphicData uri="http://schemas.openxmlformats.org/drawingml/2006/table">
            <a:tbl>
              <a:tblPr/>
              <a:tblGrid>
                <a:gridCol w="887591">
                  <a:extLst>
                    <a:ext uri="{9D8B030D-6E8A-4147-A177-3AD203B41FA5}">
                      <a16:colId xmlns:a16="http://schemas.microsoft.com/office/drawing/2014/main" val="1831308930"/>
                    </a:ext>
                  </a:extLst>
                </a:gridCol>
                <a:gridCol w="3180925">
                  <a:extLst>
                    <a:ext uri="{9D8B030D-6E8A-4147-A177-3AD203B41FA5}">
                      <a16:colId xmlns:a16="http://schemas.microsoft.com/office/drawing/2014/main" val="3532504035"/>
                    </a:ext>
                  </a:extLst>
                </a:gridCol>
                <a:gridCol w="1055710">
                  <a:extLst>
                    <a:ext uri="{9D8B030D-6E8A-4147-A177-3AD203B41FA5}">
                      <a16:colId xmlns:a16="http://schemas.microsoft.com/office/drawing/2014/main" val="1573425801"/>
                    </a:ext>
                  </a:extLst>
                </a:gridCol>
                <a:gridCol w="756111">
                  <a:extLst>
                    <a:ext uri="{9D8B030D-6E8A-4147-A177-3AD203B41FA5}">
                      <a16:colId xmlns:a16="http://schemas.microsoft.com/office/drawing/2014/main" val="376720300"/>
                    </a:ext>
                  </a:extLst>
                </a:gridCol>
                <a:gridCol w="652653">
                  <a:extLst>
                    <a:ext uri="{9D8B030D-6E8A-4147-A177-3AD203B41FA5}">
                      <a16:colId xmlns:a16="http://schemas.microsoft.com/office/drawing/2014/main" val="3265904766"/>
                    </a:ext>
                  </a:extLst>
                </a:gridCol>
                <a:gridCol w="794909">
                  <a:extLst>
                    <a:ext uri="{9D8B030D-6E8A-4147-A177-3AD203B41FA5}">
                      <a16:colId xmlns:a16="http://schemas.microsoft.com/office/drawing/2014/main" val="3011892269"/>
                    </a:ext>
                  </a:extLst>
                </a:gridCol>
                <a:gridCol w="846638">
                  <a:extLst>
                    <a:ext uri="{9D8B030D-6E8A-4147-A177-3AD203B41FA5}">
                      <a16:colId xmlns:a16="http://schemas.microsoft.com/office/drawing/2014/main" val="483583540"/>
                    </a:ext>
                  </a:extLst>
                </a:gridCol>
              </a:tblGrid>
              <a:tr h="379210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Teritoriālā nodaļa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Ārstniecības iestādes nosaukums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Ārsts-speciālists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Asins gāzu analīze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Skābekļa titrēšana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Nakts pulsa oksimetrija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Transkutāna kapnogrāfija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9950444"/>
                  </a:ext>
                </a:extLst>
              </a:tr>
              <a:tr h="379210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Rīga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Rīgas Austrumu klīniskā universitātes slimnīca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pneimonologs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0774885"/>
                  </a:ext>
                </a:extLst>
              </a:tr>
              <a:tr h="379210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Rīga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Paula Stradiņa Klīniskā universitātes slimnīca*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pneimonologs, kardiologs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808083"/>
                  </a:ext>
                </a:extLst>
              </a:tr>
              <a:tr h="31297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Vidzeme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Madonas slimnīca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pneimonologs, kardiologs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961240"/>
                  </a:ext>
                </a:extLst>
              </a:tr>
              <a:tr h="213617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Vidzeme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Vidzemes slimnīca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pneimonologs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334659"/>
                  </a:ext>
                </a:extLst>
              </a:tr>
              <a:tr h="31297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Vidzeme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Balvu un </a:t>
                      </a:r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Gulbenes</a:t>
                      </a: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slimnīcu apvienība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pneimonologs, kardiologs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026091"/>
                  </a:ext>
                </a:extLst>
              </a:tr>
              <a:tr h="213617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Vidzeme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Alūksnes slimnīca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kardiologs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0772949"/>
                  </a:ext>
                </a:extLst>
              </a:tr>
              <a:tr h="213617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Vidzeme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Nodieva Anda - ārsta prakse pulmonoloģijā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849295"/>
                  </a:ext>
                </a:extLst>
              </a:tr>
              <a:tr h="213617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Latgale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Krāslavas slimnīca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kardiologs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596958"/>
                  </a:ext>
                </a:extLst>
              </a:tr>
              <a:tr h="31297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Latgale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Daugavpils Reģionālā slimnīca</a:t>
                      </a:r>
                      <a:endParaRPr lang="lv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pneimonologs, kardiologs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6705938"/>
                  </a:ext>
                </a:extLst>
              </a:tr>
              <a:tr h="213617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Latgale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Ludzas medicīnas centrs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pneimonologs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782855"/>
                  </a:ext>
                </a:extLst>
              </a:tr>
              <a:tr h="21361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Kurzeme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Liepājas Reģionālā slimnīca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pneimonologs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243525"/>
                  </a:ext>
                </a:extLst>
              </a:tr>
              <a:tr h="21361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Kurzeme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Ziemeļkurzemes reģionālā slimnīca, SIA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kardiologs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862770"/>
                  </a:ext>
                </a:extLst>
              </a:tr>
              <a:tr h="213617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Rīga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Miega slimību centrs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003487"/>
                  </a:ext>
                </a:extLst>
              </a:tr>
              <a:tr h="31297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Rīga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Rīgas 1. slimnīca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pneimonologs, kardiologs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441231"/>
                  </a:ext>
                </a:extLst>
              </a:tr>
              <a:tr h="31297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Rīga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Dziedniecība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pneimonologs, kardiologs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471946"/>
                  </a:ext>
                </a:extLst>
              </a:tr>
              <a:tr h="31297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Rīga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medicīnas firma "Elpa"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pneimonologs, kardiologs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200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174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DF9DC802-A291-4F14-C9D2-AE9ADB39C4A8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352932A-75F2-4AB3-926D-CC6E401E5FF3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22531" name="Satura vietturis 4">
            <a:extLst>
              <a:ext uri="{FF2B5EF4-FFF2-40B4-BE49-F238E27FC236}">
                <a16:creationId xmlns:a16="http://schemas.microsoft.com/office/drawing/2014/main" id="{A529F92F-9608-ECC9-CD32-FE1F613B5B54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466725"/>
            <a:ext cx="4576762" cy="516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Attēls 11">
            <a:extLst>
              <a:ext uri="{FF2B5EF4-FFF2-40B4-BE49-F238E27FC236}">
                <a16:creationId xmlns:a16="http://schemas.microsoft.com/office/drawing/2014/main" id="{2D806F0D-9CC1-7AA3-5D6A-BF10F5DCAA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25" y="382588"/>
            <a:ext cx="4164013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8">
            <a:extLst>
              <a:ext uri="{FF2B5EF4-FFF2-40B4-BE49-F238E27FC236}">
                <a16:creationId xmlns:a16="http://schemas.microsoft.com/office/drawing/2014/main" id="{1B3E46E6-7745-8A33-6064-EFE9A529F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830888"/>
            <a:ext cx="812958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lv-LV" altLang="lv-LV" sz="150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Klients ar iesniegumu un ārsta atzinumu vēršas VSAI “Nacionālā rehabilitācijas centra “Vaivari” (NRC “Vaivai”) Tehnisko palīglīdzekļu centrā</a:t>
            </a:r>
            <a:endParaRPr lang="lv-LV" altLang="lv-LV"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9478</TotalTime>
  <Words>590</Words>
  <Application>Microsoft Office PowerPoint</Application>
  <PresentationFormat>On-screen Show (4:3)</PresentationFormat>
  <Paragraphs>164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RobustaTLPro-Regular</vt:lpstr>
      <vt:lpstr>Times New Roman</vt:lpstr>
      <vt:lpstr>Verdana</vt:lpstr>
      <vt:lpstr>Wingdings</vt:lpstr>
      <vt:lpstr>89_Prezentacija_templateLV</vt:lpstr>
      <vt:lpstr>Pakalpojumi un finansējums 2023. gadā  </vt:lpstr>
      <vt:lpstr>Pasākumi, kas tiks turpināti 2023. gadā </vt:lpstr>
      <vt:lpstr>Pasākumi, kas NEtiks turpināti 2023. gadā </vt:lpstr>
      <vt:lpstr>Skābekļa terapija mājās  </vt:lpstr>
      <vt:lpstr>Skābekļa terapija mājās </vt:lpstr>
      <vt:lpstr>Pacientu atlases kritēriji</vt:lpstr>
      <vt:lpstr>Pakalpojuma saņemšanas kārtība</vt:lpstr>
      <vt:lpstr>Kur saņemt izmeklējumus?</vt:lpstr>
      <vt:lpstr>PowerPoint Presentation</vt:lpstr>
      <vt:lpstr>Paldies par uzmanību!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Jūlija Voropajeva</cp:lastModifiedBy>
  <cp:revision>238</cp:revision>
  <cp:lastPrinted>2018-12-13T07:14:24Z</cp:lastPrinted>
  <dcterms:created xsi:type="dcterms:W3CDTF">2014-11-20T14:46:47Z</dcterms:created>
  <dcterms:modified xsi:type="dcterms:W3CDTF">2022-12-28T15:35:33Z</dcterms:modified>
</cp:coreProperties>
</file>