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375" r:id="rId8"/>
    <p:sldId id="376" r:id="rId9"/>
    <p:sldId id="262" r:id="rId10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86F01-1B87-4344-BF53-4E637512B862}" type="doc">
      <dgm:prSet loTypeId="urn:microsoft.com/office/officeart/2005/8/layout/vProcess5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71E17E53-087C-46AA-9982-F88E8DFEBCEE}">
      <dgm:prSet custT="1"/>
      <dgm:spPr/>
      <dgm:t>
        <a:bodyPr/>
        <a:lstStyle/>
        <a:p>
          <a:r>
            <a:rPr lang="lv-LV" sz="1800" dirty="0">
              <a:solidFill>
                <a:schemeClr val="tx1"/>
              </a:solidFill>
            </a:rPr>
            <a:t>Fiksētais maksājums ģimenes ārsta praksei, tai skaitā riska maksājums </a:t>
          </a:r>
          <a:r>
            <a:rPr lang="lv-LV" sz="1800" b="1" dirty="0">
              <a:solidFill>
                <a:schemeClr val="tx1"/>
              </a:solidFill>
            </a:rPr>
            <a:t>730,73</a:t>
          </a:r>
          <a:r>
            <a:rPr lang="lv-LV" sz="1800" dirty="0">
              <a:solidFill>
                <a:schemeClr val="tx1"/>
              </a:solidFill>
            </a:rPr>
            <a:t> </a:t>
          </a:r>
          <a:r>
            <a:rPr lang="lv-LV" sz="1800" b="1" dirty="0" err="1">
              <a:solidFill>
                <a:schemeClr val="tx1"/>
              </a:solidFill>
            </a:rPr>
            <a:t>euro</a:t>
          </a:r>
          <a:r>
            <a:rPr lang="lv-LV" sz="1800" dirty="0">
              <a:solidFill>
                <a:schemeClr val="tx1"/>
              </a:solidFill>
            </a:rPr>
            <a:t> mēnesī (iepriekš 480,73 </a:t>
          </a:r>
          <a:r>
            <a:rPr lang="lv-LV" sz="1800" dirty="0" err="1">
              <a:solidFill>
                <a:schemeClr val="tx1"/>
              </a:solidFill>
            </a:rPr>
            <a:t>euro</a:t>
          </a:r>
          <a:r>
            <a:rPr lang="lv-LV" sz="1800" dirty="0">
              <a:solidFill>
                <a:schemeClr val="tx1"/>
              </a:solidFill>
            </a:rPr>
            <a:t> mēnesī ).</a:t>
          </a:r>
        </a:p>
      </dgm:t>
    </dgm:pt>
    <dgm:pt modelId="{6A4E503D-1ECA-423B-BE0B-ED2AA3EE5CEB}" type="parTrans" cxnId="{292839B8-0A4C-4EEB-9134-73A9E5DB02F1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131D49B8-8A37-42D1-898A-2DDD2839F326}" type="sibTrans" cxnId="{292839B8-0A4C-4EEB-9134-73A9E5DB02F1}">
      <dgm:prSet custT="1"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BE0AECC1-C297-4E2B-BB7B-ECA9A5903078}">
      <dgm:prSet custT="1"/>
      <dgm:spPr/>
      <dgm:t>
        <a:bodyPr/>
        <a:lstStyle/>
        <a:p>
          <a:r>
            <a:rPr lang="lv-LV" sz="1800" dirty="0" err="1">
              <a:solidFill>
                <a:schemeClr val="tx1"/>
              </a:solidFill>
            </a:rPr>
            <a:t>K</a:t>
          </a:r>
          <a:r>
            <a:rPr lang="lv-LV" sz="1800" dirty="0" err="1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rPr>
            <a:t>apitācijas</a:t>
          </a:r>
          <a:r>
            <a:rPr lang="lv-LV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rPr>
            <a:t> naudas palielinājums uz vienu pacientu </a:t>
          </a:r>
          <a:r>
            <a:rPr lang="lv-LV" sz="1800" b="1" dirty="0">
              <a:solidFill>
                <a:schemeClr val="tx1"/>
              </a:solidFill>
            </a:rPr>
            <a:t>2,642177 </a:t>
          </a:r>
          <a:r>
            <a:rPr lang="lv-LV" sz="1800" b="1" dirty="0" err="1">
              <a:solidFill>
                <a:schemeClr val="tx1"/>
              </a:solidFill>
            </a:rPr>
            <a:t>euro</a:t>
          </a:r>
          <a:r>
            <a:rPr lang="lv-LV" sz="1800" b="1" dirty="0">
              <a:solidFill>
                <a:schemeClr val="tx1"/>
              </a:solidFill>
            </a:rPr>
            <a:t> </a:t>
          </a:r>
          <a:r>
            <a:rPr lang="lv-LV" sz="1800" dirty="0">
              <a:solidFill>
                <a:schemeClr val="tx1"/>
              </a:solidFill>
            </a:rPr>
            <a:t>mēnesī</a:t>
          </a:r>
          <a:r>
            <a:rPr lang="lv-LV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rPr>
            <a:t>, kurš ietver sevī – ārsta un reģistratora algas palielinājumu </a:t>
          </a:r>
          <a:r>
            <a:rPr lang="lv-LV" sz="1800" dirty="0">
              <a:solidFill>
                <a:schemeClr val="tx1"/>
              </a:solidFill>
            </a:rPr>
            <a:t>(iepriekš </a:t>
          </a:r>
          <a:r>
            <a:rPr lang="lv-LV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rPr>
            <a:t>uz vienu pacientu </a:t>
          </a:r>
          <a:r>
            <a:rPr lang="lv-LV" sz="1800" dirty="0">
              <a:solidFill>
                <a:schemeClr val="tx1"/>
              </a:solidFill>
            </a:rPr>
            <a:t>mēnesī 2,547896 </a:t>
          </a:r>
          <a:r>
            <a:rPr lang="lv-LV" sz="1800" dirty="0" err="1">
              <a:solidFill>
                <a:schemeClr val="tx1"/>
              </a:solidFill>
            </a:rPr>
            <a:t>euro</a:t>
          </a:r>
          <a:r>
            <a:rPr lang="lv-LV" sz="1800" dirty="0">
              <a:solidFill>
                <a:schemeClr val="tx1"/>
              </a:solidFill>
            </a:rPr>
            <a:t>). </a:t>
          </a:r>
          <a:endParaRPr lang="lv-LV" sz="1800" dirty="0">
            <a:solidFill>
              <a:schemeClr val="tx1"/>
            </a:solidFill>
            <a:effectLst/>
            <a:latin typeface="Calibri" panose="020F0502020204030204" pitchFamily="34" charset="0"/>
          </a:endParaRPr>
        </a:p>
        <a:p>
          <a:endParaRPr lang="lv-LV" sz="1800" dirty="0">
            <a:solidFill>
              <a:schemeClr val="tx1"/>
            </a:solidFill>
          </a:endParaRPr>
        </a:p>
      </dgm:t>
    </dgm:pt>
    <dgm:pt modelId="{2609B0F6-58A5-4153-8AE5-FF54D67538FC}" type="parTrans" cxnId="{D903E11C-47CD-41BB-BEC7-695315EFE164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A3EFF5D6-B9B6-4E15-BA92-0A6262F2D7FF}" type="sibTrans" cxnId="{D903E11C-47CD-41BB-BEC7-695315EFE164}">
      <dgm:prSet custT="1"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5D8A6C00-93C6-4B07-AB56-66D9BBC2AE10}">
      <dgm:prSet custT="1"/>
      <dgm:spPr/>
      <dgm:t>
        <a:bodyPr/>
        <a:lstStyle/>
        <a:p>
          <a:r>
            <a:rPr lang="lv-LV" sz="1800" dirty="0">
              <a:solidFill>
                <a:schemeClr val="tx1"/>
              </a:solidFill>
            </a:rPr>
            <a:t>Ģimenes ārsts saņems maksājumu </a:t>
          </a:r>
          <a:r>
            <a:rPr lang="lv-LV" sz="1800" b="1" dirty="0">
              <a:solidFill>
                <a:schemeClr val="tx1"/>
              </a:solidFill>
            </a:rPr>
            <a:t>250,00 </a:t>
          </a:r>
          <a:r>
            <a:rPr lang="lv-LV" sz="1800" b="1" dirty="0" err="1">
              <a:solidFill>
                <a:schemeClr val="tx1"/>
              </a:solidFill>
            </a:rPr>
            <a:t>euro</a:t>
          </a:r>
          <a:r>
            <a:rPr lang="lv-LV" sz="1800" b="1" dirty="0">
              <a:solidFill>
                <a:schemeClr val="tx1"/>
              </a:solidFill>
            </a:rPr>
            <a:t> </a:t>
          </a:r>
          <a:r>
            <a:rPr lang="lv-LV" sz="1800" dirty="0">
              <a:solidFill>
                <a:schemeClr val="tx1"/>
              </a:solidFill>
            </a:rPr>
            <a:t>apmērā par ģimenes ārsta pacientu reģistrā reģistrētajai personai laikus atklātu vēzi 1. vai 2. stadijā, ja šāda vēža stadija ir diagnozes noteikšanas datumā (iepriekš 75.00 </a:t>
          </a:r>
          <a:r>
            <a:rPr lang="lv-LV" sz="1800" dirty="0" err="1">
              <a:solidFill>
                <a:schemeClr val="tx1"/>
              </a:solidFill>
            </a:rPr>
            <a:t>euro</a:t>
          </a:r>
          <a:r>
            <a:rPr lang="lv-LV" sz="1800" dirty="0">
              <a:solidFill>
                <a:schemeClr val="tx1"/>
              </a:solidFill>
            </a:rPr>
            <a:t>).</a:t>
          </a:r>
        </a:p>
      </dgm:t>
    </dgm:pt>
    <dgm:pt modelId="{DCFE213E-324C-48BE-BC51-97C3840487AC}" type="parTrans" cxnId="{0C94F773-F957-4BCB-9983-DD477C088508}">
      <dgm:prSet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8F1EEF61-3427-4393-892F-B895068F23CD}" type="sibTrans" cxnId="{0C94F773-F957-4BCB-9983-DD477C088508}">
      <dgm:prSet custT="1"/>
      <dgm:spPr/>
      <dgm:t>
        <a:bodyPr/>
        <a:lstStyle/>
        <a:p>
          <a:endParaRPr lang="lv-LV" sz="1800">
            <a:solidFill>
              <a:schemeClr val="tx1"/>
            </a:solidFill>
          </a:endParaRPr>
        </a:p>
      </dgm:t>
    </dgm:pt>
    <dgm:pt modelId="{A2D96875-95BC-43D7-94C9-367C025C4DD0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dirty="0">
              <a:solidFill>
                <a:schemeClr val="tx1"/>
              </a:solidFill>
            </a:rPr>
            <a:t>Tika pārrēķināts tarifs manipulācijai 01064 - Bērnu profilaktiskās apskates, ko veic ģimenes ārsts bērna mājās </a:t>
          </a:r>
          <a:r>
            <a:rPr lang="lv-LV" sz="1800" b="1" dirty="0">
              <a:solidFill>
                <a:schemeClr val="tx1"/>
              </a:solidFill>
            </a:rPr>
            <a:t>18.74 EUR </a:t>
          </a:r>
          <a:r>
            <a:rPr lang="lv-LV" sz="1800" dirty="0">
              <a:solidFill>
                <a:schemeClr val="tx1"/>
              </a:solidFill>
            </a:rPr>
            <a:t>(iepriekš 9.81 EUR) un ir izveidots tarifs manipulācijai 60248 - Māsas vai ārsta palīga (feldšera) veikta bērna profilaktiska apskate mājās </a:t>
          </a:r>
          <a:r>
            <a:rPr lang="lv-LV" sz="1800" b="1" dirty="0">
              <a:solidFill>
                <a:schemeClr val="tx1"/>
              </a:solidFill>
            </a:rPr>
            <a:t>15.20 EUR</a:t>
          </a:r>
        </a:p>
      </dgm:t>
    </dgm:pt>
    <dgm:pt modelId="{A33ECDB3-520C-4279-867D-16678B84D6CC}" type="parTrans" cxnId="{410DA91B-5FB4-49F8-B93D-5C413D3CCA34}">
      <dgm:prSet/>
      <dgm:spPr/>
      <dgm:t>
        <a:bodyPr/>
        <a:lstStyle/>
        <a:p>
          <a:endParaRPr lang="lv-LV" sz="1800"/>
        </a:p>
      </dgm:t>
    </dgm:pt>
    <dgm:pt modelId="{76683BF5-D9D4-4503-A715-60FB00BDB4DD}" type="sibTrans" cxnId="{410DA91B-5FB4-49F8-B93D-5C413D3CCA34}">
      <dgm:prSet/>
      <dgm:spPr/>
      <dgm:t>
        <a:bodyPr/>
        <a:lstStyle/>
        <a:p>
          <a:endParaRPr lang="lv-LV" sz="1800"/>
        </a:p>
      </dgm:t>
    </dgm:pt>
    <dgm:pt modelId="{3D75E557-D179-4FCE-AA40-D84098F6A9D8}" type="pres">
      <dgm:prSet presAssocID="{16286F01-1B87-4344-BF53-4E637512B862}" presName="outerComposite" presStyleCnt="0">
        <dgm:presLayoutVars>
          <dgm:chMax val="5"/>
          <dgm:dir/>
          <dgm:resizeHandles val="exact"/>
        </dgm:presLayoutVars>
      </dgm:prSet>
      <dgm:spPr/>
    </dgm:pt>
    <dgm:pt modelId="{C9D8CE36-C00E-42FF-99ED-F5B29080066C}" type="pres">
      <dgm:prSet presAssocID="{16286F01-1B87-4344-BF53-4E637512B862}" presName="dummyMaxCanvas" presStyleCnt="0">
        <dgm:presLayoutVars/>
      </dgm:prSet>
      <dgm:spPr/>
    </dgm:pt>
    <dgm:pt modelId="{B8526D97-9CB8-4488-9599-93B9BC9965DD}" type="pres">
      <dgm:prSet presAssocID="{16286F01-1B87-4344-BF53-4E637512B862}" presName="FourNodes_1" presStyleLbl="node1" presStyleIdx="0" presStyleCnt="4">
        <dgm:presLayoutVars>
          <dgm:bulletEnabled val="1"/>
        </dgm:presLayoutVars>
      </dgm:prSet>
      <dgm:spPr/>
    </dgm:pt>
    <dgm:pt modelId="{69B306CE-D16F-45C4-B467-E8E2FDAC673A}" type="pres">
      <dgm:prSet presAssocID="{16286F01-1B87-4344-BF53-4E637512B862}" presName="FourNodes_2" presStyleLbl="node1" presStyleIdx="1" presStyleCnt="4">
        <dgm:presLayoutVars>
          <dgm:bulletEnabled val="1"/>
        </dgm:presLayoutVars>
      </dgm:prSet>
      <dgm:spPr/>
    </dgm:pt>
    <dgm:pt modelId="{AEF3E031-A4CC-4408-80DC-071B09745717}" type="pres">
      <dgm:prSet presAssocID="{16286F01-1B87-4344-BF53-4E637512B862}" presName="FourNodes_3" presStyleLbl="node1" presStyleIdx="2" presStyleCnt="4">
        <dgm:presLayoutVars>
          <dgm:bulletEnabled val="1"/>
        </dgm:presLayoutVars>
      </dgm:prSet>
      <dgm:spPr/>
    </dgm:pt>
    <dgm:pt modelId="{2343523D-E93A-4E5F-9733-E5B2B051619F}" type="pres">
      <dgm:prSet presAssocID="{16286F01-1B87-4344-BF53-4E637512B862}" presName="FourNodes_4" presStyleLbl="node1" presStyleIdx="3" presStyleCnt="4">
        <dgm:presLayoutVars>
          <dgm:bulletEnabled val="1"/>
        </dgm:presLayoutVars>
      </dgm:prSet>
      <dgm:spPr/>
    </dgm:pt>
    <dgm:pt modelId="{07FC438A-F71D-46C9-81E1-CEF0A2D74BB7}" type="pres">
      <dgm:prSet presAssocID="{16286F01-1B87-4344-BF53-4E637512B862}" presName="FourConn_1-2" presStyleLbl="fgAccFollowNode1" presStyleIdx="0" presStyleCnt="3">
        <dgm:presLayoutVars>
          <dgm:bulletEnabled val="1"/>
        </dgm:presLayoutVars>
      </dgm:prSet>
      <dgm:spPr/>
    </dgm:pt>
    <dgm:pt modelId="{A1D5EB3C-7568-4EF4-AC97-D7D825B9637C}" type="pres">
      <dgm:prSet presAssocID="{16286F01-1B87-4344-BF53-4E637512B862}" presName="FourConn_2-3" presStyleLbl="fgAccFollowNode1" presStyleIdx="1" presStyleCnt="3">
        <dgm:presLayoutVars>
          <dgm:bulletEnabled val="1"/>
        </dgm:presLayoutVars>
      </dgm:prSet>
      <dgm:spPr/>
    </dgm:pt>
    <dgm:pt modelId="{A47B4C08-EB2A-44D5-9717-DA8107550FC3}" type="pres">
      <dgm:prSet presAssocID="{16286F01-1B87-4344-BF53-4E637512B862}" presName="FourConn_3-4" presStyleLbl="fgAccFollowNode1" presStyleIdx="2" presStyleCnt="3">
        <dgm:presLayoutVars>
          <dgm:bulletEnabled val="1"/>
        </dgm:presLayoutVars>
      </dgm:prSet>
      <dgm:spPr/>
    </dgm:pt>
    <dgm:pt modelId="{CE61186F-B97E-4832-AA20-79A40CD8B8EF}" type="pres">
      <dgm:prSet presAssocID="{16286F01-1B87-4344-BF53-4E637512B862}" presName="FourNodes_1_text" presStyleLbl="node1" presStyleIdx="3" presStyleCnt="4">
        <dgm:presLayoutVars>
          <dgm:bulletEnabled val="1"/>
        </dgm:presLayoutVars>
      </dgm:prSet>
      <dgm:spPr/>
    </dgm:pt>
    <dgm:pt modelId="{57A36DE5-60F2-4B50-B287-85ABCB77E6A5}" type="pres">
      <dgm:prSet presAssocID="{16286F01-1B87-4344-BF53-4E637512B862}" presName="FourNodes_2_text" presStyleLbl="node1" presStyleIdx="3" presStyleCnt="4">
        <dgm:presLayoutVars>
          <dgm:bulletEnabled val="1"/>
        </dgm:presLayoutVars>
      </dgm:prSet>
      <dgm:spPr/>
    </dgm:pt>
    <dgm:pt modelId="{752102F1-602C-419E-A419-DD0280B60770}" type="pres">
      <dgm:prSet presAssocID="{16286F01-1B87-4344-BF53-4E637512B862}" presName="FourNodes_3_text" presStyleLbl="node1" presStyleIdx="3" presStyleCnt="4">
        <dgm:presLayoutVars>
          <dgm:bulletEnabled val="1"/>
        </dgm:presLayoutVars>
      </dgm:prSet>
      <dgm:spPr/>
    </dgm:pt>
    <dgm:pt modelId="{BECF1917-9D36-4F9F-BC27-EF5B148FF304}" type="pres">
      <dgm:prSet presAssocID="{16286F01-1B87-4344-BF53-4E637512B86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410DA91B-5FB4-49F8-B93D-5C413D3CCA34}" srcId="{16286F01-1B87-4344-BF53-4E637512B862}" destId="{A2D96875-95BC-43D7-94C9-367C025C4DD0}" srcOrd="3" destOrd="0" parTransId="{A33ECDB3-520C-4279-867D-16678B84D6CC}" sibTransId="{76683BF5-D9D4-4503-A715-60FB00BDB4DD}"/>
    <dgm:cxn modelId="{A3CE5A1C-F02F-49FD-B1F2-01B89D3899F2}" type="presOf" srcId="{BE0AECC1-C297-4E2B-BB7B-ECA9A5903078}" destId="{57A36DE5-60F2-4B50-B287-85ABCB77E6A5}" srcOrd="1" destOrd="0" presId="urn:microsoft.com/office/officeart/2005/8/layout/vProcess5"/>
    <dgm:cxn modelId="{D903E11C-47CD-41BB-BEC7-695315EFE164}" srcId="{16286F01-1B87-4344-BF53-4E637512B862}" destId="{BE0AECC1-C297-4E2B-BB7B-ECA9A5903078}" srcOrd="1" destOrd="0" parTransId="{2609B0F6-58A5-4153-8AE5-FF54D67538FC}" sibTransId="{A3EFF5D6-B9B6-4E15-BA92-0A6262F2D7FF}"/>
    <dgm:cxn modelId="{B1E2D722-90C8-48BB-B3E9-7E852FA74AFF}" type="presOf" srcId="{71E17E53-087C-46AA-9982-F88E8DFEBCEE}" destId="{B8526D97-9CB8-4488-9599-93B9BC9965DD}" srcOrd="0" destOrd="0" presId="urn:microsoft.com/office/officeart/2005/8/layout/vProcess5"/>
    <dgm:cxn modelId="{63BF6132-63B4-409E-AFDC-23667C2241FC}" type="presOf" srcId="{16286F01-1B87-4344-BF53-4E637512B862}" destId="{3D75E557-D179-4FCE-AA40-D84098F6A9D8}" srcOrd="0" destOrd="0" presId="urn:microsoft.com/office/officeart/2005/8/layout/vProcess5"/>
    <dgm:cxn modelId="{97064037-93FC-4003-AF39-5DC52EC9A795}" type="presOf" srcId="{A2D96875-95BC-43D7-94C9-367C025C4DD0}" destId="{2343523D-E93A-4E5F-9733-E5B2B051619F}" srcOrd="0" destOrd="0" presId="urn:microsoft.com/office/officeart/2005/8/layout/vProcess5"/>
    <dgm:cxn modelId="{F08D345C-9068-48E3-B745-4CF0D07BC600}" type="presOf" srcId="{5D8A6C00-93C6-4B07-AB56-66D9BBC2AE10}" destId="{752102F1-602C-419E-A419-DD0280B60770}" srcOrd="1" destOrd="0" presId="urn:microsoft.com/office/officeart/2005/8/layout/vProcess5"/>
    <dgm:cxn modelId="{73EE156C-5F50-425E-AC05-412D4735CFEC}" type="presOf" srcId="{8F1EEF61-3427-4393-892F-B895068F23CD}" destId="{A47B4C08-EB2A-44D5-9717-DA8107550FC3}" srcOrd="0" destOrd="0" presId="urn:microsoft.com/office/officeart/2005/8/layout/vProcess5"/>
    <dgm:cxn modelId="{D861174D-6EBB-4987-B1A3-4D800CE7965F}" type="presOf" srcId="{BE0AECC1-C297-4E2B-BB7B-ECA9A5903078}" destId="{69B306CE-D16F-45C4-B467-E8E2FDAC673A}" srcOrd="0" destOrd="0" presId="urn:microsoft.com/office/officeart/2005/8/layout/vProcess5"/>
    <dgm:cxn modelId="{0C94F773-F957-4BCB-9983-DD477C088508}" srcId="{16286F01-1B87-4344-BF53-4E637512B862}" destId="{5D8A6C00-93C6-4B07-AB56-66D9BBC2AE10}" srcOrd="2" destOrd="0" parTransId="{DCFE213E-324C-48BE-BC51-97C3840487AC}" sibTransId="{8F1EEF61-3427-4393-892F-B895068F23CD}"/>
    <dgm:cxn modelId="{C51E3E74-5A64-4B2D-90CC-C8E1875D23C5}" type="presOf" srcId="{131D49B8-8A37-42D1-898A-2DDD2839F326}" destId="{07FC438A-F71D-46C9-81E1-CEF0A2D74BB7}" srcOrd="0" destOrd="0" presId="urn:microsoft.com/office/officeart/2005/8/layout/vProcess5"/>
    <dgm:cxn modelId="{EEBBC457-7783-4A35-8391-6F5C129A8B84}" type="presOf" srcId="{A2D96875-95BC-43D7-94C9-367C025C4DD0}" destId="{BECF1917-9D36-4F9F-BC27-EF5B148FF304}" srcOrd="1" destOrd="0" presId="urn:microsoft.com/office/officeart/2005/8/layout/vProcess5"/>
    <dgm:cxn modelId="{BC7F065A-483E-4A33-B994-3216ED03E0EB}" type="presOf" srcId="{A3EFF5D6-B9B6-4E15-BA92-0A6262F2D7FF}" destId="{A1D5EB3C-7568-4EF4-AC97-D7D825B9637C}" srcOrd="0" destOrd="0" presId="urn:microsoft.com/office/officeart/2005/8/layout/vProcess5"/>
    <dgm:cxn modelId="{94354FA9-845E-46A2-9791-A014EFE7043E}" type="presOf" srcId="{71E17E53-087C-46AA-9982-F88E8DFEBCEE}" destId="{CE61186F-B97E-4832-AA20-79A40CD8B8EF}" srcOrd="1" destOrd="0" presId="urn:microsoft.com/office/officeart/2005/8/layout/vProcess5"/>
    <dgm:cxn modelId="{292839B8-0A4C-4EEB-9134-73A9E5DB02F1}" srcId="{16286F01-1B87-4344-BF53-4E637512B862}" destId="{71E17E53-087C-46AA-9982-F88E8DFEBCEE}" srcOrd="0" destOrd="0" parTransId="{6A4E503D-1ECA-423B-BE0B-ED2AA3EE5CEB}" sibTransId="{131D49B8-8A37-42D1-898A-2DDD2839F326}"/>
    <dgm:cxn modelId="{55426FBF-2351-4631-8802-7456E814C8E8}" type="presOf" srcId="{5D8A6C00-93C6-4B07-AB56-66D9BBC2AE10}" destId="{AEF3E031-A4CC-4408-80DC-071B09745717}" srcOrd="0" destOrd="0" presId="urn:microsoft.com/office/officeart/2005/8/layout/vProcess5"/>
    <dgm:cxn modelId="{CC834C85-BD90-4FAA-B2DC-207CC4391850}" type="presParOf" srcId="{3D75E557-D179-4FCE-AA40-D84098F6A9D8}" destId="{C9D8CE36-C00E-42FF-99ED-F5B29080066C}" srcOrd="0" destOrd="0" presId="urn:microsoft.com/office/officeart/2005/8/layout/vProcess5"/>
    <dgm:cxn modelId="{65826461-BB0E-4113-B261-6379BA91B2D1}" type="presParOf" srcId="{3D75E557-D179-4FCE-AA40-D84098F6A9D8}" destId="{B8526D97-9CB8-4488-9599-93B9BC9965DD}" srcOrd="1" destOrd="0" presId="urn:microsoft.com/office/officeart/2005/8/layout/vProcess5"/>
    <dgm:cxn modelId="{451F8F0D-40D9-411B-B710-A688B77B1CE0}" type="presParOf" srcId="{3D75E557-D179-4FCE-AA40-D84098F6A9D8}" destId="{69B306CE-D16F-45C4-B467-E8E2FDAC673A}" srcOrd="2" destOrd="0" presId="urn:microsoft.com/office/officeart/2005/8/layout/vProcess5"/>
    <dgm:cxn modelId="{D5A9D88F-03B0-4FDD-8DCA-A400359D1690}" type="presParOf" srcId="{3D75E557-D179-4FCE-AA40-D84098F6A9D8}" destId="{AEF3E031-A4CC-4408-80DC-071B09745717}" srcOrd="3" destOrd="0" presId="urn:microsoft.com/office/officeart/2005/8/layout/vProcess5"/>
    <dgm:cxn modelId="{5E247138-61D8-4F63-87DC-63A78878BF9C}" type="presParOf" srcId="{3D75E557-D179-4FCE-AA40-D84098F6A9D8}" destId="{2343523D-E93A-4E5F-9733-E5B2B051619F}" srcOrd="4" destOrd="0" presId="urn:microsoft.com/office/officeart/2005/8/layout/vProcess5"/>
    <dgm:cxn modelId="{A48B4E49-1BE3-4488-8069-13859053E522}" type="presParOf" srcId="{3D75E557-D179-4FCE-AA40-D84098F6A9D8}" destId="{07FC438A-F71D-46C9-81E1-CEF0A2D74BB7}" srcOrd="5" destOrd="0" presId="urn:microsoft.com/office/officeart/2005/8/layout/vProcess5"/>
    <dgm:cxn modelId="{02A01F41-CC10-4FA8-BFBF-237A46C92DF8}" type="presParOf" srcId="{3D75E557-D179-4FCE-AA40-D84098F6A9D8}" destId="{A1D5EB3C-7568-4EF4-AC97-D7D825B9637C}" srcOrd="6" destOrd="0" presId="urn:microsoft.com/office/officeart/2005/8/layout/vProcess5"/>
    <dgm:cxn modelId="{FCF1B8AB-E7A1-46EB-BA41-79A8FAC4C49A}" type="presParOf" srcId="{3D75E557-D179-4FCE-AA40-D84098F6A9D8}" destId="{A47B4C08-EB2A-44D5-9717-DA8107550FC3}" srcOrd="7" destOrd="0" presId="urn:microsoft.com/office/officeart/2005/8/layout/vProcess5"/>
    <dgm:cxn modelId="{C3DCC502-FFAE-473E-AE93-761182406863}" type="presParOf" srcId="{3D75E557-D179-4FCE-AA40-D84098F6A9D8}" destId="{CE61186F-B97E-4832-AA20-79A40CD8B8EF}" srcOrd="8" destOrd="0" presId="urn:microsoft.com/office/officeart/2005/8/layout/vProcess5"/>
    <dgm:cxn modelId="{98AAE85D-FF05-4477-8669-17D6EA348FE7}" type="presParOf" srcId="{3D75E557-D179-4FCE-AA40-D84098F6A9D8}" destId="{57A36DE5-60F2-4B50-B287-85ABCB77E6A5}" srcOrd="9" destOrd="0" presId="urn:microsoft.com/office/officeart/2005/8/layout/vProcess5"/>
    <dgm:cxn modelId="{1F3022FD-CA16-4B53-A84A-FC4FBD461B8D}" type="presParOf" srcId="{3D75E557-D179-4FCE-AA40-D84098F6A9D8}" destId="{752102F1-602C-419E-A419-DD0280B60770}" srcOrd="10" destOrd="0" presId="urn:microsoft.com/office/officeart/2005/8/layout/vProcess5"/>
    <dgm:cxn modelId="{ABCFC44C-275F-49DE-B654-1A0929A709DD}" type="presParOf" srcId="{3D75E557-D179-4FCE-AA40-D84098F6A9D8}" destId="{BECF1917-9D36-4F9F-BC27-EF5B148FF304}" srcOrd="11" destOrd="0" presId="urn:microsoft.com/office/officeart/2005/8/layout/vProcess5"/>
  </dgm:cxnLst>
  <dgm:bg>
    <a:solidFill>
      <a:schemeClr val="bg1"/>
    </a:solidFill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286F01-1B87-4344-BF53-4E637512B862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71E17E53-087C-46AA-9982-F88E8DFEBCEE}">
      <dgm:prSet/>
      <dgm:spPr/>
      <dgm:t>
        <a:bodyPr/>
        <a:lstStyle/>
        <a:p>
          <a:r>
            <a:rPr lang="lv-LV">
              <a:solidFill>
                <a:schemeClr val="tx1"/>
              </a:solidFill>
            </a:rPr>
            <a:t>Ārstiem un funkcionālajiem speciālistiem –</a:t>
          </a:r>
          <a:r>
            <a:rPr lang="lv-LV" b="1">
              <a:solidFill>
                <a:schemeClr val="tx1"/>
              </a:solidFill>
            </a:rPr>
            <a:t>2083 euro</a:t>
          </a:r>
          <a:r>
            <a:rPr lang="lv-LV">
              <a:solidFill>
                <a:schemeClr val="tx1"/>
              </a:solidFill>
            </a:rPr>
            <a:t> (iepriekš 1 963,00 euro).</a:t>
          </a:r>
        </a:p>
      </dgm:t>
    </dgm:pt>
    <dgm:pt modelId="{6A4E503D-1ECA-423B-BE0B-ED2AA3EE5CEB}" type="parTrans" cxnId="{292839B8-0A4C-4EEB-9134-73A9E5DB02F1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131D49B8-8A37-42D1-898A-2DDD2839F326}" type="sibTrans" cxnId="{292839B8-0A4C-4EEB-9134-73A9E5DB02F1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8F4B3CC9-F26A-4AC4-BF73-FAD64C0D0154}">
      <dgm:prSet/>
      <dgm:spPr/>
      <dgm:t>
        <a:bodyPr/>
        <a:lstStyle/>
        <a:p>
          <a:r>
            <a:rPr lang="lv-LV">
              <a:solidFill>
                <a:schemeClr val="tx1"/>
              </a:solidFill>
            </a:rPr>
            <a:t>Ārstniecības un pacientu aprūpes personām un funkcionālo speciālistu asistentiem – </a:t>
          </a:r>
          <a:r>
            <a:rPr lang="lv-LV" b="1">
              <a:solidFill>
                <a:schemeClr val="tx1"/>
              </a:solidFill>
            </a:rPr>
            <a:t>1303,00 euro </a:t>
          </a:r>
          <a:r>
            <a:rPr lang="lv-LV">
              <a:solidFill>
                <a:schemeClr val="tx1"/>
              </a:solidFill>
            </a:rPr>
            <a:t>(iepriekš 1 183,00 euro).</a:t>
          </a:r>
        </a:p>
      </dgm:t>
    </dgm:pt>
    <dgm:pt modelId="{38666856-E991-4C2B-B04B-7B9FC9B43FEE}" type="parTrans" cxnId="{6C12A70F-5286-4CE8-B5FA-DC32F51D05C8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7F5EF853-761D-476B-ABF8-7F6E8753DFED}" type="sibTrans" cxnId="{6C12A70F-5286-4CE8-B5FA-DC32F51D05C8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BE0AECC1-C297-4E2B-BB7B-ECA9A5903078}">
      <dgm:prSet/>
      <dgm:spPr/>
      <dgm:t>
        <a:bodyPr/>
        <a:lstStyle/>
        <a:p>
          <a:r>
            <a:rPr lang="lv-LV">
              <a:solidFill>
                <a:schemeClr val="tx1"/>
              </a:solidFill>
            </a:rPr>
            <a:t>Ārstniecības un pacientu aprūpes atbalsta personām – </a:t>
          </a:r>
          <a:r>
            <a:rPr lang="lv-LV" b="1">
              <a:solidFill>
                <a:schemeClr val="tx1"/>
              </a:solidFill>
            </a:rPr>
            <a:t>865,00 euro </a:t>
          </a:r>
          <a:r>
            <a:rPr lang="lv-LV">
              <a:solidFill>
                <a:schemeClr val="tx1"/>
              </a:solidFill>
            </a:rPr>
            <a:t>(iepriekš 745,00 euro).</a:t>
          </a:r>
        </a:p>
      </dgm:t>
    </dgm:pt>
    <dgm:pt modelId="{2609B0F6-58A5-4153-8AE5-FF54D67538FC}" type="parTrans" cxnId="{D903E11C-47CD-41BB-BEC7-695315EFE164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A3EFF5D6-B9B6-4E15-BA92-0A6262F2D7FF}" type="sibTrans" cxnId="{D903E11C-47CD-41BB-BEC7-695315EFE164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A9A3369F-D2B5-4115-A66D-8FEFAB8D2224}" type="pres">
      <dgm:prSet presAssocID="{16286F01-1B87-4344-BF53-4E637512B862}" presName="diagram" presStyleCnt="0">
        <dgm:presLayoutVars>
          <dgm:dir/>
          <dgm:resizeHandles val="exact"/>
        </dgm:presLayoutVars>
      </dgm:prSet>
      <dgm:spPr/>
    </dgm:pt>
    <dgm:pt modelId="{C086F777-5C25-4822-BA4B-A76A199D253C}" type="pres">
      <dgm:prSet presAssocID="{71E17E53-087C-46AA-9982-F88E8DFEBCEE}" presName="node" presStyleLbl="node1" presStyleIdx="0" presStyleCnt="3">
        <dgm:presLayoutVars>
          <dgm:bulletEnabled val="1"/>
        </dgm:presLayoutVars>
      </dgm:prSet>
      <dgm:spPr/>
    </dgm:pt>
    <dgm:pt modelId="{BDE3CC14-97F7-4417-929F-71555F3D7722}" type="pres">
      <dgm:prSet presAssocID="{131D49B8-8A37-42D1-898A-2DDD2839F326}" presName="sibTrans" presStyleCnt="0"/>
      <dgm:spPr/>
    </dgm:pt>
    <dgm:pt modelId="{9D7EB7F6-02E4-4E12-A7C9-A125C051DA68}" type="pres">
      <dgm:prSet presAssocID="{8F4B3CC9-F26A-4AC4-BF73-FAD64C0D0154}" presName="node" presStyleLbl="node1" presStyleIdx="1" presStyleCnt="3">
        <dgm:presLayoutVars>
          <dgm:bulletEnabled val="1"/>
        </dgm:presLayoutVars>
      </dgm:prSet>
      <dgm:spPr/>
    </dgm:pt>
    <dgm:pt modelId="{03884B10-B233-426F-A2CD-28DB708F5279}" type="pres">
      <dgm:prSet presAssocID="{7F5EF853-761D-476B-ABF8-7F6E8753DFED}" presName="sibTrans" presStyleCnt="0"/>
      <dgm:spPr/>
    </dgm:pt>
    <dgm:pt modelId="{4650118F-82CB-44C5-BA40-28C8A7893F17}" type="pres">
      <dgm:prSet presAssocID="{BE0AECC1-C297-4E2B-BB7B-ECA9A5903078}" presName="node" presStyleLbl="node1" presStyleIdx="2" presStyleCnt="3">
        <dgm:presLayoutVars>
          <dgm:bulletEnabled val="1"/>
        </dgm:presLayoutVars>
      </dgm:prSet>
      <dgm:spPr/>
    </dgm:pt>
  </dgm:ptLst>
  <dgm:cxnLst>
    <dgm:cxn modelId="{A7417403-8CAC-4825-A935-BE74EEECEE22}" type="presOf" srcId="{16286F01-1B87-4344-BF53-4E637512B862}" destId="{A9A3369F-D2B5-4115-A66D-8FEFAB8D2224}" srcOrd="0" destOrd="0" presId="urn:microsoft.com/office/officeart/2005/8/layout/default"/>
    <dgm:cxn modelId="{6C12A70F-5286-4CE8-B5FA-DC32F51D05C8}" srcId="{16286F01-1B87-4344-BF53-4E637512B862}" destId="{8F4B3CC9-F26A-4AC4-BF73-FAD64C0D0154}" srcOrd="1" destOrd="0" parTransId="{38666856-E991-4C2B-B04B-7B9FC9B43FEE}" sibTransId="{7F5EF853-761D-476B-ABF8-7F6E8753DFED}"/>
    <dgm:cxn modelId="{D903E11C-47CD-41BB-BEC7-695315EFE164}" srcId="{16286F01-1B87-4344-BF53-4E637512B862}" destId="{BE0AECC1-C297-4E2B-BB7B-ECA9A5903078}" srcOrd="2" destOrd="0" parTransId="{2609B0F6-58A5-4153-8AE5-FF54D67538FC}" sibTransId="{A3EFF5D6-B9B6-4E15-BA92-0A6262F2D7FF}"/>
    <dgm:cxn modelId="{08BB8597-F727-4B59-B3ED-1B3C7D65F8A5}" type="presOf" srcId="{BE0AECC1-C297-4E2B-BB7B-ECA9A5903078}" destId="{4650118F-82CB-44C5-BA40-28C8A7893F17}" srcOrd="0" destOrd="0" presId="urn:microsoft.com/office/officeart/2005/8/layout/default"/>
    <dgm:cxn modelId="{4AB566A8-DC7F-4F54-9CC7-D9143EB5DC98}" type="presOf" srcId="{71E17E53-087C-46AA-9982-F88E8DFEBCEE}" destId="{C086F777-5C25-4822-BA4B-A76A199D253C}" srcOrd="0" destOrd="0" presId="urn:microsoft.com/office/officeart/2005/8/layout/default"/>
    <dgm:cxn modelId="{292839B8-0A4C-4EEB-9134-73A9E5DB02F1}" srcId="{16286F01-1B87-4344-BF53-4E637512B862}" destId="{71E17E53-087C-46AA-9982-F88E8DFEBCEE}" srcOrd="0" destOrd="0" parTransId="{6A4E503D-1ECA-423B-BE0B-ED2AA3EE5CEB}" sibTransId="{131D49B8-8A37-42D1-898A-2DDD2839F326}"/>
    <dgm:cxn modelId="{F67641E4-20D3-45C0-9AD1-9BF3E2C31F05}" type="presOf" srcId="{8F4B3CC9-F26A-4AC4-BF73-FAD64C0D0154}" destId="{9D7EB7F6-02E4-4E12-A7C9-A125C051DA68}" srcOrd="0" destOrd="0" presId="urn:microsoft.com/office/officeart/2005/8/layout/default"/>
    <dgm:cxn modelId="{E7694632-43DA-463F-9A63-379B3A0C1376}" type="presParOf" srcId="{A9A3369F-D2B5-4115-A66D-8FEFAB8D2224}" destId="{C086F777-5C25-4822-BA4B-A76A199D253C}" srcOrd="0" destOrd="0" presId="urn:microsoft.com/office/officeart/2005/8/layout/default"/>
    <dgm:cxn modelId="{69383FAC-2660-4198-8B9B-7ECECC644BF0}" type="presParOf" srcId="{A9A3369F-D2B5-4115-A66D-8FEFAB8D2224}" destId="{BDE3CC14-97F7-4417-929F-71555F3D7722}" srcOrd="1" destOrd="0" presId="urn:microsoft.com/office/officeart/2005/8/layout/default"/>
    <dgm:cxn modelId="{C66EE16D-0DCF-4298-B42D-630DE3A26EFE}" type="presParOf" srcId="{A9A3369F-D2B5-4115-A66D-8FEFAB8D2224}" destId="{9D7EB7F6-02E4-4E12-A7C9-A125C051DA68}" srcOrd="2" destOrd="0" presId="urn:microsoft.com/office/officeart/2005/8/layout/default"/>
    <dgm:cxn modelId="{530BECAF-E9DA-462F-B829-3C0E71B0E393}" type="presParOf" srcId="{A9A3369F-D2B5-4115-A66D-8FEFAB8D2224}" destId="{03884B10-B233-426F-A2CD-28DB708F5279}" srcOrd="3" destOrd="0" presId="urn:microsoft.com/office/officeart/2005/8/layout/default"/>
    <dgm:cxn modelId="{F1F65C9B-2A19-4F64-8982-E3EAEF3AE062}" type="presParOf" srcId="{A9A3369F-D2B5-4115-A66D-8FEFAB8D2224}" destId="{4650118F-82CB-44C5-BA40-28C8A7893F17}" srcOrd="4" destOrd="0" presId="urn:microsoft.com/office/officeart/2005/8/layout/default"/>
  </dgm:cxnLst>
  <dgm:bg>
    <a:solidFill>
      <a:schemeClr val="bg1"/>
    </a:solidFill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286F01-1B87-4344-BF53-4E637512B862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71E17E53-087C-46AA-9982-F88E8DFEBCEE}">
      <dgm:prSet/>
      <dgm:spPr/>
      <dgm:t>
        <a:bodyPr/>
        <a:lstStyle/>
        <a:p>
          <a:r>
            <a:rPr lang="lv-LV">
              <a:solidFill>
                <a:schemeClr val="tx1"/>
              </a:solidFill>
            </a:rPr>
            <a:t>Paplašinātas </a:t>
          </a:r>
          <a:r>
            <a:rPr lang="lv-LV" b="1">
              <a:solidFill>
                <a:schemeClr val="tx1"/>
              </a:solidFill>
            </a:rPr>
            <a:t>PET</a:t>
          </a:r>
          <a:r>
            <a:rPr lang="lv-LV">
              <a:solidFill>
                <a:schemeClr val="tx1"/>
              </a:solidFill>
            </a:rPr>
            <a:t> izmeklējumu iespējas uroloģiskajiem onkoloģijas pacientiem.</a:t>
          </a:r>
        </a:p>
      </dgm:t>
    </dgm:pt>
    <dgm:pt modelId="{6A4E503D-1ECA-423B-BE0B-ED2AA3EE5CEB}" type="parTrans" cxnId="{292839B8-0A4C-4EEB-9134-73A9E5DB02F1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131D49B8-8A37-42D1-898A-2DDD2839F326}" type="sibTrans" cxnId="{292839B8-0A4C-4EEB-9134-73A9E5DB02F1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8F4B3CC9-F26A-4AC4-BF73-FAD64C0D0154}">
      <dgm:prSet/>
      <dgm:spPr/>
      <dgm:t>
        <a:bodyPr/>
        <a:lstStyle/>
        <a:p>
          <a:r>
            <a:rPr lang="lv-LV">
              <a:solidFill>
                <a:schemeClr val="tx1"/>
              </a:solidFill>
            </a:rPr>
            <a:t>Apmaksāts papildus </a:t>
          </a:r>
          <a:r>
            <a:rPr lang="lv-LV" b="1">
              <a:solidFill>
                <a:schemeClr val="tx1"/>
              </a:solidFill>
            </a:rPr>
            <a:t>medicīniskais papilduzturs</a:t>
          </a:r>
          <a:r>
            <a:rPr lang="lv-LV">
              <a:solidFill>
                <a:schemeClr val="tx1"/>
              </a:solidFill>
            </a:rPr>
            <a:t> (dzeramā pārtika) pacientiem ar diagnozēm – E43 Neprecizēta smaga olbaltumu un enerģētiska malnutrīcija un - E44 Viegla vai vidēja olbaltumu un enerģētiska malnutrīcija.</a:t>
          </a:r>
        </a:p>
      </dgm:t>
    </dgm:pt>
    <dgm:pt modelId="{38666856-E991-4C2B-B04B-7B9FC9B43FEE}" type="parTrans" cxnId="{6C12A70F-5286-4CE8-B5FA-DC32F51D05C8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7F5EF853-761D-476B-ABF8-7F6E8753DFED}" type="sibTrans" cxnId="{6C12A70F-5286-4CE8-B5FA-DC32F51D05C8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BE0AECC1-C297-4E2B-BB7B-ECA9A5903078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Novirzīts </a:t>
          </a:r>
          <a:r>
            <a:rPr lang="lv-LV" b="1" dirty="0">
              <a:solidFill>
                <a:schemeClr val="tx1"/>
              </a:solidFill>
            </a:rPr>
            <a:t>papildus finansējums BKUS</a:t>
          </a:r>
          <a:r>
            <a:rPr lang="lv-LV" dirty="0">
              <a:solidFill>
                <a:schemeClr val="tx1"/>
              </a:solidFill>
            </a:rPr>
            <a:t> pakalpojumu pieejamības uzlabošanai un gaidīšanas rindu mazināšanai bērniem</a:t>
          </a:r>
        </a:p>
      </dgm:t>
    </dgm:pt>
    <dgm:pt modelId="{2609B0F6-58A5-4153-8AE5-FF54D67538FC}" type="parTrans" cxnId="{D903E11C-47CD-41BB-BEC7-695315EFE164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A3EFF5D6-B9B6-4E15-BA92-0A6262F2D7FF}" type="sibTrans" cxnId="{D903E11C-47CD-41BB-BEC7-695315EFE164}">
      <dgm:prSet/>
      <dgm:spPr/>
      <dgm:t>
        <a:bodyPr/>
        <a:lstStyle/>
        <a:p>
          <a:endParaRPr lang="lv-LV">
            <a:solidFill>
              <a:schemeClr val="tx1"/>
            </a:solidFill>
          </a:endParaRPr>
        </a:p>
      </dgm:t>
    </dgm:pt>
    <dgm:pt modelId="{2F6D65FA-FD5A-43CA-8F4D-A2873CBBDD40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Prioritāro pakalpojumu programmā onkoloģiskiem pacientiem tika iekļauta </a:t>
          </a:r>
          <a:r>
            <a:rPr lang="lv-LV" b="1" dirty="0">
              <a:solidFill>
                <a:schemeClr val="tx1"/>
              </a:solidFill>
            </a:rPr>
            <a:t>Datortomogrāfija</a:t>
          </a:r>
          <a:r>
            <a:rPr lang="lv-LV" dirty="0">
              <a:solidFill>
                <a:schemeClr val="tx1"/>
              </a:solidFill>
            </a:rPr>
            <a:t>, ko iestādes pacientiem ar </a:t>
          </a:r>
          <a:r>
            <a:rPr lang="lv-LV" dirty="0" err="1">
              <a:solidFill>
                <a:schemeClr val="tx1"/>
              </a:solidFill>
            </a:rPr>
            <a:t>pamatdiagnozi</a:t>
          </a:r>
          <a:r>
            <a:rPr lang="lv-LV" dirty="0">
              <a:solidFill>
                <a:schemeClr val="tx1"/>
              </a:solidFill>
            </a:rPr>
            <a:t> C00-D48 var veikt virs kvotas.</a:t>
          </a:r>
        </a:p>
      </dgm:t>
    </dgm:pt>
    <dgm:pt modelId="{35D75834-2E27-41BB-BB6F-7A0E328A6E6D}" type="parTrans" cxnId="{72CD019F-697A-49B7-AA4B-84B49019684C}">
      <dgm:prSet/>
      <dgm:spPr/>
      <dgm:t>
        <a:bodyPr/>
        <a:lstStyle/>
        <a:p>
          <a:endParaRPr lang="lv-LV"/>
        </a:p>
      </dgm:t>
    </dgm:pt>
    <dgm:pt modelId="{65C52F1C-8148-436A-A383-638584AE8F5D}" type="sibTrans" cxnId="{72CD019F-697A-49B7-AA4B-84B49019684C}">
      <dgm:prSet/>
      <dgm:spPr/>
      <dgm:t>
        <a:bodyPr/>
        <a:lstStyle/>
        <a:p>
          <a:endParaRPr lang="lv-LV"/>
        </a:p>
      </dgm:t>
    </dgm:pt>
    <dgm:pt modelId="{8B667168-DD09-4699-B6C0-3C9A20199511}">
      <dgm:prSet/>
      <dgm:spPr>
        <a:solidFill>
          <a:schemeClr val="accent2"/>
        </a:solidFill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Izveidoti “</a:t>
          </a:r>
          <a:r>
            <a:rPr lang="lv-LV" b="1" dirty="0">
              <a:solidFill>
                <a:schemeClr val="tx1"/>
              </a:solidFill>
            </a:rPr>
            <a:t>Onkoloģisko pacientu koordinatoru kabineti</a:t>
          </a:r>
          <a:r>
            <a:rPr lang="lv-LV" dirty="0">
              <a:solidFill>
                <a:schemeClr val="tx1"/>
              </a:solidFill>
            </a:rPr>
            <a:t>“ specializētajās onkoloģijas ārstniecības iestādēs.</a:t>
          </a:r>
        </a:p>
      </dgm:t>
    </dgm:pt>
    <dgm:pt modelId="{2F0B7927-A767-4B90-8A12-771F1D260D56}" type="parTrans" cxnId="{E76B5B03-9115-4063-B5B0-6EE7B839C851}">
      <dgm:prSet/>
      <dgm:spPr/>
      <dgm:t>
        <a:bodyPr/>
        <a:lstStyle/>
        <a:p>
          <a:endParaRPr lang="lv-LV"/>
        </a:p>
      </dgm:t>
    </dgm:pt>
    <dgm:pt modelId="{E09FFCFD-03EF-4405-A8B9-811F78C0780F}" type="sibTrans" cxnId="{E76B5B03-9115-4063-B5B0-6EE7B839C851}">
      <dgm:prSet/>
      <dgm:spPr/>
      <dgm:t>
        <a:bodyPr/>
        <a:lstStyle/>
        <a:p>
          <a:endParaRPr lang="lv-LV"/>
        </a:p>
      </dgm:t>
    </dgm:pt>
    <dgm:pt modelId="{AF4BA6B5-65C5-45D0-A36D-8EB4E3EE63A2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Izveidota pakalpojumu programma “</a:t>
          </a:r>
          <a:r>
            <a:rPr lang="lv-LV" b="1" dirty="0">
              <a:solidFill>
                <a:schemeClr val="tx1"/>
              </a:solidFill>
            </a:rPr>
            <a:t>Laboratoriskie izmeklējumi pacientiem ar ļaundabīgo audzēju</a:t>
          </a:r>
          <a:r>
            <a:rPr lang="lv-LV" dirty="0">
              <a:solidFill>
                <a:schemeClr val="tx1"/>
              </a:solidFill>
            </a:rPr>
            <a:t>”, kura ir paredzēta laboratorisko pakalpojumu sniegšanai pacientiem ar </a:t>
          </a:r>
          <a:r>
            <a:rPr lang="lv-LV" dirty="0" err="1">
              <a:solidFill>
                <a:schemeClr val="tx1"/>
              </a:solidFill>
            </a:rPr>
            <a:t>pamatdiagnozi</a:t>
          </a:r>
          <a:r>
            <a:rPr lang="lv-LV" dirty="0">
              <a:solidFill>
                <a:schemeClr val="tx1"/>
              </a:solidFill>
            </a:rPr>
            <a:t> C00-D48, kas netiek veikti primāras vai sekundāras ļaundabīgo audzēju, t.sk recidīvu, diagnostikai. </a:t>
          </a:r>
        </a:p>
      </dgm:t>
    </dgm:pt>
    <dgm:pt modelId="{454EBDD4-E0BF-4F77-8B7C-B3FFF1BB5B04}" type="parTrans" cxnId="{1327CFAC-5658-47A0-96E9-7CF7568820F3}">
      <dgm:prSet/>
      <dgm:spPr/>
      <dgm:t>
        <a:bodyPr/>
        <a:lstStyle/>
        <a:p>
          <a:endParaRPr lang="lv-LV"/>
        </a:p>
      </dgm:t>
    </dgm:pt>
    <dgm:pt modelId="{749CAD4C-5499-4516-8810-AA3365538BE3}" type="sibTrans" cxnId="{1327CFAC-5658-47A0-96E9-7CF7568820F3}">
      <dgm:prSet/>
      <dgm:spPr/>
      <dgm:t>
        <a:bodyPr/>
        <a:lstStyle/>
        <a:p>
          <a:endParaRPr lang="lv-LV"/>
        </a:p>
      </dgm:t>
    </dgm:pt>
    <dgm:pt modelId="{1FCA2F7D-74E9-481F-AFD2-FFCC661DDF31}" type="pres">
      <dgm:prSet presAssocID="{16286F01-1B87-4344-BF53-4E637512B862}" presName="linear" presStyleCnt="0">
        <dgm:presLayoutVars>
          <dgm:animLvl val="lvl"/>
          <dgm:resizeHandles val="exact"/>
        </dgm:presLayoutVars>
      </dgm:prSet>
      <dgm:spPr/>
    </dgm:pt>
    <dgm:pt modelId="{C8C042C6-8654-4C50-B149-FEA3CE7E9A9B}" type="pres">
      <dgm:prSet presAssocID="{71E17E53-087C-46AA-9982-F88E8DFEBCE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E647CFD-F71E-4AF6-BF47-FDF1D781275B}" type="pres">
      <dgm:prSet presAssocID="{131D49B8-8A37-42D1-898A-2DDD2839F326}" presName="spacer" presStyleCnt="0"/>
      <dgm:spPr/>
    </dgm:pt>
    <dgm:pt modelId="{59FB5844-813D-4A03-B848-4F5145EE460A}" type="pres">
      <dgm:prSet presAssocID="{8F4B3CC9-F26A-4AC4-BF73-FAD64C0D015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7388CCB-0862-4BB6-BB49-BD7626CB6921}" type="pres">
      <dgm:prSet presAssocID="{7F5EF853-761D-476B-ABF8-7F6E8753DFED}" presName="spacer" presStyleCnt="0"/>
      <dgm:spPr/>
    </dgm:pt>
    <dgm:pt modelId="{E39FA9BA-B305-47DE-A822-B0920F396A6D}" type="pres">
      <dgm:prSet presAssocID="{BE0AECC1-C297-4E2B-BB7B-ECA9A5903078}" presName="parentText" presStyleLbl="node1" presStyleIdx="2" presStyleCnt="6" custScaleX="99173">
        <dgm:presLayoutVars>
          <dgm:chMax val="0"/>
          <dgm:bulletEnabled val="1"/>
        </dgm:presLayoutVars>
      </dgm:prSet>
      <dgm:spPr/>
    </dgm:pt>
    <dgm:pt modelId="{B59145FF-4D6D-403B-BC68-A85331CCEFD1}" type="pres">
      <dgm:prSet presAssocID="{A3EFF5D6-B9B6-4E15-BA92-0A6262F2D7FF}" presName="spacer" presStyleCnt="0"/>
      <dgm:spPr/>
    </dgm:pt>
    <dgm:pt modelId="{FA59028E-E417-4E76-AFE9-6E07A2F683C1}" type="pres">
      <dgm:prSet presAssocID="{2F6D65FA-FD5A-43CA-8F4D-A2873CBBDD4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CA390BA-D33C-48DA-B091-7644D4D4A8F0}" type="pres">
      <dgm:prSet presAssocID="{65C52F1C-8148-436A-A383-638584AE8F5D}" presName="spacer" presStyleCnt="0"/>
      <dgm:spPr/>
    </dgm:pt>
    <dgm:pt modelId="{4956E81A-0FB6-4F4C-972A-B80FD5E43B26}" type="pres">
      <dgm:prSet presAssocID="{8B667168-DD09-4699-B6C0-3C9A2019951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C92A416-E637-4192-AA2E-59000DF9E2E5}" type="pres">
      <dgm:prSet presAssocID="{E09FFCFD-03EF-4405-A8B9-811F78C0780F}" presName="spacer" presStyleCnt="0"/>
      <dgm:spPr/>
    </dgm:pt>
    <dgm:pt modelId="{E4C88507-DFD6-4F98-AD59-CE850B0F45EA}" type="pres">
      <dgm:prSet presAssocID="{AF4BA6B5-65C5-45D0-A36D-8EB4E3EE63A2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E76B5B03-9115-4063-B5B0-6EE7B839C851}" srcId="{16286F01-1B87-4344-BF53-4E637512B862}" destId="{8B667168-DD09-4699-B6C0-3C9A20199511}" srcOrd="4" destOrd="0" parTransId="{2F0B7927-A767-4B90-8A12-771F1D260D56}" sibTransId="{E09FFCFD-03EF-4405-A8B9-811F78C0780F}"/>
    <dgm:cxn modelId="{B0B0DB09-8143-42DE-B588-8DAC7427D5D1}" type="presOf" srcId="{16286F01-1B87-4344-BF53-4E637512B862}" destId="{1FCA2F7D-74E9-481F-AFD2-FFCC661DDF31}" srcOrd="0" destOrd="0" presId="urn:microsoft.com/office/officeart/2005/8/layout/vList2"/>
    <dgm:cxn modelId="{6C12A70F-5286-4CE8-B5FA-DC32F51D05C8}" srcId="{16286F01-1B87-4344-BF53-4E637512B862}" destId="{8F4B3CC9-F26A-4AC4-BF73-FAD64C0D0154}" srcOrd="1" destOrd="0" parTransId="{38666856-E991-4C2B-B04B-7B9FC9B43FEE}" sibTransId="{7F5EF853-761D-476B-ABF8-7F6E8753DFED}"/>
    <dgm:cxn modelId="{D903E11C-47CD-41BB-BEC7-695315EFE164}" srcId="{16286F01-1B87-4344-BF53-4E637512B862}" destId="{BE0AECC1-C297-4E2B-BB7B-ECA9A5903078}" srcOrd="2" destOrd="0" parTransId="{2609B0F6-58A5-4153-8AE5-FF54D67538FC}" sibTransId="{A3EFF5D6-B9B6-4E15-BA92-0A6262F2D7FF}"/>
    <dgm:cxn modelId="{C8034665-DA4F-446F-81EA-DD3206E1470A}" type="presOf" srcId="{AF4BA6B5-65C5-45D0-A36D-8EB4E3EE63A2}" destId="{E4C88507-DFD6-4F98-AD59-CE850B0F45EA}" srcOrd="0" destOrd="0" presId="urn:microsoft.com/office/officeart/2005/8/layout/vList2"/>
    <dgm:cxn modelId="{44B0B14B-2DD0-4488-A8D5-0A12CF83A74B}" type="presOf" srcId="{2F6D65FA-FD5A-43CA-8F4D-A2873CBBDD40}" destId="{FA59028E-E417-4E76-AFE9-6E07A2F683C1}" srcOrd="0" destOrd="0" presId="urn:microsoft.com/office/officeart/2005/8/layout/vList2"/>
    <dgm:cxn modelId="{72CD019F-697A-49B7-AA4B-84B49019684C}" srcId="{16286F01-1B87-4344-BF53-4E637512B862}" destId="{2F6D65FA-FD5A-43CA-8F4D-A2873CBBDD40}" srcOrd="3" destOrd="0" parTransId="{35D75834-2E27-41BB-BB6F-7A0E328A6E6D}" sibTransId="{65C52F1C-8148-436A-A383-638584AE8F5D}"/>
    <dgm:cxn modelId="{59B738A0-25C4-45E4-AD0A-660F41B62544}" type="presOf" srcId="{71E17E53-087C-46AA-9982-F88E8DFEBCEE}" destId="{C8C042C6-8654-4C50-B149-FEA3CE7E9A9B}" srcOrd="0" destOrd="0" presId="urn:microsoft.com/office/officeart/2005/8/layout/vList2"/>
    <dgm:cxn modelId="{1327CFAC-5658-47A0-96E9-7CF7568820F3}" srcId="{16286F01-1B87-4344-BF53-4E637512B862}" destId="{AF4BA6B5-65C5-45D0-A36D-8EB4E3EE63A2}" srcOrd="5" destOrd="0" parTransId="{454EBDD4-E0BF-4F77-8B7C-B3FFF1BB5B04}" sibTransId="{749CAD4C-5499-4516-8810-AA3365538BE3}"/>
    <dgm:cxn modelId="{BC1E45B1-5FBA-4E5A-B365-ED6F81C539A5}" type="presOf" srcId="{8B667168-DD09-4699-B6C0-3C9A20199511}" destId="{4956E81A-0FB6-4F4C-972A-B80FD5E43B26}" srcOrd="0" destOrd="0" presId="urn:microsoft.com/office/officeart/2005/8/layout/vList2"/>
    <dgm:cxn modelId="{292839B8-0A4C-4EEB-9134-73A9E5DB02F1}" srcId="{16286F01-1B87-4344-BF53-4E637512B862}" destId="{71E17E53-087C-46AA-9982-F88E8DFEBCEE}" srcOrd="0" destOrd="0" parTransId="{6A4E503D-1ECA-423B-BE0B-ED2AA3EE5CEB}" sibTransId="{131D49B8-8A37-42D1-898A-2DDD2839F326}"/>
    <dgm:cxn modelId="{A42EEEC3-91A5-4E5F-992C-8E1D73CA5C92}" type="presOf" srcId="{BE0AECC1-C297-4E2B-BB7B-ECA9A5903078}" destId="{E39FA9BA-B305-47DE-A822-B0920F396A6D}" srcOrd="0" destOrd="0" presId="urn:microsoft.com/office/officeart/2005/8/layout/vList2"/>
    <dgm:cxn modelId="{2CDA99C5-5307-4350-8BA8-7DC910DFE73C}" type="presOf" srcId="{8F4B3CC9-F26A-4AC4-BF73-FAD64C0D0154}" destId="{59FB5844-813D-4A03-B848-4F5145EE460A}" srcOrd="0" destOrd="0" presId="urn:microsoft.com/office/officeart/2005/8/layout/vList2"/>
    <dgm:cxn modelId="{F90615A5-7A10-40B1-9307-004A8C09E5E0}" type="presParOf" srcId="{1FCA2F7D-74E9-481F-AFD2-FFCC661DDF31}" destId="{C8C042C6-8654-4C50-B149-FEA3CE7E9A9B}" srcOrd="0" destOrd="0" presId="urn:microsoft.com/office/officeart/2005/8/layout/vList2"/>
    <dgm:cxn modelId="{25CA614D-F897-4161-8265-441405B373C9}" type="presParOf" srcId="{1FCA2F7D-74E9-481F-AFD2-FFCC661DDF31}" destId="{6E647CFD-F71E-4AF6-BF47-FDF1D781275B}" srcOrd="1" destOrd="0" presId="urn:microsoft.com/office/officeart/2005/8/layout/vList2"/>
    <dgm:cxn modelId="{55C43989-B3B6-407E-9276-70CF12C83580}" type="presParOf" srcId="{1FCA2F7D-74E9-481F-AFD2-FFCC661DDF31}" destId="{59FB5844-813D-4A03-B848-4F5145EE460A}" srcOrd="2" destOrd="0" presId="urn:microsoft.com/office/officeart/2005/8/layout/vList2"/>
    <dgm:cxn modelId="{B1F3CFC9-C81D-40A6-BC0E-6A010F728E8A}" type="presParOf" srcId="{1FCA2F7D-74E9-481F-AFD2-FFCC661DDF31}" destId="{37388CCB-0862-4BB6-BB49-BD7626CB6921}" srcOrd="3" destOrd="0" presId="urn:microsoft.com/office/officeart/2005/8/layout/vList2"/>
    <dgm:cxn modelId="{1CA42F37-5E70-43DC-85F5-43B6567E27D8}" type="presParOf" srcId="{1FCA2F7D-74E9-481F-AFD2-FFCC661DDF31}" destId="{E39FA9BA-B305-47DE-A822-B0920F396A6D}" srcOrd="4" destOrd="0" presId="urn:microsoft.com/office/officeart/2005/8/layout/vList2"/>
    <dgm:cxn modelId="{69B62A35-6F02-4E9A-9EDC-A7E70E67A63B}" type="presParOf" srcId="{1FCA2F7D-74E9-481F-AFD2-FFCC661DDF31}" destId="{B59145FF-4D6D-403B-BC68-A85331CCEFD1}" srcOrd="5" destOrd="0" presId="urn:microsoft.com/office/officeart/2005/8/layout/vList2"/>
    <dgm:cxn modelId="{70F55065-A320-49A5-A977-47C4721B64C5}" type="presParOf" srcId="{1FCA2F7D-74E9-481F-AFD2-FFCC661DDF31}" destId="{FA59028E-E417-4E76-AFE9-6E07A2F683C1}" srcOrd="6" destOrd="0" presId="urn:microsoft.com/office/officeart/2005/8/layout/vList2"/>
    <dgm:cxn modelId="{01C79F5B-12AD-4F33-9781-2125AB73CD3C}" type="presParOf" srcId="{1FCA2F7D-74E9-481F-AFD2-FFCC661DDF31}" destId="{ACA390BA-D33C-48DA-B091-7644D4D4A8F0}" srcOrd="7" destOrd="0" presId="urn:microsoft.com/office/officeart/2005/8/layout/vList2"/>
    <dgm:cxn modelId="{5F1CBA0D-B4D7-4D7A-96E3-5EF19A574517}" type="presParOf" srcId="{1FCA2F7D-74E9-481F-AFD2-FFCC661DDF31}" destId="{4956E81A-0FB6-4F4C-972A-B80FD5E43B26}" srcOrd="8" destOrd="0" presId="urn:microsoft.com/office/officeart/2005/8/layout/vList2"/>
    <dgm:cxn modelId="{E63289B2-9B8D-4A52-8590-7C22D1714BE6}" type="presParOf" srcId="{1FCA2F7D-74E9-481F-AFD2-FFCC661DDF31}" destId="{0C92A416-E637-4192-AA2E-59000DF9E2E5}" srcOrd="9" destOrd="0" presId="urn:microsoft.com/office/officeart/2005/8/layout/vList2"/>
    <dgm:cxn modelId="{358C5BB2-155E-442C-B150-EA15683A2EAD}" type="presParOf" srcId="{1FCA2F7D-74E9-481F-AFD2-FFCC661DDF31}" destId="{E4C88507-DFD6-4F98-AD59-CE850B0F45EA}" srcOrd="10" destOrd="0" presId="urn:microsoft.com/office/officeart/2005/8/layout/vList2"/>
  </dgm:cxnLst>
  <dgm:bg>
    <a:solidFill>
      <a:schemeClr val="bg1"/>
    </a:solidFill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26D97-9CB8-4488-9599-93B9BC9965DD}">
      <dsp:nvSpPr>
        <dsp:cNvPr id="0" name=""/>
        <dsp:cNvSpPr/>
      </dsp:nvSpPr>
      <dsp:spPr>
        <a:xfrm>
          <a:off x="0" y="0"/>
          <a:ext cx="7768044" cy="13202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chemeClr val="tx1"/>
              </a:solidFill>
            </a:rPr>
            <a:t>Fiksētais maksājums ģimenes ārsta praksei, tai skaitā riska maksājums </a:t>
          </a:r>
          <a:r>
            <a:rPr lang="lv-LV" sz="1800" b="1" kern="1200" dirty="0">
              <a:solidFill>
                <a:schemeClr val="tx1"/>
              </a:solidFill>
            </a:rPr>
            <a:t>730,73</a:t>
          </a:r>
          <a:r>
            <a:rPr lang="lv-LV" sz="1800" kern="1200" dirty="0">
              <a:solidFill>
                <a:schemeClr val="tx1"/>
              </a:solidFill>
            </a:rPr>
            <a:t> </a:t>
          </a:r>
          <a:r>
            <a:rPr lang="lv-LV" sz="1800" b="1" kern="1200" dirty="0" err="1">
              <a:solidFill>
                <a:schemeClr val="tx1"/>
              </a:solidFill>
            </a:rPr>
            <a:t>euro</a:t>
          </a:r>
          <a:r>
            <a:rPr lang="lv-LV" sz="1800" kern="1200" dirty="0">
              <a:solidFill>
                <a:schemeClr val="tx1"/>
              </a:solidFill>
            </a:rPr>
            <a:t> mēnesī (iepriekš 480,73 </a:t>
          </a:r>
          <a:r>
            <a:rPr lang="lv-LV" sz="1800" kern="1200" dirty="0" err="1">
              <a:solidFill>
                <a:schemeClr val="tx1"/>
              </a:solidFill>
            </a:rPr>
            <a:t>euro</a:t>
          </a:r>
          <a:r>
            <a:rPr lang="lv-LV" sz="1800" kern="1200" dirty="0">
              <a:solidFill>
                <a:schemeClr val="tx1"/>
              </a:solidFill>
            </a:rPr>
            <a:t> mēnesī ).</a:t>
          </a:r>
        </a:p>
      </dsp:txBody>
      <dsp:txXfrm>
        <a:off x="38668" y="38668"/>
        <a:ext cx="6231878" cy="1242872"/>
      </dsp:txXfrm>
    </dsp:sp>
    <dsp:sp modelId="{69B306CE-D16F-45C4-B467-E8E2FDAC673A}">
      <dsp:nvSpPr>
        <dsp:cNvPr id="0" name=""/>
        <dsp:cNvSpPr/>
      </dsp:nvSpPr>
      <dsp:spPr>
        <a:xfrm>
          <a:off x="650573" y="1560246"/>
          <a:ext cx="7768044" cy="13202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 err="1">
              <a:solidFill>
                <a:schemeClr val="tx1"/>
              </a:solidFill>
            </a:rPr>
            <a:t>K</a:t>
          </a:r>
          <a:r>
            <a:rPr lang="lv-LV" sz="1800" kern="1200" dirty="0" err="1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rPr>
            <a:t>apitācijas</a:t>
          </a:r>
          <a:r>
            <a:rPr lang="lv-LV" sz="18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rPr>
            <a:t> naudas palielinājums uz vienu pacientu </a:t>
          </a:r>
          <a:r>
            <a:rPr lang="lv-LV" sz="1800" b="1" kern="1200" dirty="0">
              <a:solidFill>
                <a:schemeClr val="tx1"/>
              </a:solidFill>
            </a:rPr>
            <a:t>2,642177 </a:t>
          </a:r>
          <a:r>
            <a:rPr lang="lv-LV" sz="1800" b="1" kern="1200" dirty="0" err="1">
              <a:solidFill>
                <a:schemeClr val="tx1"/>
              </a:solidFill>
            </a:rPr>
            <a:t>euro</a:t>
          </a:r>
          <a:r>
            <a:rPr lang="lv-LV" sz="1800" b="1" kern="1200" dirty="0">
              <a:solidFill>
                <a:schemeClr val="tx1"/>
              </a:solidFill>
            </a:rPr>
            <a:t> </a:t>
          </a:r>
          <a:r>
            <a:rPr lang="lv-LV" sz="1800" kern="1200" dirty="0">
              <a:solidFill>
                <a:schemeClr val="tx1"/>
              </a:solidFill>
            </a:rPr>
            <a:t>mēnesī</a:t>
          </a:r>
          <a:r>
            <a:rPr lang="lv-LV" sz="18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rPr>
            <a:t>, kurš ietver sevī – ārsta un reģistratora algas palielinājumu </a:t>
          </a:r>
          <a:r>
            <a:rPr lang="lv-LV" sz="1800" kern="1200" dirty="0">
              <a:solidFill>
                <a:schemeClr val="tx1"/>
              </a:solidFill>
            </a:rPr>
            <a:t>(iepriekš </a:t>
          </a:r>
          <a:r>
            <a:rPr lang="lv-LV" sz="18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rPr>
            <a:t>uz vienu pacientu </a:t>
          </a:r>
          <a:r>
            <a:rPr lang="lv-LV" sz="1800" kern="1200" dirty="0">
              <a:solidFill>
                <a:schemeClr val="tx1"/>
              </a:solidFill>
            </a:rPr>
            <a:t>mēnesī 2,547896 </a:t>
          </a:r>
          <a:r>
            <a:rPr lang="lv-LV" sz="1800" kern="1200" dirty="0" err="1">
              <a:solidFill>
                <a:schemeClr val="tx1"/>
              </a:solidFill>
            </a:rPr>
            <a:t>euro</a:t>
          </a:r>
          <a:r>
            <a:rPr lang="lv-LV" sz="1800" kern="1200" dirty="0">
              <a:solidFill>
                <a:schemeClr val="tx1"/>
              </a:solidFill>
            </a:rPr>
            <a:t>). </a:t>
          </a:r>
          <a:endParaRPr lang="lv-LV" sz="1800" kern="1200" dirty="0">
            <a:solidFill>
              <a:schemeClr val="tx1"/>
            </a:solidFill>
            <a:effectLst/>
            <a:latin typeface="Calibri" panose="020F0502020204030204" pitchFamily="34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kern="1200" dirty="0">
            <a:solidFill>
              <a:schemeClr val="tx1"/>
            </a:solidFill>
          </a:endParaRPr>
        </a:p>
      </dsp:txBody>
      <dsp:txXfrm>
        <a:off x="689241" y="1598914"/>
        <a:ext cx="6181999" cy="1242872"/>
      </dsp:txXfrm>
    </dsp:sp>
    <dsp:sp modelId="{AEF3E031-A4CC-4408-80DC-071B09745717}">
      <dsp:nvSpPr>
        <dsp:cNvPr id="0" name=""/>
        <dsp:cNvSpPr/>
      </dsp:nvSpPr>
      <dsp:spPr>
        <a:xfrm>
          <a:off x="1291437" y="3120493"/>
          <a:ext cx="7768044" cy="13202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chemeClr val="tx1"/>
              </a:solidFill>
            </a:rPr>
            <a:t>Ģimenes ārsts saņems maksājumu </a:t>
          </a:r>
          <a:r>
            <a:rPr lang="lv-LV" sz="1800" b="1" kern="1200" dirty="0">
              <a:solidFill>
                <a:schemeClr val="tx1"/>
              </a:solidFill>
            </a:rPr>
            <a:t>250,00 </a:t>
          </a:r>
          <a:r>
            <a:rPr lang="lv-LV" sz="1800" b="1" kern="1200" dirty="0" err="1">
              <a:solidFill>
                <a:schemeClr val="tx1"/>
              </a:solidFill>
            </a:rPr>
            <a:t>euro</a:t>
          </a:r>
          <a:r>
            <a:rPr lang="lv-LV" sz="1800" b="1" kern="1200" dirty="0">
              <a:solidFill>
                <a:schemeClr val="tx1"/>
              </a:solidFill>
            </a:rPr>
            <a:t> </a:t>
          </a:r>
          <a:r>
            <a:rPr lang="lv-LV" sz="1800" kern="1200" dirty="0">
              <a:solidFill>
                <a:schemeClr val="tx1"/>
              </a:solidFill>
            </a:rPr>
            <a:t>apmērā par ģimenes ārsta pacientu reģistrā reģistrētajai personai laikus atklātu vēzi 1. vai 2. stadijā, ja šāda vēža stadija ir diagnozes noteikšanas datumā (iepriekš 75.00 </a:t>
          </a:r>
          <a:r>
            <a:rPr lang="lv-LV" sz="1800" kern="1200" dirty="0" err="1">
              <a:solidFill>
                <a:schemeClr val="tx1"/>
              </a:solidFill>
            </a:rPr>
            <a:t>euro</a:t>
          </a:r>
          <a:r>
            <a:rPr lang="lv-LV" sz="1800" kern="1200" dirty="0">
              <a:solidFill>
                <a:schemeClr val="tx1"/>
              </a:solidFill>
            </a:rPr>
            <a:t>).</a:t>
          </a:r>
        </a:p>
      </dsp:txBody>
      <dsp:txXfrm>
        <a:off x="1330105" y="3159161"/>
        <a:ext cx="6191709" cy="1242872"/>
      </dsp:txXfrm>
    </dsp:sp>
    <dsp:sp modelId="{2343523D-E93A-4E5F-9733-E5B2B051619F}">
      <dsp:nvSpPr>
        <dsp:cNvPr id="0" name=""/>
        <dsp:cNvSpPr/>
      </dsp:nvSpPr>
      <dsp:spPr>
        <a:xfrm>
          <a:off x="1942011" y="4680740"/>
          <a:ext cx="7768044" cy="1320208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chemeClr val="tx1"/>
              </a:solidFill>
            </a:rPr>
            <a:t>Tika pārrēķināts tarifs manipulācijai 01064 - Bērnu profilaktiskās apskates, ko veic ģimenes ārsts bērna mājās </a:t>
          </a:r>
          <a:r>
            <a:rPr lang="lv-LV" sz="1800" b="1" kern="1200" dirty="0">
              <a:solidFill>
                <a:schemeClr val="tx1"/>
              </a:solidFill>
            </a:rPr>
            <a:t>18.74 EUR </a:t>
          </a:r>
          <a:r>
            <a:rPr lang="lv-LV" sz="1800" kern="1200" dirty="0">
              <a:solidFill>
                <a:schemeClr val="tx1"/>
              </a:solidFill>
            </a:rPr>
            <a:t>(iepriekš 9.81 EUR) un ir izveidots tarifs manipulācijai 60248 - Māsas vai ārsta palīga (feldšera) veikta bērna profilaktiska apskate mājās </a:t>
          </a:r>
          <a:r>
            <a:rPr lang="lv-LV" sz="1800" b="1" kern="1200" dirty="0">
              <a:solidFill>
                <a:schemeClr val="tx1"/>
              </a:solidFill>
            </a:rPr>
            <a:t>15.20 EUR</a:t>
          </a:r>
        </a:p>
      </dsp:txBody>
      <dsp:txXfrm>
        <a:off x="1980679" y="4719408"/>
        <a:ext cx="6181999" cy="1242872"/>
      </dsp:txXfrm>
    </dsp:sp>
    <dsp:sp modelId="{07FC438A-F71D-46C9-81E1-CEF0A2D74BB7}">
      <dsp:nvSpPr>
        <dsp:cNvPr id="0" name=""/>
        <dsp:cNvSpPr/>
      </dsp:nvSpPr>
      <dsp:spPr>
        <a:xfrm>
          <a:off x="6909909" y="1011159"/>
          <a:ext cx="858135" cy="85813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kern="1200">
            <a:solidFill>
              <a:schemeClr val="tx1"/>
            </a:solidFill>
          </a:endParaRPr>
        </a:p>
      </dsp:txBody>
      <dsp:txXfrm>
        <a:off x="7102989" y="1011159"/>
        <a:ext cx="471975" cy="645747"/>
      </dsp:txXfrm>
    </dsp:sp>
    <dsp:sp modelId="{A1D5EB3C-7568-4EF4-AC97-D7D825B9637C}">
      <dsp:nvSpPr>
        <dsp:cNvPr id="0" name=""/>
        <dsp:cNvSpPr/>
      </dsp:nvSpPr>
      <dsp:spPr>
        <a:xfrm>
          <a:off x="7560482" y="2571406"/>
          <a:ext cx="858135" cy="85813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kern="1200">
            <a:solidFill>
              <a:schemeClr val="tx1"/>
            </a:solidFill>
          </a:endParaRPr>
        </a:p>
      </dsp:txBody>
      <dsp:txXfrm>
        <a:off x="7753562" y="2571406"/>
        <a:ext cx="471975" cy="645747"/>
      </dsp:txXfrm>
    </dsp:sp>
    <dsp:sp modelId="{A47B4C08-EB2A-44D5-9717-DA8107550FC3}">
      <dsp:nvSpPr>
        <dsp:cNvPr id="0" name=""/>
        <dsp:cNvSpPr/>
      </dsp:nvSpPr>
      <dsp:spPr>
        <a:xfrm>
          <a:off x="8201346" y="4131653"/>
          <a:ext cx="858135" cy="85813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kern="1200">
            <a:solidFill>
              <a:schemeClr val="tx1"/>
            </a:solidFill>
          </a:endParaRPr>
        </a:p>
      </dsp:txBody>
      <dsp:txXfrm>
        <a:off x="8394426" y="4131653"/>
        <a:ext cx="471975" cy="6457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6F777-5C25-4822-BA4B-A76A199D253C}">
      <dsp:nvSpPr>
        <dsp:cNvPr id="0" name=""/>
        <dsp:cNvSpPr/>
      </dsp:nvSpPr>
      <dsp:spPr>
        <a:xfrm>
          <a:off x="361336" y="1456"/>
          <a:ext cx="3375012" cy="202500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>
              <a:solidFill>
                <a:schemeClr val="tx1"/>
              </a:solidFill>
            </a:rPr>
            <a:t>Ārstiem un funkcionālajiem speciālistiem –</a:t>
          </a:r>
          <a:r>
            <a:rPr lang="lv-LV" sz="2200" b="1" kern="1200">
              <a:solidFill>
                <a:schemeClr val="tx1"/>
              </a:solidFill>
            </a:rPr>
            <a:t>2083 euro</a:t>
          </a:r>
          <a:r>
            <a:rPr lang="lv-LV" sz="2200" kern="1200">
              <a:solidFill>
                <a:schemeClr val="tx1"/>
              </a:solidFill>
            </a:rPr>
            <a:t> (iepriekš 1 963,00 euro).</a:t>
          </a:r>
        </a:p>
      </dsp:txBody>
      <dsp:txXfrm>
        <a:off x="361336" y="1456"/>
        <a:ext cx="3375012" cy="2025007"/>
      </dsp:txXfrm>
    </dsp:sp>
    <dsp:sp modelId="{9D7EB7F6-02E4-4E12-A7C9-A125C051DA68}">
      <dsp:nvSpPr>
        <dsp:cNvPr id="0" name=""/>
        <dsp:cNvSpPr/>
      </dsp:nvSpPr>
      <dsp:spPr>
        <a:xfrm>
          <a:off x="4073850" y="1456"/>
          <a:ext cx="3375012" cy="202500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>
              <a:solidFill>
                <a:schemeClr val="tx1"/>
              </a:solidFill>
            </a:rPr>
            <a:t>Ārstniecības un pacientu aprūpes personām un funkcionālo speciālistu asistentiem – </a:t>
          </a:r>
          <a:r>
            <a:rPr lang="lv-LV" sz="2200" b="1" kern="1200">
              <a:solidFill>
                <a:schemeClr val="tx1"/>
              </a:solidFill>
            </a:rPr>
            <a:t>1303,00 euro </a:t>
          </a:r>
          <a:r>
            <a:rPr lang="lv-LV" sz="2200" kern="1200">
              <a:solidFill>
                <a:schemeClr val="tx1"/>
              </a:solidFill>
            </a:rPr>
            <a:t>(iepriekš 1 183,00 euro).</a:t>
          </a:r>
        </a:p>
      </dsp:txBody>
      <dsp:txXfrm>
        <a:off x="4073850" y="1456"/>
        <a:ext cx="3375012" cy="2025007"/>
      </dsp:txXfrm>
    </dsp:sp>
    <dsp:sp modelId="{4650118F-82CB-44C5-BA40-28C8A7893F17}">
      <dsp:nvSpPr>
        <dsp:cNvPr id="0" name=""/>
        <dsp:cNvSpPr/>
      </dsp:nvSpPr>
      <dsp:spPr>
        <a:xfrm>
          <a:off x="2217593" y="2363965"/>
          <a:ext cx="3375012" cy="202500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>
              <a:solidFill>
                <a:schemeClr val="tx1"/>
              </a:solidFill>
            </a:rPr>
            <a:t>Ārstniecības un pacientu aprūpes atbalsta personām – </a:t>
          </a:r>
          <a:r>
            <a:rPr lang="lv-LV" sz="2200" b="1" kern="1200">
              <a:solidFill>
                <a:schemeClr val="tx1"/>
              </a:solidFill>
            </a:rPr>
            <a:t>865,00 euro </a:t>
          </a:r>
          <a:r>
            <a:rPr lang="lv-LV" sz="2200" kern="1200">
              <a:solidFill>
                <a:schemeClr val="tx1"/>
              </a:solidFill>
            </a:rPr>
            <a:t>(iepriekš 745,00 euro).</a:t>
          </a:r>
        </a:p>
      </dsp:txBody>
      <dsp:txXfrm>
        <a:off x="2217593" y="2363965"/>
        <a:ext cx="3375012" cy="20250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042C6-8654-4C50-B149-FEA3CE7E9A9B}">
      <dsp:nvSpPr>
        <dsp:cNvPr id="0" name=""/>
        <dsp:cNvSpPr/>
      </dsp:nvSpPr>
      <dsp:spPr>
        <a:xfrm>
          <a:off x="0" y="235176"/>
          <a:ext cx="9666513" cy="9983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chemeClr val="tx1"/>
              </a:solidFill>
            </a:rPr>
            <a:t>Paplašinātas </a:t>
          </a:r>
          <a:r>
            <a:rPr lang="lv-LV" sz="1800" b="1" kern="1200">
              <a:solidFill>
                <a:schemeClr val="tx1"/>
              </a:solidFill>
            </a:rPr>
            <a:t>PET</a:t>
          </a:r>
          <a:r>
            <a:rPr lang="lv-LV" sz="1800" kern="1200">
              <a:solidFill>
                <a:schemeClr val="tx1"/>
              </a:solidFill>
            </a:rPr>
            <a:t> izmeklējumu iespējas uroloģiskajiem onkoloģijas pacientiem.</a:t>
          </a:r>
        </a:p>
      </dsp:txBody>
      <dsp:txXfrm>
        <a:off x="48737" y="283913"/>
        <a:ext cx="9569039" cy="900901"/>
      </dsp:txXfrm>
    </dsp:sp>
    <dsp:sp modelId="{59FB5844-813D-4A03-B848-4F5145EE460A}">
      <dsp:nvSpPr>
        <dsp:cNvPr id="0" name=""/>
        <dsp:cNvSpPr/>
      </dsp:nvSpPr>
      <dsp:spPr>
        <a:xfrm>
          <a:off x="0" y="1285391"/>
          <a:ext cx="9666513" cy="99837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chemeClr val="tx1"/>
              </a:solidFill>
            </a:rPr>
            <a:t>Apmaksāts papildus </a:t>
          </a:r>
          <a:r>
            <a:rPr lang="lv-LV" sz="1800" b="1" kern="1200">
              <a:solidFill>
                <a:schemeClr val="tx1"/>
              </a:solidFill>
            </a:rPr>
            <a:t>medicīniskais papilduzturs</a:t>
          </a:r>
          <a:r>
            <a:rPr lang="lv-LV" sz="1800" kern="1200">
              <a:solidFill>
                <a:schemeClr val="tx1"/>
              </a:solidFill>
            </a:rPr>
            <a:t> (dzeramā pārtika) pacientiem ar diagnozēm – E43 Neprecizēta smaga olbaltumu un enerģētiska malnutrīcija un - E44 Viegla vai vidēja olbaltumu un enerģētiska malnutrīcija.</a:t>
          </a:r>
        </a:p>
      </dsp:txBody>
      <dsp:txXfrm>
        <a:off x="48737" y="1334128"/>
        <a:ext cx="9569039" cy="900901"/>
      </dsp:txXfrm>
    </dsp:sp>
    <dsp:sp modelId="{E39FA9BA-B305-47DE-A822-B0920F396A6D}">
      <dsp:nvSpPr>
        <dsp:cNvPr id="0" name=""/>
        <dsp:cNvSpPr/>
      </dsp:nvSpPr>
      <dsp:spPr>
        <a:xfrm>
          <a:off x="39971" y="2335607"/>
          <a:ext cx="9586571" cy="99837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chemeClr val="tx1"/>
              </a:solidFill>
            </a:rPr>
            <a:t>Novirzīts </a:t>
          </a:r>
          <a:r>
            <a:rPr lang="lv-LV" sz="1800" b="1" kern="1200" dirty="0">
              <a:solidFill>
                <a:schemeClr val="tx1"/>
              </a:solidFill>
            </a:rPr>
            <a:t>papildus finansējums BKUS</a:t>
          </a:r>
          <a:r>
            <a:rPr lang="lv-LV" sz="1800" kern="1200" dirty="0">
              <a:solidFill>
                <a:schemeClr val="tx1"/>
              </a:solidFill>
            </a:rPr>
            <a:t> pakalpojumu pieejamības uzlabošanai un gaidīšanas rindu mazināšanai bērniem</a:t>
          </a:r>
        </a:p>
      </dsp:txBody>
      <dsp:txXfrm>
        <a:off x="88708" y="2384344"/>
        <a:ext cx="9489097" cy="900901"/>
      </dsp:txXfrm>
    </dsp:sp>
    <dsp:sp modelId="{FA59028E-E417-4E76-AFE9-6E07A2F683C1}">
      <dsp:nvSpPr>
        <dsp:cNvPr id="0" name=""/>
        <dsp:cNvSpPr/>
      </dsp:nvSpPr>
      <dsp:spPr>
        <a:xfrm>
          <a:off x="0" y="3385823"/>
          <a:ext cx="9666513" cy="998375"/>
        </a:xfrm>
        <a:prstGeom prst="roundRect">
          <a:avLst/>
        </a:prstGeom>
        <a:solidFill>
          <a:schemeClr val="bg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chemeClr val="tx1"/>
              </a:solidFill>
            </a:rPr>
            <a:t>Prioritāro pakalpojumu programmā onkoloģiskiem pacientiem tika iekļauta </a:t>
          </a:r>
          <a:r>
            <a:rPr lang="lv-LV" sz="1800" b="1" kern="1200" dirty="0">
              <a:solidFill>
                <a:schemeClr val="tx1"/>
              </a:solidFill>
            </a:rPr>
            <a:t>Datortomogrāfija</a:t>
          </a:r>
          <a:r>
            <a:rPr lang="lv-LV" sz="1800" kern="1200" dirty="0">
              <a:solidFill>
                <a:schemeClr val="tx1"/>
              </a:solidFill>
            </a:rPr>
            <a:t>, ko iestādes pacientiem ar </a:t>
          </a:r>
          <a:r>
            <a:rPr lang="lv-LV" sz="1800" kern="1200" dirty="0" err="1">
              <a:solidFill>
                <a:schemeClr val="tx1"/>
              </a:solidFill>
            </a:rPr>
            <a:t>pamatdiagnozi</a:t>
          </a:r>
          <a:r>
            <a:rPr lang="lv-LV" sz="1800" kern="1200" dirty="0">
              <a:solidFill>
                <a:schemeClr val="tx1"/>
              </a:solidFill>
            </a:rPr>
            <a:t> C00-D48 var veikt virs kvotas.</a:t>
          </a:r>
        </a:p>
      </dsp:txBody>
      <dsp:txXfrm>
        <a:off x="48737" y="3434560"/>
        <a:ext cx="9569039" cy="900901"/>
      </dsp:txXfrm>
    </dsp:sp>
    <dsp:sp modelId="{4956E81A-0FB6-4F4C-972A-B80FD5E43B26}">
      <dsp:nvSpPr>
        <dsp:cNvPr id="0" name=""/>
        <dsp:cNvSpPr/>
      </dsp:nvSpPr>
      <dsp:spPr>
        <a:xfrm>
          <a:off x="0" y="4436038"/>
          <a:ext cx="9666513" cy="998375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chemeClr val="tx1"/>
              </a:solidFill>
            </a:rPr>
            <a:t>Izveidoti “</a:t>
          </a:r>
          <a:r>
            <a:rPr lang="lv-LV" sz="1800" b="1" kern="1200" dirty="0">
              <a:solidFill>
                <a:schemeClr val="tx1"/>
              </a:solidFill>
            </a:rPr>
            <a:t>Onkoloģisko pacientu koordinatoru kabineti</a:t>
          </a:r>
          <a:r>
            <a:rPr lang="lv-LV" sz="1800" kern="1200" dirty="0">
              <a:solidFill>
                <a:schemeClr val="tx1"/>
              </a:solidFill>
            </a:rPr>
            <a:t>“ specializētajās onkoloģijas ārstniecības iestādēs.</a:t>
          </a:r>
        </a:p>
      </dsp:txBody>
      <dsp:txXfrm>
        <a:off x="48737" y="4484775"/>
        <a:ext cx="9569039" cy="900901"/>
      </dsp:txXfrm>
    </dsp:sp>
    <dsp:sp modelId="{E4C88507-DFD6-4F98-AD59-CE850B0F45EA}">
      <dsp:nvSpPr>
        <dsp:cNvPr id="0" name=""/>
        <dsp:cNvSpPr/>
      </dsp:nvSpPr>
      <dsp:spPr>
        <a:xfrm>
          <a:off x="0" y="5486254"/>
          <a:ext cx="9666513" cy="99837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chemeClr val="tx1"/>
              </a:solidFill>
            </a:rPr>
            <a:t>Izveidota pakalpojumu programma “</a:t>
          </a:r>
          <a:r>
            <a:rPr lang="lv-LV" sz="1800" b="1" kern="1200" dirty="0">
              <a:solidFill>
                <a:schemeClr val="tx1"/>
              </a:solidFill>
            </a:rPr>
            <a:t>Laboratoriskie izmeklējumi pacientiem ar ļaundabīgo audzēju</a:t>
          </a:r>
          <a:r>
            <a:rPr lang="lv-LV" sz="1800" kern="1200" dirty="0">
              <a:solidFill>
                <a:schemeClr val="tx1"/>
              </a:solidFill>
            </a:rPr>
            <a:t>”, kura ir paredzēta laboratorisko pakalpojumu sniegšanai pacientiem ar </a:t>
          </a:r>
          <a:r>
            <a:rPr lang="lv-LV" sz="1800" kern="1200" dirty="0" err="1">
              <a:solidFill>
                <a:schemeClr val="tx1"/>
              </a:solidFill>
            </a:rPr>
            <a:t>pamatdiagnozi</a:t>
          </a:r>
          <a:r>
            <a:rPr lang="lv-LV" sz="1800" kern="1200" dirty="0">
              <a:solidFill>
                <a:schemeClr val="tx1"/>
              </a:solidFill>
            </a:rPr>
            <a:t> C00-D48, kas netiek veikti primāras vai sekundāras ļaundabīgo audzēju, t.sk recidīvu, diagnostikai. </a:t>
          </a:r>
        </a:p>
      </dsp:txBody>
      <dsp:txXfrm>
        <a:off x="48737" y="5534991"/>
        <a:ext cx="9569039" cy="900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9F7-702B-3014-B883-7421B3FEB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DC4F7-3793-7C61-56BD-0C6069089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D733E-9AAB-A939-C80A-4EF56C96F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31A22-6234-F21C-4CDE-E04A46680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E2C78-EE34-67CA-F292-EEE9A1FF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536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B82FB-2535-1F1F-F065-58A440C89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9D29CB-B13E-4B88-5076-47777646F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B70F3-573B-6DBF-20FD-AF4117EB1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4AE7B-F14F-F744-F563-C799C5B3C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BC547-D999-CB9C-046D-C1164131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837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5750D5-5749-666E-0F49-25675748E4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E7AF4C-17FF-293B-4589-5E7A7AE6D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B9F7F-9E4B-B29E-3DED-5B394E673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2804F-7352-B168-03AD-E80A9ED7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AB1FD-2545-074C-5587-B6A7D85B1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1929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766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AEB64-F9CE-F9A6-580C-E87A537AC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CCB64-1C36-4F41-CCD1-6102B1B06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82E9E-6F39-4BB3-2994-20DFA1117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012B9-BAD4-311B-7BD8-07A962EF6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6243A-FC37-412D-41B7-53DAADCF5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768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9631F-2EA9-4432-F252-AB4D0F460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B3BC1-C2CA-BA96-DC54-AAF17F486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B3CFB-EF3E-8816-37C2-DB46DF0E8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62740-09AC-7159-AE0B-0751E382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37F80-2A93-794E-9D17-061355E79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7272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9A81A-5049-2116-3978-8C703E7EB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61B4A-C50D-095A-E519-6D8E5D6049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F65E72-8502-40EC-5F7E-F3F430EDE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5A7C8D-846A-7B13-9168-6E120E8C5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20A7F6-CA5B-9F43-7726-DFE0FE8BD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68DB5-1383-0613-67CE-EE0615E83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049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47EC9-16EF-4471-20E3-8B1699150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57F83-C3DB-1EAA-A54E-2F483A4DB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6ED1B6-ADF9-4FDA-E3A4-CE843460C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9AC840-8685-05D2-8705-97ADAF4E8C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BF59EC-C548-BE3E-FCB7-E79786560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802B90-3F1E-8700-D67D-3C229B8B9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2EB35D-DA28-5B98-1297-80311E82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F33ED9-4A8C-5A00-778A-64EF45A2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203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2B5DE-CECC-8196-446B-10A6EFAAB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B7C120-B610-2A5C-D477-34BB8BDC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24BF22-955D-213E-FC6B-AA3559C06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EC046-6F38-FB18-B22E-ACB0BE6FB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962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54F410-2B0B-0FD0-DF4F-8204B494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D67B3D-A6B3-B87F-F4AB-6F770BD4E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67FCE5-890B-3B2F-3C98-4F2D65492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9708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0CBD2-8F7F-51F3-D263-47D1C45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455CA-E466-7821-41FC-7ABAB0CE2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4192D1-C311-EE12-38A1-6E6AA861D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EE320C-A645-5853-0C27-43EB0EFFE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BF300A-E104-418B-A818-AC06D369D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A3C09-48E9-E8F3-60D4-E15EFA12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266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82BFB-0C58-D070-86CB-8143537B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4407AF-10BD-C2A6-0192-5AB881FA6F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170DF-BB80-D018-A89A-D3953580C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9DAD2-734D-0C98-2158-5A2DB0EA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9D487A-AEF5-1637-16F4-32C50B492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E8004-BD60-A79E-4A1F-0C71E7844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4297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6F6D5E-CCFC-895E-3035-EAAAF05D8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6E4A5-2F90-33CB-EC3E-BFDE4D120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CE687-1599-26F3-6303-BC7C56FBD6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548FC-9B6E-4D03-A58B-1CBAC5BF83E1}" type="datetimeFigureOut">
              <a:rPr lang="lv-LV" smtClean="0"/>
              <a:t>30.03.2023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2A1B6-297F-228B-9ECA-3A676672E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C0797-3519-DF7F-35B3-1E6F17571B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2DF90-D0D9-4B5A-B838-00A1235389A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758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B1C0F-0F32-F5EB-2077-34BE744E0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6028" y="2824996"/>
            <a:ext cx="9144000" cy="887010"/>
          </a:xfrm>
        </p:spPr>
        <p:txBody>
          <a:bodyPr>
            <a:normAutofit fontScale="90000"/>
          </a:bodyPr>
          <a:lstStyle/>
          <a:p>
            <a:r>
              <a:rPr lang="lv-LV" b="1" dirty="0"/>
              <a:t>Par aktualitātēm no 01.04.2023.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EE4830-EE15-4FDD-41C7-E512468C5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971" y="4755924"/>
            <a:ext cx="9144000" cy="1655762"/>
          </a:xfrm>
        </p:spPr>
        <p:txBody>
          <a:bodyPr/>
          <a:lstStyle/>
          <a:p>
            <a:r>
              <a:rPr lang="lv-LV" dirty="0"/>
              <a:t>Nacionālā veselības dienesta</a:t>
            </a:r>
          </a:p>
          <a:p>
            <a:r>
              <a:rPr lang="lv-LV" dirty="0"/>
              <a:t>Ambulatoro pakalpojumu nodaļas vadītāja </a:t>
            </a:r>
            <a:r>
              <a:rPr lang="lv-LV" b="1" dirty="0"/>
              <a:t>Baiba Bērziņa</a:t>
            </a:r>
          </a:p>
          <a:p>
            <a:r>
              <a:rPr lang="lv-LV" dirty="0"/>
              <a:t>Ambulatoro pakalpojumu nodaļas vadītāja vietniece </a:t>
            </a:r>
            <a:r>
              <a:rPr lang="lv-LV" b="1" dirty="0"/>
              <a:t>Jūlija Voropajeva</a:t>
            </a:r>
          </a:p>
          <a:p>
            <a:endParaRPr 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4D941B-418F-1AD0-99DC-83F613185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546" y="-108857"/>
            <a:ext cx="2796367" cy="29338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99BAE1-2259-89F6-E45C-0543ABF97A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31033"/>
            <a:ext cx="12192000" cy="32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263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347D6575-0B06-40B2-9D0F-298202F6B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9685D0-CCD3-FBB0-459E-46263FD74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818" y="1370171"/>
            <a:ext cx="508558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 b="1" dirty="0" err="1"/>
              <a:t>Finansiālās</a:t>
            </a:r>
            <a:r>
              <a:rPr lang="en-US" sz="4200" b="1" dirty="0"/>
              <a:t> </a:t>
            </a:r>
            <a:r>
              <a:rPr lang="en-US" sz="4200" b="1" dirty="0" err="1"/>
              <a:t>izmaiņas</a:t>
            </a:r>
            <a:r>
              <a:rPr lang="en-US" sz="4200" b="1" dirty="0"/>
              <a:t> </a:t>
            </a:r>
            <a:r>
              <a:rPr lang="en-US" sz="4200" b="1" dirty="0" err="1"/>
              <a:t>ģimenes</a:t>
            </a:r>
            <a:r>
              <a:rPr lang="en-US" sz="4200" b="1" dirty="0"/>
              <a:t> </a:t>
            </a:r>
            <a:r>
              <a:rPr lang="en-US" sz="4200" b="1" dirty="0" err="1"/>
              <a:t>ārstu</a:t>
            </a:r>
            <a:r>
              <a:rPr lang="en-US" sz="4200" b="1" dirty="0"/>
              <a:t> </a:t>
            </a:r>
            <a:r>
              <a:rPr lang="en-US" sz="4200" b="1" dirty="0" err="1"/>
              <a:t>praksēs</a:t>
            </a:r>
            <a:r>
              <a:rPr lang="en-US" sz="4200" b="1" dirty="0"/>
              <a:t> no 01.04.2023.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9802" y="832686"/>
            <a:ext cx="1104943" cy="107496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097858-C367-FCFC-72FA-86C2223615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68" r="38531" b="-2"/>
          <a:stretch/>
        </p:blipFill>
        <p:spPr>
          <a:xfrm>
            <a:off x="8363304" y="2740341"/>
            <a:ext cx="2387600" cy="2387600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0DA5DB8B-7E5C-4ABC-8069-A9A8806F3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82154" y="4925384"/>
            <a:ext cx="876704" cy="876704"/>
          </a:xfrm>
          <a:prstGeom prst="rect">
            <a:avLst/>
          </a:prstGeom>
          <a:noFill/>
          <a:ln w="127000">
            <a:solidFill>
              <a:schemeClr val="accent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27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DC05FF-250C-9754-8298-D3F0A1FD4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17" y="95098"/>
            <a:ext cx="2256461" cy="250658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B41C3544-F0ED-B539-C2AF-8CA05990DE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5799298"/>
              </p:ext>
            </p:extLst>
          </p:nvPr>
        </p:nvGraphicFramePr>
        <p:xfrm>
          <a:off x="2253344" y="522514"/>
          <a:ext cx="9710056" cy="6000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9262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1E10B8-6CE4-96E6-FE87-DBC31BEAAE86}"/>
              </a:ext>
            </a:extLst>
          </p:cNvPr>
          <p:cNvSpPr txBox="1"/>
          <p:nvPr/>
        </p:nvSpPr>
        <p:spPr>
          <a:xfrm>
            <a:off x="3636504" y="640624"/>
            <a:ext cx="54588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Izmaiņas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darba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samaksā</a:t>
            </a:r>
            <a:r>
              <a:rPr lang="lv-LV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lv-LV" sz="24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(summas norādītas </a:t>
            </a:r>
            <a:r>
              <a:rPr lang="lv-LV" sz="2400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brutto</a:t>
            </a:r>
            <a:r>
              <a:rPr lang="lv-LV" sz="24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</a:t>
            </a:r>
            <a:endParaRPr lang="en-US" sz="2400" i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6F2267-CC40-B1F2-6700-CD4E637A2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868" y="287825"/>
            <a:ext cx="2672864" cy="29691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graphicFrame>
        <p:nvGraphicFramePr>
          <p:cNvPr id="7" name="Content Placeholder 12">
            <a:extLst>
              <a:ext uri="{FF2B5EF4-FFF2-40B4-BE49-F238E27FC236}">
                <a16:creationId xmlns:a16="http://schemas.microsoft.com/office/drawing/2014/main" id="{AD88E25E-5282-96D8-1B88-969E68AA41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038050"/>
              </p:ext>
            </p:extLst>
          </p:nvPr>
        </p:nvGraphicFramePr>
        <p:xfrm>
          <a:off x="3955814" y="2208674"/>
          <a:ext cx="7810199" cy="4390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49971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301E07F-4F79-4B58-8698-EF24DC1EC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B0B257-36AA-6965-CF79-8E62426FA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0738" y="647593"/>
            <a:ext cx="4432997" cy="397949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200" b="1" kern="1200" dirty="0" err="1">
                <a:latin typeface="+mj-lt"/>
                <a:ea typeface="+mj-ea"/>
                <a:cs typeface="+mj-cs"/>
              </a:rPr>
              <a:t>Papildus</a:t>
            </a:r>
            <a:r>
              <a:rPr lang="en-US" sz="4200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200" b="1" kern="1200" dirty="0" err="1">
                <a:latin typeface="+mj-lt"/>
                <a:ea typeface="+mj-ea"/>
                <a:cs typeface="+mj-cs"/>
              </a:rPr>
              <a:t>uzlabojumi</a:t>
            </a:r>
            <a:r>
              <a:rPr lang="en-US" sz="4200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200" b="1" kern="1200" dirty="0" err="1">
                <a:latin typeface="+mj-lt"/>
                <a:ea typeface="+mj-ea"/>
                <a:cs typeface="+mj-cs"/>
              </a:rPr>
              <a:t>ambulatorajā</a:t>
            </a:r>
            <a:r>
              <a:rPr lang="en-US" sz="4200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200" b="1" kern="1200" dirty="0" err="1">
                <a:latin typeface="+mj-lt"/>
                <a:ea typeface="+mj-ea"/>
                <a:cs typeface="+mj-cs"/>
              </a:rPr>
              <a:t>veselības</a:t>
            </a:r>
            <a:r>
              <a:rPr lang="en-US" sz="4200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200" b="1" kern="1200" dirty="0" err="1">
                <a:latin typeface="+mj-lt"/>
                <a:ea typeface="+mj-ea"/>
                <a:cs typeface="+mj-cs"/>
              </a:rPr>
              <a:t>aprūpē</a:t>
            </a:r>
            <a:r>
              <a:rPr lang="en-US" sz="4200" b="1" kern="1200" dirty="0">
                <a:latin typeface="+mj-lt"/>
                <a:ea typeface="+mj-ea"/>
                <a:cs typeface="+mj-cs"/>
              </a:rPr>
              <a:t> no 01.04.2023.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EE6F773-742A-491A-9A00-A2A150DF5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368" y="366810"/>
            <a:ext cx="6124381" cy="612438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22B753-3CE6-2ACB-8D6F-565C75E05D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301" r="24700" b="1"/>
          <a:stretch/>
        </p:blipFill>
        <p:spPr>
          <a:xfrm>
            <a:off x="1647524" y="1993684"/>
            <a:ext cx="2870604" cy="2870631"/>
          </a:xfrm>
          <a:custGeom>
            <a:avLst/>
            <a:gdLst/>
            <a:ahLst/>
            <a:cxnLst/>
            <a:rect l="l" t="t" r="r" b="b"/>
            <a:pathLst>
              <a:path w="4273177" h="4470400">
                <a:moveTo>
                  <a:pt x="75080" y="0"/>
                </a:moveTo>
                <a:lnTo>
                  <a:pt x="4198097" y="0"/>
                </a:lnTo>
                <a:cubicBezTo>
                  <a:pt x="4239563" y="0"/>
                  <a:pt x="4273177" y="33614"/>
                  <a:pt x="4273177" y="75080"/>
                </a:cubicBezTo>
                <a:lnTo>
                  <a:pt x="4273177" y="4395320"/>
                </a:lnTo>
                <a:cubicBezTo>
                  <a:pt x="4273177" y="4436786"/>
                  <a:pt x="4239563" y="4470400"/>
                  <a:pt x="4198097" y="4470400"/>
                </a:cubicBezTo>
                <a:lnTo>
                  <a:pt x="75080" y="4470400"/>
                </a:lnTo>
                <a:cubicBezTo>
                  <a:pt x="33614" y="4470400"/>
                  <a:pt x="0" y="4436786"/>
                  <a:pt x="0" y="4395320"/>
                </a:cubicBezTo>
                <a:lnTo>
                  <a:pt x="0" y="75080"/>
                </a:lnTo>
                <a:cubicBezTo>
                  <a:pt x="0" y="33614"/>
                  <a:pt x="33614" y="0"/>
                  <a:pt x="7508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1608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E0D157-CE91-F615-C450-BCF010CC6D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87" y="124597"/>
            <a:ext cx="2563088" cy="284720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graphicFrame>
        <p:nvGraphicFramePr>
          <p:cNvPr id="11" name="Content Placeholder 12">
            <a:extLst>
              <a:ext uri="{FF2B5EF4-FFF2-40B4-BE49-F238E27FC236}">
                <a16:creationId xmlns:a16="http://schemas.microsoft.com/office/drawing/2014/main" id="{0EA597BE-2257-5874-0D0F-704792AE68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6465881"/>
              </p:ext>
            </p:extLst>
          </p:nvPr>
        </p:nvGraphicFramePr>
        <p:xfrm>
          <a:off x="2209800" y="124598"/>
          <a:ext cx="9666514" cy="6719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7702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CD007-9911-4E3F-93C0-66613E52A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7046" y="1752601"/>
            <a:ext cx="8053754" cy="4373573"/>
          </a:xfrm>
        </p:spPr>
        <p:txBody>
          <a:bodyPr>
            <a:noAutofit/>
          </a:bodyPr>
          <a:lstStyle/>
          <a:p>
            <a:r>
              <a:rPr lang="lv-LV" kern="18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P</a:t>
            </a:r>
            <a:r>
              <a:rPr lang="lv-LV" kern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acientiem ar ļaundabīgo audzēju diagnozēm tādi prioritāri pakalpojumi kā:</a:t>
            </a: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Kodolmagnētiskā rezonanse</a:t>
            </a:r>
            <a:endParaRPr lang="lv-LV" dirty="0">
              <a:effectLst/>
              <a:latin typeface="+mn-lt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Ultrasonogrāfija</a:t>
            </a:r>
            <a:endParaRPr lang="lv-LV" dirty="0">
              <a:effectLst/>
              <a:latin typeface="+mn-lt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lv-LV" dirty="0" err="1">
                <a:effectLst/>
                <a:latin typeface="+mn-lt"/>
                <a:ea typeface="Times New Roman" panose="02020603050405020304" pitchFamily="18" charset="0"/>
              </a:rPr>
              <a:t>Endoskopija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, t.sk. dienas stacionārā</a:t>
            </a:r>
            <a:endParaRPr lang="lv-LV" dirty="0">
              <a:effectLst/>
              <a:latin typeface="+mn-lt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lv-LV" dirty="0" err="1">
                <a:effectLst/>
                <a:latin typeface="+mn-lt"/>
                <a:ea typeface="Times New Roman" panose="02020603050405020304" pitchFamily="18" charset="0"/>
              </a:rPr>
              <a:t>Dermatoveneroloģija</a:t>
            </a:r>
            <a:endParaRPr lang="lv-LV" dirty="0">
              <a:effectLst/>
              <a:latin typeface="+mn-lt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Traumatoloģija, ortopēdija, rokas un </a:t>
            </a:r>
            <a:r>
              <a:rPr lang="lv-LV" dirty="0" err="1">
                <a:effectLst/>
                <a:latin typeface="+mn-lt"/>
                <a:ea typeface="Times New Roman" panose="02020603050405020304" pitchFamily="18" charset="0"/>
              </a:rPr>
              <a:t>rekonstruktīvā</a:t>
            </a: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 mikroķirurģija, plastiskā ķirurģija dienas stacionārā</a:t>
            </a:r>
            <a:endParaRPr lang="lv-LV" dirty="0">
              <a:effectLst/>
              <a:latin typeface="+mn-lt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Hematoloģija</a:t>
            </a:r>
            <a:endParaRPr lang="lv-LV" dirty="0">
              <a:effectLst/>
              <a:latin typeface="+mn-lt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lv-LV" dirty="0">
                <a:effectLst/>
                <a:latin typeface="+mn-lt"/>
                <a:ea typeface="Times New Roman" panose="02020603050405020304" pitchFamily="18" charset="0"/>
              </a:rPr>
              <a:t>Rehabilitācija, t.sk. dienas stacionārā</a:t>
            </a: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lv-LV" kern="1800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No 01.04. 2023 Datortomogrāfija</a:t>
            </a:r>
            <a:endParaRPr lang="lv-LV" kern="18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endParaRPr lang="lv-LV" kern="18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r>
              <a:rPr lang="lv-LV" kern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tiek sniegti ārpus kopējās pacientu gaidīšanas rindas un </a:t>
            </a:r>
            <a:r>
              <a:rPr lang="lv-LV" dirty="0">
                <a:effectLst/>
                <a:latin typeface="+mn-lt"/>
                <a:ea typeface="Calibri" panose="020F0502020204030204" pitchFamily="34" charset="0"/>
              </a:rPr>
              <a:t>tiek apmaksāti pēc fakta/virs kvotas.</a:t>
            </a:r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88FF3-3C9C-4A27-8EF4-D13AE70E56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3D58525-42E2-43B9-B670-AA8CB6F7A952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7E935C1-445C-441F-A306-1E597548CB86}"/>
              </a:ext>
            </a:extLst>
          </p:cNvPr>
          <p:cNvSpPr txBox="1">
            <a:spLocks/>
          </p:cNvSpPr>
          <p:nvPr/>
        </p:nvSpPr>
        <p:spPr>
          <a:xfrm>
            <a:off x="3411985" y="371382"/>
            <a:ext cx="6785498" cy="90700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Prioritāri pakalpojumi pacientiem ar ļaundabīgo audzēju</a:t>
            </a:r>
          </a:p>
        </p:txBody>
      </p:sp>
    </p:spTree>
    <p:extLst>
      <p:ext uri="{BB962C8B-B14F-4D97-AF65-F5344CB8AC3E}">
        <p14:creationId xmlns:p14="http://schemas.microsoft.com/office/powerpoint/2010/main" val="1252218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CD007-9911-4E3F-93C0-66613E52A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7046" y="1752601"/>
            <a:ext cx="8053754" cy="4373573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>
                <a:latin typeface="+mn-lt"/>
              </a:rPr>
              <a:t>Bērniem no 0 līdz 6 gadiem (ieskaitot), prioritāri sniedz līdz 3 gadiem (ieskaitot), kuriem ir pamanīti pirmie simptomi, </a:t>
            </a:r>
            <a:r>
              <a:rPr lang="lv-LV" dirty="0" err="1">
                <a:latin typeface="+mn-lt"/>
              </a:rPr>
              <a:t>kāvēta</a:t>
            </a:r>
            <a:r>
              <a:rPr lang="lv-LV" dirty="0">
                <a:latin typeface="+mn-lt"/>
              </a:rPr>
              <a:t> psihiskā attīstība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>
                <a:latin typeface="+mn-lt"/>
              </a:rPr>
              <a:t>Pakalpojumu sniedz klīniskais un veselības psihologs, psihiatrs, funkcionālie speciālisti un citi speciālisti atbilstoši bērna vajadzībām un veselības stāvoklim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>
                <a:latin typeface="+mn-lt"/>
              </a:rPr>
              <a:t>Uz pakalpojumu var nosūtīt ģimenes ārsts vai ārsts speciālists (bērnu psihiatrs, bērnu neirologs, pediatrs, </a:t>
            </a:r>
            <a:r>
              <a:rPr lang="lv-LV" dirty="0" err="1">
                <a:latin typeface="+mn-lt"/>
              </a:rPr>
              <a:t>neonatologs</a:t>
            </a:r>
            <a:r>
              <a:rPr lang="lv-LV" dirty="0">
                <a:latin typeface="+mn-lt"/>
              </a:rPr>
              <a:t>, </a:t>
            </a:r>
            <a:r>
              <a:rPr lang="lv-LV" dirty="0" err="1">
                <a:latin typeface="+mn-lt"/>
              </a:rPr>
              <a:t>ģenētiķis</a:t>
            </a:r>
            <a:r>
              <a:rPr lang="lv-LV" dirty="0">
                <a:latin typeface="+mn-lt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>
                <a:latin typeface="+mn-lt"/>
              </a:rPr>
              <a:t>Ģimenes ārsts var nosūtīt uz pakalpojumu, novērtējot bērnu atbilstoši izstrādātam algoritmam bērnu attīstības traucējumu agrīnai atpazīšanai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>
                <a:latin typeface="+mn-lt"/>
              </a:rPr>
              <a:t>Manipulācija - 60488 - Piemaksa pie bērnu profilaktiskās apskates par bērnu līdz 3 gadiem psihiskās veselības </a:t>
            </a:r>
            <a:r>
              <a:rPr lang="lv-LV" dirty="0" err="1">
                <a:latin typeface="+mn-lt"/>
              </a:rPr>
              <a:t>skrīningu</a:t>
            </a:r>
            <a:r>
              <a:rPr lang="lv-LV" dirty="0">
                <a:latin typeface="+mn-lt"/>
              </a:rPr>
              <a:t>, ko veic ģimenes ārsts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>
                <a:latin typeface="+mn-lt"/>
              </a:rPr>
              <a:t>Uz doto brīdi pakalpojums pieejams BKUS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88FF3-3C9C-4A27-8EF4-D13AE70E56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3D58525-42E2-43B9-B670-AA8CB6F7A952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7E935C1-445C-441F-A306-1E597548CB86}"/>
              </a:ext>
            </a:extLst>
          </p:cNvPr>
          <p:cNvSpPr txBox="1">
            <a:spLocks/>
          </p:cNvSpPr>
          <p:nvPr/>
        </p:nvSpPr>
        <p:spPr>
          <a:xfrm>
            <a:off x="3411985" y="371382"/>
            <a:ext cx="6785498" cy="90700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Agrīna intervence bērniem ar AST</a:t>
            </a:r>
          </a:p>
        </p:txBody>
      </p:sp>
    </p:spTree>
    <p:extLst>
      <p:ext uri="{BB962C8B-B14F-4D97-AF65-F5344CB8AC3E}">
        <p14:creationId xmlns:p14="http://schemas.microsoft.com/office/powerpoint/2010/main" val="1993424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180D72-8751-715F-4974-527F1B999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5338" y="0"/>
            <a:ext cx="2661324" cy="29365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0E963D-93FA-58F5-6C7A-FC3673E4F18F}"/>
              </a:ext>
            </a:extLst>
          </p:cNvPr>
          <p:cNvSpPr txBox="1"/>
          <p:nvPr/>
        </p:nvSpPr>
        <p:spPr>
          <a:xfrm>
            <a:off x="4093028" y="3275137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>
                <a:solidFill>
                  <a:schemeClr val="accent2">
                    <a:lumMod val="75000"/>
                  </a:schemeClr>
                </a:solidFill>
              </a:rPr>
              <a:t>Paldies par uzmanību!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72ED9A-E7EA-87EA-9C22-4D9DDC3DFF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31033"/>
            <a:ext cx="12192000" cy="32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202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533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Par aktualitātēm no 01.04.2023.</vt:lpstr>
      <vt:lpstr>Finansiālās izmaiņas ģimenes ārstu praksēs no 01.04.2023.</vt:lpstr>
      <vt:lpstr>PowerPoint Presentation</vt:lpstr>
      <vt:lpstr>PowerPoint Presentation</vt:lpstr>
      <vt:lpstr>Papildus uzlabojumi ambulatorajā veselības aprūpē no 01.04.2023.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 aktualitātēm no 01.04.2023.</dc:title>
  <dc:creator>Baiba Bērziņa</dc:creator>
  <cp:lastModifiedBy>Baiba Bērziņa</cp:lastModifiedBy>
  <cp:revision>6</cp:revision>
  <dcterms:created xsi:type="dcterms:W3CDTF">2023-03-27T14:06:25Z</dcterms:created>
  <dcterms:modified xsi:type="dcterms:W3CDTF">2023-03-30T11:10:01Z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408900f-443c-429d-a022-c3134a89a235_Enabled">
    <vt:lpwstr>true</vt:lpwstr>
  </property>
  <property fmtid="{D5CDD505-2E9C-101B-9397-08002B2CF9AE}" pid="3" name="MSIP_Label_0408900f-443c-429d-a022-c3134a89a235_SetDate">
    <vt:lpwstr>2023-03-29T15:48:24Z</vt:lpwstr>
  </property>
  <property fmtid="{D5CDD505-2E9C-101B-9397-08002B2CF9AE}" pid="4" name="MSIP_Label_0408900f-443c-429d-a022-c3134a89a235_Method">
    <vt:lpwstr>Standard</vt:lpwstr>
  </property>
  <property fmtid="{D5CDD505-2E9C-101B-9397-08002B2CF9AE}" pid="5" name="MSIP_Label_0408900f-443c-429d-a022-c3134a89a235_Name">
    <vt:lpwstr>EMW Public</vt:lpwstr>
  </property>
  <property fmtid="{D5CDD505-2E9C-101B-9397-08002B2CF9AE}" pid="6" name="MSIP_Label_0408900f-443c-429d-a022-c3134a89a235_SiteId">
    <vt:lpwstr>dbc9012d-628b-43d4-b190-8a730f7e1e96</vt:lpwstr>
  </property>
  <property fmtid="{D5CDD505-2E9C-101B-9397-08002B2CF9AE}" pid="7" name="MSIP_Label_0408900f-443c-429d-a022-c3134a89a235_ActionId">
    <vt:lpwstr>022ef514-f49c-4480-b7b8-4514eb355818</vt:lpwstr>
  </property>
  <property fmtid="{D5CDD505-2E9C-101B-9397-08002B2CF9AE}" pid="8" name="MSIP_Label_0408900f-443c-429d-a022-c3134a89a235_ContentBits">
    <vt:lpwstr>0</vt:lpwstr>
  </property>
</Properties>
</file>