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420" r:id="rId3"/>
    <p:sldId id="421" r:id="rId4"/>
    <p:sldId id="422" r:id="rId5"/>
    <p:sldId id="424" r:id="rId6"/>
    <p:sldId id="423" r:id="rId7"/>
    <p:sldId id="373" r:id="rId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8540" autoAdjust="0"/>
  </p:normalViewPr>
  <p:slideViewPr>
    <p:cSldViewPr snapToGrid="0" snapToObjects="1">
      <p:cViewPr varScale="1">
        <p:scale>
          <a:sx n="85" d="100"/>
          <a:sy n="85" d="100"/>
        </p:scale>
        <p:origin x="1421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3/29/2023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29.03.2023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3/29/2023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67953"/>
            <a:ext cx="7772400" cy="932610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Informācijas apmaiņas kārtība</a:t>
            </a: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06353"/>
            <a:ext cx="7772400" cy="394447"/>
          </a:xfrm>
        </p:spPr>
        <p:txBody>
          <a:bodyPr/>
          <a:lstStyle/>
          <a:p>
            <a:r>
              <a:rPr lang="lv-LV" altLang="en-US" dirty="0">
                <a:ea typeface="ヒラギノ角ゴ Pro W3" pitchFamily="125" charset="-128"/>
              </a:rPr>
              <a:t>30.03.2023.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Informācijas apmaiņas kārtība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1752600"/>
            <a:ext cx="8148918" cy="4373573"/>
          </a:xfrm>
        </p:spPr>
        <p:txBody>
          <a:bodyPr/>
          <a:lstStyle/>
          <a:p>
            <a:pPr algn="just"/>
            <a:r>
              <a:rPr lang="lv-LV" dirty="0"/>
              <a:t>Līguma par primārās veselības aprūpes pakalpojumu sniegšanu un apmaksu 3.pielikums «Informācijas apmaiņas kārtība»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www.vmnvd.gov.lv &gt; Profesionāļiem &gt; Līgumu dokumenti &gt; Līgumi un to pielikumi &gt; Primārās veselības aprūpes pakalpojumu līguma paraugs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80FE-2827-73F9-2948-8BBC99B1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b="1" dirty="0">
                <a:solidFill>
                  <a:schemeClr val="accent6">
                    <a:lumMod val="75000"/>
                  </a:schemeClr>
                </a:solidFill>
                <a:effectLst/>
              </a:rPr>
              <a:t>Ambulatorā pacienta talons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27A9A-E73E-EC2F-A68B-4C451D288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6" y="1752600"/>
            <a:ext cx="8104094" cy="4373573"/>
          </a:xfrm>
        </p:spPr>
        <p:txBody>
          <a:bodyPr>
            <a:noAutofit/>
          </a:bodyPr>
          <a:lstStyle/>
          <a:p>
            <a:pPr algn="just"/>
            <a:r>
              <a:rPr lang="lv-LV" b="1" dirty="0">
                <a:effectLst/>
                <a:cs typeface="Times New Roman" panose="02020603050405020304" pitchFamily="18" charset="0"/>
              </a:rPr>
              <a:t>Aizpilda</a:t>
            </a:r>
            <a:r>
              <a:rPr lang="lv-LV" dirty="0">
                <a:effectLst/>
                <a:cs typeface="Times New Roman" panose="02020603050405020304" pitchFamily="18" charset="0"/>
              </a:rPr>
              <a:t> </a:t>
            </a:r>
            <a:r>
              <a:rPr lang="lv-LV" dirty="0">
                <a:effectLst/>
              </a:rPr>
              <a:t>uzskaites dokumentu </a:t>
            </a:r>
            <a:r>
              <a:rPr lang="lv-LV" dirty="0">
                <a:solidFill>
                  <a:srgbClr val="000000"/>
                </a:solidFill>
                <a:effectLst/>
              </a:rPr>
              <a:t>par veiktajiem pakalpojumiem - </a:t>
            </a:r>
            <a:r>
              <a:rPr lang="lv-LV" b="1" dirty="0">
                <a:effectLst/>
                <a:cs typeface="Times New Roman" panose="02020603050405020304" pitchFamily="18" charset="0"/>
              </a:rPr>
              <a:t>Ambulatorā pacienta talonu</a:t>
            </a:r>
            <a:r>
              <a:rPr lang="lv-LV" dirty="0">
                <a:effectLst/>
                <a:cs typeface="Times New Roman" panose="02020603050405020304" pitchFamily="18" charset="0"/>
              </a:rPr>
              <a:t> atbilstoši talona aizpildīšanas vadlīnijām</a:t>
            </a:r>
          </a:p>
          <a:p>
            <a:pPr algn="just"/>
            <a:endParaRPr lang="lv-LV" dirty="0"/>
          </a:p>
          <a:p>
            <a:pPr algn="just"/>
            <a:r>
              <a:rPr lang="lv-LV" dirty="0"/>
              <a:t>www.vmnvd.gov.lv &gt; Profesionāļiem &gt; Vadības informācijas sistēma &gt; Instrukcijas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1D3B7D-03D2-659B-9C28-7C1E140454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FEC033-D760-9451-BF69-68909B769C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61271-5852-75CC-3DC7-A38F6BDC327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80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8E281-702F-F18E-6260-53D28D77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Termiņi datu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</a:rPr>
              <a:t>ielādei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un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</a:rPr>
              <a:t>pārbaubei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21A0B-8DE8-3D5E-73CF-248207EF5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024" y="1752600"/>
            <a:ext cx="8184776" cy="4373573"/>
          </a:xfrm>
        </p:spPr>
        <p:txBody>
          <a:bodyPr/>
          <a:lstStyle/>
          <a:p>
            <a:pPr lvl="0" algn="just">
              <a:buSzPts val="1200"/>
              <a:tabLst>
                <a:tab pos="318770" algn="l"/>
              </a:tabLst>
            </a:pPr>
            <a:r>
              <a:rPr lang="lv-LV" b="1" dirty="0"/>
              <a:t>I</a:t>
            </a:r>
            <a:r>
              <a:rPr lang="lv-LV" b="1" dirty="0">
                <a:effectLst/>
              </a:rPr>
              <a:t>evada </a:t>
            </a:r>
            <a:r>
              <a:rPr lang="lv-LV" b="1" dirty="0">
                <a:solidFill>
                  <a:srgbClr val="000000"/>
                </a:solidFill>
                <a:effectLst/>
              </a:rPr>
              <a:t>vai ielādē no faila un pārbauda</a:t>
            </a:r>
            <a:r>
              <a:rPr lang="lv-LV" dirty="0">
                <a:effectLst/>
              </a:rPr>
              <a:t> VIS uzskaites dokumenta informāciju par sniegtajiem veselības aprūpes pakalpojumiem </a:t>
            </a:r>
            <a:r>
              <a:rPr lang="lv-LV" b="1" dirty="0">
                <a:solidFill>
                  <a:srgbClr val="000000"/>
                </a:solidFill>
                <a:effectLst/>
              </a:rPr>
              <a:t>5 (piecu) darba dienu laikā pēc </a:t>
            </a:r>
            <a:r>
              <a:rPr lang="lv-LV" b="1" dirty="0">
                <a:effectLst/>
              </a:rPr>
              <a:t>uzskaites dokumenta noslēgšanas</a:t>
            </a:r>
            <a:r>
              <a:rPr lang="lv-LV" dirty="0">
                <a:solidFill>
                  <a:srgbClr val="000000"/>
                </a:solidFill>
                <a:effectLst/>
              </a:rPr>
              <a:t>, bet </a:t>
            </a:r>
            <a:r>
              <a:rPr lang="lv-LV" b="1" dirty="0">
                <a:solidFill>
                  <a:srgbClr val="000000"/>
                </a:solidFill>
                <a:effectLst/>
              </a:rPr>
              <a:t>ne vēlāk kā</a:t>
            </a:r>
            <a:r>
              <a:rPr lang="lv-LV" dirty="0">
                <a:effectLst/>
              </a:rPr>
              <a:t>:</a:t>
            </a:r>
          </a:p>
          <a:p>
            <a:pPr marL="800100" lvl="1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līdz kārtējā mēneša 20. datumam 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par veselības aprūpes pakalpojumiem, kas sniegti līdz kārtējā mēneša 15. datumam;</a:t>
            </a:r>
          </a:p>
          <a:p>
            <a:pPr marL="800100" lvl="1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nākamā mēneša pirmo trīs darba dienu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laikā par </a:t>
            </a:r>
            <a:r>
              <a:rPr lang="lv-LV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visiem veselības aprūpes pakalpojumiem, kas sniegti iepriekšējā mēnesī.</a:t>
            </a:r>
            <a:endParaRPr lang="lv-LV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25226-F41C-7793-67B6-B7B752D144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0FB83C-0DE9-AAE5-D1B4-385B50417F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B03BD-46F5-2977-894E-F6184D7782D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394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8B82-F067-DADB-B442-2D11A9215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Termiņi datu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</a:rPr>
              <a:t>ielādei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 un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</a:rPr>
              <a:t>pārbaubei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3B3C6-E266-CA5B-FE59-A4AFC701C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8" y="1752600"/>
            <a:ext cx="8157882" cy="4373573"/>
          </a:xfrm>
        </p:spPr>
        <p:txBody>
          <a:bodyPr/>
          <a:lstStyle/>
          <a:p>
            <a:pPr algn="just"/>
            <a:r>
              <a:rPr lang="lv-LV" dirty="0">
                <a:solidFill>
                  <a:srgbClr val="000000"/>
                </a:solidFill>
                <a:effectLst/>
              </a:rPr>
              <a:t>Rēķinos netiek iekļauti uzskaites dokumenti, kas ievadīti </a:t>
            </a:r>
            <a:r>
              <a:rPr lang="lv-LV" dirty="0">
                <a:effectLst/>
              </a:rPr>
              <a:t>VIS</a:t>
            </a:r>
            <a:r>
              <a:rPr lang="lv-LV" dirty="0">
                <a:solidFill>
                  <a:srgbClr val="000000"/>
                </a:solidFill>
                <a:effectLst/>
              </a:rPr>
              <a:t> vēlāk nekā 60 (sešdesmit) dienas pēc veselības aprūpes pakalpojumu sniegšanas</a:t>
            </a:r>
            <a:r>
              <a:rPr lang="lv-LV" dirty="0">
                <a:effectLst/>
              </a:rPr>
              <a:t> beigām.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291F1-97DF-DA90-8E07-128A7A3E49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86CD5B-A060-511C-3980-E2891F2F9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BCE16-ED16-0E0D-CB6F-2A3266DF03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62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C04A8-B89E-E390-8D02-158F8B394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Termiņi datu labošanai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9CD6A-F308-5BDE-38B9-E0AF3393F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73"/>
          </a:xfrm>
        </p:spPr>
        <p:txBody>
          <a:bodyPr/>
          <a:lstStyle/>
          <a:p>
            <a:pPr lvl="0" algn="just">
              <a:buSzPts val="1200"/>
              <a:tabLst>
                <a:tab pos="318770" algn="l"/>
              </a:tabLst>
            </a:pPr>
            <a:r>
              <a:rPr lang="lv-LV" b="1" dirty="0"/>
              <a:t>L</a:t>
            </a:r>
            <a:r>
              <a:rPr lang="lv-LV" b="1" dirty="0">
                <a:effectLst/>
              </a:rPr>
              <a:t>abo</a:t>
            </a:r>
            <a:r>
              <a:rPr lang="lv-LV" dirty="0">
                <a:effectLst/>
              </a:rPr>
              <a:t> datus VIS ne vēlāk kā:</a:t>
            </a:r>
          </a:p>
          <a:p>
            <a:pPr marL="342900" lvl="0" indent="-342900" algn="just">
              <a:buSzPct val="70000"/>
              <a:buFont typeface="Wingdings" panose="05000000000000000000" pitchFamily="2" charset="2"/>
              <a:buChar char="ü"/>
              <a:tabLst>
                <a:tab pos="318770" algn="l"/>
              </a:tabLst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līdz 1.jūnijam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par kārtējā kalendārā gada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pirmajā ceturksnī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ievadītajiem datiem; </a:t>
            </a:r>
          </a:p>
          <a:p>
            <a:pPr marL="342900" lvl="0" indent="-342900" algn="just">
              <a:buSzPct val="70000"/>
              <a:buFont typeface="Wingdings" panose="05000000000000000000" pitchFamily="2" charset="2"/>
              <a:buChar char="ü"/>
              <a:tabLst>
                <a:tab pos="318770" algn="l"/>
              </a:tabLst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līdz 1.septembrim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par kārtējā kalendārā gada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otrajā ceturksnī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ievadītajiem datiem;</a:t>
            </a:r>
          </a:p>
          <a:p>
            <a:pPr marL="342900" lvl="0" indent="-342900" algn="just">
              <a:buSzPct val="70000"/>
              <a:buFont typeface="Wingdings" panose="05000000000000000000" pitchFamily="2" charset="2"/>
              <a:buChar char="ü"/>
              <a:tabLst>
                <a:tab pos="318770" algn="l"/>
              </a:tabLst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līdz 1.decembrim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par kārtējā kalendārā gada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trešajā ceturksnī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ievadītajiem datiem;</a:t>
            </a:r>
          </a:p>
          <a:p>
            <a:pPr marL="342900" lvl="0" indent="-342900" algn="just">
              <a:buSzPct val="70000"/>
              <a:buFont typeface="Wingdings" panose="05000000000000000000" pitchFamily="2" charset="2"/>
              <a:buChar char="ü"/>
              <a:tabLst>
                <a:tab pos="318770" algn="l"/>
              </a:tabLst>
            </a:pP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līdz nākamā kalendārā gada 8.janvārim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par kārtējā kalendārā gada </a:t>
            </a:r>
            <a:r>
              <a:rPr lang="lv-LV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ceturtajā ceturksnī</a:t>
            </a:r>
            <a:r>
              <a:rPr lang="lv-LV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ievadītajiem datiem.</a:t>
            </a:r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6463-B62F-DBE3-87F9-BCE2C7FDA1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16D2A-D17F-FBFD-DC8B-53CDB8C91A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31A27-B5D7-DA3D-F4F3-1B3BF6FED63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75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>
                <a:solidFill>
                  <a:srgbClr val="E46C0A"/>
                </a:solidFill>
              </a:rPr>
              <a:t> </a:t>
            </a: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Cēsu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>
                <a:latin typeface="Arial" pitchFamily="34" charset="0"/>
              </a:rPr>
              <a:t>nvd@vmnvd.gov.lv</a:t>
            </a:r>
            <a:r>
              <a:rPr lang="lv-LV" altLang="en-US" sz="130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>
                <a:solidFill>
                  <a:srgbClr val="E46C0A"/>
                </a:solidFill>
                <a:latin typeface="Arial" pitchFamily="34" charset="0"/>
              </a:rPr>
              <a:t>Twitter: </a:t>
            </a:r>
            <a:r>
              <a:rPr lang="lv-LV" altLang="en-US" sz="1300" u="sng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13780</TotalTime>
  <Words>317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Informācijas apmaiņas kārtība</vt:lpstr>
      <vt:lpstr>Informācijas apmaiņas kārtība</vt:lpstr>
      <vt:lpstr>Ambulatorā pacienta talons</vt:lpstr>
      <vt:lpstr>Termiņi datu ielādei un pārbaubei</vt:lpstr>
      <vt:lpstr>Termiņi datu ielādei un pārbaubei</vt:lpstr>
      <vt:lpstr>Termiņi datu labošanai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Daiga Vulfa</cp:lastModifiedBy>
  <cp:revision>278</cp:revision>
  <cp:lastPrinted>2017-09-29T07:08:39Z</cp:lastPrinted>
  <dcterms:created xsi:type="dcterms:W3CDTF">2014-11-20T14:46:47Z</dcterms:created>
  <dcterms:modified xsi:type="dcterms:W3CDTF">2023-03-29T11:38:21Z</dcterms:modified>
</cp:coreProperties>
</file>