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1" r:id="rId4"/>
    <p:sldId id="300" r:id="rId5"/>
    <p:sldId id="291" r:id="rId6"/>
    <p:sldId id="303" r:id="rId7"/>
    <p:sldId id="292" r:id="rId8"/>
    <p:sldId id="282" r:id="rId9"/>
    <p:sldId id="302" r:id="rId10"/>
    <p:sldId id="304" r:id="rId11"/>
    <p:sldId id="30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5BA"/>
    <a:srgbClr val="D3E169"/>
    <a:srgbClr val="63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000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29E1-2BB3-4EB1-BB24-DB3796867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54AEA-28C2-462E-ADCE-4D58D0252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44664-9F36-48B4-8B22-30B74706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AE82-4E52-4DAF-AFE6-EB6776C7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3228-4FFA-4BC2-8A22-E09640FF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1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488B-11F5-4421-B601-8C1AC4E3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6BCC0-D6A3-414B-9BBF-542D244A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48237-B90F-4523-A4A5-97FE696A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C455-0A66-41D4-BB59-E3064839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2AF0-9A47-4688-B82B-E1DCED99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290A4-04B9-49EE-B12C-208855788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C13-E0EB-47F7-9153-9D58CFE59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2982A-DF2B-421C-9B74-AF4A0933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11BD-A2E8-41AF-98E5-30065FD6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7CDA-DFF7-4E01-AA1F-536CC11A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9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228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D1F2-B94B-4B14-8114-FAD2818A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6903-FDAE-4793-BDBD-6863850BF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643A-ACB7-43A8-8487-8462CB3E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7A47-0797-49AB-ABFF-F130FC90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C0A7-B076-42A7-BBCB-1ED18D4D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69BE-ED07-4781-B7F2-1D4FE850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F813-5B27-4151-AE34-0C27C7C1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3F63-1C69-4678-8EAD-1A6F57D9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EB92-85E1-400F-B719-D1A9D3EF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423DF-A272-4BF7-80EB-8F19ED62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794D-FCDD-4FBF-B496-AD5A914B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7765-7BE2-4E22-8B84-61738E527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AE09-FEC2-4B55-B48E-5BAF2957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7D94F-531E-4974-8EE4-36393675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EB4C-D473-4DB7-85B1-3FA743D6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05FE0-D4DD-404D-A189-1AE02C73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EC36-3F58-477B-B347-8DEB677C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23FA4-3198-471C-9DE7-2EE5F9EC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57319-58B4-4E04-A2A5-543687A2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A85F0-FE19-4EC7-8EAE-F448F35B2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49CDF-9737-4440-A6B5-9B9082270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E50A2-D482-4837-AB58-9DF064A4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B83E7-1C85-4DF0-A059-D3906150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DF0EB-193F-479F-B8F6-8A6C455E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B751-2246-4B09-86C4-18AFF0B5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B7283-F4C0-4607-A6A4-7AE6BAD2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06C47-74E2-44C8-8F46-A7706AAD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9966D-631D-4871-8940-B2F4A37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8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2DDD3-D76C-4EDD-9D54-0D8961F5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B48EF-791C-40C5-A0E8-D624E0A9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DDB7-F6B0-43BC-9700-CC4DAF6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13A1-716D-454A-8F7F-77403664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0AAA-9A45-4EA5-AAA7-7052CC9E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067EE-9425-4B56-85E0-6E3451B0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611D-200A-4428-B537-A22C42D6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E4C64-F8DB-4118-AACA-F3A64E2B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5FC08-0C53-41F6-AD7B-3CF5999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5A3-08E3-4F32-9AD6-12CAA23C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B9FD8-934C-4EC1-92ED-1BD57D36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1447F-DD7D-45E0-8E38-688B50EEF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00333-2AAB-458A-A774-47B5B2DC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59D79-5EA3-432F-ACB4-C69DCD8B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6E993-D291-4074-88BC-EF2AB80E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5173B-BF36-425E-A561-F2A2F2DA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6F24-1BEA-4483-9DC7-386FD1A2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8247-E364-4082-9C10-75CBB790C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9DDA-DFD1-4193-A194-74D05464087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626C-E6C4-4FD1-9AF7-08D8B93D4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0ACF-8548-413B-8B04-794CE9B99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4370-8A88-40C3-AB93-04ACA20DC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8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09151"/>
            <a:ext cx="9144000" cy="2396225"/>
          </a:xfrm>
        </p:spPr>
        <p:txBody>
          <a:bodyPr>
            <a:normAutofit/>
          </a:bodyPr>
          <a:lstStyle/>
          <a:p>
            <a:r>
              <a:rPr lang="lv-LV" sz="4000" b="1" noProof="0" dirty="0">
                <a:solidFill>
                  <a:schemeClr val="bg2">
                    <a:lumMod val="25000"/>
                  </a:schemeClr>
                </a:solidFill>
              </a:rPr>
              <a:t>Sabiedrībā un uz pierādījumiem balstīta palīdzība</a:t>
            </a:r>
            <a:br>
              <a:rPr lang="lv-LV" sz="4000" b="1" noProof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lv-LV" sz="4000" b="1" noProof="0" dirty="0">
                <a:solidFill>
                  <a:schemeClr val="bg2">
                    <a:lumMod val="25000"/>
                  </a:schemeClr>
                </a:solidFill>
              </a:rPr>
              <a:t>pusaudžiem ar </a:t>
            </a:r>
            <a:r>
              <a:rPr lang="lv-LV" sz="4000" b="1" dirty="0">
                <a:solidFill>
                  <a:schemeClr val="bg2">
                    <a:lumMod val="25000"/>
                  </a:schemeClr>
                </a:solidFill>
              </a:rPr>
              <a:t>mentālās veselības grūtībām</a:t>
            </a:r>
            <a:br>
              <a:rPr lang="lv-LV" sz="3200" b="1" noProof="0" dirty="0"/>
            </a:br>
            <a:endParaRPr lang="lv-LV" sz="3200" b="1" i="1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44" y="447423"/>
            <a:ext cx="4502111" cy="18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496732" y="1735659"/>
            <a:ext cx="9225122" cy="4449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v-LV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8E86-8D21-4008-949C-B0DCD7C0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88004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D53EE1-6175-4832-B78A-6795540CA90A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8068C96-CCBA-435F-88CE-2E09B5B079E0}"/>
              </a:ext>
            </a:extLst>
          </p:cNvPr>
          <p:cNvSpPr txBox="1">
            <a:spLocks/>
          </p:cNvSpPr>
          <p:nvPr/>
        </p:nvSpPr>
        <p:spPr>
          <a:xfrm>
            <a:off x="85725" y="271170"/>
            <a:ext cx="10250697" cy="80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7030A0"/>
                </a:solidFill>
              </a:rPr>
              <a:t>Klienti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 flipV="1">
            <a:off x="7124700" y="3113017"/>
            <a:ext cx="330200" cy="159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2DC31-4A59-46A4-8844-D5C5F90A3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815" y="1735659"/>
            <a:ext cx="3015878" cy="4803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523AF-CB59-55B6-D0D7-DD652F747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64" y="1539957"/>
            <a:ext cx="7340220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52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496732" y="1735659"/>
            <a:ext cx="9225122" cy="4449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v-LV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8E86-8D21-4008-949C-B0DCD7C0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88004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D53EE1-6175-4832-B78A-6795540CA90A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8068C96-CCBA-435F-88CE-2E09B5B079E0}"/>
              </a:ext>
            </a:extLst>
          </p:cNvPr>
          <p:cNvSpPr txBox="1">
            <a:spLocks/>
          </p:cNvSpPr>
          <p:nvPr/>
        </p:nvSpPr>
        <p:spPr>
          <a:xfrm>
            <a:off x="85725" y="271170"/>
            <a:ext cx="10250697" cy="80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7030A0"/>
                </a:solidFill>
              </a:rPr>
              <a:t>Klienti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 flipV="1">
            <a:off x="7124700" y="3113017"/>
            <a:ext cx="330200" cy="159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86AF6-36E9-224D-E0DA-E4AA08B8B595}"/>
              </a:ext>
            </a:extLst>
          </p:cNvPr>
          <p:cNvSpPr txBox="1"/>
          <p:nvPr/>
        </p:nvSpPr>
        <p:spPr>
          <a:xfrm>
            <a:off x="900332" y="1634391"/>
            <a:ext cx="9794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Klienti – 8550       2140 ilgtermiņa       4480 Rīgā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no 3 nepieciešama psihiatra konsultācija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Biežākās grūtības- ar stresu saistītā psihopataloģija (trauksme/depresija) un paškaitējums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Dubultojās nepieciešamība pēc hospitalizācijas (2,6%)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Gaidīšana rinda– 371 (01.02.2023.)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85527-C55C-9E5A-0D47-2D99F1E3C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949" y="1804422"/>
            <a:ext cx="530398" cy="310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2B338-45C5-6AE3-D9CC-F454B3A9C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48" y="1804422"/>
            <a:ext cx="530398" cy="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992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>
            <a:normAutofit fontScale="90000"/>
          </a:bodyPr>
          <a:lstStyle/>
          <a:p>
            <a:br>
              <a:rPr lang="lv-LV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www.pusaudz</a:t>
            </a:r>
            <a:r>
              <a:rPr lang="lv-LV" b="1" dirty="0">
                <a:solidFill>
                  <a:srgbClr val="7030A0"/>
                </a:solidFill>
              </a:rPr>
              <a:t>ucentrs</a:t>
            </a:r>
            <a:r>
              <a:rPr lang="en-GB" b="1" dirty="0">
                <a:solidFill>
                  <a:srgbClr val="7030A0"/>
                </a:solidFill>
              </a:rPr>
              <a:t>.lv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noProof="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88004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Toshiba\Downloads\Files.fm_Pusaudžu_resursu_centra_jauno_telpu_atklāšana\3V1A2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2963"/>
            <a:ext cx="5386013" cy="33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09223-0D0A-996E-CE67-55A2F72325B9}"/>
              </a:ext>
            </a:extLst>
          </p:cNvPr>
          <p:cNvSpPr txBox="1"/>
          <p:nvPr/>
        </p:nvSpPr>
        <p:spPr>
          <a:xfrm>
            <a:off x="1019476" y="2306731"/>
            <a:ext cx="48045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Kontakti</a:t>
            </a:r>
          </a:p>
          <a:p>
            <a:endParaRPr lang="lv-LV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Liene </a:t>
            </a: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Dambiņa</a:t>
            </a:r>
            <a:endParaRPr lang="lv-LV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liene@pusaudzucentrs.lv</a:t>
            </a:r>
          </a:p>
          <a:p>
            <a:endParaRPr lang="lv-LV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Anete Masaļska</a:t>
            </a:r>
          </a:p>
          <a:p>
            <a:r>
              <a:rPr lang="lv-LV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anete@pusaudzucentrs.lv</a:t>
            </a:r>
          </a:p>
        </p:txBody>
      </p:sp>
    </p:spTree>
    <p:extLst>
      <p:ext uri="{BB962C8B-B14F-4D97-AF65-F5344CB8AC3E}">
        <p14:creationId xmlns:p14="http://schemas.microsoft.com/office/powerpoint/2010/main" val="243649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Laika līnija 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32"/>
            <a:ext cx="10515600" cy="4886767"/>
          </a:xfrm>
        </p:spPr>
        <p:txBody>
          <a:bodyPr>
            <a:normAutofit fontScale="92500" lnSpcReduction="20000"/>
          </a:bodyPr>
          <a:lstStyle/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Bērnu slimnīcas fonda izveidots sabiedrībā un uz pierādījumiem balstīts pakalpojums pusaudžiem un viņu ģimenēm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2018. gads – Atkarību riska mazināšanas programmas pilotprojekts Rīgā sadarbībā ar Labklājības ministriju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2019. gads - jauns centrs Liepājā / Rīgā 3 centri 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2019.gads - Depresijas un suicīda riska novēršanas programma sadarbībā ar Veselības ministriju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2020.gads – Mentālās veselības tālrunis pusaudžiem un viņu vecākiem/ krīzes konsultācijas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2021.gads – 5 jaunas reģionālās filiāles – Daugavpils, Rēzekne, Jelgava, Valmiera, Ventspils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2022.gads – 2 jaunas reģionālās filiāles – Sigulda un Tukums</a:t>
            </a:r>
          </a:p>
          <a:p>
            <a:endParaRPr lang="lv-LV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lv-LV" b="1" noProof="0" dirty="0">
                <a:solidFill>
                  <a:srgbClr val="7030A0"/>
                </a:solidFill>
              </a:rPr>
              <a:t>Mērķis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5"/>
            <a:ext cx="10515600" cy="4351338"/>
          </a:xfrm>
        </p:spPr>
        <p:txBody>
          <a:bodyPr>
            <a:normAutofit/>
          </a:bodyPr>
          <a:lstStyle/>
          <a:p>
            <a:endParaRPr lang="lv-LV" sz="3200" dirty="0"/>
          </a:p>
          <a:p>
            <a:pPr marL="0" indent="0" algn="ctr">
              <a:buNone/>
            </a:pPr>
            <a:r>
              <a:rPr lang="en-GB" sz="4400" dirty="0">
                <a:solidFill>
                  <a:schemeClr val="bg2">
                    <a:lumMod val="25000"/>
                  </a:schemeClr>
                </a:solidFill>
              </a:rPr>
              <a:t>Lai katram pusaudzim Latvijā būtu pieejama mūsdienīga un pierādījumos balstīta palīdzība mentālās veselības problēmu risināšanā</a:t>
            </a:r>
          </a:p>
          <a:p>
            <a:pPr marL="0" indent="0" algn="ctr">
              <a:buNone/>
            </a:pPr>
            <a:endParaRPr lang="en-GB" sz="3200" noProof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lv-LV" b="1" noProof="0" dirty="0">
                <a:solidFill>
                  <a:srgbClr val="7030A0"/>
                </a:solidFill>
              </a:rPr>
              <a:t>Pamatprincipi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5"/>
            <a:ext cx="10515600" cy="4351338"/>
          </a:xfrm>
        </p:spPr>
        <p:txBody>
          <a:bodyPr>
            <a:normAutofit/>
          </a:bodyPr>
          <a:lstStyle/>
          <a:p>
            <a:endParaRPr lang="lv-LV" sz="3200" dirty="0"/>
          </a:p>
          <a:p>
            <a:endParaRPr lang="en-GB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3.png"/>
          <p:cNvPicPr>
            <a:picLocks noChangeAspect="1"/>
          </p:cNvPicPr>
          <p:nvPr/>
        </p:nvPicPr>
        <p:blipFill rotWithShape="1">
          <a:blip r:embed="rId4"/>
          <a:srcRect t="13681" r="38920"/>
          <a:stretch/>
        </p:blipFill>
        <p:spPr>
          <a:xfrm>
            <a:off x="882400" y="1355443"/>
            <a:ext cx="10837531" cy="3166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3.png">
            <a:extLst>
              <a:ext uri="{FF2B5EF4-FFF2-40B4-BE49-F238E27FC236}">
                <a16:creationId xmlns:a16="http://schemas.microsoft.com/office/drawing/2014/main" id="{1B9DBAC7-DA07-4FA2-8752-5418B066C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89" t="21836" r="1478" b="11997"/>
          <a:stretch/>
        </p:blipFill>
        <p:spPr>
          <a:xfrm>
            <a:off x="3370340" y="4168031"/>
            <a:ext cx="6075788" cy="23280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602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lv-LV" b="1" noProof="0" dirty="0">
                <a:solidFill>
                  <a:srgbClr val="7030A0"/>
                </a:solidFill>
              </a:rPr>
              <a:t>Uzņemšana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560"/>
            <a:ext cx="7738642" cy="4953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200" dirty="0"/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Vecuma grupa – 10-18 gadi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Pirmā konsultācija 2 nedēļu laikā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Nodrošinām konfidencialitāti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Visi pakalpojumi ir bezmaksas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Klienti iesaistās brīvprātīgi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Nav nepieciešams nosūtījums</a:t>
            </a:r>
          </a:p>
          <a:p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Pusaudža un ģimenes dalība terapijas plānu sastādīšanā</a:t>
            </a:r>
          </a:p>
          <a:p>
            <a:endParaRPr lang="lv-LV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24" y="2189913"/>
            <a:ext cx="4171447" cy="27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79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lv-LV" b="1" noProof="0" dirty="0">
                <a:solidFill>
                  <a:srgbClr val="7030A0"/>
                </a:solidFill>
              </a:rPr>
              <a:t>Uzņemšana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560"/>
            <a:ext cx="7738642" cy="4953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200" dirty="0"/>
          </a:p>
          <a:p>
            <a:endParaRPr lang="lv-LV" sz="3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F38A44-0D15-6962-5EC8-831B4335A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45" y="1377840"/>
            <a:ext cx="7358510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8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98651"/>
            <a:ext cx="10250697" cy="1132212"/>
          </a:xfrm>
        </p:spPr>
        <p:txBody>
          <a:bodyPr/>
          <a:lstStyle/>
          <a:p>
            <a:r>
              <a:rPr lang="lv-LV" b="1" noProof="0" dirty="0">
                <a:solidFill>
                  <a:srgbClr val="7030A0"/>
                </a:solidFill>
              </a:rPr>
              <a:t>Pakalpojumi</a:t>
            </a:r>
            <a:endParaRPr lang="en-GB" b="1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03402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Skrīnings un psihodiagnostika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Nefarmakoloģiskā un farmakoloģiskā terapija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Piesaistes persona, vērīgā uzraudzība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Suicīda risku novēršanas intervence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Atkarību risku programma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Mentorings un sociālais darbs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Atbalsta speciālisti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Individuālās konsultācijas pusaudžiem un vecākiem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Grupas pusaudžiem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Atbalsta grupas vecākiem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Konsultatīvais tālrunis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chemeClr val="bg2">
                    <a:lumMod val="25000"/>
                  </a:schemeClr>
                </a:solidFill>
              </a:rPr>
              <a:t>Krīzes konsultācijas</a:t>
            </a:r>
          </a:p>
          <a:p>
            <a:endParaRPr lang="lv-LV" sz="3200" dirty="0"/>
          </a:p>
          <a:p>
            <a:endParaRPr lang="lv-LV" sz="3200" dirty="0"/>
          </a:p>
          <a:p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36049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EBDE1-EEF6-4D51-9082-3C2D31D86A15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04" y="2233407"/>
            <a:ext cx="25177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5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75249" y="1413582"/>
            <a:ext cx="11251848" cy="5149264"/>
          </a:xfrm>
          <a:prstGeom prst="rect">
            <a:avLst/>
          </a:prstGeom>
        </p:spPr>
        <p:txBody>
          <a:bodyPr numCol="2"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lv-LV" sz="2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115 speciālisti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Psihologi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Psihoterapeiti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KBT terapeiti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Drāmas terapeiti, mākslas terapeiti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Sociālie darbinieki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Mentori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Uztura speciālisti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Ģimenes terapijas speciālisti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Bērnu psihiatri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Ārsti-psihoterapeiti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Pusaudžu narkologi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Fizioterapeiti</a:t>
            </a:r>
          </a:p>
          <a:p>
            <a:pPr marL="72000"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3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Sporta treneri</a:t>
            </a:r>
            <a:endParaRPr lang="lv-LV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v-LV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8E86-8D21-4008-949C-B0DCD7C0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88004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D53EE1-6175-4832-B78A-6795540CA90A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8068C96-CCBA-435F-88CE-2E09B5B079E0}"/>
              </a:ext>
            </a:extLst>
          </p:cNvPr>
          <p:cNvSpPr txBox="1">
            <a:spLocks/>
          </p:cNvSpPr>
          <p:nvPr/>
        </p:nvSpPr>
        <p:spPr>
          <a:xfrm>
            <a:off x="85725" y="271170"/>
            <a:ext cx="10250697" cy="80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err="1">
                <a:solidFill>
                  <a:srgbClr val="7030A0"/>
                </a:solidFill>
              </a:rPr>
              <a:t>Multidisciplināra</a:t>
            </a:r>
            <a:r>
              <a:rPr lang="lv-LV" b="1" dirty="0">
                <a:solidFill>
                  <a:srgbClr val="7030A0"/>
                </a:solidFill>
              </a:rPr>
              <a:t> komanda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7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496732" y="1735659"/>
            <a:ext cx="9225122" cy="4449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lv-LV" sz="2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8E86-8D21-4008-949C-B0DCD7C0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4" y="188004"/>
            <a:ext cx="2132343" cy="8773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D53EE1-6175-4832-B78A-6795540CA90A}"/>
              </a:ext>
            </a:extLst>
          </p:cNvPr>
          <p:cNvCxnSpPr/>
          <p:nvPr/>
        </p:nvCxnSpPr>
        <p:spPr>
          <a:xfrm flipH="1">
            <a:off x="0" y="1258661"/>
            <a:ext cx="12192000" cy="0"/>
          </a:xfrm>
          <a:prstGeom prst="line">
            <a:avLst/>
          </a:prstGeom>
          <a:ln w="38100">
            <a:solidFill>
              <a:srgbClr val="C68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8068C96-CCBA-435F-88CE-2E09B5B079E0}"/>
              </a:ext>
            </a:extLst>
          </p:cNvPr>
          <p:cNvSpPr txBox="1">
            <a:spLocks/>
          </p:cNvSpPr>
          <p:nvPr/>
        </p:nvSpPr>
        <p:spPr>
          <a:xfrm>
            <a:off x="85725" y="271170"/>
            <a:ext cx="10250697" cy="806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solidFill>
                  <a:srgbClr val="7030A0"/>
                </a:solidFill>
              </a:rPr>
              <a:t>Reģionālā pieejamība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 flipV="1">
            <a:off x="7124700" y="3113017"/>
            <a:ext cx="330200" cy="1593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BE1274"/>
              </a:buClr>
              <a:buSzPct val="100000"/>
              <a:buFont typeface="Arial" panose="020B0604020202020204" pitchFamily="34" charset="0"/>
              <a:buChar char="•"/>
            </a:pPr>
            <a:endParaRPr lang="lv-LV" altLang="lv-LV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9889"/>
            <a:ext cx="8585200" cy="50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878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6548</TotalTime>
  <Words>308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Sabiedrībā un uz pierādījumiem balstīta palīdzība pusaudžiem ar mentālās veselības grūtībām </vt:lpstr>
      <vt:lpstr>Laika līnija </vt:lpstr>
      <vt:lpstr>Mērķis</vt:lpstr>
      <vt:lpstr>Pamatprincipi</vt:lpstr>
      <vt:lpstr>Uzņemšana</vt:lpstr>
      <vt:lpstr>Uzņemšana</vt:lpstr>
      <vt:lpstr>Pakalpojumi</vt:lpstr>
      <vt:lpstr>PowerPoint Presentation</vt:lpstr>
      <vt:lpstr>PowerPoint Presentation</vt:lpstr>
      <vt:lpstr>PowerPoint Presentation</vt:lpstr>
      <vt:lpstr>PowerPoint Presentation</vt:lpstr>
      <vt:lpstr> www.pusaudzucentrs.lv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Atkarību risku mazināšana_LM</dc:title>
  <dc:creator>Emīls Ūdris</dc:creator>
  <cp:lastModifiedBy>PRC 30</cp:lastModifiedBy>
  <cp:revision>216</cp:revision>
  <dcterms:created xsi:type="dcterms:W3CDTF">2020-06-29T11:29:55Z</dcterms:created>
  <dcterms:modified xsi:type="dcterms:W3CDTF">2023-04-27T11:14:26Z</dcterms:modified>
</cp:coreProperties>
</file>