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301" r:id="rId4"/>
    <p:sldId id="300" r:id="rId5"/>
    <p:sldId id="291" r:id="rId6"/>
    <p:sldId id="303" r:id="rId7"/>
    <p:sldId id="292" r:id="rId8"/>
    <p:sldId id="282" r:id="rId9"/>
    <p:sldId id="302" r:id="rId10"/>
    <p:sldId id="304" r:id="rId11"/>
    <p:sldId id="305" r:id="rId12"/>
    <p:sldId id="27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685BA"/>
    <a:srgbClr val="D3E169"/>
    <a:srgbClr val="63CC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5" autoAdjust="0"/>
    <p:restoredTop sz="95000" autoAdjust="0"/>
  </p:normalViewPr>
  <p:slideViewPr>
    <p:cSldViewPr snapToGrid="0">
      <p:cViewPr varScale="1">
        <p:scale>
          <a:sx n="111" d="100"/>
          <a:sy n="111" d="100"/>
        </p:scale>
        <p:origin x="480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A729E1-2BB3-4EB1-BB24-DB3796867A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254AEA-28C2-462E-ADCE-4D58D02529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344664-9F36-48B4-8B22-30B74706CC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C9DDA-DFD1-4193-A194-74D054640874}" type="datetimeFigureOut">
              <a:rPr lang="en-GB" smtClean="0"/>
              <a:t>27/04/2023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57AE82-4E52-4DAF-AFE6-EB6776C7AB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F63228-4FFA-4BC2-8A22-E09640FF2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94370-8A88-40C3-AB93-04ACA20DC5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6810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73488B-11F5-4421-B601-8C1AC4E38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D6BCC0-D6A3-414B-9BBF-542D244A94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748237-B90F-4523-A4A5-97FE696AF7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C9DDA-DFD1-4193-A194-74D054640874}" type="datetimeFigureOut">
              <a:rPr lang="en-GB" smtClean="0"/>
              <a:t>27/04/2023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5BC455-0A66-41D4-BB59-E306483967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572AF0-9A47-4688-B82B-E1DCED994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94370-8A88-40C3-AB93-04ACA20DC5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81221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B5290A4-04B9-49EE-B12C-2088557887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9C8FC13-E0EB-47F7-9153-9D58CFE59D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72982A-DF2B-421C-9B74-AF4A09333B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C9DDA-DFD1-4193-A194-74D054640874}" type="datetimeFigureOut">
              <a:rPr lang="en-GB" smtClean="0"/>
              <a:t>27/04/2023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0D11BD-A2E8-41AF-98E5-30065FD6D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F37CDA-DFF7-4E01-AA1F-536CC11AC2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94370-8A88-40C3-AB93-04ACA20DC5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70935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>
            <a:spLocks noGrp="1"/>
          </p:cNvSpPr>
          <p:nvPr>
            <p:ph type="body" idx="1"/>
          </p:nvPr>
        </p:nvSpPr>
        <p:spPr>
          <a:xfrm>
            <a:off x="892969" y="892969"/>
            <a:ext cx="10406063" cy="5072063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8" name="Shape 12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3228754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69D1F2-B94B-4B14-8114-FAD2818AF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016903-FDAE-4793-BDBD-6863850BFD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97643A-ACB7-43A8-8487-8462CB3E5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C9DDA-DFD1-4193-A194-74D054640874}" type="datetimeFigureOut">
              <a:rPr lang="en-GB" smtClean="0"/>
              <a:t>27/04/2023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DD7A47-0797-49AB-ABFF-F130FC906D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4FC0A7-B076-42A7-BBCB-1ED18D4DA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94370-8A88-40C3-AB93-04ACA20DC5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75349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3769BE-ED07-4781-B7F2-1D4FE8504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61F813-5B27-4151-AE34-0C27C7C1F9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473F63-1C69-4678-8EAD-1A6F57D915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C9DDA-DFD1-4193-A194-74D054640874}" type="datetimeFigureOut">
              <a:rPr lang="en-GB" smtClean="0"/>
              <a:t>27/04/2023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B4EB92-85E1-400F-B719-D1A9D3EF3B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F423DF-A272-4BF7-80EB-8F19ED629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94370-8A88-40C3-AB93-04ACA20DC5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4716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45794D-FCDD-4FBF-B496-AD5A914BFD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A97765-7BE2-4E22-8B84-61738E527C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F5AE09-FEC2-4B55-B48E-5BAF29578D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B7D94F-531E-4974-8EE4-3639367593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C9DDA-DFD1-4193-A194-74D054640874}" type="datetimeFigureOut">
              <a:rPr lang="en-GB" smtClean="0"/>
              <a:t>27/04/2023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B3EB4C-D473-4DB7-85B1-3FA743D6D2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E05FE0-D4DD-404D-A189-1AE02C737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94370-8A88-40C3-AB93-04ACA20DC5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33565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9EC36-3F58-477B-B347-8DEB677CB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623FA4-3198-471C-9DE7-2EE5F9ECFC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857319-58B4-4E04-A2A5-543687A2A8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BA85F0-FE19-4EC7-8EAE-F448F35B24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7249CDF-9737-4440-A6B5-9B9082270F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00E50A2-D482-4837-AB58-9DF064A473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C9DDA-DFD1-4193-A194-74D054640874}" type="datetimeFigureOut">
              <a:rPr lang="en-GB" smtClean="0"/>
              <a:t>27/04/2023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1B83E7-1C85-4DF0-A059-D390615094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09DF0EB-193F-479F-B8F6-8A6C455EB4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94370-8A88-40C3-AB93-04ACA20DC5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74459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11B751-2246-4B09-86C4-18AFF0B5C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AB7283-F4C0-4607-A6A4-7AE6BAD2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C9DDA-DFD1-4193-A194-74D054640874}" type="datetimeFigureOut">
              <a:rPr lang="en-GB" smtClean="0"/>
              <a:t>27/04/2023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206C47-74E2-44C8-8F46-A7706AADD5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69966D-631D-4871-8940-B2F4A37CE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94370-8A88-40C3-AB93-04ACA20DC5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32830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D42DDD3-D76C-4EDD-9D54-0D8961F528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C9DDA-DFD1-4193-A194-74D054640874}" type="datetimeFigureOut">
              <a:rPr lang="en-GB" smtClean="0"/>
              <a:t>27/04/2023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85B48EF-791C-40C5-A0E8-D624E0A98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08DDB7-F6B0-43BC-9700-CC4DAF6485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94370-8A88-40C3-AB93-04ACA20DC5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4234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E513A1-716D-454A-8F7F-774036641B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FA0AAA-9A45-4EA5-AAA7-7052CC9EA6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E7067EE-9425-4B56-85E0-6E3451B0AF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27611D-200A-4428-B537-A22C42D6BB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C9DDA-DFD1-4193-A194-74D054640874}" type="datetimeFigureOut">
              <a:rPr lang="en-GB" smtClean="0"/>
              <a:t>27/04/2023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5E4C64-F8DB-4118-AACA-F3A64E2B00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F5FC08-0C53-41F6-AD7B-3CF599940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94370-8A88-40C3-AB93-04ACA20DC5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21843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7885A3-08E3-4F32-9AD6-12CAA23CE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7BB9FD8-934C-4EC1-92ED-1BD57D3654D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A1447F-DD7D-45E0-8E38-688B50EEF5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B00333-2AAB-458A-A774-47B5B2DCBF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C9DDA-DFD1-4193-A194-74D054640874}" type="datetimeFigureOut">
              <a:rPr lang="en-GB" smtClean="0"/>
              <a:t>27/04/2023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B59D79-5EA3-432F-ACB4-C69DCD8B51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36E993-D291-4074-88BC-EF2AB80EB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94370-8A88-40C3-AB93-04ACA20DC5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51992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5C5173B-BF36-425E-A561-F2A2F2DABF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EE6F24-1BEA-4483-9DC7-386FD1A27F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C98247-E364-4082-9C10-75CBB790CE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0C9DDA-DFD1-4193-A194-74D054640874}" type="datetimeFigureOut">
              <a:rPr lang="en-GB" smtClean="0"/>
              <a:t>27/04/2023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E5626C-E6C4-4FD1-9AF7-08D8B93D43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A70ACF-8548-413B-8B04-794CE9B99A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94370-8A88-40C3-AB93-04ACA20DC5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9788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3009151"/>
            <a:ext cx="9144000" cy="2396225"/>
          </a:xfrm>
        </p:spPr>
        <p:txBody>
          <a:bodyPr>
            <a:normAutofit/>
          </a:bodyPr>
          <a:lstStyle/>
          <a:p>
            <a:r>
              <a:rPr lang="lv-LV" sz="4000" b="1" noProof="0" dirty="0">
                <a:solidFill>
                  <a:schemeClr val="bg2">
                    <a:lumMod val="25000"/>
                  </a:schemeClr>
                </a:solidFill>
              </a:rPr>
              <a:t>Sabiedrībā un uz pierādījumiem balstīta palīdzība</a:t>
            </a:r>
            <a:br>
              <a:rPr lang="lv-LV" sz="4000" b="1" noProof="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lv-LV" sz="4000" b="1" noProof="0" dirty="0">
                <a:solidFill>
                  <a:schemeClr val="bg2">
                    <a:lumMod val="25000"/>
                  </a:schemeClr>
                </a:solidFill>
              </a:rPr>
              <a:t>pusaudžiem ar </a:t>
            </a:r>
            <a:r>
              <a:rPr lang="lv-LV" sz="4000" b="1" dirty="0">
                <a:solidFill>
                  <a:schemeClr val="bg2">
                    <a:lumMod val="25000"/>
                  </a:schemeClr>
                </a:solidFill>
              </a:rPr>
              <a:t>mentālās veselības grūtībām</a:t>
            </a:r>
            <a:br>
              <a:rPr lang="lv-LV" sz="3200" b="1" noProof="0" dirty="0"/>
            </a:br>
            <a:endParaRPr lang="lv-LV" sz="3200" b="1" i="1" noProof="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4944" y="447423"/>
            <a:ext cx="4502111" cy="1852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5190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>
            <a:spLocks noGrp="1"/>
          </p:cNvSpPr>
          <p:nvPr>
            <p:ph type="body" idx="1"/>
          </p:nvPr>
        </p:nvSpPr>
        <p:spPr>
          <a:xfrm>
            <a:off x="1496732" y="1735659"/>
            <a:ext cx="9225122" cy="444924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lv-LV" sz="2000" dirty="0">
              <a:effectLst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lv-LV" sz="2000" dirty="0">
              <a:solidFill>
                <a:srgbClr val="FF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86F8E86-8D21-4008-949C-B0DCD7C0B1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94754" y="188004"/>
            <a:ext cx="2132343" cy="877307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DD53EE1-6175-4832-B78A-6795540CA90A}"/>
              </a:ext>
            </a:extLst>
          </p:cNvPr>
          <p:cNvCxnSpPr/>
          <p:nvPr/>
        </p:nvCxnSpPr>
        <p:spPr>
          <a:xfrm flipH="1">
            <a:off x="0" y="1258661"/>
            <a:ext cx="12192000" cy="0"/>
          </a:xfrm>
          <a:prstGeom prst="line">
            <a:avLst/>
          </a:prstGeom>
          <a:ln w="38100">
            <a:solidFill>
              <a:srgbClr val="C685B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>
            <a:extLst>
              <a:ext uri="{FF2B5EF4-FFF2-40B4-BE49-F238E27FC236}">
                <a16:creationId xmlns:a16="http://schemas.microsoft.com/office/drawing/2014/main" id="{E8068C96-CCBA-435F-88CE-2E09B5B079E0}"/>
              </a:ext>
            </a:extLst>
          </p:cNvPr>
          <p:cNvSpPr txBox="1">
            <a:spLocks/>
          </p:cNvSpPr>
          <p:nvPr/>
        </p:nvSpPr>
        <p:spPr>
          <a:xfrm>
            <a:off x="85725" y="271170"/>
            <a:ext cx="10250697" cy="80622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b="1" dirty="0">
                <a:solidFill>
                  <a:srgbClr val="7030A0"/>
                </a:solidFill>
              </a:rPr>
              <a:t>Klienti</a:t>
            </a:r>
            <a:endParaRPr lang="en-GB" b="1" dirty="0">
              <a:solidFill>
                <a:srgbClr val="7030A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 flipH="1" flipV="1">
            <a:off x="7124700" y="3113017"/>
            <a:ext cx="330200" cy="15932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lnSpc>
                <a:spcPct val="107000"/>
              </a:lnSpc>
              <a:spcBef>
                <a:spcPts val="1200"/>
              </a:spcBef>
              <a:spcAft>
                <a:spcPts val="800"/>
              </a:spcAft>
              <a:buClr>
                <a:srgbClr val="BE1274"/>
              </a:buClr>
              <a:buSzPct val="100000"/>
            </a:pPr>
            <a:endParaRPr lang="lv-LV" altLang="lv-LV" sz="2000" dirty="0">
              <a:solidFill>
                <a:srgbClr val="404040"/>
              </a:solidFill>
              <a:ea typeface="Calibri" pitchFamily="34" charset="0"/>
              <a:cs typeface="Times New Roman" pitchFamily="18" charset="0"/>
            </a:endParaRPr>
          </a:p>
          <a:p>
            <a:pPr marL="457200" lvl="0" indent="-457200" eaLnBrk="0" fontAlgn="base" hangingPunct="0">
              <a:lnSpc>
                <a:spcPct val="107000"/>
              </a:lnSpc>
              <a:spcBef>
                <a:spcPts val="1200"/>
              </a:spcBef>
              <a:spcAft>
                <a:spcPts val="800"/>
              </a:spcAft>
              <a:buClr>
                <a:srgbClr val="BE1274"/>
              </a:buClr>
              <a:buSzPct val="100000"/>
              <a:buFont typeface="Arial" panose="020B0604020202020204" pitchFamily="34" charset="0"/>
              <a:buChar char="•"/>
            </a:pPr>
            <a:endParaRPr lang="lv-LV" altLang="lv-LV" sz="2000" dirty="0">
              <a:solidFill>
                <a:srgbClr val="404040"/>
              </a:solidFill>
              <a:ea typeface="Calibri" pitchFamily="34" charset="0"/>
              <a:cs typeface="Times New Roman" pitchFamily="18" charset="0"/>
            </a:endParaRPr>
          </a:p>
          <a:p>
            <a:pPr marL="457200" lvl="0" indent="-457200" eaLnBrk="0" fontAlgn="base" hangingPunct="0">
              <a:lnSpc>
                <a:spcPct val="107000"/>
              </a:lnSpc>
              <a:spcBef>
                <a:spcPts val="1200"/>
              </a:spcBef>
              <a:spcAft>
                <a:spcPts val="800"/>
              </a:spcAft>
              <a:buClr>
                <a:srgbClr val="BE1274"/>
              </a:buClr>
              <a:buSzPct val="100000"/>
              <a:buFont typeface="Arial" panose="020B0604020202020204" pitchFamily="34" charset="0"/>
              <a:buChar char="•"/>
            </a:pPr>
            <a:endParaRPr lang="lv-LV" altLang="lv-LV" sz="2000" dirty="0">
              <a:solidFill>
                <a:srgbClr val="404040"/>
              </a:solidFill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112DC31-4A59-46A4-8844-D5C5F90A37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6815" y="1735659"/>
            <a:ext cx="3015878" cy="480391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45523AF-CB59-55B6-D0D7-DD652F7474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5564" y="1539957"/>
            <a:ext cx="7340220" cy="4840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815232"/>
      </p:ext>
    </p:extLst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>
            <a:spLocks noGrp="1"/>
          </p:cNvSpPr>
          <p:nvPr>
            <p:ph type="body" idx="1"/>
          </p:nvPr>
        </p:nvSpPr>
        <p:spPr>
          <a:xfrm>
            <a:off x="1496732" y="1735659"/>
            <a:ext cx="9225122" cy="444924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lv-LV" sz="2000" dirty="0">
              <a:effectLst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lv-LV" sz="2000" dirty="0">
              <a:solidFill>
                <a:srgbClr val="FF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86F8E86-8D21-4008-949C-B0DCD7C0B1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94754" y="188004"/>
            <a:ext cx="2132343" cy="877307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DD53EE1-6175-4832-B78A-6795540CA90A}"/>
              </a:ext>
            </a:extLst>
          </p:cNvPr>
          <p:cNvCxnSpPr/>
          <p:nvPr/>
        </p:nvCxnSpPr>
        <p:spPr>
          <a:xfrm flipH="1">
            <a:off x="0" y="1258661"/>
            <a:ext cx="12192000" cy="0"/>
          </a:xfrm>
          <a:prstGeom prst="line">
            <a:avLst/>
          </a:prstGeom>
          <a:ln w="38100">
            <a:solidFill>
              <a:srgbClr val="C685B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>
            <a:extLst>
              <a:ext uri="{FF2B5EF4-FFF2-40B4-BE49-F238E27FC236}">
                <a16:creationId xmlns:a16="http://schemas.microsoft.com/office/drawing/2014/main" id="{E8068C96-CCBA-435F-88CE-2E09B5B079E0}"/>
              </a:ext>
            </a:extLst>
          </p:cNvPr>
          <p:cNvSpPr txBox="1">
            <a:spLocks/>
          </p:cNvSpPr>
          <p:nvPr/>
        </p:nvSpPr>
        <p:spPr>
          <a:xfrm>
            <a:off x="85725" y="271170"/>
            <a:ext cx="10250697" cy="80622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b="1" dirty="0">
                <a:solidFill>
                  <a:srgbClr val="7030A0"/>
                </a:solidFill>
              </a:rPr>
              <a:t>Klienti</a:t>
            </a:r>
            <a:endParaRPr lang="en-GB" b="1" dirty="0">
              <a:solidFill>
                <a:srgbClr val="7030A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 flipH="1" flipV="1">
            <a:off x="7124700" y="3113017"/>
            <a:ext cx="330200" cy="15932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lnSpc>
                <a:spcPct val="107000"/>
              </a:lnSpc>
              <a:spcBef>
                <a:spcPts val="1200"/>
              </a:spcBef>
              <a:spcAft>
                <a:spcPts val="800"/>
              </a:spcAft>
              <a:buClr>
                <a:srgbClr val="BE1274"/>
              </a:buClr>
              <a:buSzPct val="100000"/>
            </a:pPr>
            <a:endParaRPr lang="lv-LV" altLang="lv-LV" sz="2000" dirty="0">
              <a:solidFill>
                <a:srgbClr val="404040"/>
              </a:solidFill>
              <a:ea typeface="Calibri" pitchFamily="34" charset="0"/>
              <a:cs typeface="Times New Roman" pitchFamily="18" charset="0"/>
            </a:endParaRPr>
          </a:p>
          <a:p>
            <a:pPr marL="457200" lvl="0" indent="-457200" eaLnBrk="0" fontAlgn="base" hangingPunct="0">
              <a:lnSpc>
                <a:spcPct val="107000"/>
              </a:lnSpc>
              <a:spcBef>
                <a:spcPts val="1200"/>
              </a:spcBef>
              <a:spcAft>
                <a:spcPts val="800"/>
              </a:spcAft>
              <a:buClr>
                <a:srgbClr val="BE1274"/>
              </a:buClr>
              <a:buSzPct val="100000"/>
              <a:buFont typeface="Arial" panose="020B0604020202020204" pitchFamily="34" charset="0"/>
              <a:buChar char="•"/>
            </a:pPr>
            <a:endParaRPr lang="lv-LV" altLang="lv-LV" sz="2000" dirty="0">
              <a:solidFill>
                <a:srgbClr val="404040"/>
              </a:solidFill>
              <a:ea typeface="Calibri" pitchFamily="34" charset="0"/>
              <a:cs typeface="Times New Roman" pitchFamily="18" charset="0"/>
            </a:endParaRPr>
          </a:p>
          <a:p>
            <a:pPr marL="457200" lvl="0" indent="-457200" eaLnBrk="0" fontAlgn="base" hangingPunct="0">
              <a:lnSpc>
                <a:spcPct val="107000"/>
              </a:lnSpc>
              <a:spcBef>
                <a:spcPts val="1200"/>
              </a:spcBef>
              <a:spcAft>
                <a:spcPts val="800"/>
              </a:spcAft>
              <a:buClr>
                <a:srgbClr val="BE1274"/>
              </a:buClr>
              <a:buSzPct val="100000"/>
              <a:buFont typeface="Arial" panose="020B0604020202020204" pitchFamily="34" charset="0"/>
              <a:buChar char="•"/>
            </a:pPr>
            <a:endParaRPr lang="lv-LV" altLang="lv-LV" sz="2000" dirty="0">
              <a:solidFill>
                <a:srgbClr val="404040"/>
              </a:solidFill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2686AF6-36E9-224D-E0DA-E4AA08B8B595}"/>
              </a:ext>
            </a:extLst>
          </p:cNvPr>
          <p:cNvSpPr txBox="1"/>
          <p:nvPr/>
        </p:nvSpPr>
        <p:spPr>
          <a:xfrm>
            <a:off x="900332" y="1634391"/>
            <a:ext cx="9794936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lv-LV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Klienti – 8550       2140 ilgtermiņa       4480 Rīgā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lv-LV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 no 3 nepieciešama psihiatra konsultācija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lv-LV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Biežākās grūtības- ar stresu saistītā psihopataloģija (trauksme/depresija) un paškaitējums 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lv-LV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Dubultojās nepieciešamība pēc hospitalizācijas (2,6%)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lv-LV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Gaidīšana rinda– 371 (01.02.2023.)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8685527-C55C-9E5A-0D47-2D99F1E3CF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8949" y="1804422"/>
            <a:ext cx="530398" cy="31092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BA2B338-45C5-6AE3-D9CC-F454B3A9C0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56548" y="1804422"/>
            <a:ext cx="530398" cy="348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889927"/>
      </p:ext>
    </p:extLst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75" y="98651"/>
            <a:ext cx="10250697" cy="1132212"/>
          </a:xfrm>
        </p:spPr>
        <p:txBody>
          <a:bodyPr>
            <a:normAutofit fontScale="90000"/>
          </a:bodyPr>
          <a:lstStyle/>
          <a:p>
            <a:br>
              <a:rPr lang="lv-LV" b="1" dirty="0">
                <a:solidFill>
                  <a:srgbClr val="7030A0"/>
                </a:solidFill>
              </a:rPr>
            </a:br>
            <a:r>
              <a:rPr lang="en-GB" b="1" dirty="0">
                <a:solidFill>
                  <a:srgbClr val="7030A0"/>
                </a:solidFill>
              </a:rPr>
              <a:t>www.pusaudz</a:t>
            </a:r>
            <a:r>
              <a:rPr lang="lv-LV" b="1" dirty="0">
                <a:solidFill>
                  <a:srgbClr val="7030A0"/>
                </a:solidFill>
              </a:rPr>
              <a:t>ucentrs</a:t>
            </a:r>
            <a:r>
              <a:rPr lang="en-GB" b="1" dirty="0">
                <a:solidFill>
                  <a:srgbClr val="7030A0"/>
                </a:solidFill>
              </a:rPr>
              <a:t>.lv</a:t>
            </a:r>
            <a:br>
              <a:rPr lang="en-GB" b="1" dirty="0">
                <a:solidFill>
                  <a:srgbClr val="7030A0"/>
                </a:solidFill>
              </a:rPr>
            </a:br>
            <a:endParaRPr lang="en-GB" b="1" noProof="0" dirty="0">
              <a:solidFill>
                <a:srgbClr val="7030A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94754" y="188004"/>
            <a:ext cx="2132343" cy="877307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FEEBDE1-EEF6-4D51-9082-3C2D31D86A15}"/>
              </a:ext>
            </a:extLst>
          </p:cNvPr>
          <p:cNvCxnSpPr/>
          <p:nvPr/>
        </p:nvCxnSpPr>
        <p:spPr>
          <a:xfrm flipH="1">
            <a:off x="0" y="1258661"/>
            <a:ext cx="12192000" cy="0"/>
          </a:xfrm>
          <a:prstGeom prst="line">
            <a:avLst/>
          </a:prstGeom>
          <a:ln w="38100">
            <a:solidFill>
              <a:srgbClr val="C685B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C:\Users\Toshiba\Downloads\Files.fm_Pusaudžu_resursu_centra_jauno_telpu_atklāšana\3V1A29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102963"/>
            <a:ext cx="5386013" cy="3362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9D09223-0D0A-996E-CE67-55A2F72325B9}"/>
              </a:ext>
            </a:extLst>
          </p:cNvPr>
          <p:cNvSpPr txBox="1"/>
          <p:nvPr/>
        </p:nvSpPr>
        <p:spPr>
          <a:xfrm>
            <a:off x="1019476" y="2306731"/>
            <a:ext cx="4804548" cy="29546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28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Kontakti</a:t>
            </a:r>
          </a:p>
          <a:p>
            <a:endParaRPr lang="lv-LV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lv-LV" sz="2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Liene </a:t>
            </a:r>
            <a:r>
              <a:rPr lang="lv-LV" sz="28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Dambiņa</a:t>
            </a:r>
            <a:endParaRPr lang="lv-LV" sz="28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lv-LV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liene@pusaudzucentrs.lv</a:t>
            </a:r>
          </a:p>
          <a:p>
            <a:endParaRPr lang="lv-LV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lv-LV" sz="2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Anete Masaļska</a:t>
            </a:r>
          </a:p>
          <a:p>
            <a:r>
              <a:rPr lang="lv-LV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anete@pusaudzucentrs.lv</a:t>
            </a:r>
          </a:p>
        </p:txBody>
      </p:sp>
    </p:spTree>
    <p:extLst>
      <p:ext uri="{BB962C8B-B14F-4D97-AF65-F5344CB8AC3E}">
        <p14:creationId xmlns:p14="http://schemas.microsoft.com/office/powerpoint/2010/main" val="24364988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75" y="98651"/>
            <a:ext cx="10250697" cy="1132212"/>
          </a:xfrm>
        </p:spPr>
        <p:txBody>
          <a:bodyPr/>
          <a:lstStyle/>
          <a:p>
            <a:r>
              <a:rPr lang="en-GB" b="1" dirty="0">
                <a:solidFill>
                  <a:srgbClr val="7030A0"/>
                </a:solidFill>
              </a:rPr>
              <a:t>Laika līnija </a:t>
            </a:r>
            <a:endParaRPr lang="en-GB" b="1" noProof="0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39432"/>
            <a:ext cx="10515600" cy="4886767"/>
          </a:xfrm>
        </p:spPr>
        <p:txBody>
          <a:bodyPr>
            <a:normAutofit fontScale="92500" lnSpcReduction="20000"/>
          </a:bodyPr>
          <a:lstStyle/>
          <a:p>
            <a:r>
              <a:rPr lang="lv-LV" sz="3200" dirty="0">
                <a:solidFill>
                  <a:schemeClr val="bg2">
                    <a:lumMod val="25000"/>
                  </a:schemeClr>
                </a:solidFill>
              </a:rPr>
              <a:t>Bērnu slimnīcas fonda izveidots sabiedrībā un uz pierādījumiem balstīts pakalpojums pusaudžiem un viņu ģimenēm</a:t>
            </a:r>
          </a:p>
          <a:p>
            <a:r>
              <a:rPr lang="lv-LV" sz="3200" dirty="0">
                <a:solidFill>
                  <a:schemeClr val="bg2">
                    <a:lumMod val="25000"/>
                  </a:schemeClr>
                </a:solidFill>
              </a:rPr>
              <a:t>2018. gads – Atkarību riska mazināšanas programmas pilotprojekts Rīgā sadarbībā ar Labklājības ministriju</a:t>
            </a:r>
          </a:p>
          <a:p>
            <a:r>
              <a:rPr lang="lv-LV" sz="3200" dirty="0">
                <a:solidFill>
                  <a:schemeClr val="bg2">
                    <a:lumMod val="25000"/>
                  </a:schemeClr>
                </a:solidFill>
              </a:rPr>
              <a:t>2019. gads - jauns centrs Liepājā / Rīgā 3 centri </a:t>
            </a:r>
          </a:p>
          <a:p>
            <a:r>
              <a:rPr lang="lv-LV" sz="3200" dirty="0">
                <a:solidFill>
                  <a:schemeClr val="bg2">
                    <a:lumMod val="25000"/>
                  </a:schemeClr>
                </a:solidFill>
              </a:rPr>
              <a:t>2019.gads - Depresijas un suicīda riska novēršanas programma sadarbībā ar Veselības ministriju</a:t>
            </a:r>
          </a:p>
          <a:p>
            <a:r>
              <a:rPr lang="lv-LV" sz="3200" dirty="0">
                <a:solidFill>
                  <a:schemeClr val="bg2">
                    <a:lumMod val="25000"/>
                  </a:schemeClr>
                </a:solidFill>
              </a:rPr>
              <a:t>2020.gads – Mentālās veselības tālrunis pusaudžiem un viņu vecākiem/ krīzes konsultācijas</a:t>
            </a:r>
          </a:p>
          <a:p>
            <a:r>
              <a:rPr lang="lv-LV" sz="3200" dirty="0">
                <a:solidFill>
                  <a:schemeClr val="bg2">
                    <a:lumMod val="25000"/>
                  </a:schemeClr>
                </a:solidFill>
              </a:rPr>
              <a:t>2021.gads – 5 jaunas reģionālās filiāles – Daugavpils, Rēzekne, Jelgava, Valmiera, Ventspils</a:t>
            </a:r>
          </a:p>
          <a:p>
            <a:r>
              <a:rPr lang="lv-LV" sz="3200" dirty="0">
                <a:solidFill>
                  <a:schemeClr val="bg2">
                    <a:lumMod val="25000"/>
                  </a:schemeClr>
                </a:solidFill>
              </a:rPr>
              <a:t>2022.gads – 2 jaunas reģionālās filiāles – Sigulda un Tukums</a:t>
            </a:r>
          </a:p>
          <a:p>
            <a:endParaRPr lang="lv-LV" sz="32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94754" y="136049"/>
            <a:ext cx="2132343" cy="877307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FEEBDE1-EEF6-4D51-9082-3C2D31D86A15}"/>
              </a:ext>
            </a:extLst>
          </p:cNvPr>
          <p:cNvCxnSpPr/>
          <p:nvPr/>
        </p:nvCxnSpPr>
        <p:spPr>
          <a:xfrm flipH="1">
            <a:off x="0" y="1258661"/>
            <a:ext cx="12192000" cy="0"/>
          </a:xfrm>
          <a:prstGeom prst="line">
            <a:avLst/>
          </a:prstGeom>
          <a:ln w="38100">
            <a:solidFill>
              <a:srgbClr val="C685B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0252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75" y="98651"/>
            <a:ext cx="10250697" cy="1132212"/>
          </a:xfrm>
        </p:spPr>
        <p:txBody>
          <a:bodyPr/>
          <a:lstStyle/>
          <a:p>
            <a:r>
              <a:rPr lang="lv-LV" b="1" noProof="0" dirty="0">
                <a:solidFill>
                  <a:srgbClr val="7030A0"/>
                </a:solidFill>
              </a:rPr>
              <a:t>Mērķis</a:t>
            </a:r>
            <a:endParaRPr lang="en-GB" b="1" noProof="0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727655"/>
            <a:ext cx="10515600" cy="4351338"/>
          </a:xfrm>
        </p:spPr>
        <p:txBody>
          <a:bodyPr>
            <a:normAutofit/>
          </a:bodyPr>
          <a:lstStyle/>
          <a:p>
            <a:endParaRPr lang="lv-LV" sz="3200" dirty="0"/>
          </a:p>
          <a:p>
            <a:pPr marL="0" indent="0" algn="ctr">
              <a:buNone/>
            </a:pPr>
            <a:r>
              <a:rPr lang="en-GB" sz="4400" dirty="0">
                <a:solidFill>
                  <a:schemeClr val="bg2">
                    <a:lumMod val="25000"/>
                  </a:schemeClr>
                </a:solidFill>
              </a:rPr>
              <a:t>Lai katram pusaudzim Latvijā būtu pieejama mūsdienīga un pierādījumos balstīta palīdzība mentālās veselības problēmu risināšanā</a:t>
            </a:r>
          </a:p>
          <a:p>
            <a:pPr marL="0" indent="0" algn="ctr">
              <a:buNone/>
            </a:pPr>
            <a:endParaRPr lang="en-GB" sz="3200" noProof="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94754" y="136049"/>
            <a:ext cx="2132343" cy="877307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FEEBDE1-EEF6-4D51-9082-3C2D31D86A15}"/>
              </a:ext>
            </a:extLst>
          </p:cNvPr>
          <p:cNvCxnSpPr/>
          <p:nvPr/>
        </p:nvCxnSpPr>
        <p:spPr>
          <a:xfrm flipH="1">
            <a:off x="0" y="1258661"/>
            <a:ext cx="12192000" cy="0"/>
          </a:xfrm>
          <a:prstGeom prst="line">
            <a:avLst/>
          </a:prstGeom>
          <a:ln w="38100">
            <a:solidFill>
              <a:srgbClr val="C685B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60625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75" y="98651"/>
            <a:ext cx="10250697" cy="1132212"/>
          </a:xfrm>
        </p:spPr>
        <p:txBody>
          <a:bodyPr/>
          <a:lstStyle/>
          <a:p>
            <a:r>
              <a:rPr lang="lv-LV" b="1" noProof="0" dirty="0">
                <a:solidFill>
                  <a:srgbClr val="7030A0"/>
                </a:solidFill>
              </a:rPr>
              <a:t>Pamatprincipi</a:t>
            </a:r>
            <a:endParaRPr lang="en-GB" b="1" noProof="0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727655"/>
            <a:ext cx="10515600" cy="4351338"/>
          </a:xfrm>
        </p:spPr>
        <p:txBody>
          <a:bodyPr>
            <a:normAutofit/>
          </a:bodyPr>
          <a:lstStyle/>
          <a:p>
            <a:endParaRPr lang="lv-LV" sz="3200" dirty="0"/>
          </a:p>
          <a:p>
            <a:endParaRPr lang="en-GB" sz="3200" noProof="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94754" y="136049"/>
            <a:ext cx="2132343" cy="877307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FEEBDE1-EEF6-4D51-9082-3C2D31D86A15}"/>
              </a:ext>
            </a:extLst>
          </p:cNvPr>
          <p:cNvCxnSpPr/>
          <p:nvPr/>
        </p:nvCxnSpPr>
        <p:spPr>
          <a:xfrm flipH="1">
            <a:off x="0" y="1258661"/>
            <a:ext cx="12192000" cy="0"/>
          </a:xfrm>
          <a:prstGeom prst="line">
            <a:avLst/>
          </a:prstGeom>
          <a:ln w="38100">
            <a:solidFill>
              <a:srgbClr val="C685B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3.png"/>
          <p:cNvPicPr>
            <a:picLocks noChangeAspect="1"/>
          </p:cNvPicPr>
          <p:nvPr/>
        </p:nvPicPr>
        <p:blipFill rotWithShape="1">
          <a:blip r:embed="rId4"/>
          <a:srcRect t="13681" r="38920"/>
          <a:stretch/>
        </p:blipFill>
        <p:spPr>
          <a:xfrm>
            <a:off x="882400" y="1355443"/>
            <a:ext cx="10837531" cy="3166148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image3.png">
            <a:extLst>
              <a:ext uri="{FF2B5EF4-FFF2-40B4-BE49-F238E27FC236}">
                <a16:creationId xmlns:a16="http://schemas.microsoft.com/office/drawing/2014/main" id="{1B9DBAC7-DA07-4FA2-8752-5418B066C6A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9289" t="21836" r="1478" b="11997"/>
          <a:stretch/>
        </p:blipFill>
        <p:spPr>
          <a:xfrm>
            <a:off x="3370340" y="4168031"/>
            <a:ext cx="6075788" cy="232802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2460281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75" y="98651"/>
            <a:ext cx="10250697" cy="1132212"/>
          </a:xfrm>
        </p:spPr>
        <p:txBody>
          <a:bodyPr/>
          <a:lstStyle/>
          <a:p>
            <a:r>
              <a:rPr lang="lv-LV" b="1" noProof="0" dirty="0">
                <a:solidFill>
                  <a:srgbClr val="7030A0"/>
                </a:solidFill>
              </a:rPr>
              <a:t>Uzņemšana</a:t>
            </a:r>
            <a:endParaRPr lang="en-GB" b="1" noProof="0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81560"/>
            <a:ext cx="7738642" cy="495396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lv-LV" sz="3200" dirty="0"/>
          </a:p>
          <a:p>
            <a:r>
              <a:rPr lang="lv-LV" sz="3200" dirty="0">
                <a:solidFill>
                  <a:schemeClr val="bg2">
                    <a:lumMod val="25000"/>
                  </a:schemeClr>
                </a:solidFill>
              </a:rPr>
              <a:t>Vecuma grupa – 10-18 gadi</a:t>
            </a:r>
          </a:p>
          <a:p>
            <a:r>
              <a:rPr lang="lv-LV" sz="3200" dirty="0">
                <a:solidFill>
                  <a:schemeClr val="bg2">
                    <a:lumMod val="25000"/>
                  </a:schemeClr>
                </a:solidFill>
              </a:rPr>
              <a:t>Pirmā konsultācija 2 nedēļu laikā</a:t>
            </a:r>
          </a:p>
          <a:p>
            <a:r>
              <a:rPr lang="lv-LV" sz="3200" dirty="0">
                <a:solidFill>
                  <a:schemeClr val="bg2">
                    <a:lumMod val="25000"/>
                  </a:schemeClr>
                </a:solidFill>
              </a:rPr>
              <a:t>Nodrošinām konfidencialitāti</a:t>
            </a:r>
          </a:p>
          <a:p>
            <a:r>
              <a:rPr lang="lv-LV" sz="3200" dirty="0">
                <a:solidFill>
                  <a:schemeClr val="bg2">
                    <a:lumMod val="25000"/>
                  </a:schemeClr>
                </a:solidFill>
              </a:rPr>
              <a:t>Visi pakalpojumi ir bezmaksas</a:t>
            </a:r>
          </a:p>
          <a:p>
            <a:r>
              <a:rPr lang="lv-LV" sz="3200" dirty="0">
                <a:solidFill>
                  <a:schemeClr val="bg2">
                    <a:lumMod val="25000"/>
                  </a:schemeClr>
                </a:solidFill>
              </a:rPr>
              <a:t>Klienti iesaistās brīvprātīgi</a:t>
            </a:r>
          </a:p>
          <a:p>
            <a:r>
              <a:rPr lang="lv-LV" sz="3200" dirty="0">
                <a:solidFill>
                  <a:schemeClr val="bg2">
                    <a:lumMod val="25000"/>
                  </a:schemeClr>
                </a:solidFill>
              </a:rPr>
              <a:t>Nav nepieciešams nosūtījums</a:t>
            </a:r>
          </a:p>
          <a:p>
            <a:r>
              <a:rPr lang="lv-LV" sz="3200" dirty="0">
                <a:solidFill>
                  <a:schemeClr val="bg2">
                    <a:lumMod val="25000"/>
                  </a:schemeClr>
                </a:solidFill>
              </a:rPr>
              <a:t>Pusaudža un ģimenes dalība terapijas plānu sastādīšanā</a:t>
            </a:r>
          </a:p>
          <a:p>
            <a:endParaRPr lang="lv-LV" sz="3200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endParaRPr lang="en-GB" sz="3200" noProof="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94754" y="136049"/>
            <a:ext cx="2132343" cy="877307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FEEBDE1-EEF6-4D51-9082-3C2D31D86A15}"/>
              </a:ext>
            </a:extLst>
          </p:cNvPr>
          <p:cNvCxnSpPr/>
          <p:nvPr/>
        </p:nvCxnSpPr>
        <p:spPr>
          <a:xfrm flipH="1">
            <a:off x="0" y="1258661"/>
            <a:ext cx="12192000" cy="0"/>
          </a:xfrm>
          <a:prstGeom prst="line">
            <a:avLst/>
          </a:prstGeom>
          <a:ln w="38100">
            <a:solidFill>
              <a:srgbClr val="C685B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0224" y="2189913"/>
            <a:ext cx="4171447" cy="2724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47906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75" y="98651"/>
            <a:ext cx="10250697" cy="1132212"/>
          </a:xfrm>
        </p:spPr>
        <p:txBody>
          <a:bodyPr/>
          <a:lstStyle/>
          <a:p>
            <a:r>
              <a:rPr lang="lv-LV" b="1" noProof="0" dirty="0">
                <a:solidFill>
                  <a:srgbClr val="7030A0"/>
                </a:solidFill>
              </a:rPr>
              <a:t>Uzņemšana</a:t>
            </a:r>
            <a:endParaRPr lang="en-GB" b="1" noProof="0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81560"/>
            <a:ext cx="7738642" cy="495396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lv-LV" sz="3200" dirty="0"/>
          </a:p>
          <a:p>
            <a:endParaRPr lang="lv-LV" sz="3200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endParaRPr lang="en-GB" sz="3200" noProof="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94754" y="136049"/>
            <a:ext cx="2132343" cy="877307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FEEBDE1-EEF6-4D51-9082-3C2D31D86A15}"/>
              </a:ext>
            </a:extLst>
          </p:cNvPr>
          <p:cNvCxnSpPr/>
          <p:nvPr/>
        </p:nvCxnSpPr>
        <p:spPr>
          <a:xfrm flipH="1">
            <a:off x="0" y="1258661"/>
            <a:ext cx="12192000" cy="0"/>
          </a:xfrm>
          <a:prstGeom prst="line">
            <a:avLst/>
          </a:prstGeom>
          <a:ln w="38100">
            <a:solidFill>
              <a:srgbClr val="C685B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C8F38A44-0D15-6962-5EC8-831B4335AE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6745" y="1377840"/>
            <a:ext cx="7358510" cy="4993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1850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75" y="98651"/>
            <a:ext cx="10250697" cy="1132212"/>
          </a:xfrm>
        </p:spPr>
        <p:txBody>
          <a:bodyPr/>
          <a:lstStyle/>
          <a:p>
            <a:r>
              <a:rPr lang="lv-LV" b="1" noProof="0" dirty="0">
                <a:solidFill>
                  <a:srgbClr val="7030A0"/>
                </a:solidFill>
              </a:rPr>
              <a:t>Pakalpojumi</a:t>
            </a:r>
            <a:endParaRPr lang="en-GB" b="1" noProof="0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47800"/>
            <a:ext cx="10515600" cy="5034023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lv-LV" sz="3200" dirty="0">
                <a:solidFill>
                  <a:schemeClr val="bg2">
                    <a:lumMod val="25000"/>
                  </a:schemeClr>
                </a:solidFill>
              </a:rPr>
              <a:t>Skrīnings un psihodiagnostika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3200" dirty="0">
                <a:solidFill>
                  <a:schemeClr val="bg2">
                    <a:lumMod val="25000"/>
                  </a:schemeClr>
                </a:solidFill>
              </a:rPr>
              <a:t>Nefarmakoloģiskā un farmakoloģiskā terapija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3200" dirty="0">
                <a:solidFill>
                  <a:schemeClr val="bg2">
                    <a:lumMod val="25000"/>
                  </a:schemeClr>
                </a:solidFill>
              </a:rPr>
              <a:t>Piesaistes persona, vērīgā uzraudzība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3200" dirty="0">
                <a:solidFill>
                  <a:schemeClr val="bg2">
                    <a:lumMod val="25000"/>
                  </a:schemeClr>
                </a:solidFill>
              </a:rPr>
              <a:t>Suicīda risku novēršanas intervence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3200" dirty="0">
                <a:solidFill>
                  <a:schemeClr val="bg2">
                    <a:lumMod val="25000"/>
                  </a:schemeClr>
                </a:solidFill>
              </a:rPr>
              <a:t>Atkarību risku programma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3200" dirty="0">
                <a:solidFill>
                  <a:schemeClr val="bg2">
                    <a:lumMod val="25000"/>
                  </a:schemeClr>
                </a:solidFill>
              </a:rPr>
              <a:t>Mentorings un sociālais darbs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3200" dirty="0">
                <a:solidFill>
                  <a:schemeClr val="bg2">
                    <a:lumMod val="25000"/>
                  </a:schemeClr>
                </a:solidFill>
              </a:rPr>
              <a:t>Atbalsta speciālisti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3200" dirty="0">
                <a:solidFill>
                  <a:schemeClr val="bg2">
                    <a:lumMod val="25000"/>
                  </a:schemeClr>
                </a:solidFill>
              </a:rPr>
              <a:t>Individuālās konsultācijas pusaudžiem un vecākiem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3200" dirty="0">
                <a:solidFill>
                  <a:schemeClr val="bg2">
                    <a:lumMod val="25000"/>
                  </a:schemeClr>
                </a:solidFill>
              </a:rPr>
              <a:t>Grupas pusaudžiem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3200" dirty="0">
                <a:solidFill>
                  <a:schemeClr val="bg2">
                    <a:lumMod val="25000"/>
                  </a:schemeClr>
                </a:solidFill>
              </a:rPr>
              <a:t>Atbalsta grupas vecākiem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3200" dirty="0">
                <a:solidFill>
                  <a:schemeClr val="bg2">
                    <a:lumMod val="25000"/>
                  </a:schemeClr>
                </a:solidFill>
              </a:rPr>
              <a:t>Konsultatīvais tālrunis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3200" dirty="0">
                <a:solidFill>
                  <a:schemeClr val="bg2">
                    <a:lumMod val="25000"/>
                  </a:schemeClr>
                </a:solidFill>
              </a:rPr>
              <a:t>Krīzes konsultācijas</a:t>
            </a:r>
          </a:p>
          <a:p>
            <a:endParaRPr lang="lv-LV" sz="3200" dirty="0"/>
          </a:p>
          <a:p>
            <a:endParaRPr lang="lv-LV" sz="3200" dirty="0"/>
          </a:p>
          <a:p>
            <a:endParaRPr lang="lv-LV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94754" y="136049"/>
            <a:ext cx="2132343" cy="877307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FEEBDE1-EEF6-4D51-9082-3C2D31D86A15}"/>
              </a:ext>
            </a:extLst>
          </p:cNvPr>
          <p:cNvCxnSpPr/>
          <p:nvPr/>
        </p:nvCxnSpPr>
        <p:spPr>
          <a:xfrm flipH="1">
            <a:off x="0" y="1258661"/>
            <a:ext cx="12192000" cy="0"/>
          </a:xfrm>
          <a:prstGeom prst="line">
            <a:avLst/>
          </a:prstGeom>
          <a:ln w="38100">
            <a:solidFill>
              <a:srgbClr val="C685B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8804" y="2233407"/>
            <a:ext cx="2517775" cy="3773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88501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>
            <a:spLocks noGrp="1"/>
          </p:cNvSpPr>
          <p:nvPr>
            <p:ph type="body" idx="1"/>
          </p:nvPr>
        </p:nvSpPr>
        <p:spPr>
          <a:xfrm>
            <a:off x="675249" y="1413582"/>
            <a:ext cx="11251848" cy="5149264"/>
          </a:xfrm>
          <a:prstGeom prst="rect">
            <a:avLst/>
          </a:prstGeom>
        </p:spPr>
        <p:txBody>
          <a:bodyPr numCol="2">
            <a:normAutofit fontScale="92500" lnSpcReduction="10000"/>
          </a:bodyPr>
          <a:lstStyle/>
          <a:p>
            <a:pPr marL="0" lv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lv-LV" sz="2600" b="1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</a:rPr>
              <a:t> </a:t>
            </a:r>
            <a:r>
              <a:rPr lang="lv-LV" sz="3200" b="1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</a:rPr>
              <a:t>115 speciālisti</a:t>
            </a:r>
          </a:p>
          <a:p>
            <a:pPr lvl="0" algn="just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lv-LV" sz="24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</a:rPr>
              <a:t> </a:t>
            </a:r>
            <a:r>
              <a:rPr lang="lv-LV" sz="30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</a:rPr>
              <a:t>Psihologi </a:t>
            </a:r>
          </a:p>
          <a:p>
            <a:pPr lvl="0" algn="just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lv-LV" sz="30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</a:rPr>
              <a:t> Psihoterapeiti</a:t>
            </a:r>
          </a:p>
          <a:p>
            <a:pPr lvl="0" algn="just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lv-LV" sz="30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</a:rPr>
              <a:t> KBT terapeiti</a:t>
            </a:r>
          </a:p>
          <a:p>
            <a:pPr lvl="0" algn="just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lv-LV" sz="30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</a:rPr>
              <a:t> Drāmas terapeiti, mākslas terapeiti</a:t>
            </a:r>
          </a:p>
          <a:p>
            <a:pPr marL="72000" lvl="0" algn="just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lv-LV" sz="30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</a:rPr>
              <a:t> Sociālie darbinieki</a:t>
            </a:r>
          </a:p>
          <a:p>
            <a:pPr marL="72000" lvl="0" algn="just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lv-LV" sz="30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</a:rPr>
              <a:t> Mentori</a:t>
            </a:r>
          </a:p>
          <a:p>
            <a:pPr marL="72000" lvl="0" algn="just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lv-LV" sz="30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</a:rPr>
              <a:t> Uztura speciālisti</a:t>
            </a:r>
          </a:p>
          <a:p>
            <a:pPr marL="72000" lvl="0" algn="just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lv-LV" sz="30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</a:rPr>
              <a:t> Ģimenes terapijas speciālisti</a:t>
            </a:r>
          </a:p>
          <a:p>
            <a:pPr marL="72000" lvl="0" algn="just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lv-LV" sz="30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</a:rPr>
              <a:t> Bērnu psihiatri</a:t>
            </a:r>
          </a:p>
          <a:p>
            <a:pPr marL="72000" lvl="0" algn="just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lv-LV" sz="30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</a:rPr>
              <a:t> Ārsti-psihoterapeiti</a:t>
            </a:r>
          </a:p>
          <a:p>
            <a:pPr marL="72000" lvl="0" algn="just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lv-LV" sz="30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</a:rPr>
              <a:t> Pusaudžu narkologi</a:t>
            </a:r>
          </a:p>
          <a:p>
            <a:pPr marL="72000" lvl="0" algn="just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lv-LV" sz="30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</a:rPr>
              <a:t>Fizioterapeiti</a:t>
            </a:r>
          </a:p>
          <a:p>
            <a:pPr marL="72000" lvl="0" algn="just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lv-LV" sz="30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</a:rPr>
              <a:t>Sporta treneri</a:t>
            </a:r>
            <a:endParaRPr lang="lv-LV" sz="3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lv-LV" sz="24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86F8E86-8D21-4008-949C-B0DCD7C0B1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94754" y="188004"/>
            <a:ext cx="2132343" cy="877307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DD53EE1-6175-4832-B78A-6795540CA90A}"/>
              </a:ext>
            </a:extLst>
          </p:cNvPr>
          <p:cNvCxnSpPr/>
          <p:nvPr/>
        </p:nvCxnSpPr>
        <p:spPr>
          <a:xfrm flipH="1">
            <a:off x="0" y="1258661"/>
            <a:ext cx="12192000" cy="0"/>
          </a:xfrm>
          <a:prstGeom prst="line">
            <a:avLst/>
          </a:prstGeom>
          <a:ln w="38100">
            <a:solidFill>
              <a:srgbClr val="C685B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>
            <a:extLst>
              <a:ext uri="{FF2B5EF4-FFF2-40B4-BE49-F238E27FC236}">
                <a16:creationId xmlns:a16="http://schemas.microsoft.com/office/drawing/2014/main" id="{E8068C96-CCBA-435F-88CE-2E09B5B079E0}"/>
              </a:ext>
            </a:extLst>
          </p:cNvPr>
          <p:cNvSpPr txBox="1">
            <a:spLocks/>
          </p:cNvSpPr>
          <p:nvPr/>
        </p:nvSpPr>
        <p:spPr>
          <a:xfrm>
            <a:off x="85725" y="271170"/>
            <a:ext cx="10250697" cy="80622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b="1" dirty="0" err="1">
                <a:solidFill>
                  <a:srgbClr val="7030A0"/>
                </a:solidFill>
              </a:rPr>
              <a:t>Multidisciplināra</a:t>
            </a:r>
            <a:r>
              <a:rPr lang="lv-LV" b="1" dirty="0">
                <a:solidFill>
                  <a:srgbClr val="7030A0"/>
                </a:solidFill>
              </a:rPr>
              <a:t> komanda</a:t>
            </a:r>
            <a:endParaRPr lang="en-GB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249745"/>
      </p:ext>
    </p:extLst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>
            <a:spLocks noGrp="1"/>
          </p:cNvSpPr>
          <p:nvPr>
            <p:ph type="body" idx="1"/>
          </p:nvPr>
        </p:nvSpPr>
        <p:spPr>
          <a:xfrm>
            <a:off x="1496732" y="1735659"/>
            <a:ext cx="9225122" cy="444924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lv-LV" sz="2000" dirty="0">
              <a:effectLst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lv-LV" sz="2000" dirty="0">
              <a:solidFill>
                <a:srgbClr val="FF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86F8E86-8D21-4008-949C-B0DCD7C0B1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94754" y="188004"/>
            <a:ext cx="2132343" cy="877307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DD53EE1-6175-4832-B78A-6795540CA90A}"/>
              </a:ext>
            </a:extLst>
          </p:cNvPr>
          <p:cNvCxnSpPr/>
          <p:nvPr/>
        </p:nvCxnSpPr>
        <p:spPr>
          <a:xfrm flipH="1">
            <a:off x="0" y="1258661"/>
            <a:ext cx="12192000" cy="0"/>
          </a:xfrm>
          <a:prstGeom prst="line">
            <a:avLst/>
          </a:prstGeom>
          <a:ln w="38100">
            <a:solidFill>
              <a:srgbClr val="C685B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>
            <a:extLst>
              <a:ext uri="{FF2B5EF4-FFF2-40B4-BE49-F238E27FC236}">
                <a16:creationId xmlns:a16="http://schemas.microsoft.com/office/drawing/2014/main" id="{E8068C96-CCBA-435F-88CE-2E09B5B079E0}"/>
              </a:ext>
            </a:extLst>
          </p:cNvPr>
          <p:cNvSpPr txBox="1">
            <a:spLocks/>
          </p:cNvSpPr>
          <p:nvPr/>
        </p:nvSpPr>
        <p:spPr>
          <a:xfrm>
            <a:off x="85725" y="271170"/>
            <a:ext cx="10250697" cy="80622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b="1" dirty="0">
                <a:solidFill>
                  <a:srgbClr val="7030A0"/>
                </a:solidFill>
              </a:rPr>
              <a:t>Reģionālā pieejamība</a:t>
            </a:r>
            <a:endParaRPr lang="en-GB" b="1" dirty="0">
              <a:solidFill>
                <a:srgbClr val="7030A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 flipH="1" flipV="1">
            <a:off x="7124700" y="3113017"/>
            <a:ext cx="330200" cy="15932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lnSpc>
                <a:spcPct val="107000"/>
              </a:lnSpc>
              <a:spcBef>
                <a:spcPts val="1200"/>
              </a:spcBef>
              <a:spcAft>
                <a:spcPts val="800"/>
              </a:spcAft>
              <a:buClr>
                <a:srgbClr val="BE1274"/>
              </a:buClr>
              <a:buSzPct val="100000"/>
            </a:pPr>
            <a:endParaRPr lang="lv-LV" altLang="lv-LV" sz="2000" dirty="0">
              <a:solidFill>
                <a:srgbClr val="404040"/>
              </a:solidFill>
              <a:ea typeface="Calibri" pitchFamily="34" charset="0"/>
              <a:cs typeface="Times New Roman" pitchFamily="18" charset="0"/>
            </a:endParaRPr>
          </a:p>
          <a:p>
            <a:pPr marL="457200" lvl="0" indent="-457200" eaLnBrk="0" fontAlgn="base" hangingPunct="0">
              <a:lnSpc>
                <a:spcPct val="107000"/>
              </a:lnSpc>
              <a:spcBef>
                <a:spcPts val="1200"/>
              </a:spcBef>
              <a:spcAft>
                <a:spcPts val="800"/>
              </a:spcAft>
              <a:buClr>
                <a:srgbClr val="BE1274"/>
              </a:buClr>
              <a:buSzPct val="100000"/>
              <a:buFont typeface="Arial" panose="020B0604020202020204" pitchFamily="34" charset="0"/>
              <a:buChar char="•"/>
            </a:pPr>
            <a:endParaRPr lang="lv-LV" altLang="lv-LV" sz="2000" dirty="0">
              <a:solidFill>
                <a:srgbClr val="404040"/>
              </a:solidFill>
              <a:ea typeface="Calibri" pitchFamily="34" charset="0"/>
              <a:cs typeface="Times New Roman" pitchFamily="18" charset="0"/>
            </a:endParaRPr>
          </a:p>
          <a:p>
            <a:pPr marL="457200" lvl="0" indent="-457200" eaLnBrk="0" fontAlgn="base" hangingPunct="0">
              <a:lnSpc>
                <a:spcPct val="107000"/>
              </a:lnSpc>
              <a:spcBef>
                <a:spcPts val="1200"/>
              </a:spcBef>
              <a:spcAft>
                <a:spcPts val="800"/>
              </a:spcAft>
              <a:buClr>
                <a:srgbClr val="BE1274"/>
              </a:buClr>
              <a:buSzPct val="100000"/>
              <a:buFont typeface="Arial" panose="020B0604020202020204" pitchFamily="34" charset="0"/>
              <a:buChar char="•"/>
            </a:pPr>
            <a:endParaRPr lang="lv-LV" altLang="lv-LV" sz="2000" dirty="0">
              <a:solidFill>
                <a:srgbClr val="404040"/>
              </a:solidFill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289889"/>
            <a:ext cx="8585200" cy="50220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5878462"/>
      </p:ext>
    </p:extLst>
  </p:cSld>
  <p:clrMapOvr>
    <a:masterClrMapping/>
  </p:clrMapOvr>
  <p:transition spd="slow"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6548</TotalTime>
  <Words>308</Words>
  <Application>Microsoft Office PowerPoint</Application>
  <PresentationFormat>Widescreen</PresentationFormat>
  <Paragraphs>72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Wingdings</vt:lpstr>
      <vt:lpstr>Office Theme</vt:lpstr>
      <vt:lpstr>Sabiedrībā un uz pierādījumiem balstīta palīdzība pusaudžiem ar mentālās veselības grūtībām </vt:lpstr>
      <vt:lpstr>Laika līnija </vt:lpstr>
      <vt:lpstr>Mērķis</vt:lpstr>
      <vt:lpstr>Pamatprincipi</vt:lpstr>
      <vt:lpstr>Uzņemšana</vt:lpstr>
      <vt:lpstr>Uzņemšana</vt:lpstr>
      <vt:lpstr>Pakalpojumi</vt:lpstr>
      <vt:lpstr>PowerPoint Presentation</vt:lpstr>
      <vt:lpstr>PowerPoint Presentation</vt:lpstr>
      <vt:lpstr>PowerPoint Presentation</vt:lpstr>
      <vt:lpstr>PowerPoint Presentation</vt:lpstr>
      <vt:lpstr> www.pusaudzucentrs.lv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Atkarību risku mazināšana_LM</dc:title>
  <dc:creator>Emīls Ūdris</dc:creator>
  <cp:lastModifiedBy>PRC 30</cp:lastModifiedBy>
  <cp:revision>216</cp:revision>
  <dcterms:created xsi:type="dcterms:W3CDTF">2020-06-29T11:29:55Z</dcterms:created>
  <dcterms:modified xsi:type="dcterms:W3CDTF">2023-04-27T11:14:26Z</dcterms:modified>
</cp:coreProperties>
</file>