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29" r:id="rId3"/>
    <p:sldId id="420" r:id="rId4"/>
    <p:sldId id="430" r:id="rId5"/>
    <p:sldId id="421" r:id="rId6"/>
    <p:sldId id="422" r:id="rId7"/>
    <p:sldId id="437" r:id="rId8"/>
    <p:sldId id="432" r:id="rId9"/>
    <p:sldId id="423" r:id="rId10"/>
    <p:sldId id="433" r:id="rId11"/>
    <p:sldId id="434" r:id="rId12"/>
    <p:sldId id="435" r:id="rId13"/>
    <p:sldId id="425" r:id="rId14"/>
    <p:sldId id="426" r:id="rId15"/>
    <p:sldId id="427" r:id="rId16"/>
    <p:sldId id="373" r:id="rId1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4" autoAdjust="0"/>
    <p:restoredTop sz="96018" autoAdjust="0"/>
  </p:normalViewPr>
  <p:slideViewPr>
    <p:cSldViewPr snapToGrid="0" snapToObjects="1">
      <p:cViewPr varScale="1">
        <p:scale>
          <a:sx n="115" d="100"/>
          <a:sy n="115" d="100"/>
        </p:scale>
        <p:origin x="15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9/20/2023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20.09.2023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mnvd.gov.lv/l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mnvd.gov.lv/l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mnvd.gov.l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67953"/>
            <a:ext cx="7772400" cy="932610"/>
          </a:xfrm>
        </p:spPr>
        <p:txBody>
          <a:bodyPr>
            <a:normAutofit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Vienotais līgums</a:t>
            </a:r>
          </a:p>
        </p:txBody>
      </p:sp>
      <p:sp>
        <p:nvSpPr>
          <p:cNvPr id="15363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06353"/>
            <a:ext cx="7772400" cy="394447"/>
          </a:xfrm>
        </p:spPr>
        <p:txBody>
          <a:bodyPr/>
          <a:lstStyle/>
          <a:p>
            <a:r>
              <a:rPr lang="lv-LV" altLang="en-US" dirty="0">
                <a:ea typeface="ヒラギノ角ゴ Pro W3" pitchFamily="125" charset="-128"/>
              </a:rPr>
              <a:t>20.09.2023.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BCDB4-BA74-75BE-041D-38413D624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Vienotā līguma pielikumi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372A3-95BC-2622-3C96-34DDF0062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47" y="1752600"/>
            <a:ext cx="8139953" cy="4373573"/>
          </a:xfrm>
        </p:spPr>
        <p:txBody>
          <a:bodyPr>
            <a:normAutofit/>
          </a:bodyPr>
          <a:lstStyle/>
          <a:p>
            <a:pPr marL="1710690" indent="-1710690" algn="just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1.pielikums –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Veselības aprūpes pakalpojumu programmas 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Veselības aprūpes pakalpojumu programmas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Pakalpojumu programmas kods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pmaksas veids (</a:t>
            </a:r>
            <a:r>
              <a:rPr lang="lv-LV" sz="1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kvotēts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pakalpojums/</a:t>
            </a:r>
            <a:r>
              <a:rPr lang="lv-LV" sz="1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nekvotēts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pakalpojums/fiksētais maksājums)</a:t>
            </a:r>
            <a:endParaRPr lang="lv-LV" sz="1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Apmaksā no valsts budžeta (atzīmē pakalpojumu, kurus apmaksā)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Kārtības atbilstoši veselības aprūpes pakalpojumu programmai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Pārskati, apliecinājumi, nosūtījumi</a:t>
            </a: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5917F-84C5-C964-FDA8-FA0B0B012E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811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AE38-F51E-19B4-D5EC-929180110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Vienotā līguma pielikumi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D8441-A7FD-BBFF-51D3-F9A940F9E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53" y="1752600"/>
            <a:ext cx="8166847" cy="4373573"/>
          </a:xfrm>
        </p:spPr>
        <p:txBody>
          <a:bodyPr>
            <a:normAutofit/>
          </a:bodyPr>
          <a:lstStyle/>
          <a:p>
            <a:pPr marL="1710690" indent="-1710690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2.pielikums –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Informācija par veselības aprūpes pakalpojumu sniedzēju </a:t>
            </a:r>
          </a:p>
          <a:p>
            <a:pPr marL="1710690" indent="-1710690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 lapas: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Primārās veselības aprūpes pakalpojumi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obārstniecības pakalpojumi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Laboratoriskie veselības aprūpes pakalpojumi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Sekundārās ambulatorās veselības aprūpes pakalpojumi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Stacionārie veselības aprūpes pakalpojumi</a:t>
            </a: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BDA76-5FE6-290F-B05D-C69006B9CA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27571" y="6324600"/>
            <a:ext cx="511629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08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63083-EF6F-BBC1-2587-06E6F00F4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Vienotā līguma pielikumi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111C2-9B50-E94D-088A-67AFA5EC6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2" y="1752600"/>
            <a:ext cx="8148918" cy="4373573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ar veselības aprūpes pakalpojumu sniedzēju norādīts: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akalpojumu sniegšanas adreses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Kontakt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informācija pacientu informēšanai un </a:t>
            </a:r>
            <a:r>
              <a:rPr lang="fi-FI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ievieto</a:t>
            </a:r>
            <a:r>
              <a:rPr lang="lv-LV" sz="1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šanai</a:t>
            </a:r>
            <a:r>
              <a:rPr lang="lv-LV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NVD </a:t>
            </a:r>
            <a:r>
              <a:rPr lang="fi-FI" sz="1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tīmekļa</a:t>
            </a:r>
            <a:r>
              <a:rPr lang="fi-FI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vietnē</a:t>
            </a:r>
            <a:r>
              <a:rPr lang="fi-FI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www.vmnvd.gov.lv</a:t>
            </a:r>
            <a:endParaRPr lang="lv-LV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Ā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rstniecības personas, kas tiesīgas sniegt attiecīgos veselības aprūpes pakalpojumus un tās atbilst prasībām, kas attiecas uz attiecīgā pakalpojuma sniegšanu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620520" algn="l"/>
              </a:tabLst>
            </a:pPr>
            <a:r>
              <a:rPr lang="lv-LV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Un cita informācija par pakalpojuma sniegšanu</a:t>
            </a:r>
            <a:endParaRPr lang="lv-LV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endParaRPr lang="lv-LV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3.pielikums –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Atbildība par līguma izpildi </a:t>
            </a:r>
            <a:endParaRPr lang="lv-LV" sz="18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E4530-55DF-7D4F-6D01-C78D981E24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47314" y="6324600"/>
            <a:ext cx="391886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363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20C3A-C98C-BB02-B7A1-D3824643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Vienotā līguma 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k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ārtības, kas jāievēro visiem veselības aprūpes pakalpojumu sniedzējiem</a:t>
            </a:r>
            <a:r>
              <a:rPr lang="lv-LV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127DF-9AB6-BEBB-C11F-FB57D8354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" y="1752600"/>
            <a:ext cx="8175812" cy="48768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Pakalpojumu organizēšanas pamatprincipi un pacientu informēšana –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jauna</a:t>
            </a:r>
            <a:b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Informācijas apmaiņas kārtība – </a:t>
            </a:r>
            <a:r>
              <a:rPr lang="lv-LV" sz="1800" dirty="0">
                <a:latin typeface="+mn-lt"/>
                <a:ea typeface="Calibri" panose="020F0502020204030204" pitchFamily="34" charset="0"/>
              </a:rPr>
              <a:t>esošā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papildināta ar vispārējiem informācijas apmaiņas jautājumiem, pārskatiem un apliecinājumiem </a:t>
            </a:r>
            <a:br>
              <a:rPr lang="lv-LV" sz="1800" dirty="0">
                <a:effectLst/>
                <a:latin typeface="+mn-lt"/>
                <a:ea typeface="Calibri" panose="020F0502020204030204" pitchFamily="34" charset="0"/>
              </a:rPr>
            </a:br>
            <a:endParaRPr lang="lv-LV" sz="1800" dirty="0">
              <a:latin typeface="+mn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Metodika par Eiropas Komisijas 2011.gada 20.decembra lēmumā Nr.2012/21/ES noteikto prasību ievērošanu un kontroli – spēkā esošā</a:t>
            </a:r>
            <a:br>
              <a:rPr lang="lv-LV" sz="1800" dirty="0">
                <a:effectLst/>
                <a:latin typeface="+mn-lt"/>
                <a:ea typeface="Calibri" panose="020F0502020204030204" pitchFamily="34" charset="0"/>
              </a:rPr>
            </a:br>
            <a:endParaRPr lang="lv-LV" sz="1800" dirty="0">
              <a:latin typeface="+mn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Norēķinu kārtība – aktualizēta </a:t>
            </a:r>
            <a:br>
              <a:rPr lang="lv-LV" sz="1800" dirty="0">
                <a:effectLst/>
                <a:latin typeface="+mn-lt"/>
                <a:ea typeface="Calibri" panose="020F0502020204030204" pitchFamily="34" charset="0"/>
              </a:rPr>
            </a:br>
            <a:endParaRPr lang="lv-LV" sz="1800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Personu nosūtīšanas kārtība uz valsts apmaksātiem veselības aprūpes pakalpojumiem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jauna</a:t>
            </a:r>
            <a:b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lv-LV" sz="1800" b="1" dirty="0">
              <a:solidFill>
                <a:schemeClr val="accent6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Veselības aprūpes pakalpojumu gaidīšanas rindu veidošanas kārtība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jauna</a:t>
            </a:r>
            <a:endParaRPr lang="lv-LV" sz="1800" b="1" dirty="0">
              <a:solidFill>
                <a:schemeClr val="accent6">
                  <a:lumMod val="75000"/>
                </a:schemeClr>
              </a:solidFill>
              <a:latin typeface="+mn-lt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40A67-D571-D651-8981-9845E56B18D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49343" y="6324600"/>
            <a:ext cx="489857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351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81496-A539-2677-C9A1-72420C6F7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200" b="1" dirty="0">
                <a:solidFill>
                  <a:schemeClr val="accent6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Kārtības, kas jāievēro noteiktu pakalpojumu sniedzējiem atbilstoši Līguma 1.pielikumam</a:t>
            </a:r>
            <a:endParaRPr lang="lv-LV" sz="2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883EF-2E09-1988-522C-3A841AA70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741" y="1872343"/>
            <a:ext cx="8113059" cy="4373573"/>
          </a:xfrm>
        </p:spPr>
        <p:txBody>
          <a:bodyPr>
            <a:noAutofit/>
          </a:bodyPr>
          <a:lstStyle/>
          <a:p>
            <a:pPr algn="just"/>
            <a:r>
              <a:rPr lang="lv-LV" sz="1800" dirty="0">
                <a:latin typeface="+mn-lt"/>
                <a:ea typeface="Calibri" panose="020F0502020204030204" pitchFamily="34" charset="0"/>
              </a:rPr>
              <a:t>Papildus spēkā e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sošajām kārtībām un pielikumiem – jaunas kārtības: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 err="1">
                <a:effectLst/>
                <a:latin typeface="+mn-lt"/>
                <a:ea typeface="Times New Roman" panose="02020603050405020304" pitchFamily="18" charset="0"/>
              </a:rPr>
              <a:t>Feldšerpunktu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 pakalpojumu sniegšanas kārtība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270510" algn="l"/>
                <a:tab pos="1530350" algn="l"/>
                <a:tab pos="1620520" algn="l"/>
              </a:tabLst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Ambulatorās </a:t>
            </a:r>
            <a:r>
              <a:rPr lang="lv-LV" sz="1800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psihoterapeitiskās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vai psiholoģiskās palīdzības pakalpojumu</a:t>
            </a:r>
            <a:r>
              <a:rPr lang="lv-LV" sz="18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sniegšanas un apmaksas kārtība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Medicīniskās apaugļošanas  pakalpojuma sniegšanas kārtība</a:t>
            </a:r>
            <a:endParaRPr lang="lv-LV" sz="1800" dirty="0">
              <a:latin typeface="+mn-lt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Stacionāro pakalpojumu sniegšanas kārtība</a:t>
            </a:r>
            <a:endParaRPr lang="lv-LV" sz="1800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algn="just"/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Sezonālās vakcinācijas pakalpojumu sniegšanas kārtība - aktualizēta</a:t>
            </a:r>
          </a:p>
          <a:p>
            <a:pPr algn="just"/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7D777-B27B-B659-6043-887B0B3EC3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82000" y="6324600"/>
            <a:ext cx="457200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46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B247-8243-F64B-A0E4-96CF1EF13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Priekšlikumu iesniegšana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E4FCE-8282-291B-F576-AAF6D3646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" y="1752600"/>
            <a:ext cx="8175812" cy="4373573"/>
          </a:xfrm>
        </p:spPr>
        <p:txBody>
          <a:bodyPr>
            <a:normAutofit/>
          </a:bodyPr>
          <a:lstStyle/>
          <a:p>
            <a:r>
              <a:rPr lang="lv-LV" sz="1800" dirty="0">
                <a:latin typeface="+mn-lt"/>
              </a:rPr>
              <a:t>Priekšlikumus jānosūta uz e-pastu </a:t>
            </a:r>
            <a:r>
              <a:rPr lang="lv-LV" altLang="en-US" sz="1800" u="sng" dirty="0" err="1">
                <a:latin typeface="+mn-lt"/>
              </a:rPr>
              <a:t>nvd@vmnvd.gov.lv</a:t>
            </a:r>
            <a:r>
              <a:rPr lang="lv-LV" altLang="en-US" sz="1800" dirty="0">
                <a:latin typeface="+mn-lt"/>
              </a:rPr>
              <a:t>  </a:t>
            </a:r>
            <a:br>
              <a:rPr lang="lv-LV" altLang="en-US" sz="1800" dirty="0">
                <a:latin typeface="+mn-lt"/>
              </a:rPr>
            </a:br>
            <a:r>
              <a:rPr lang="lv-LV" altLang="en-US" sz="1800" dirty="0">
                <a:latin typeface="+mn-lt"/>
              </a:rPr>
              <a:t>Aizpildot </a:t>
            </a:r>
            <a:r>
              <a:rPr lang="lv-LV" sz="1800" dirty="0">
                <a:latin typeface="+mn-lt"/>
              </a:rPr>
              <a:t>tabulu ar šādām kolonnām:</a:t>
            </a:r>
          </a:p>
          <a:p>
            <a:endParaRPr lang="lv-LV" sz="1800" dirty="0">
              <a:latin typeface="+mn-lt"/>
            </a:endParaRPr>
          </a:p>
          <a:p>
            <a:endParaRPr lang="lv-LV" sz="1800" dirty="0">
              <a:latin typeface="+mn-lt"/>
            </a:endParaRPr>
          </a:p>
          <a:p>
            <a:endParaRPr lang="lv-LV" sz="1800" dirty="0">
              <a:latin typeface="+mn-lt"/>
            </a:endParaRPr>
          </a:p>
          <a:p>
            <a:endParaRPr lang="lv-LV" sz="1800" dirty="0">
              <a:latin typeface="+mn-lt"/>
            </a:endParaRPr>
          </a:p>
          <a:p>
            <a:endParaRPr lang="lv-LV" sz="1800" dirty="0">
              <a:latin typeface="+mn-lt"/>
            </a:endParaRPr>
          </a:p>
          <a:p>
            <a:endParaRPr lang="lv-LV" sz="1800" dirty="0">
              <a:latin typeface="+mn-lt"/>
            </a:endParaRPr>
          </a:p>
          <a:p>
            <a:br>
              <a:rPr lang="lv-LV" sz="1800" dirty="0">
                <a:latin typeface="+mn-lt"/>
              </a:rPr>
            </a:br>
            <a:r>
              <a:rPr lang="lv-LV" sz="1800" dirty="0">
                <a:latin typeface="+mn-lt"/>
              </a:rPr>
              <a:t>Jautājums par termiņu priekšlikumu iesūtīšanai?</a:t>
            </a:r>
          </a:p>
          <a:p>
            <a:endParaRPr lang="lv-LV" sz="1800" dirty="0">
              <a:latin typeface="+mn-lt"/>
            </a:endParaRPr>
          </a:p>
          <a:p>
            <a:r>
              <a:rPr lang="lv-LV" sz="1800" dirty="0">
                <a:latin typeface="+mn-lt"/>
              </a:rPr>
              <a:t>Priekšlikumi tiks izskatīti, apkopoti un publicēti NVD tīmekļa vietnē un lemts par nākamo sanāksmi</a:t>
            </a:r>
          </a:p>
          <a:p>
            <a:pPr algn="just"/>
            <a:endParaRPr lang="lv-LV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B0FDB-4D46-B658-27B6-9523226959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50580" y="6324600"/>
            <a:ext cx="388620" cy="304800"/>
          </a:xfrm>
        </p:spPr>
        <p:txBody>
          <a:bodyPr/>
          <a:lstStyle/>
          <a:p>
            <a:fld id="{F757B116-C236-4B1A-A29F-6EC446939148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25A4C6B-56C8-04CF-282E-1DF6D66BE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956803"/>
              </p:ext>
            </p:extLst>
          </p:nvPr>
        </p:nvGraphicFramePr>
        <p:xfrm>
          <a:off x="541020" y="2626660"/>
          <a:ext cx="8061960" cy="16930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{93296810-A885-4BE3-A3E7-6D5BEEA58F35}</a:tableStyleId>
              </a:tblPr>
              <a:tblGrid>
                <a:gridCol w="2121498">
                  <a:extLst>
                    <a:ext uri="{9D8B030D-6E8A-4147-A177-3AD203B41FA5}">
                      <a16:colId xmlns:a16="http://schemas.microsoft.com/office/drawing/2014/main" val="902729180"/>
                    </a:ext>
                  </a:extLst>
                </a:gridCol>
                <a:gridCol w="2151529">
                  <a:extLst>
                    <a:ext uri="{9D8B030D-6E8A-4147-A177-3AD203B41FA5}">
                      <a16:colId xmlns:a16="http://schemas.microsoft.com/office/drawing/2014/main" val="2634941957"/>
                    </a:ext>
                  </a:extLst>
                </a:gridCol>
                <a:gridCol w="1927412">
                  <a:extLst>
                    <a:ext uri="{9D8B030D-6E8A-4147-A177-3AD203B41FA5}">
                      <a16:colId xmlns:a16="http://schemas.microsoft.com/office/drawing/2014/main" val="692790352"/>
                    </a:ext>
                  </a:extLst>
                </a:gridCol>
                <a:gridCol w="1861521">
                  <a:extLst>
                    <a:ext uri="{9D8B030D-6E8A-4147-A177-3AD203B41FA5}">
                      <a16:colId xmlns:a16="http://schemas.microsoft.com/office/drawing/2014/main" val="1432626261"/>
                    </a:ext>
                  </a:extLst>
                </a:gridCol>
              </a:tblGrid>
              <a:tr h="11474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lv-LV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Vienotā līguma dokuments, par kuru izteikts priekšlikums (līgums, konkrēts pielikums vai kārtība)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Punkta esošā redakcija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Punkta jaunā redakcija</a:t>
                      </a:r>
                      <a:endParaRPr lang="lv-LV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lv-LV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Viedoklis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087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848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 dirty="0"/>
              <a:t> </a:t>
            </a:r>
            <a:r>
              <a:rPr lang="lv-LV" altLang="en-US" sz="1300" dirty="0"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Cēsu iela 31 k-3 (6.ieeja)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Tālrunis: 67043700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E-pasts: nvd@vmnvd.gov.lv 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Tīmekļa vietne: www.vmnvd.gov.lv</a:t>
            </a: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09443-5447-1E8B-9060-3929C79F9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Vienotā līguma apspriešana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2ABD9-7E7F-99BE-942A-D92A86276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373573"/>
          </a:xfrm>
        </p:spPr>
        <p:txBody>
          <a:bodyPr>
            <a:noAutofit/>
          </a:bodyPr>
          <a:lstStyle/>
          <a:p>
            <a:r>
              <a:rPr lang="lv-LV" sz="1800" dirty="0">
                <a:latin typeface="+mn-lt"/>
              </a:rPr>
              <a:t>2023. gada 20. septembris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Sanāksme par Vienoto līgumu ar Veselības ministriju,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Latvijas ārstu biedrību, Latvijas Ģimenes ārstu asociāciju,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Latvijas Lauku ģimenes ārstu asociāciju, Latvijas zobārstu asociāciju,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Veselības aprūpes darba devēju asociāciju,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Latvijas slimnīcu biedrību,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Pacientu organizāciju tīklu, Biedrību Apeirons,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Bērnu klīnisko universitātes slimnīcu, Paula Stradiņa klīnisko universitātes slimnīcu, Rīgas Austrumu klīnisko universitātes slimnīcu</a:t>
            </a:r>
            <a:endParaRPr lang="lv-LV" sz="1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Vienotā līguma projekta publicēšana NVD tīmekļa vietnē </a:t>
            </a:r>
            <a:r>
              <a:rPr lang="lv-LV" sz="1800" dirty="0">
                <a:latin typeface="+mn-lt"/>
                <a:hlinkClick r:id="rId2"/>
              </a:rPr>
              <a:t>www.vmnvd.gov.lv/lv</a:t>
            </a:r>
            <a:r>
              <a:rPr lang="lv-LV" sz="1800" dirty="0">
                <a:latin typeface="+mn-lt"/>
              </a:rPr>
              <a:t> &gt; Profesionāļiem &gt; Līgumu dokumenti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Paziņojums NVD tīmekļa vietnē par Vienotā līguma apspriešanu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D85FF-E5BF-A129-C42B-672AD4E849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787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Esošā situācija ar līgumiem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1992086"/>
            <a:ext cx="8148918" cy="413408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b="1" dirty="0">
                <a:latin typeface="+mn-lt"/>
              </a:rPr>
              <a:t>13 līgumu veidi </a:t>
            </a:r>
            <a:r>
              <a:rPr lang="lv-LV" sz="1800" dirty="0">
                <a:latin typeface="+mn-lt"/>
              </a:rPr>
              <a:t>par veselības aprūpes pakalpojumu sniegšanu un apmaksu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v-LV" sz="1800" dirty="0">
              <a:latin typeface="+mn-lt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800" b="1" dirty="0">
                <a:latin typeface="+mn-lt"/>
              </a:rPr>
              <a:t>Līgums sastāv: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no līguma ar pielikumiem katrai ārstniecības iestādei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NVD sagatavotās informācijas – pakalpojumu sniegšanas kārtībām, kas publicētas NVD tīmekļa vietnē </a:t>
            </a:r>
            <a:r>
              <a:rPr lang="lv-LV" sz="1800" dirty="0">
                <a:latin typeface="+mn-lt"/>
                <a:hlinkClick r:id="rId2"/>
              </a:rPr>
              <a:t>www.vmnvd.gov.lv/lv</a:t>
            </a:r>
            <a:r>
              <a:rPr lang="lv-LV" sz="1800" dirty="0">
                <a:latin typeface="+mn-lt"/>
              </a:rPr>
              <a:t> &gt; Profesionāļiem &gt; Līgumu dokumenti &gt; Līgumi un to pielikumi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9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305C6-4413-2116-C680-2FFCE351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Esošā situācija ar līgumiem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3FB8F-27B1-4358-C0C0-B8F130400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094" y="1951027"/>
            <a:ext cx="8202706" cy="4373573"/>
          </a:xfrm>
        </p:spPr>
        <p:txBody>
          <a:bodyPr/>
          <a:lstStyle/>
          <a:p>
            <a:pPr algn="just"/>
            <a:r>
              <a:rPr lang="lv-LV" sz="1800" dirty="0">
                <a:latin typeface="+mn-lt"/>
              </a:rPr>
              <a:t>Uz 01.01.2023. ir noslēgti 2209 līgumi</a:t>
            </a:r>
          </a:p>
          <a:p>
            <a:pPr algn="just"/>
            <a:endParaRPr lang="lv-LV" sz="1800" dirty="0">
              <a:latin typeface="+mn-lt"/>
            </a:endParaRPr>
          </a:p>
          <a:p>
            <a:pPr algn="just"/>
            <a:r>
              <a:rPr lang="lv-LV" sz="1800" dirty="0">
                <a:latin typeface="+mn-lt"/>
              </a:rPr>
              <a:t>Ņemot vērā ka ir 13 līgumu veidi, ar ārstniecības iestādēm </a:t>
            </a:r>
            <a:r>
              <a:rPr lang="lv-LV" sz="1800" b="1" dirty="0">
                <a:latin typeface="+mn-lt"/>
              </a:rPr>
              <a:t>tiek slēgti vairāki līgumu veidi</a:t>
            </a:r>
            <a:r>
              <a:rPr lang="lv-LV" sz="1800" dirty="0">
                <a:latin typeface="+mn-lt"/>
              </a:rPr>
              <a:t>, piemēram:</a:t>
            </a:r>
          </a:p>
          <a:p>
            <a:pPr algn="just"/>
            <a:endParaRPr lang="lv-LV" sz="180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b="1" dirty="0">
                <a:latin typeface="+mn-lt"/>
              </a:rPr>
              <a:t>6 līgumi </a:t>
            </a:r>
            <a:r>
              <a:rPr lang="lv-LV" sz="1800" dirty="0">
                <a:latin typeface="+mn-lt"/>
              </a:rPr>
              <a:t>ir ar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Jēkabpils reģionālo slimnīcu, Ogres rajona slimnīcu</a:t>
            </a:r>
            <a:r>
              <a:rPr lang="lv-LV" sz="1800" dirty="0">
                <a:latin typeface="+mn-lt"/>
                <a:ea typeface="Calibri" panose="020F0502020204030204" pitchFamily="34" charset="0"/>
              </a:rPr>
              <a:t>, 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Rēzeknes slimnīcu, </a:t>
            </a:r>
            <a:r>
              <a:rPr lang="lv-LV" sz="1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Ziemeļkurzemes reģionālo slimnīcu</a:t>
            </a:r>
          </a:p>
          <a:p>
            <a:pPr algn="just"/>
            <a:endParaRPr lang="lv-LV" sz="180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latin typeface="+mn-lt"/>
                <a:ea typeface="Calibri" panose="020F0502020204030204" pitchFamily="34" charset="0"/>
              </a:rPr>
              <a:t>5 līgumi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ir ar Bauskas slimnīcu, 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Daugavpils reģionālo slimnīcu,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Dziedniecību, Latvijas Jūras medicīnas centru, 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Ludzas medicīnas centru,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Jelgavas pilsētas slimnīcu</a:t>
            </a:r>
          </a:p>
          <a:p>
            <a:endParaRPr lang="lv-LV" dirty="0">
              <a:latin typeface="+mn-lt"/>
            </a:endParaRPr>
          </a:p>
          <a:p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DDFA7-8F92-06CF-B43A-038BD9FE97C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43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94611-FC7A-03E9-C9B7-22974284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Problēmas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ECEC6-388D-5575-8FAD-45F71E032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9" y="1752600"/>
            <a:ext cx="8059271" cy="4373573"/>
          </a:xfrm>
        </p:spPr>
        <p:txBody>
          <a:bodyPr>
            <a:normAutofit/>
          </a:bodyPr>
          <a:lstStyle/>
          <a:p>
            <a:r>
              <a:rPr lang="lv-LV" sz="1800" dirty="0">
                <a:latin typeface="+mn-lt"/>
              </a:rPr>
              <a:t>Pie līgumu, to grozījumu izskatīšanas un parakstīšanas nevajadzīgi ir palielināts administratīvais darbs gan ārstniecības iestādēm, gan NVD (viena līguma vietā darbs notiek ar vairākiem līgumiem). </a:t>
            </a:r>
          </a:p>
          <a:p>
            <a:endParaRPr lang="lv-LV" sz="1800" dirty="0">
              <a:latin typeface="+mn-lt"/>
            </a:endParaRPr>
          </a:p>
          <a:p>
            <a:r>
              <a:rPr lang="lv-LV" sz="1800" dirty="0">
                <a:latin typeface="+mn-lt"/>
              </a:rPr>
              <a:t>Līguma darbības laikā: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Ārstniecības iestādēm, to darbiniekiem jāpārzina un jāievēro vairāku līgumu nosacījumi.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NVD jāuztur un jāuzrauga vairāki līgumu veidu nosacījumi.</a:t>
            </a:r>
          </a:p>
          <a:p>
            <a:endParaRPr lang="lv-LV" sz="1800" dirty="0">
              <a:latin typeface="+mn-lt"/>
            </a:endParaRPr>
          </a:p>
          <a:p>
            <a:r>
              <a:rPr lang="lv-LV" sz="1800" dirty="0">
                <a:latin typeface="+mn-lt"/>
              </a:rPr>
              <a:t>Rezultātā rodas pārpratumi, piemēram, par tarifu piemērošanu, līguma nosacījumiem.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61D90-30CE-37C9-F398-E976847E5DC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504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38D0-1BC3-0F67-7ACF-B22C530F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Risinājums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D1A9A-5776-CE61-61A3-3FA9820E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859" y="1861458"/>
            <a:ext cx="8310282" cy="4373573"/>
          </a:xfrm>
        </p:spPr>
        <p:txBody>
          <a:bodyPr>
            <a:normAutofit/>
          </a:bodyPr>
          <a:lstStyle/>
          <a:p>
            <a:r>
              <a:rPr lang="lv-LV" sz="1800" dirty="0">
                <a:latin typeface="+mj-lt"/>
              </a:rPr>
              <a:t>No esošajiem </a:t>
            </a:r>
            <a:r>
              <a:rPr lang="lv-LV" sz="1800" b="1" dirty="0">
                <a:latin typeface="+mj-lt"/>
              </a:rPr>
              <a:t>13 līgumiem</a:t>
            </a:r>
            <a:r>
              <a:rPr lang="lv-LV" sz="1800" dirty="0">
                <a:latin typeface="+mj-lt"/>
              </a:rPr>
              <a:t> ar pielikumiem un pakalpojumu sniegšanas kārtībām NVD tīmekļa vietnē</a:t>
            </a:r>
          </a:p>
          <a:p>
            <a:endParaRPr lang="lv-LV" sz="1800" dirty="0">
              <a:latin typeface="+mj-lt"/>
            </a:endParaRPr>
          </a:p>
          <a:p>
            <a:endParaRPr lang="lv-LV" sz="1800" dirty="0">
              <a:latin typeface="+mj-lt"/>
            </a:endParaRPr>
          </a:p>
          <a:p>
            <a:endParaRPr lang="lv-LV" sz="1800" dirty="0">
              <a:latin typeface="+mj-lt"/>
            </a:endParaRPr>
          </a:p>
          <a:p>
            <a:endParaRPr lang="lv-LV" sz="1800" dirty="0">
              <a:latin typeface="+mj-lt"/>
            </a:endParaRPr>
          </a:p>
          <a:p>
            <a:endParaRPr lang="lv-LV" sz="1800" dirty="0">
              <a:latin typeface="+mj-lt"/>
            </a:endParaRPr>
          </a:p>
          <a:p>
            <a:r>
              <a:rPr lang="lv-LV" sz="1800" dirty="0">
                <a:latin typeface="+mj-lt"/>
              </a:rPr>
              <a:t>ir izveidots </a:t>
            </a:r>
            <a:r>
              <a:rPr lang="lv-LV" sz="1800" b="1" dirty="0">
                <a:latin typeface="+mj-lt"/>
              </a:rPr>
              <a:t>1 līgums</a:t>
            </a:r>
            <a:r>
              <a:rPr lang="lv-LV" sz="1800" dirty="0">
                <a:latin typeface="+mj-lt"/>
              </a:rPr>
              <a:t> ar trīs pielikumiem (1.pielikums «</a:t>
            </a:r>
            <a:r>
              <a:rPr lang="lv-LV" sz="1800" dirty="0">
                <a:effectLst/>
                <a:latin typeface="+mj-lt"/>
                <a:ea typeface="Times New Roman" panose="02020603050405020304" pitchFamily="18" charset="0"/>
              </a:rPr>
              <a:t>Veselības aprūpes pakalpojumu programmas</a:t>
            </a:r>
            <a:r>
              <a:rPr lang="lv-LV" sz="1800" dirty="0">
                <a:latin typeface="+mj-lt"/>
              </a:rPr>
              <a:t>», 2.pielikums «</a:t>
            </a:r>
            <a:r>
              <a:rPr lang="lv-LV" sz="1800" dirty="0">
                <a:effectLst/>
                <a:latin typeface="+mj-lt"/>
                <a:ea typeface="Times New Roman" panose="02020603050405020304" pitchFamily="18" charset="0"/>
              </a:rPr>
              <a:t>Informācija par veselības aprūpes pakalpojumu sniedzēju</a:t>
            </a:r>
            <a:r>
              <a:rPr lang="lv-LV" sz="1800" dirty="0">
                <a:latin typeface="+mj-lt"/>
              </a:rPr>
              <a:t>», 3.pielikums </a:t>
            </a:r>
            <a:r>
              <a:rPr lang="lv-LV" sz="1800" dirty="0">
                <a:effectLst/>
                <a:latin typeface="+mj-lt"/>
                <a:ea typeface="Times New Roman" panose="02020603050405020304" pitchFamily="18" charset="0"/>
              </a:rPr>
              <a:t>«Atbildība par līguma izpildi»</a:t>
            </a:r>
            <a:r>
              <a:rPr lang="lv-LV" sz="1800" dirty="0">
                <a:latin typeface="+mj-lt"/>
              </a:rPr>
              <a:t>) un pakalpojumu sniegšanas kārtībām NVD tīmekļa vietnē,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neko nepazaudējot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5260F-9AA2-F2A3-3874-DE7FB794FA5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5A8DFD29-5E15-A3E7-7C51-BC4CA2948987}"/>
              </a:ext>
            </a:extLst>
          </p:cNvPr>
          <p:cNvSpPr/>
          <p:nvPr/>
        </p:nvSpPr>
        <p:spPr>
          <a:xfrm>
            <a:off x="416859" y="2720788"/>
            <a:ext cx="484632" cy="97840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493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38D0-1BC3-0F67-7ACF-B22C530F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Mērķis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D1A9A-5776-CE61-61A3-3FA9820E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1752600"/>
            <a:ext cx="4648200" cy="4373573"/>
          </a:xfrm>
        </p:spPr>
        <p:txBody>
          <a:bodyPr>
            <a:normAutofit/>
          </a:bodyPr>
          <a:lstStyle/>
          <a:p>
            <a:pPr algn="just"/>
            <a:endParaRPr lang="lv-LV" dirty="0">
              <a:latin typeface="+mj-lt"/>
            </a:endParaRPr>
          </a:p>
          <a:p>
            <a:pPr algn="just"/>
            <a:endParaRPr lang="lv-LV" dirty="0">
              <a:latin typeface="+mj-lt"/>
            </a:endParaRPr>
          </a:p>
          <a:p>
            <a:pPr algn="just"/>
            <a:endParaRPr lang="lv-LV" dirty="0"/>
          </a:p>
          <a:p>
            <a:pPr algn="just"/>
            <a:br>
              <a:rPr lang="lv-LV" dirty="0"/>
            </a:br>
            <a:r>
              <a:rPr lang="lv-LV" dirty="0"/>
              <a:t>Elektronisku līgumu noslēgšanas un uzturēšanas sistēma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5260F-9AA2-F2A3-3874-DE7FB794FA5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83BB55D-5233-10D1-2820-3A691B09E46D}"/>
              </a:ext>
            </a:extLst>
          </p:cNvPr>
          <p:cNvSpPr/>
          <p:nvPr/>
        </p:nvSpPr>
        <p:spPr>
          <a:xfrm>
            <a:off x="457200" y="2167618"/>
            <a:ext cx="3284537" cy="3057525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413984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E9F7C-5616-76CD-09CD-244719056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Vienotā līguma projekts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EE839-6053-1E0F-795E-5A94FA1E3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918" y="1752600"/>
            <a:ext cx="8157882" cy="4373573"/>
          </a:xfrm>
        </p:spPr>
        <p:txBody>
          <a:bodyPr>
            <a:noAutofit/>
          </a:bodyPr>
          <a:lstStyle/>
          <a:p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NVD 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tīmekļa </a:t>
            </a:r>
            <a:r>
              <a:rPr lang="lv-LV" sz="1800" dirty="0">
                <a:latin typeface="+mn-lt"/>
              </a:rPr>
              <a:t>vietnē </a:t>
            </a:r>
            <a:r>
              <a:rPr lang="lv-LV" sz="1800" dirty="0"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www.vmnvd.gov.lv</a:t>
            </a:r>
            <a:r>
              <a:rPr lang="lv-LV" sz="1800" dirty="0">
                <a:latin typeface="+mn-lt"/>
              </a:rPr>
              <a:t> sadaļā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Profesionāļiem &gt; Līgumu dokumenti:</a:t>
            </a:r>
          </a:p>
          <a:p>
            <a:endParaRPr lang="lv-LV" sz="1800" dirty="0">
              <a:effectLst/>
              <a:latin typeface="+mn-lt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latin typeface="+mn-lt"/>
                <a:ea typeface="Times New Roman" panose="02020603050405020304" pitchFamily="18" charset="0"/>
              </a:rPr>
              <a:t>Līgums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 par veselības aprūpes pakalpojumu sniegšanu un apmaksu</a:t>
            </a:r>
            <a:endParaRPr lang="lv-LV" sz="1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3 pielikumi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Kārtības,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kas jāievēro visiem veselības aprūpes pakalpojumu sniedzējiem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>
                <a:effectLst/>
                <a:latin typeface="+mn-lt"/>
                <a:ea typeface="Calibri" panose="020F0502020204030204" pitchFamily="34" charset="0"/>
              </a:rPr>
              <a:t>Kārtības, </a:t>
            </a:r>
            <a:r>
              <a:rPr lang="lv-LV" sz="1800" dirty="0">
                <a:effectLst/>
                <a:latin typeface="+mn-lt"/>
                <a:ea typeface="Calibri" panose="020F0502020204030204" pitchFamily="34" charset="0"/>
              </a:rPr>
              <a:t>kas jāievēro noteiktu pakalpojumu sniedzējiem atbilstoši Līguma 1. pielikumam</a:t>
            </a:r>
            <a:endParaRPr lang="lv-LV" sz="18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9CAA2-BF45-5AE8-AAA3-65947FAB57E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6145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39EC0-4AE6-12E1-BB96-DDE2B238F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Vienotais līgums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964AF-6BBC-D387-1488-E48025155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812" y="1752600"/>
            <a:ext cx="8130988" cy="437357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Līgums par veselības aprūpes pakalpojumu sniegšanu un apmaksu </a:t>
            </a:r>
            <a:r>
              <a:rPr lang="lv-LV" sz="1800" dirty="0">
                <a:effectLst/>
                <a:latin typeface="+mn-lt"/>
                <a:ea typeface="Times New Roman" panose="02020603050405020304" pitchFamily="18" charset="0"/>
              </a:rPr>
              <a:t>ir uz piecām lapām un nosaka vispārīgos jebkura veselības aprūpes pakalpojuma sniegšanas un apmaksas nosacījumus, </a:t>
            </a:r>
            <a:r>
              <a:rPr lang="lv-LV" sz="1800" b="1" dirty="0">
                <a:effectLst/>
                <a:latin typeface="+mn-lt"/>
                <a:ea typeface="Times New Roman" panose="02020603050405020304" pitchFamily="18" charset="0"/>
              </a:rPr>
              <a:t>pārceļot uz </a:t>
            </a:r>
            <a:r>
              <a:rPr lang="lv-LV" sz="1800" b="1" dirty="0">
                <a:latin typeface="+mn-lt"/>
              </a:rPr>
              <a:t>pakalpojumu sniegšanas kārtībām </a:t>
            </a:r>
            <a:r>
              <a:rPr lang="lv-LV" sz="1800" dirty="0">
                <a:latin typeface="+mn-lt"/>
              </a:rPr>
              <a:t>NVD tīmekļa vietnē: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jautājumus, kas attiecas uz konkrēta pakalpojuma sniegšanu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jautājumus, kas ir atrunāti normatīvajos dokumentos, un NVD ir apkopojis ārstniecības iestāžu ērtībai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v-LV" sz="1800" dirty="0">
                <a:latin typeface="+mn-lt"/>
              </a:rPr>
              <a:t>jautājumus, kuriem nepieciešama atsevišķa kārtība NVD tīmekļa vietnē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lv-LV" dirty="0">
              <a:latin typeface="+mn-lt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lv-LV" u="sng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78936-FDB0-D783-2DA6-AFA80F02059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54231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14264</TotalTime>
  <Words>900</Words>
  <Application>Microsoft Office PowerPoint</Application>
  <PresentationFormat>On-screen Show (4:3)</PresentationFormat>
  <Paragraphs>135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Verdana</vt:lpstr>
      <vt:lpstr>89_Prezentacija_templateLV</vt:lpstr>
      <vt:lpstr>Vienotais līgums</vt:lpstr>
      <vt:lpstr>Vienotā līguma apspriešana</vt:lpstr>
      <vt:lpstr>Esošā situācija ar līgumiem</vt:lpstr>
      <vt:lpstr>Esošā situācija ar līgumiem</vt:lpstr>
      <vt:lpstr>Problēmas</vt:lpstr>
      <vt:lpstr>Risinājums</vt:lpstr>
      <vt:lpstr>Mērķis</vt:lpstr>
      <vt:lpstr>Vienotā līguma projekts</vt:lpstr>
      <vt:lpstr>Vienotais līgums</vt:lpstr>
      <vt:lpstr>Vienotā līguma pielikumi</vt:lpstr>
      <vt:lpstr>Vienotā līguma pielikumi</vt:lpstr>
      <vt:lpstr>Vienotā līguma pielikumi</vt:lpstr>
      <vt:lpstr>Vienotā līguma kārtības, kas jāievēro visiem veselības aprūpes pakalpojumu sniedzējiem </vt:lpstr>
      <vt:lpstr>Kārtības, kas jāievēro noteiktu pakalpojumu sniedzējiem atbilstoši Līguma 1.pielikumam</vt:lpstr>
      <vt:lpstr>Priekšlikumu iesniegšana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Kitija Grīna</cp:lastModifiedBy>
  <cp:revision>291</cp:revision>
  <cp:lastPrinted>2017-09-29T07:08:39Z</cp:lastPrinted>
  <dcterms:created xsi:type="dcterms:W3CDTF">2014-11-20T14:46:47Z</dcterms:created>
  <dcterms:modified xsi:type="dcterms:W3CDTF">2023-09-20T10:13:12Z</dcterms:modified>
</cp:coreProperties>
</file>