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9"/>
  </p:notesMasterIdLst>
  <p:sldIdLst>
    <p:sldId id="256" r:id="rId5"/>
    <p:sldId id="269" r:id="rId6"/>
    <p:sldId id="270" r:id="rId7"/>
    <p:sldId id="272" r:id="rId8"/>
  </p:sldIdLst>
  <p:sldSz cx="9144000" cy="6858000" type="screen4x3"/>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136A2E-F28B-0BAF-A83E-DF4A95EE7127}" name="Andreta Līvena" initials="AL" userId="S::Andreta.Livena@vmnvd.gov.lv::2e3804e7-af5a-4c0b-bb0e-e7c4db467ae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E0D8B5B-2FC0-7EA6-C2D2-80719E5D3ED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D02459BE-7716-2799-6E1F-4C222EFBE62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C13F3F55-94BD-485F-89D2-91CC856A95DE}" type="datetimeFigureOut">
              <a:rPr lang="lv-LV"/>
              <a:pPr>
                <a:defRPr/>
              </a:pPr>
              <a:t>27.04.2023</a:t>
            </a:fld>
            <a:endParaRPr lang="lv-LV"/>
          </a:p>
        </p:txBody>
      </p:sp>
      <p:sp>
        <p:nvSpPr>
          <p:cNvPr id="4" name="Slide Image Placeholder 3">
            <a:extLst>
              <a:ext uri="{FF2B5EF4-FFF2-40B4-BE49-F238E27FC236}">
                <a16:creationId xmlns:a16="http://schemas.microsoft.com/office/drawing/2014/main" id="{E49590FB-05BD-ECFD-EFEC-640417F1756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57D78E07-6F36-B672-F95B-5FFC8327F74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DC7D21BA-A6C7-282D-314D-17AE1D93D48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0C01D541-4051-038B-B8E0-DEB6116BB7B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133A9AC-22E7-4988-8C00-6AFEEDF96D31}"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95956A40-C176-F10C-04B3-F271565FD69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a:extLst>
              <a:ext uri="{FF2B5EF4-FFF2-40B4-BE49-F238E27FC236}">
                <a16:creationId xmlns:a16="http://schemas.microsoft.com/office/drawing/2014/main" id="{1F05FA96-A8D0-8811-6308-648DCEEC6FD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9D535669-2D4C-0DCD-7A7C-8A3F7999B5D5}"/>
              </a:ext>
            </a:extLst>
          </p:cNvPr>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03361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390D5DA2-48A9-9DF7-178C-4C589CE9124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974465E1-3312-144A-C9F2-EC69C43EE1A3}"/>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68FD5E4E-FEB7-486A-AB10-EE745B384A9E}" type="slidenum">
              <a:rPr lang="en-US" altLang="en-US"/>
              <a:pPr>
                <a:defRPr/>
              </a:pPr>
              <a:t>‹#›</a:t>
            </a:fld>
            <a:endParaRPr lang="en-US" altLang="en-US"/>
          </a:p>
        </p:txBody>
      </p:sp>
    </p:spTree>
    <p:extLst>
      <p:ext uri="{BB962C8B-B14F-4D97-AF65-F5344CB8AC3E}">
        <p14:creationId xmlns:p14="http://schemas.microsoft.com/office/powerpoint/2010/main" val="3990284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E194477D-185A-4C64-4DC7-ACE3DE53923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5EE095CE-90EF-E742-85D8-03B84BF49C4A}"/>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B53C03C8-C3A7-4052-BC19-58411256E6F2}" type="slidenum">
              <a:rPr lang="en-US" altLang="en-US"/>
              <a:pPr>
                <a:defRPr/>
              </a:pPr>
              <a:t>‹#›</a:t>
            </a:fld>
            <a:endParaRPr lang="en-US" altLang="en-US"/>
          </a:p>
        </p:txBody>
      </p:sp>
    </p:spTree>
    <p:extLst>
      <p:ext uri="{BB962C8B-B14F-4D97-AF65-F5344CB8AC3E}">
        <p14:creationId xmlns:p14="http://schemas.microsoft.com/office/powerpoint/2010/main" val="68036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9DC888B5-3629-6AB6-50D7-B482862B5EA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54F25C9E-0A58-4F3D-1982-A8F7DDD3C99D}"/>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E7100305-E500-41AD-8DCA-ED25A2C5DFBC}" type="slidenum">
              <a:rPr lang="en-US" altLang="en-US"/>
              <a:pPr>
                <a:defRPr/>
              </a:pPr>
              <a:t>‹#›</a:t>
            </a:fld>
            <a:endParaRPr lang="en-US" altLang="en-US"/>
          </a:p>
        </p:txBody>
      </p:sp>
    </p:spTree>
    <p:extLst>
      <p:ext uri="{BB962C8B-B14F-4D97-AF65-F5344CB8AC3E}">
        <p14:creationId xmlns:p14="http://schemas.microsoft.com/office/powerpoint/2010/main" val="2531665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A8664679-2940-EB51-EA33-65C4D35FC30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D5B1F061-BF39-1283-8578-826FE6F96FEB}"/>
              </a:ext>
            </a:extLst>
          </p:cNvPr>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90D48183-3034-416F-89CE-F24F46563E1D}" type="slidenum">
              <a:rPr lang="en-US" altLang="en-US"/>
              <a:pPr>
                <a:defRPr/>
              </a:pPr>
              <a:t>‹#›</a:t>
            </a:fld>
            <a:endParaRPr lang="en-US" altLang="en-US"/>
          </a:p>
        </p:txBody>
      </p:sp>
    </p:spTree>
    <p:extLst>
      <p:ext uri="{BB962C8B-B14F-4D97-AF65-F5344CB8AC3E}">
        <p14:creationId xmlns:p14="http://schemas.microsoft.com/office/powerpoint/2010/main" val="508112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3F7E9426-76B5-A629-A067-8FEB372B900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9D1B2B75-DC15-0F56-674F-EA2A1E61D29B}"/>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506DE93-D1E3-46CE-B79E-F83D78A25189}" type="slidenum">
              <a:rPr lang="en-US" altLang="en-US"/>
              <a:pPr>
                <a:defRPr/>
              </a:pPr>
              <a:t>‹#›</a:t>
            </a:fld>
            <a:endParaRPr lang="en-US" altLang="en-US"/>
          </a:p>
        </p:txBody>
      </p:sp>
    </p:spTree>
    <p:extLst>
      <p:ext uri="{BB962C8B-B14F-4D97-AF65-F5344CB8AC3E}">
        <p14:creationId xmlns:p14="http://schemas.microsoft.com/office/powerpoint/2010/main" val="267055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E446C07B-233D-75B2-8B0B-42C9F4845E5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A25E4173-13B2-EF5A-CB6A-BA6C54788E6C}"/>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794A8E91-6410-41A9-94B1-0CADEA1542D5}" type="slidenum">
              <a:rPr lang="en-US" altLang="en-US"/>
              <a:pPr>
                <a:defRPr/>
              </a:pPr>
              <a:t>‹#›</a:t>
            </a:fld>
            <a:endParaRPr lang="en-US" altLang="en-US"/>
          </a:p>
        </p:txBody>
      </p:sp>
    </p:spTree>
    <p:extLst>
      <p:ext uri="{BB962C8B-B14F-4D97-AF65-F5344CB8AC3E}">
        <p14:creationId xmlns:p14="http://schemas.microsoft.com/office/powerpoint/2010/main" val="2722685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9DF84880-6CCE-221C-A1AF-A8B0657B501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3BF4F0B6-E933-45BF-06DA-8C467194A28F}"/>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80A2802A-EEB6-46F7-A590-3D9E0BEB33DF}" type="slidenum">
              <a:rPr lang="en-US" altLang="en-US"/>
              <a:pPr>
                <a:defRPr/>
              </a:pPr>
              <a:t>‹#›</a:t>
            </a:fld>
            <a:endParaRPr lang="en-US" altLang="en-US"/>
          </a:p>
        </p:txBody>
      </p:sp>
    </p:spTree>
    <p:extLst>
      <p:ext uri="{BB962C8B-B14F-4D97-AF65-F5344CB8AC3E}">
        <p14:creationId xmlns:p14="http://schemas.microsoft.com/office/powerpoint/2010/main" val="46991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C4FC0D24-2D65-BC25-87C6-1D8354AC48F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a:extLst>
              <a:ext uri="{FF2B5EF4-FFF2-40B4-BE49-F238E27FC236}">
                <a16:creationId xmlns:a16="http://schemas.microsoft.com/office/drawing/2014/main" id="{3D8BFAB2-DB6F-FB6B-2AB7-ABFA566B87A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153636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2F37F37-BB78-21DC-777C-4FB9C4FFA63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2DCBEB52-34AF-D987-E8C0-29F598E4F1E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4EE72DE2-05AF-B9B8-B807-558B76B6D095}"/>
              </a:ext>
            </a:extLst>
          </p:cNvPr>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6A1AA04B-10E9-4A18-B04B-73639E03BF88}" type="datetime1">
              <a:rPr lang="en-US"/>
              <a:pPr>
                <a:defRPr/>
              </a:pPr>
              <a:t>4/27/2023</a:t>
            </a:fld>
            <a:endParaRPr lang="en-US"/>
          </a:p>
        </p:txBody>
      </p:sp>
      <p:sp>
        <p:nvSpPr>
          <p:cNvPr id="5" name="Footer Placeholder 4">
            <a:extLst>
              <a:ext uri="{FF2B5EF4-FFF2-40B4-BE49-F238E27FC236}">
                <a16:creationId xmlns:a16="http://schemas.microsoft.com/office/drawing/2014/main" id="{9C93C1D5-DF3B-6A5F-1581-B09C3E93DC59}"/>
              </a:ext>
            </a:extLst>
          </p:cNvPr>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0319B97E-2A6B-9470-8219-46338182CC93}"/>
              </a:ext>
            </a:extLst>
          </p:cNvPr>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66980F0C-088B-431E-B577-FDA6106A1F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EE66786-1566-4F98-6188-5D5B22C8B53B}"/>
              </a:ext>
            </a:extLst>
          </p:cNvPr>
          <p:cNvSpPr>
            <a:spLocks noGrp="1"/>
          </p:cNvSpPr>
          <p:nvPr>
            <p:ph type="title"/>
          </p:nvPr>
        </p:nvSpPr>
        <p:spPr>
          <a:xfrm>
            <a:off x="685800" y="3505200"/>
            <a:ext cx="7772400" cy="960438"/>
          </a:xfrm>
        </p:spPr>
        <p:txBody>
          <a:bodyPr>
            <a:normAutofit fontScale="90000"/>
          </a:bodyPr>
          <a:lstStyle/>
          <a:p>
            <a:r>
              <a:rPr lang="lv-LV" altLang="en-US" dirty="0"/>
              <a:t>Atskaite par paveikto pensionāriem izsniegto S1 veidlapu optimizēšanā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6883-228B-BBA1-4356-174354A1D6C2}"/>
              </a:ext>
            </a:extLst>
          </p:cNvPr>
          <p:cNvSpPr>
            <a:spLocks noGrp="1"/>
          </p:cNvSpPr>
          <p:nvPr>
            <p:ph type="title"/>
          </p:nvPr>
        </p:nvSpPr>
        <p:spPr>
          <a:xfrm>
            <a:off x="2554014" y="381000"/>
            <a:ext cx="6132786" cy="1036642"/>
          </a:xfrm>
        </p:spPr>
        <p:txBody>
          <a:bodyPr/>
          <a:lstStyle/>
          <a:p>
            <a:r>
              <a:rPr lang="lv-LV" altLang="en-US" dirty="0"/>
              <a:t>S1 veidlapu stingrāka kontrole (1)</a:t>
            </a:r>
            <a:endParaRPr lang="lv-LV" dirty="0"/>
          </a:p>
        </p:txBody>
      </p:sp>
      <p:sp>
        <p:nvSpPr>
          <p:cNvPr id="3" name="Content Placeholder 2">
            <a:extLst>
              <a:ext uri="{FF2B5EF4-FFF2-40B4-BE49-F238E27FC236}">
                <a16:creationId xmlns:a16="http://schemas.microsoft.com/office/drawing/2014/main" id="{83B19D54-A080-DB3D-0E45-13E3D052E91C}"/>
              </a:ext>
            </a:extLst>
          </p:cNvPr>
          <p:cNvSpPr>
            <a:spLocks noGrp="1"/>
          </p:cNvSpPr>
          <p:nvPr>
            <p:ph idx="1"/>
          </p:nvPr>
        </p:nvSpPr>
        <p:spPr/>
        <p:txBody>
          <a:bodyPr/>
          <a:lstStyle/>
          <a:p>
            <a:pPr marL="342900" indent="-342900" algn="just">
              <a:buFont typeface="Arial" panose="020B0604020202020204" pitchFamily="34" charset="0"/>
              <a:buChar char="•"/>
            </a:pPr>
            <a:r>
              <a:rPr lang="lv-LV" dirty="0"/>
              <a:t>Aktualizēta S1 veidlapu anulācijas kārtība un noteikti termiņi regulārām S1 veidlapu statusa pārbaudēm PMLP Fizisko personu reģistrā, kuras tiek veiktas </a:t>
            </a:r>
            <a:r>
              <a:rPr lang="lv-LV" u="sng" dirty="0"/>
              <a:t>vismaz vienu reizi gadā</a:t>
            </a:r>
            <a:r>
              <a:rPr lang="lv-LV" dirty="0"/>
              <a:t>, kā arī papildus pārbaude pie saņemto rēķinu apstrādes</a:t>
            </a:r>
          </a:p>
          <a:p>
            <a:pPr marL="342900" indent="-342900" algn="just">
              <a:buFont typeface="Arial" panose="020B0604020202020204" pitchFamily="34" charset="0"/>
              <a:buChar char="•"/>
            </a:pPr>
            <a:r>
              <a:rPr lang="lv-LV" dirty="0"/>
              <a:t>Veicot ikgadējo kontroli PMLP Fizisko personu reģistrā, 2022.gadā tika anulētas 210 pensionāriem izsniegtās S1 veidlapas, kuru dzīvesvieta bija mainījusies uz Latviju</a:t>
            </a:r>
          </a:p>
          <a:p>
            <a:r>
              <a:rPr lang="lv-LV" dirty="0"/>
              <a:t> </a:t>
            </a:r>
          </a:p>
          <a:p>
            <a:pPr algn="ctr"/>
            <a:r>
              <a:rPr lang="lv-LV" b="1" dirty="0"/>
              <a:t>1211 veidlapas </a:t>
            </a:r>
            <a:r>
              <a:rPr lang="lv-LV" b="1" dirty="0">
                <a:sym typeface="Wingdings" panose="05000000000000000000" pitchFamily="2" charset="2"/>
              </a:rPr>
              <a:t></a:t>
            </a:r>
            <a:r>
              <a:rPr lang="lv-LV" b="1" dirty="0"/>
              <a:t> 1001 veidlapas</a:t>
            </a:r>
          </a:p>
          <a:p>
            <a:endParaRPr lang="lv-LV" dirty="0"/>
          </a:p>
        </p:txBody>
      </p:sp>
      <p:sp>
        <p:nvSpPr>
          <p:cNvPr id="4" name="Text Placeholder 3">
            <a:extLst>
              <a:ext uri="{FF2B5EF4-FFF2-40B4-BE49-F238E27FC236}">
                <a16:creationId xmlns:a16="http://schemas.microsoft.com/office/drawing/2014/main" id="{CA985631-8FF0-2BEA-CEC0-953F9A7ECB4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D8EC28C-70AA-EF9A-51CB-FD2E4C54C36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41316B97-33A7-3F6E-EBE9-A010E411CEAD}"/>
              </a:ext>
            </a:extLst>
          </p:cNvPr>
          <p:cNvSpPr>
            <a:spLocks noGrp="1"/>
          </p:cNvSpPr>
          <p:nvPr>
            <p:ph type="sldNum" sz="quarter" idx="13"/>
          </p:nvPr>
        </p:nvSpPr>
        <p:spPr/>
        <p:txBody>
          <a:bodyPr/>
          <a:lstStyle/>
          <a:p>
            <a:pPr>
              <a:defRPr/>
            </a:pPr>
            <a:fld id="{68FD5E4E-FEB7-486A-AB10-EE745B384A9E}" type="slidenum">
              <a:rPr lang="en-US" altLang="en-US" smtClean="0"/>
              <a:pPr>
                <a:defRPr/>
              </a:pPr>
              <a:t>2</a:t>
            </a:fld>
            <a:endParaRPr lang="en-US" altLang="en-US"/>
          </a:p>
        </p:txBody>
      </p:sp>
    </p:spTree>
    <p:extLst>
      <p:ext uri="{BB962C8B-B14F-4D97-AF65-F5344CB8AC3E}">
        <p14:creationId xmlns:p14="http://schemas.microsoft.com/office/powerpoint/2010/main" val="2913389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6883-228B-BBA1-4356-174354A1D6C2}"/>
              </a:ext>
            </a:extLst>
          </p:cNvPr>
          <p:cNvSpPr>
            <a:spLocks noGrp="1"/>
          </p:cNvSpPr>
          <p:nvPr>
            <p:ph type="title"/>
          </p:nvPr>
        </p:nvSpPr>
        <p:spPr>
          <a:xfrm>
            <a:off x="2554014" y="381000"/>
            <a:ext cx="6132786" cy="1036642"/>
          </a:xfrm>
        </p:spPr>
        <p:txBody>
          <a:bodyPr/>
          <a:lstStyle/>
          <a:p>
            <a:r>
              <a:rPr lang="lv-LV" altLang="en-US" dirty="0"/>
              <a:t>S1 veidlapu stingrāka kontrole (2)</a:t>
            </a:r>
            <a:endParaRPr lang="lv-LV" dirty="0"/>
          </a:p>
        </p:txBody>
      </p:sp>
      <p:sp>
        <p:nvSpPr>
          <p:cNvPr id="3" name="Content Placeholder 2">
            <a:extLst>
              <a:ext uri="{FF2B5EF4-FFF2-40B4-BE49-F238E27FC236}">
                <a16:creationId xmlns:a16="http://schemas.microsoft.com/office/drawing/2014/main" id="{83B19D54-A080-DB3D-0E45-13E3D052E91C}"/>
              </a:ext>
            </a:extLst>
          </p:cNvPr>
          <p:cNvSpPr>
            <a:spLocks noGrp="1"/>
          </p:cNvSpPr>
          <p:nvPr>
            <p:ph idx="1"/>
          </p:nvPr>
        </p:nvSpPr>
        <p:spPr>
          <a:xfrm>
            <a:off x="1400995" y="1566041"/>
            <a:ext cx="7285804" cy="1528000"/>
          </a:xfrm>
        </p:spPr>
        <p:txBody>
          <a:bodyPr>
            <a:normAutofit/>
          </a:bodyPr>
          <a:lstStyle/>
          <a:p>
            <a:pPr algn="just"/>
            <a:r>
              <a:rPr lang="lv-LV" sz="1800" dirty="0"/>
              <a:t>Piemēram dati par sešām dalībvalstīm, uz kurām izsniegts vislielākais S1 veidlapu skaits, no kurām ar trīs dalībvalstīm norēķināmies par faktiskajām izmaksām (Vācija, Lietuva, Francija) un ar trīs dalībvalstīm norēķināmies par vidējām izmaksām (Apvienotā Karaliste, Īrija un Spānija): </a:t>
            </a:r>
          </a:p>
          <a:p>
            <a:endParaRPr lang="lv-LV" dirty="0"/>
          </a:p>
        </p:txBody>
      </p:sp>
      <p:sp>
        <p:nvSpPr>
          <p:cNvPr id="4" name="Text Placeholder 3">
            <a:extLst>
              <a:ext uri="{FF2B5EF4-FFF2-40B4-BE49-F238E27FC236}">
                <a16:creationId xmlns:a16="http://schemas.microsoft.com/office/drawing/2014/main" id="{CA985631-8FF0-2BEA-CEC0-953F9A7ECB4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D8EC28C-70AA-EF9A-51CB-FD2E4C54C36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41316B97-33A7-3F6E-EBE9-A010E411CEAD}"/>
              </a:ext>
            </a:extLst>
          </p:cNvPr>
          <p:cNvSpPr>
            <a:spLocks noGrp="1"/>
          </p:cNvSpPr>
          <p:nvPr>
            <p:ph type="sldNum" sz="quarter" idx="13"/>
          </p:nvPr>
        </p:nvSpPr>
        <p:spPr/>
        <p:txBody>
          <a:bodyPr/>
          <a:lstStyle/>
          <a:p>
            <a:pPr>
              <a:defRPr/>
            </a:pPr>
            <a:fld id="{68FD5E4E-FEB7-486A-AB10-EE745B384A9E}" type="slidenum">
              <a:rPr lang="en-US" altLang="en-US" smtClean="0"/>
              <a:pPr>
                <a:defRPr/>
              </a:pPr>
              <a:t>3</a:t>
            </a:fld>
            <a:endParaRPr lang="en-US" altLang="en-US"/>
          </a:p>
        </p:txBody>
      </p:sp>
      <p:graphicFrame>
        <p:nvGraphicFramePr>
          <p:cNvPr id="7" name="Table 6">
            <a:extLst>
              <a:ext uri="{FF2B5EF4-FFF2-40B4-BE49-F238E27FC236}">
                <a16:creationId xmlns:a16="http://schemas.microsoft.com/office/drawing/2014/main" id="{937DF510-6A5F-F812-2084-5547DDB51778}"/>
              </a:ext>
            </a:extLst>
          </p:cNvPr>
          <p:cNvGraphicFramePr>
            <a:graphicFrameLocks noGrp="1"/>
          </p:cNvGraphicFramePr>
          <p:nvPr>
            <p:extLst>
              <p:ext uri="{D42A27DB-BD31-4B8C-83A1-F6EECF244321}">
                <p14:modId xmlns:p14="http://schemas.microsoft.com/office/powerpoint/2010/main" val="252972880"/>
              </p:ext>
            </p:extLst>
          </p:nvPr>
        </p:nvGraphicFramePr>
        <p:xfrm>
          <a:off x="1400995" y="3216399"/>
          <a:ext cx="7285804" cy="2863604"/>
        </p:xfrm>
        <a:graphic>
          <a:graphicData uri="http://schemas.openxmlformats.org/drawingml/2006/table">
            <a:tbl>
              <a:tblPr firstRow="1" bandRow="1">
                <a:tableStyleId>{5C22544A-7EE6-4342-B048-85BDC9FD1C3A}</a:tableStyleId>
              </a:tblPr>
              <a:tblGrid>
                <a:gridCol w="1360003">
                  <a:extLst>
                    <a:ext uri="{9D8B030D-6E8A-4147-A177-3AD203B41FA5}">
                      <a16:colId xmlns:a16="http://schemas.microsoft.com/office/drawing/2014/main" val="364518479"/>
                    </a:ext>
                  </a:extLst>
                </a:gridCol>
                <a:gridCol w="1975267">
                  <a:extLst>
                    <a:ext uri="{9D8B030D-6E8A-4147-A177-3AD203B41FA5}">
                      <a16:colId xmlns:a16="http://schemas.microsoft.com/office/drawing/2014/main" val="2942181217"/>
                    </a:ext>
                  </a:extLst>
                </a:gridCol>
                <a:gridCol w="1975267">
                  <a:extLst>
                    <a:ext uri="{9D8B030D-6E8A-4147-A177-3AD203B41FA5}">
                      <a16:colId xmlns:a16="http://schemas.microsoft.com/office/drawing/2014/main" val="1012511121"/>
                    </a:ext>
                  </a:extLst>
                </a:gridCol>
                <a:gridCol w="1975267">
                  <a:extLst>
                    <a:ext uri="{9D8B030D-6E8A-4147-A177-3AD203B41FA5}">
                      <a16:colId xmlns:a16="http://schemas.microsoft.com/office/drawing/2014/main" val="4274115843"/>
                    </a:ext>
                  </a:extLst>
                </a:gridCol>
              </a:tblGrid>
              <a:tr h="609776">
                <a:tc>
                  <a:txBody>
                    <a:bodyPr/>
                    <a:lstStyle/>
                    <a:p>
                      <a:r>
                        <a:rPr lang="lv-LV" sz="1700" dirty="0">
                          <a:latin typeface="Verdana" panose="020B0604030504040204" pitchFamily="34" charset="0"/>
                          <a:ea typeface="Verdana" panose="020B0604030504040204" pitchFamily="34" charset="0"/>
                        </a:rPr>
                        <a:t>Valsts</a:t>
                      </a:r>
                    </a:p>
                  </a:txBody>
                  <a:tcPr marL="91449" marR="91449" marT="45719" marB="45719"/>
                </a:tc>
                <a:tc>
                  <a:txBody>
                    <a:bodyPr/>
                    <a:lstStyle/>
                    <a:p>
                      <a:r>
                        <a:rPr lang="lv-LV" sz="1700" dirty="0">
                          <a:latin typeface="Verdana" panose="020B0604030504040204" pitchFamily="34" charset="0"/>
                          <a:ea typeface="Verdana" panose="020B0604030504040204" pitchFamily="34" charset="0"/>
                        </a:rPr>
                        <a:t>Spēkā uz 31.12.2021</a:t>
                      </a:r>
                    </a:p>
                  </a:txBody>
                  <a:tcPr marL="91449" marR="91449" marT="45719" marB="45719"/>
                </a:tc>
                <a:tc>
                  <a:txBody>
                    <a:bodyPr/>
                    <a:lstStyle/>
                    <a:p>
                      <a:r>
                        <a:rPr lang="lv-LV" sz="1700" dirty="0">
                          <a:latin typeface="Verdana" panose="020B0604030504040204" pitchFamily="34" charset="0"/>
                          <a:ea typeface="Verdana" panose="020B0604030504040204" pitchFamily="34" charset="0"/>
                        </a:rPr>
                        <a:t>Anulācijas 2022.gadā</a:t>
                      </a:r>
                    </a:p>
                  </a:txBody>
                  <a:tcPr marL="91449" marR="91449" marT="45719" marB="45719"/>
                </a:tc>
                <a:tc>
                  <a:txBody>
                    <a:bodyPr/>
                    <a:lstStyle/>
                    <a:p>
                      <a:r>
                        <a:rPr lang="lv-LV" sz="1700" dirty="0">
                          <a:latin typeface="Verdana" panose="020B0604030504040204" pitchFamily="34" charset="0"/>
                          <a:ea typeface="Verdana" panose="020B0604030504040204" pitchFamily="34" charset="0"/>
                        </a:rPr>
                        <a:t>Spēkā uz 31.12.2022</a:t>
                      </a:r>
                    </a:p>
                  </a:txBody>
                  <a:tcPr marL="91449" marR="91449" marT="45719" marB="45719"/>
                </a:tc>
                <a:extLst>
                  <a:ext uri="{0D108BD9-81ED-4DB2-BD59-A6C34878D82A}">
                    <a16:rowId xmlns:a16="http://schemas.microsoft.com/office/drawing/2014/main" val="3907389160"/>
                  </a:ext>
                </a:extLst>
              </a:tr>
              <a:tr h="385258">
                <a:tc>
                  <a:txBody>
                    <a:bodyPr/>
                    <a:lstStyle/>
                    <a:p>
                      <a:r>
                        <a:rPr lang="lv-LV" sz="1700" dirty="0">
                          <a:latin typeface="Verdana" panose="020B0604030504040204" pitchFamily="34" charset="0"/>
                          <a:ea typeface="Verdana" panose="020B0604030504040204" pitchFamily="34" charset="0"/>
                        </a:rPr>
                        <a:t>Vācija</a:t>
                      </a:r>
                    </a:p>
                  </a:txBody>
                  <a:tcPr marL="91449" marR="91449" marT="45719" marB="45719"/>
                </a:tc>
                <a:tc>
                  <a:txBody>
                    <a:bodyPr/>
                    <a:lstStyle/>
                    <a:p>
                      <a:pPr algn="l"/>
                      <a:r>
                        <a:rPr lang="lv-LV" sz="1700" dirty="0">
                          <a:latin typeface="Verdana" panose="020B0604030504040204" pitchFamily="34" charset="0"/>
                          <a:ea typeface="Verdana" panose="020B0604030504040204" pitchFamily="34" charset="0"/>
                        </a:rPr>
                        <a:t>310</a:t>
                      </a:r>
                    </a:p>
                  </a:txBody>
                  <a:tcPr marL="91449" marR="91449" marT="45719" marB="45719" anchor="ctr"/>
                </a:tc>
                <a:tc>
                  <a:txBody>
                    <a:bodyPr/>
                    <a:lstStyle/>
                    <a:p>
                      <a:pPr algn="l">
                        <a:lnSpc>
                          <a:spcPct val="107000"/>
                        </a:lnSpc>
                        <a:spcAft>
                          <a:spcPts val="600"/>
                        </a:spcAft>
                      </a:pPr>
                      <a:r>
                        <a:rPr lang="lv-LV" sz="17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-47</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algn="l">
                        <a:lnSpc>
                          <a:spcPct val="107000"/>
                        </a:lnSpc>
                        <a:spcAft>
                          <a:spcPts val="600"/>
                        </a:spcAft>
                      </a:pPr>
                      <a:r>
                        <a:rPr lang="lv-LV" sz="170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263</a:t>
                      </a:r>
                      <a:endParaRPr lang="lv-LV" sz="17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2922679"/>
                  </a:ext>
                </a:extLst>
              </a:tr>
              <a:tr h="385258">
                <a:tc>
                  <a:txBody>
                    <a:bodyPr/>
                    <a:lstStyle/>
                    <a:p>
                      <a:r>
                        <a:rPr lang="lv-LV" sz="1700" dirty="0">
                          <a:latin typeface="Verdana" panose="020B0604030504040204" pitchFamily="34" charset="0"/>
                          <a:ea typeface="Verdana" panose="020B0604030504040204" pitchFamily="34" charset="0"/>
                        </a:rPr>
                        <a:t>Anglija</a:t>
                      </a:r>
                    </a:p>
                  </a:txBody>
                  <a:tcPr marL="91449" marR="91449" marT="45719" marB="45719"/>
                </a:tc>
                <a:tc>
                  <a:txBody>
                    <a:bodyPr/>
                    <a:lstStyle/>
                    <a:p>
                      <a:pPr algn="l"/>
                      <a:r>
                        <a:rPr lang="lv-LV" sz="1700" dirty="0">
                          <a:latin typeface="Verdana" panose="020B0604030504040204" pitchFamily="34" charset="0"/>
                          <a:ea typeface="Verdana" panose="020B0604030504040204" pitchFamily="34" charset="0"/>
                        </a:rPr>
                        <a:t>236</a:t>
                      </a:r>
                    </a:p>
                  </a:txBody>
                  <a:tcPr marL="91449" marR="91449" marT="45719" marB="45719" anchor="ctr"/>
                </a:tc>
                <a:tc>
                  <a:txBody>
                    <a:bodyPr/>
                    <a:lstStyle/>
                    <a:p>
                      <a:pPr algn="l">
                        <a:lnSpc>
                          <a:spcPct val="107000"/>
                        </a:lnSpc>
                        <a:spcAft>
                          <a:spcPts val="600"/>
                        </a:spcAft>
                      </a:pPr>
                      <a:r>
                        <a:rPr lang="lv-LV" sz="17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-56</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algn="l">
                        <a:lnSpc>
                          <a:spcPct val="107000"/>
                        </a:lnSpc>
                        <a:spcAft>
                          <a:spcPts val="600"/>
                        </a:spcAft>
                      </a:pPr>
                      <a:r>
                        <a:rPr lang="lv-LV" sz="170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180</a:t>
                      </a:r>
                      <a:endParaRPr lang="lv-LV" sz="17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7587247"/>
                  </a:ext>
                </a:extLst>
              </a:tr>
              <a:tr h="370828">
                <a:tc>
                  <a:txBody>
                    <a:bodyPr/>
                    <a:lstStyle/>
                    <a:p>
                      <a:r>
                        <a:rPr lang="lv-LV" sz="1700" dirty="0">
                          <a:latin typeface="Verdana" panose="020B0604030504040204" pitchFamily="34" charset="0"/>
                          <a:ea typeface="Verdana" panose="020B0604030504040204" pitchFamily="34" charset="0"/>
                        </a:rPr>
                        <a:t>Īrija</a:t>
                      </a:r>
                    </a:p>
                  </a:txBody>
                  <a:tcPr marL="91449" marR="91449" marT="45719" marB="45719"/>
                </a:tc>
                <a:tc>
                  <a:txBody>
                    <a:bodyPr/>
                    <a:lstStyle/>
                    <a:p>
                      <a:pPr algn="l"/>
                      <a:r>
                        <a:rPr lang="lv-LV" sz="1700" dirty="0">
                          <a:latin typeface="Verdana" panose="020B0604030504040204" pitchFamily="34" charset="0"/>
                          <a:ea typeface="Verdana" panose="020B0604030504040204" pitchFamily="34" charset="0"/>
                        </a:rPr>
                        <a:t>185</a:t>
                      </a:r>
                    </a:p>
                  </a:txBody>
                  <a:tcPr marL="91449" marR="91449" marT="45719" marB="45719" anchor="ctr"/>
                </a:tc>
                <a:tc>
                  <a:txBody>
                    <a:bodyPr/>
                    <a:lstStyle/>
                    <a:p>
                      <a:pPr algn="l">
                        <a:lnSpc>
                          <a:spcPct val="107000"/>
                        </a:lnSpc>
                        <a:spcAft>
                          <a:spcPts val="600"/>
                        </a:spcAft>
                      </a:pPr>
                      <a:r>
                        <a:rPr lang="lv-LV" sz="17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-29</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algn="l">
                        <a:lnSpc>
                          <a:spcPct val="107000"/>
                        </a:lnSpc>
                        <a:spcAft>
                          <a:spcPts val="600"/>
                        </a:spcAft>
                      </a:pPr>
                      <a:r>
                        <a:rPr lang="lv-LV" sz="17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156</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4958110"/>
                  </a:ext>
                </a:extLst>
              </a:tr>
              <a:tr h="370828">
                <a:tc>
                  <a:txBody>
                    <a:bodyPr/>
                    <a:lstStyle/>
                    <a:p>
                      <a:r>
                        <a:rPr lang="lv-LV" sz="1700" dirty="0">
                          <a:latin typeface="Verdana" panose="020B0604030504040204" pitchFamily="34" charset="0"/>
                          <a:ea typeface="Verdana" panose="020B0604030504040204" pitchFamily="34" charset="0"/>
                        </a:rPr>
                        <a:t>Lietuva</a:t>
                      </a:r>
                    </a:p>
                  </a:txBody>
                  <a:tcPr marL="91449" marR="91449" marT="45719" marB="45719"/>
                </a:tc>
                <a:tc>
                  <a:txBody>
                    <a:bodyPr/>
                    <a:lstStyle/>
                    <a:p>
                      <a:pPr algn="l"/>
                      <a:r>
                        <a:rPr lang="lv-LV" sz="1700" dirty="0">
                          <a:latin typeface="Verdana" panose="020B0604030504040204" pitchFamily="34" charset="0"/>
                          <a:ea typeface="Verdana" panose="020B0604030504040204" pitchFamily="34" charset="0"/>
                        </a:rPr>
                        <a:t>177</a:t>
                      </a:r>
                    </a:p>
                  </a:txBody>
                  <a:tcPr marL="91449" marR="91449" marT="45719" marB="45719" anchor="ctr"/>
                </a:tc>
                <a:tc>
                  <a:txBody>
                    <a:bodyPr/>
                    <a:lstStyle/>
                    <a:p>
                      <a:pPr algn="l">
                        <a:lnSpc>
                          <a:spcPct val="107000"/>
                        </a:lnSpc>
                        <a:spcAft>
                          <a:spcPts val="600"/>
                        </a:spcAft>
                      </a:pPr>
                      <a:r>
                        <a:rPr lang="lv-LV" sz="17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-17</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algn="l">
                        <a:lnSpc>
                          <a:spcPct val="107000"/>
                        </a:lnSpc>
                        <a:spcAft>
                          <a:spcPts val="600"/>
                        </a:spcAft>
                      </a:pPr>
                      <a:r>
                        <a:rPr lang="lv-LV" sz="17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160</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8780440"/>
                  </a:ext>
                </a:extLst>
              </a:tr>
              <a:tr h="370828">
                <a:tc>
                  <a:txBody>
                    <a:bodyPr/>
                    <a:lstStyle/>
                    <a:p>
                      <a:r>
                        <a:rPr lang="lv-LV" sz="1700" dirty="0">
                          <a:latin typeface="Verdana" panose="020B0604030504040204" pitchFamily="34" charset="0"/>
                          <a:ea typeface="Verdana" panose="020B0604030504040204" pitchFamily="34" charset="0"/>
                        </a:rPr>
                        <a:t>Spānija</a:t>
                      </a:r>
                    </a:p>
                  </a:txBody>
                  <a:tcPr marL="91449" marR="91449" marT="45719" marB="45719"/>
                </a:tc>
                <a:tc>
                  <a:txBody>
                    <a:bodyPr/>
                    <a:lstStyle/>
                    <a:p>
                      <a:pPr algn="l"/>
                      <a:r>
                        <a:rPr lang="lv-LV" sz="1700" dirty="0">
                          <a:latin typeface="Verdana" panose="020B0604030504040204" pitchFamily="34" charset="0"/>
                          <a:ea typeface="Verdana" panose="020B0604030504040204" pitchFamily="34" charset="0"/>
                        </a:rPr>
                        <a:t>60</a:t>
                      </a:r>
                    </a:p>
                  </a:txBody>
                  <a:tcPr marL="91449" marR="91449" marT="45719" marB="45719" anchor="ctr"/>
                </a:tc>
                <a:tc>
                  <a:txBody>
                    <a:bodyPr/>
                    <a:lstStyle/>
                    <a:p>
                      <a:pPr algn="l">
                        <a:lnSpc>
                          <a:spcPct val="107000"/>
                        </a:lnSpc>
                        <a:spcAft>
                          <a:spcPts val="600"/>
                        </a:spcAft>
                      </a:pPr>
                      <a:r>
                        <a:rPr lang="lv-LV" sz="170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-8</a:t>
                      </a:r>
                      <a:endParaRPr lang="lv-LV" sz="17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algn="l">
                        <a:lnSpc>
                          <a:spcPct val="107000"/>
                        </a:lnSpc>
                        <a:spcAft>
                          <a:spcPts val="600"/>
                        </a:spcAft>
                      </a:pPr>
                      <a:r>
                        <a:rPr lang="lv-LV" sz="17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52</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50782189"/>
                  </a:ext>
                </a:extLst>
              </a:tr>
              <a:tr h="370828">
                <a:tc>
                  <a:txBody>
                    <a:bodyPr/>
                    <a:lstStyle/>
                    <a:p>
                      <a:r>
                        <a:rPr lang="lv-LV" sz="1700" b="0" dirty="0">
                          <a:latin typeface="Verdana" panose="020B0604030504040204" pitchFamily="34" charset="0"/>
                          <a:ea typeface="Verdana" panose="020B0604030504040204" pitchFamily="34" charset="0"/>
                        </a:rPr>
                        <a:t>Francija</a:t>
                      </a:r>
                    </a:p>
                  </a:txBody>
                  <a:tcPr marL="91449" marR="91449" marT="45719" marB="45719"/>
                </a:tc>
                <a:tc>
                  <a:txBody>
                    <a:bodyPr/>
                    <a:lstStyle/>
                    <a:p>
                      <a:pPr algn="l"/>
                      <a:r>
                        <a:rPr lang="lv-LV" sz="1700" b="0" dirty="0">
                          <a:latin typeface="Verdana" panose="020B0604030504040204" pitchFamily="34" charset="0"/>
                          <a:ea typeface="Verdana" panose="020B0604030504040204" pitchFamily="34" charset="0"/>
                        </a:rPr>
                        <a:t>44</a:t>
                      </a:r>
                    </a:p>
                  </a:txBody>
                  <a:tcPr marL="91449" marR="91449" marT="45719" marB="45719" anchor="ctr"/>
                </a:tc>
                <a:tc>
                  <a:txBody>
                    <a:bodyPr/>
                    <a:lstStyle/>
                    <a:p>
                      <a:pPr algn="l">
                        <a:lnSpc>
                          <a:spcPct val="107000"/>
                        </a:lnSpc>
                        <a:spcAft>
                          <a:spcPts val="600"/>
                        </a:spcAft>
                      </a:pPr>
                      <a:r>
                        <a:rPr lang="lv-LV" sz="170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-12</a:t>
                      </a:r>
                      <a:endParaRPr lang="lv-LV" sz="17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tc>
                  <a:txBody>
                    <a:bodyPr/>
                    <a:lstStyle/>
                    <a:p>
                      <a:pPr algn="l">
                        <a:lnSpc>
                          <a:spcPct val="107000"/>
                        </a:lnSpc>
                        <a:spcAft>
                          <a:spcPts val="600"/>
                        </a:spcAft>
                      </a:pPr>
                      <a:r>
                        <a:rPr lang="lv-LV" sz="17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32</a:t>
                      </a:r>
                      <a:endParaRPr lang="lv-LV" sz="17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8916809"/>
                  </a:ext>
                </a:extLst>
              </a:tr>
            </a:tbl>
          </a:graphicData>
        </a:graphic>
      </p:graphicFrame>
    </p:spTree>
    <p:extLst>
      <p:ext uri="{BB962C8B-B14F-4D97-AF65-F5344CB8AC3E}">
        <p14:creationId xmlns:p14="http://schemas.microsoft.com/office/powerpoint/2010/main" val="3673370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6883-228B-BBA1-4356-174354A1D6C2}"/>
              </a:ext>
            </a:extLst>
          </p:cNvPr>
          <p:cNvSpPr>
            <a:spLocks noGrp="1"/>
          </p:cNvSpPr>
          <p:nvPr>
            <p:ph type="title"/>
          </p:nvPr>
        </p:nvSpPr>
        <p:spPr>
          <a:xfrm>
            <a:off x="2554014" y="381000"/>
            <a:ext cx="6132786" cy="1036642"/>
          </a:xfrm>
        </p:spPr>
        <p:txBody>
          <a:bodyPr/>
          <a:lstStyle/>
          <a:p>
            <a:r>
              <a:rPr lang="lv-LV" altLang="en-US" dirty="0"/>
              <a:t>S1 veidlapu stingrāka kontrole (4)</a:t>
            </a:r>
            <a:endParaRPr lang="lv-LV" dirty="0"/>
          </a:p>
        </p:txBody>
      </p:sp>
      <p:sp>
        <p:nvSpPr>
          <p:cNvPr id="3" name="Content Placeholder 2">
            <a:extLst>
              <a:ext uri="{FF2B5EF4-FFF2-40B4-BE49-F238E27FC236}">
                <a16:creationId xmlns:a16="http://schemas.microsoft.com/office/drawing/2014/main" id="{83B19D54-A080-DB3D-0E45-13E3D052E91C}"/>
              </a:ext>
            </a:extLst>
          </p:cNvPr>
          <p:cNvSpPr>
            <a:spLocks noGrp="1"/>
          </p:cNvSpPr>
          <p:nvPr>
            <p:ph idx="1"/>
          </p:nvPr>
        </p:nvSpPr>
        <p:spPr>
          <a:xfrm>
            <a:off x="1070768" y="1752601"/>
            <a:ext cx="7616031" cy="1368972"/>
          </a:xfrm>
        </p:spPr>
        <p:txBody>
          <a:bodyPr>
            <a:normAutofit/>
          </a:bodyPr>
          <a:lstStyle/>
          <a:p>
            <a:pPr algn="just"/>
            <a:r>
              <a:rPr lang="lv-LV" dirty="0"/>
              <a:t>Anulāciju rezultātā iegūto finanšu resursu ietaupījums redzams gan vidējo izmaksu, gan faktisko izmaksu valstīs: </a:t>
            </a:r>
          </a:p>
        </p:txBody>
      </p:sp>
      <p:sp>
        <p:nvSpPr>
          <p:cNvPr id="4" name="Text Placeholder 3">
            <a:extLst>
              <a:ext uri="{FF2B5EF4-FFF2-40B4-BE49-F238E27FC236}">
                <a16:creationId xmlns:a16="http://schemas.microsoft.com/office/drawing/2014/main" id="{CA985631-8FF0-2BEA-CEC0-953F9A7ECB4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D8EC28C-70AA-EF9A-51CB-FD2E4C54C36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41316B97-33A7-3F6E-EBE9-A010E411CEAD}"/>
              </a:ext>
            </a:extLst>
          </p:cNvPr>
          <p:cNvSpPr>
            <a:spLocks noGrp="1"/>
          </p:cNvSpPr>
          <p:nvPr>
            <p:ph type="sldNum" sz="quarter" idx="13"/>
          </p:nvPr>
        </p:nvSpPr>
        <p:spPr/>
        <p:txBody>
          <a:bodyPr/>
          <a:lstStyle/>
          <a:p>
            <a:pPr>
              <a:defRPr/>
            </a:pPr>
            <a:fld id="{68FD5E4E-FEB7-486A-AB10-EE745B384A9E}" type="slidenum">
              <a:rPr lang="en-US" altLang="en-US" smtClean="0"/>
              <a:pPr>
                <a:defRPr/>
              </a:pPr>
              <a:t>4</a:t>
            </a:fld>
            <a:endParaRPr lang="en-US" altLang="en-US"/>
          </a:p>
        </p:txBody>
      </p:sp>
      <p:graphicFrame>
        <p:nvGraphicFramePr>
          <p:cNvPr id="7" name="Table 6">
            <a:extLst>
              <a:ext uri="{FF2B5EF4-FFF2-40B4-BE49-F238E27FC236}">
                <a16:creationId xmlns:a16="http://schemas.microsoft.com/office/drawing/2014/main" id="{A56A9C9E-FE08-6243-FC50-A07E7B242C60}"/>
              </a:ext>
            </a:extLst>
          </p:cNvPr>
          <p:cNvGraphicFramePr>
            <a:graphicFrameLocks noGrp="1"/>
          </p:cNvGraphicFramePr>
          <p:nvPr>
            <p:extLst>
              <p:ext uri="{D42A27DB-BD31-4B8C-83A1-F6EECF244321}">
                <p14:modId xmlns:p14="http://schemas.microsoft.com/office/powerpoint/2010/main" val="3263198958"/>
              </p:ext>
            </p:extLst>
          </p:nvPr>
        </p:nvGraphicFramePr>
        <p:xfrm>
          <a:off x="1070768" y="3302524"/>
          <a:ext cx="7326998" cy="2006379"/>
        </p:xfrm>
        <a:graphic>
          <a:graphicData uri="http://schemas.openxmlformats.org/drawingml/2006/table">
            <a:tbl>
              <a:tblPr firstRow="1" bandRow="1">
                <a:tableStyleId>{5C22544A-7EE6-4342-B048-85BDC9FD1C3A}</a:tableStyleId>
              </a:tblPr>
              <a:tblGrid>
                <a:gridCol w="1966722">
                  <a:extLst>
                    <a:ext uri="{9D8B030D-6E8A-4147-A177-3AD203B41FA5}">
                      <a16:colId xmlns:a16="http://schemas.microsoft.com/office/drawing/2014/main" val="2629455472"/>
                    </a:ext>
                  </a:extLst>
                </a:gridCol>
                <a:gridCol w="1166648">
                  <a:extLst>
                    <a:ext uri="{9D8B030D-6E8A-4147-A177-3AD203B41FA5}">
                      <a16:colId xmlns:a16="http://schemas.microsoft.com/office/drawing/2014/main" val="3333262912"/>
                    </a:ext>
                  </a:extLst>
                </a:gridCol>
                <a:gridCol w="1208690">
                  <a:extLst>
                    <a:ext uri="{9D8B030D-6E8A-4147-A177-3AD203B41FA5}">
                      <a16:colId xmlns:a16="http://schemas.microsoft.com/office/drawing/2014/main" val="831756016"/>
                    </a:ext>
                  </a:extLst>
                </a:gridCol>
                <a:gridCol w="1103586">
                  <a:extLst>
                    <a:ext uri="{9D8B030D-6E8A-4147-A177-3AD203B41FA5}">
                      <a16:colId xmlns:a16="http://schemas.microsoft.com/office/drawing/2014/main" val="2846000196"/>
                    </a:ext>
                  </a:extLst>
                </a:gridCol>
                <a:gridCol w="1881352">
                  <a:extLst>
                    <a:ext uri="{9D8B030D-6E8A-4147-A177-3AD203B41FA5}">
                      <a16:colId xmlns:a16="http://schemas.microsoft.com/office/drawing/2014/main" val="2053960978"/>
                    </a:ext>
                  </a:extLst>
                </a:gridCol>
              </a:tblGrid>
              <a:tr h="754469">
                <a:tc>
                  <a:txBody>
                    <a:bodyPr/>
                    <a:lstStyle/>
                    <a:p>
                      <a:r>
                        <a:rPr lang="lv-LV" sz="1700" dirty="0"/>
                        <a:t>Valsts</a:t>
                      </a:r>
                    </a:p>
                  </a:txBody>
                  <a:tcPr marL="91439" marR="91439" marT="45701" marB="45701"/>
                </a:tc>
                <a:tc>
                  <a:txBody>
                    <a:bodyPr/>
                    <a:lstStyle/>
                    <a:p>
                      <a:r>
                        <a:rPr lang="lv-LV" sz="1700" dirty="0"/>
                        <a:t>Spēkā uz</a:t>
                      </a:r>
                    </a:p>
                    <a:p>
                      <a:r>
                        <a:rPr lang="lv-LV" sz="1700" dirty="0"/>
                        <a:t>31.12.2021</a:t>
                      </a:r>
                    </a:p>
                  </a:txBody>
                  <a:tcPr marL="91439" marR="91439" marT="45701" marB="45701"/>
                </a:tc>
                <a:tc>
                  <a:txBody>
                    <a:bodyPr/>
                    <a:lstStyle/>
                    <a:p>
                      <a:r>
                        <a:rPr lang="lv-LV" sz="1700" dirty="0"/>
                        <a:t>Spēkā uz</a:t>
                      </a:r>
                    </a:p>
                    <a:p>
                      <a:r>
                        <a:rPr lang="lv-LV" sz="1700" dirty="0"/>
                        <a:t>31.12.2022</a:t>
                      </a:r>
                    </a:p>
                    <a:p>
                      <a:endParaRPr lang="lv-LV" sz="1700" dirty="0"/>
                    </a:p>
                  </a:txBody>
                  <a:tcPr marL="91439" marR="91439" marT="45701" marB="45701"/>
                </a:tc>
                <a:tc>
                  <a:txBody>
                    <a:bodyPr/>
                    <a:lstStyle/>
                    <a:p>
                      <a:r>
                        <a:rPr lang="lv-LV" sz="1700" dirty="0"/>
                        <a:t>Anulētās veidlapas</a:t>
                      </a:r>
                    </a:p>
                  </a:txBody>
                  <a:tcPr marL="91439" marR="91439" marT="45701" marB="45701"/>
                </a:tc>
                <a:tc>
                  <a:txBody>
                    <a:bodyPr/>
                    <a:lstStyle/>
                    <a:p>
                      <a:r>
                        <a:rPr lang="lv-LV" sz="1700" dirty="0"/>
                        <a:t>Ietaupījums par anulētājām S1</a:t>
                      </a:r>
                    </a:p>
                  </a:txBody>
                  <a:tcPr marL="91439" marR="91439" marT="45701" marB="45701"/>
                </a:tc>
                <a:extLst>
                  <a:ext uri="{0D108BD9-81ED-4DB2-BD59-A6C34878D82A}">
                    <a16:rowId xmlns:a16="http://schemas.microsoft.com/office/drawing/2014/main" val="735816798"/>
                  </a:ext>
                </a:extLst>
              </a:tr>
              <a:tr h="396357">
                <a:tc>
                  <a:txBody>
                    <a:bodyPr/>
                    <a:lstStyle/>
                    <a:p>
                      <a:r>
                        <a:rPr lang="lv-LV" sz="1700" dirty="0"/>
                        <a:t>Vidējās izmaksas</a:t>
                      </a:r>
                    </a:p>
                  </a:txBody>
                  <a:tcPr marL="91439" marR="91439" marT="45701" marB="45701"/>
                </a:tc>
                <a:tc>
                  <a:txBody>
                    <a:bodyPr/>
                    <a:lstStyle/>
                    <a:p>
                      <a:pPr algn="l"/>
                      <a:r>
                        <a:rPr lang="lv-LV" sz="1700" dirty="0"/>
                        <a:t>525</a:t>
                      </a:r>
                    </a:p>
                  </a:txBody>
                  <a:tcPr marL="91439" marR="91439" marT="45701" marB="45701"/>
                </a:tc>
                <a:tc>
                  <a:txBody>
                    <a:bodyPr/>
                    <a:lstStyle/>
                    <a:p>
                      <a:pPr algn="l"/>
                      <a:r>
                        <a:rPr lang="lv-LV" sz="1700" dirty="0"/>
                        <a:t>403</a:t>
                      </a:r>
                    </a:p>
                  </a:txBody>
                  <a:tcPr marL="91439" marR="91439" marT="45701" marB="45701"/>
                </a:tc>
                <a:tc>
                  <a:txBody>
                    <a:bodyPr/>
                    <a:lstStyle/>
                    <a:p>
                      <a:pPr algn="l"/>
                      <a:r>
                        <a:rPr lang="lv-LV" sz="1700" dirty="0">
                          <a:solidFill>
                            <a:srgbClr val="FF0000"/>
                          </a:solidFill>
                        </a:rPr>
                        <a:t>-122</a:t>
                      </a:r>
                    </a:p>
                  </a:txBody>
                  <a:tcPr marL="91439" marR="91439" marT="45701" marB="45701"/>
                </a:tc>
                <a:tc>
                  <a:txBody>
                    <a:bodyPr/>
                    <a:lstStyle/>
                    <a:p>
                      <a:pPr algn="l"/>
                      <a:r>
                        <a:rPr lang="lv-LV" sz="1700" dirty="0"/>
                        <a:t>869 688.13 €</a:t>
                      </a:r>
                    </a:p>
                  </a:txBody>
                  <a:tcPr marL="91439" marR="91439" marT="45701" marB="45701"/>
                </a:tc>
                <a:extLst>
                  <a:ext uri="{0D108BD9-81ED-4DB2-BD59-A6C34878D82A}">
                    <a16:rowId xmlns:a16="http://schemas.microsoft.com/office/drawing/2014/main" val="3359802057"/>
                  </a:ext>
                </a:extLst>
              </a:tr>
              <a:tr h="370690">
                <a:tc>
                  <a:txBody>
                    <a:bodyPr/>
                    <a:lstStyle/>
                    <a:p>
                      <a:r>
                        <a:rPr lang="lv-LV" sz="1700" dirty="0"/>
                        <a:t>Faktiskās izmaksas</a:t>
                      </a:r>
                    </a:p>
                  </a:txBody>
                  <a:tcPr marL="91439" marR="91439" marT="45701" marB="45701"/>
                </a:tc>
                <a:tc>
                  <a:txBody>
                    <a:bodyPr/>
                    <a:lstStyle/>
                    <a:p>
                      <a:pPr algn="l"/>
                      <a:r>
                        <a:rPr lang="lv-LV" sz="1700" dirty="0"/>
                        <a:t>686</a:t>
                      </a:r>
                    </a:p>
                  </a:txBody>
                  <a:tcPr marL="91439" marR="91439" marT="45701" marB="45701"/>
                </a:tc>
                <a:tc>
                  <a:txBody>
                    <a:bodyPr/>
                    <a:lstStyle/>
                    <a:p>
                      <a:pPr algn="l"/>
                      <a:r>
                        <a:rPr lang="lv-LV" sz="1700" dirty="0"/>
                        <a:t>598</a:t>
                      </a:r>
                    </a:p>
                  </a:txBody>
                  <a:tcPr marL="91439" marR="91439" marT="45701" marB="45701"/>
                </a:tc>
                <a:tc>
                  <a:txBody>
                    <a:bodyPr/>
                    <a:lstStyle/>
                    <a:p>
                      <a:pPr algn="l"/>
                      <a:r>
                        <a:rPr lang="lv-LV" sz="1700" dirty="0">
                          <a:solidFill>
                            <a:srgbClr val="FF0000"/>
                          </a:solidFill>
                        </a:rPr>
                        <a:t>-88</a:t>
                      </a:r>
                    </a:p>
                  </a:txBody>
                  <a:tcPr marL="91439" marR="91439" marT="45701" marB="45701"/>
                </a:tc>
                <a:tc>
                  <a:txBody>
                    <a:bodyPr/>
                    <a:lstStyle/>
                    <a:p>
                      <a:pPr algn="l"/>
                      <a:r>
                        <a:rPr lang="lv-LV" sz="1700" dirty="0"/>
                        <a:t>439 423.60 €</a:t>
                      </a:r>
                    </a:p>
                  </a:txBody>
                  <a:tcPr marL="91439" marR="91439" marT="45701" marB="45701"/>
                </a:tc>
                <a:extLst>
                  <a:ext uri="{0D108BD9-81ED-4DB2-BD59-A6C34878D82A}">
                    <a16:rowId xmlns:a16="http://schemas.microsoft.com/office/drawing/2014/main" val="2013770051"/>
                  </a:ext>
                </a:extLst>
              </a:tr>
              <a:tr h="370690">
                <a:tc>
                  <a:txBody>
                    <a:bodyPr/>
                    <a:lstStyle/>
                    <a:p>
                      <a:r>
                        <a:rPr lang="lv-LV" sz="1700" b="1" dirty="0"/>
                        <a:t>Kopā</a:t>
                      </a:r>
                    </a:p>
                  </a:txBody>
                  <a:tcPr marL="91439" marR="91439" marT="45701" marB="45701"/>
                </a:tc>
                <a:tc>
                  <a:txBody>
                    <a:bodyPr/>
                    <a:lstStyle/>
                    <a:p>
                      <a:r>
                        <a:rPr lang="lv-LV" sz="1700" b="1" dirty="0"/>
                        <a:t>1211</a:t>
                      </a:r>
                    </a:p>
                  </a:txBody>
                  <a:tcPr marL="91439" marR="91439" marT="45701" marB="45701"/>
                </a:tc>
                <a:tc>
                  <a:txBody>
                    <a:bodyPr/>
                    <a:lstStyle/>
                    <a:p>
                      <a:r>
                        <a:rPr lang="lv-LV" sz="1700" b="1" dirty="0"/>
                        <a:t>1001</a:t>
                      </a:r>
                    </a:p>
                  </a:txBody>
                  <a:tcPr marL="91439" marR="91439" marT="45701" marB="45701"/>
                </a:tc>
                <a:tc>
                  <a:txBody>
                    <a:bodyPr/>
                    <a:lstStyle/>
                    <a:p>
                      <a:r>
                        <a:rPr lang="lv-LV" sz="1700" b="1" dirty="0">
                          <a:solidFill>
                            <a:srgbClr val="FF0000"/>
                          </a:solidFill>
                        </a:rPr>
                        <a:t>-210</a:t>
                      </a:r>
                    </a:p>
                  </a:txBody>
                  <a:tcPr marL="91439" marR="91439" marT="45701" marB="45701"/>
                </a:tc>
                <a:tc>
                  <a:txBody>
                    <a:bodyPr/>
                    <a:lstStyle/>
                    <a:p>
                      <a:r>
                        <a:rPr lang="lv-LV" sz="1700" b="1" dirty="0"/>
                        <a:t>1 309 111.73 €</a:t>
                      </a:r>
                    </a:p>
                  </a:txBody>
                  <a:tcPr marL="91439" marR="91439" marT="45701" marB="45701"/>
                </a:tc>
                <a:extLst>
                  <a:ext uri="{0D108BD9-81ED-4DB2-BD59-A6C34878D82A}">
                    <a16:rowId xmlns:a16="http://schemas.microsoft.com/office/drawing/2014/main" val="807983265"/>
                  </a:ext>
                </a:extLst>
              </a:tr>
            </a:tbl>
          </a:graphicData>
        </a:graphic>
      </p:graphicFrame>
    </p:spTree>
    <p:extLst>
      <p:ext uri="{BB962C8B-B14F-4D97-AF65-F5344CB8AC3E}">
        <p14:creationId xmlns:p14="http://schemas.microsoft.com/office/powerpoint/2010/main" val="1184390038"/>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3C583720AAE409F22AE4083FE064C" ma:contentTypeVersion="13" ma:contentTypeDescription="Create a new document." ma:contentTypeScope="" ma:versionID="f15736b172b2cc4dede4cdbec4613239">
  <xsd:schema xmlns:xsd="http://www.w3.org/2001/XMLSchema" xmlns:xs="http://www.w3.org/2001/XMLSchema" xmlns:p="http://schemas.microsoft.com/office/2006/metadata/properties" xmlns:ns3="6072c56a-b7da-421e-8e24-df6d3c0d73a3" xmlns:ns4="8e65f5c6-a147-417a-a939-800cb26032c3" targetNamespace="http://schemas.microsoft.com/office/2006/metadata/properties" ma:root="true" ma:fieldsID="1d3741b84ee99a991b57a7c04fc62f1a" ns3:_="" ns4:_="">
    <xsd:import namespace="6072c56a-b7da-421e-8e24-df6d3c0d73a3"/>
    <xsd:import namespace="8e65f5c6-a147-417a-a939-800cb26032c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72c56a-b7da-421e-8e24-df6d3c0d73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e65f5c6-a147-417a-a939-800cb26032c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6072c56a-b7da-421e-8e24-df6d3c0d73a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8B1DB0-6656-4FAC-929E-DA25EB2175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72c56a-b7da-421e-8e24-df6d3c0d73a3"/>
    <ds:schemaRef ds:uri="8e65f5c6-a147-417a-a939-800cb26032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E54FCB-8339-4C65-BD2B-5991E597B6B8}">
  <ds:schemaRefs>
    <ds:schemaRef ds:uri="6072c56a-b7da-421e-8e24-df6d3c0d73a3"/>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http://purl.org/dc/elements/1.1/"/>
    <ds:schemaRef ds:uri="http://purl.org/dc/terms/"/>
    <ds:schemaRef ds:uri="http://purl.org/dc/dcmitype/"/>
    <ds:schemaRef ds:uri="http://schemas.openxmlformats.org/package/2006/metadata/core-properties"/>
    <ds:schemaRef ds:uri="8e65f5c6-a147-417a-a939-800cb26032c3"/>
  </ds:schemaRefs>
</ds:datastoreItem>
</file>

<file path=customXml/itemProps3.xml><?xml version="1.0" encoding="utf-8"?>
<ds:datastoreItem xmlns:ds="http://schemas.openxmlformats.org/officeDocument/2006/customXml" ds:itemID="{204D42F0-4515-414F-80CC-3A39DF97EC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412</TotalTime>
  <Words>240</Words>
  <Application>Microsoft Office PowerPoint</Application>
  <PresentationFormat>On-screen Show (4:3)</PresentationFormat>
  <Paragraphs>63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Times New Roman</vt:lpstr>
      <vt:lpstr>Verdana</vt:lpstr>
      <vt:lpstr>89_Prezentacija_templateLV</vt:lpstr>
      <vt:lpstr>Atskaite par paveikto pensionāriem izsniegto S1 veidlapu optimizēšanā</vt:lpstr>
      <vt:lpstr>S1 veidlapu stingrāka kontrole (1)</vt:lpstr>
      <vt:lpstr>S1 veidlapu stingrāka kontrole (2)</vt:lpstr>
      <vt:lpstr>S1 veidlapu stingrāka kontrole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Zane Arikāne</cp:lastModifiedBy>
  <cp:revision>54</cp:revision>
  <dcterms:created xsi:type="dcterms:W3CDTF">2014-11-20T14:46:47Z</dcterms:created>
  <dcterms:modified xsi:type="dcterms:W3CDTF">2023-04-27T09:42:58Z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0x010100F213C583720AAE409F22AE4083FE064C</vt:lpwstr>
  </property>
</Properties>
</file>