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87" r:id="rId2"/>
    <p:sldId id="558" r:id="rId3"/>
    <p:sldId id="571" r:id="rId4"/>
    <p:sldId id="584" r:id="rId5"/>
    <p:sldId id="612" r:id="rId6"/>
    <p:sldId id="580" r:id="rId7"/>
    <p:sldId id="581" r:id="rId8"/>
    <p:sldId id="582" r:id="rId9"/>
    <p:sldId id="610" r:id="rId10"/>
    <p:sldId id="585" r:id="rId11"/>
    <p:sldId id="611" r:id="rId12"/>
    <p:sldId id="587" r:id="rId13"/>
    <p:sldId id="527" r:id="rId14"/>
    <p:sldId id="478" r:id="rId15"/>
    <p:sldId id="531" r:id="rId16"/>
    <p:sldId id="622" r:id="rId17"/>
    <p:sldId id="557" r:id="rId18"/>
    <p:sldId id="621" r:id="rId19"/>
    <p:sldId id="539" r:id="rId20"/>
    <p:sldId id="523" r:id="rId21"/>
    <p:sldId id="617" r:id="rId22"/>
    <p:sldId id="594" r:id="rId23"/>
    <p:sldId id="613" r:id="rId24"/>
    <p:sldId id="597" r:id="rId25"/>
    <p:sldId id="588" r:id="rId26"/>
    <p:sldId id="614" r:id="rId27"/>
    <p:sldId id="591" r:id="rId28"/>
    <p:sldId id="593" r:id="rId29"/>
    <p:sldId id="563" r:id="rId30"/>
    <p:sldId id="525" r:id="rId31"/>
    <p:sldId id="526" r:id="rId32"/>
    <p:sldId id="601" r:id="rId33"/>
    <p:sldId id="602" r:id="rId34"/>
    <p:sldId id="603" r:id="rId35"/>
    <p:sldId id="540" r:id="rId36"/>
    <p:sldId id="541" r:id="rId37"/>
    <p:sldId id="545" r:id="rId38"/>
    <p:sldId id="618" r:id="rId39"/>
    <p:sldId id="573" r:id="rId40"/>
    <p:sldId id="600" r:id="rId41"/>
    <p:sldId id="598" r:id="rId42"/>
    <p:sldId id="599" r:id="rId43"/>
    <p:sldId id="511" r:id="rId44"/>
    <p:sldId id="384" r:id="rId4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02" userDrawn="1">
          <p15:clr>
            <a:srgbClr val="A4A3A4"/>
          </p15:clr>
        </p15:guide>
        <p15:guide id="3" orient="horz" pos="2750" userDrawn="1">
          <p15:clr>
            <a:srgbClr val="A4A3A4"/>
          </p15:clr>
        </p15:guide>
        <p15:guide id="4" pos="2547" userDrawn="1">
          <p15:clr>
            <a:srgbClr val="A4A3A4"/>
          </p15:clr>
        </p15:guide>
        <p15:guide id="5" pos="508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16CDCB-5450-320C-9BED-FFC80507F792}" name="Kristīne Putniņa" initials="KP" userId="S::kristine.putnina@vmnvd.gov.lv::0185a9d0-e03a-4f16-8b04-84ff881ffc6f" providerId="AD"/>
  <p188:author id="{136524DA-86A2-89D0-7542-E5E15F04908C}" name="Laura Kronberga" initials="LK" userId="S::Laura.Kronberga@vmnvd.gov.lv::f37e2a39-96e4-42f4-80dd-a05b6f7707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BD5"/>
    <a:srgbClr val="937031"/>
    <a:srgbClr val="D3B47B"/>
    <a:srgbClr val="F7F1E5"/>
    <a:srgbClr val="AACED2"/>
    <a:srgbClr val="FFFFFF"/>
    <a:srgbClr val="DDE6EB"/>
    <a:srgbClr val="87A6B7"/>
    <a:srgbClr val="ABC1CD"/>
    <a:srgbClr val="96B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2" autoAdjust="0"/>
    <p:restoredTop sz="81274" autoAdjust="0"/>
  </p:normalViewPr>
  <p:slideViewPr>
    <p:cSldViewPr snapToGrid="0" showGuides="1">
      <p:cViewPr varScale="1">
        <p:scale>
          <a:sx n="84" d="100"/>
          <a:sy n="84" d="100"/>
        </p:scale>
        <p:origin x="1332" y="90"/>
      </p:cViewPr>
      <p:guideLst>
        <p:guide orient="horz" pos="1502"/>
        <p:guide orient="horz" pos="2750"/>
        <p:guide pos="2547"/>
        <p:guide pos="50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8876611418042E-2"/>
          <c:y val="0.10853478046373952"/>
          <c:w val="0.89640883977900554"/>
          <c:h val="0.62728726496755738"/>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2-3AA0-433E-AC8B-6682EED22B83}"/>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3AA0-433E-AC8B-6682EED22B83}"/>
              </c:ext>
            </c:extLst>
          </c:dPt>
          <c:dLbls>
            <c:dLbl>
              <c:idx val="0"/>
              <c:layout>
                <c:manualLayout>
                  <c:x val="-4.6040515653775326E-3"/>
                  <c:y val="0"/>
                </c:manualLayout>
              </c:layout>
              <c:tx>
                <c:rich>
                  <a:bodyPr/>
                  <a:lstStyle/>
                  <a:p>
                    <a:fld id="{0963F2CE-EBA5-45DB-9205-FE7EF7E4F238}" type="VALUE">
                      <a:rPr lang="en-US" smtClean="0">
                        <a:solidFill>
                          <a:schemeClr val="accent1">
                            <a:lumMod val="75000"/>
                          </a:schemeClr>
                        </a:solidFill>
                      </a:rPr>
                      <a:pPr/>
                      <a:t>[VALUE]</a:t>
                    </a:fld>
                    <a:r>
                      <a:rPr lang="en-US" dirty="0">
                        <a:solidFill>
                          <a:schemeClr val="accent1">
                            <a:lumMod val="75000"/>
                          </a:schemeClr>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A0-433E-AC8B-6682EED22B83}"/>
                </c:ext>
              </c:extLst>
            </c:dLbl>
            <c:dLbl>
              <c:idx val="1"/>
              <c:tx>
                <c:rich>
                  <a:bodyPr/>
                  <a:lstStyle/>
                  <a:p>
                    <a:fld id="{83B7E863-65D8-4F39-B5FE-FBAE6D1ECF7D}" type="VALUE">
                      <a:rPr lang="en-US" smtClean="0">
                        <a:solidFill>
                          <a:schemeClr val="accent1">
                            <a:lumMod val="75000"/>
                          </a:schemeClr>
                        </a:solidFill>
                      </a:rPr>
                      <a:pPr/>
                      <a:t>[VALUE]</a:t>
                    </a:fld>
                    <a:r>
                      <a:rPr lang="en-US" dirty="0">
                        <a:solidFill>
                          <a:schemeClr val="accent1">
                            <a:lumMod val="75000"/>
                          </a:schemeClr>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A0-433E-AC8B-6682EED22B83}"/>
                </c:ext>
              </c:extLst>
            </c:dLbl>
            <c:dLbl>
              <c:idx val="2"/>
              <c:tx>
                <c:rich>
                  <a:bodyPr/>
                  <a:lstStyle/>
                  <a:p>
                    <a:fld id="{07FC8B59-622C-4A1A-9596-947E6806A8ED}" type="VALUE">
                      <a:rPr lang="en-US" smtClean="0">
                        <a:solidFill>
                          <a:schemeClr val="accent1">
                            <a:lumMod val="75000"/>
                          </a:schemeClr>
                        </a:solidFill>
                      </a:rPr>
                      <a:pPr/>
                      <a:t>[VALUE]</a:t>
                    </a:fld>
                    <a:r>
                      <a:rPr lang="en-US" dirty="0">
                        <a:solidFill>
                          <a:schemeClr val="accent1">
                            <a:lumMod val="75000"/>
                          </a:schemeClr>
                        </a:solidFill>
                      </a:rPr>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A0-433E-AC8B-6682EED22B83}"/>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accent1">
                        <a:lumMod val="7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Sheet1!$B$3:$B$5</c:f>
              <c:strCache>
                <c:ptCount val="3"/>
                <c:pt idx="0">
                  <c:v>dārgie ārmaļnieki</c:v>
                </c:pt>
                <c:pt idx="1">
                  <c:v>lētie ārmaļnieki</c:v>
                </c:pt>
                <c:pt idx="2">
                  <c:v>mazs skaits grupā</c:v>
                </c:pt>
              </c:strCache>
            </c:strRef>
          </c:cat>
          <c:val>
            <c:numRef>
              <c:f>Sheet1!$C$3:$C$5</c:f>
              <c:numCache>
                <c:formatCode>General</c:formatCode>
                <c:ptCount val="3"/>
                <c:pt idx="0">
                  <c:v>5.4</c:v>
                </c:pt>
                <c:pt idx="1">
                  <c:v>0.2</c:v>
                </c:pt>
                <c:pt idx="2">
                  <c:v>0.6</c:v>
                </c:pt>
              </c:numCache>
            </c:numRef>
          </c:val>
          <c:extLst>
            <c:ext xmlns:c16="http://schemas.microsoft.com/office/drawing/2014/chart" uri="{C3380CC4-5D6E-409C-BE32-E72D297353CC}">
              <c16:uniqueId val="{00000000-3AA0-433E-AC8B-6682EED22B83}"/>
            </c:ext>
          </c:extLst>
        </c:ser>
        <c:dLbls>
          <c:dLblPos val="outEnd"/>
          <c:showLegendKey val="0"/>
          <c:showVal val="1"/>
          <c:showCatName val="0"/>
          <c:showSerName val="0"/>
          <c:showPercent val="0"/>
          <c:showBubbleSize val="0"/>
        </c:dLbls>
        <c:gapWidth val="219"/>
        <c:overlap val="-27"/>
        <c:axId val="1660942783"/>
        <c:axId val="1656595983"/>
      </c:barChart>
      <c:catAx>
        <c:axId val="1660942783"/>
        <c:scaling>
          <c:orientation val="minMax"/>
        </c:scaling>
        <c:delete val="0"/>
        <c:axPos val="b"/>
        <c:numFmt formatCode="General" sourceLinked="1"/>
        <c:majorTickMark val="none"/>
        <c:minorTickMark val="none"/>
        <c:tickLblPos val="nextTo"/>
        <c:spPr>
          <a:noFill/>
          <a:ln w="9525" cap="flat" cmpd="sng" algn="ctr">
            <a:solidFill>
              <a:schemeClr val="accent1">
                <a:lumMod val="50000"/>
              </a:schemeClr>
            </a:solidFill>
            <a:round/>
          </a:ln>
          <a:effectLst/>
        </c:spPr>
        <c:txPr>
          <a:bodyPr rot="-60000000" spcFirstLastPara="1" vertOverflow="ellipsis" vert="horz" wrap="square" anchor="ctr" anchorCtr="1"/>
          <a:lstStyle/>
          <a:p>
            <a:pPr>
              <a:defRPr sz="2400" b="0" i="0" u="none" strike="noStrike" kern="1200" baseline="0">
                <a:solidFill>
                  <a:schemeClr val="accent4">
                    <a:lumMod val="75000"/>
                  </a:schemeClr>
                </a:solidFill>
                <a:latin typeface="+mn-lt"/>
                <a:ea typeface="+mn-ea"/>
                <a:cs typeface="+mn-cs"/>
              </a:defRPr>
            </a:pPr>
            <a:endParaRPr lang="lv-LV"/>
          </a:p>
        </c:txPr>
        <c:crossAx val="1656595983"/>
        <c:crosses val="autoZero"/>
        <c:auto val="1"/>
        <c:lblAlgn val="ctr"/>
        <c:lblOffset val="100"/>
        <c:noMultiLvlLbl val="0"/>
      </c:catAx>
      <c:valAx>
        <c:axId val="1656595983"/>
        <c:scaling>
          <c:orientation val="minMax"/>
        </c:scaling>
        <c:delete val="1"/>
        <c:axPos val="l"/>
        <c:numFmt formatCode="General" sourceLinked="1"/>
        <c:majorTickMark val="none"/>
        <c:minorTickMark val="none"/>
        <c:tickLblPos val="nextTo"/>
        <c:crossAx val="1660942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a:solidFill>
                  <a:schemeClr val="bg1"/>
                </a:solidFill>
              </a:rPr>
              <a:t>titrs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54-4ADD-A16E-B02F982961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54-4ADD-A16E-B02F98296146}"/>
              </c:ext>
            </c:extLst>
          </c:dPt>
          <c:dLbls>
            <c:dLbl>
              <c:idx val="0"/>
              <c:layout>
                <c:manualLayout>
                  <c:x val="7.9295851034981463E-2"/>
                  <c:y val="-0.19320382161216082"/>
                </c:manualLayout>
              </c:layout>
              <c:tx>
                <c:rich>
                  <a:bodyPr rot="0" spcFirstLastPara="1" vertOverflow="ellipsis" vert="horz" wrap="square" lIns="38100" tIns="19050" rIns="38100" bIns="19050" anchor="ctr" anchorCtr="1">
                    <a:noAutofit/>
                  </a:bodyPr>
                  <a:lstStyle/>
                  <a:p>
                    <a:pPr>
                      <a:defRPr sz="4400" b="0" i="0" u="none" strike="noStrike" kern="1200" baseline="0">
                        <a:solidFill>
                          <a:schemeClr val="accent4">
                            <a:lumMod val="50000"/>
                          </a:schemeClr>
                        </a:solidFill>
                        <a:latin typeface="+mn-lt"/>
                        <a:ea typeface="+mn-ea"/>
                        <a:cs typeface="+mn-cs"/>
                      </a:defRPr>
                    </a:pPr>
                    <a:fld id="{1749A98D-BFFB-4890-96A4-41F81A979DA5}" type="VALUE">
                      <a:rPr lang="en-US" sz="4800" b="1" smtClean="0">
                        <a:solidFill>
                          <a:schemeClr val="accent4">
                            <a:lumMod val="50000"/>
                          </a:schemeClr>
                        </a:solidFill>
                      </a:rPr>
                      <a:pPr>
                        <a:defRPr sz="4400">
                          <a:solidFill>
                            <a:schemeClr val="accent4">
                              <a:lumMod val="50000"/>
                            </a:schemeClr>
                          </a:solidFill>
                        </a:defRPr>
                      </a:pPr>
                      <a:t>[VALUE]</a:t>
                    </a:fld>
                    <a:r>
                      <a:rPr lang="en-US" dirty="0">
                        <a:solidFill>
                          <a:schemeClr val="accent4">
                            <a:lumMod val="50000"/>
                          </a:schemeClr>
                        </a:solidFill>
                      </a:rPr>
                      <a:t> %</a:t>
                    </a:r>
                  </a:p>
                </c:rich>
              </c:tx>
              <c:spPr>
                <a:noFill/>
                <a:ln>
                  <a:noFill/>
                </a:ln>
                <a:effectLst/>
              </c:spPr>
              <c:txPr>
                <a:bodyPr rot="0" spcFirstLastPara="1" vertOverflow="ellipsis" vert="horz" wrap="square" lIns="38100" tIns="19050" rIns="38100" bIns="19050" anchor="ctr" anchorCtr="1">
                  <a:noAutofit/>
                </a:bodyPr>
                <a:lstStyle/>
                <a:p>
                  <a:pPr>
                    <a:defRPr sz="4400" b="0" i="0" u="none" strike="noStrike" kern="1200" baseline="0">
                      <a:solidFill>
                        <a:schemeClr val="accent4">
                          <a:lumMod val="50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manualLayout>
                      <c:w val="0.24842608838297386"/>
                      <c:h val="0.17854477611940298"/>
                    </c:manualLayout>
                  </c15:layout>
                  <c15:dlblFieldTable/>
                  <c15:showDataLabelsRange val="0"/>
                </c:ext>
                <c:ext xmlns:c16="http://schemas.microsoft.com/office/drawing/2014/chart" uri="{C3380CC4-5D6E-409C-BE32-E72D297353CC}">
                  <c16:uniqueId val="{00000001-AD54-4ADD-A16E-B02F98296146}"/>
                </c:ext>
              </c:extLst>
            </c:dLbl>
            <c:dLbl>
              <c:idx val="1"/>
              <c:layout>
                <c:manualLayout>
                  <c:x val="-0.23199184425995664"/>
                  <c:y val="3.5379696008148123E-2"/>
                </c:manualLayout>
              </c:layout>
              <c:tx>
                <c:rich>
                  <a:bodyPr rot="0" spcFirstLastPara="1" vertOverflow="ellipsis" vert="horz" wrap="square" lIns="38100" tIns="19050" rIns="38100" bIns="19050" anchor="ctr" anchorCtr="1">
                    <a:noAutofit/>
                  </a:bodyPr>
                  <a:lstStyle/>
                  <a:p>
                    <a:pPr>
                      <a:defRPr sz="4400" b="0" i="0" u="none" strike="noStrike" kern="1200" baseline="0">
                        <a:solidFill>
                          <a:schemeClr val="accent4">
                            <a:lumMod val="50000"/>
                          </a:schemeClr>
                        </a:solidFill>
                        <a:latin typeface="+mn-lt"/>
                        <a:ea typeface="+mn-ea"/>
                        <a:cs typeface="+mn-cs"/>
                      </a:defRPr>
                    </a:pPr>
                    <a:fld id="{6A142A82-A963-43CF-BB23-C6A0DAEABD14}" type="VALUE">
                      <a:rPr lang="en-US" smtClean="0">
                        <a:solidFill>
                          <a:schemeClr val="accent4">
                            <a:lumMod val="50000"/>
                          </a:schemeClr>
                        </a:solidFill>
                      </a:rPr>
                      <a:pPr>
                        <a:defRPr sz="4400">
                          <a:solidFill>
                            <a:schemeClr val="accent4">
                              <a:lumMod val="50000"/>
                            </a:schemeClr>
                          </a:solidFill>
                        </a:defRPr>
                      </a:pPr>
                      <a:t>[VALUE]</a:t>
                    </a:fld>
                    <a:r>
                      <a:rPr lang="en-US" dirty="0">
                        <a:solidFill>
                          <a:schemeClr val="accent4">
                            <a:lumMod val="50000"/>
                          </a:schemeClr>
                        </a:solidFill>
                      </a:rPr>
                      <a:t> %</a:t>
                    </a:r>
                  </a:p>
                </c:rich>
              </c:tx>
              <c:spPr>
                <a:noFill/>
                <a:ln>
                  <a:noFill/>
                </a:ln>
                <a:effectLst/>
              </c:spPr>
              <c:txPr>
                <a:bodyPr rot="0" spcFirstLastPara="1" vertOverflow="ellipsis" vert="horz" wrap="square" lIns="38100" tIns="19050" rIns="38100" bIns="19050" anchor="ctr" anchorCtr="1">
                  <a:noAutofit/>
                </a:bodyPr>
                <a:lstStyle/>
                <a:p>
                  <a:pPr>
                    <a:defRPr sz="4400" b="0" i="0" u="none" strike="noStrike" kern="1200" baseline="0">
                      <a:solidFill>
                        <a:schemeClr val="accent4">
                          <a:lumMod val="50000"/>
                        </a:schemeClr>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manualLayout>
                      <c:w val="0.33742065360036511"/>
                      <c:h val="0.21585820895522387"/>
                    </c:manualLayout>
                  </c15:layout>
                  <c15:dlblFieldTable/>
                  <c15:showDataLabelsRange val="0"/>
                </c:ext>
                <c:ext xmlns:c16="http://schemas.microsoft.com/office/drawing/2014/chart" uri="{C3380CC4-5D6E-409C-BE32-E72D297353CC}">
                  <c16:uniqueId val="{00000003-AD54-4ADD-A16E-B02F98296146}"/>
                </c:ext>
              </c:extLst>
            </c:dLbl>
            <c:spPr>
              <a:noFill/>
              <a:ln>
                <a:noFill/>
              </a:ln>
              <a:effectLst/>
            </c:spPr>
            <c:txPr>
              <a:bodyPr rot="0" spcFirstLastPara="1" vertOverflow="ellipsis" vert="horz" wrap="square" lIns="38100" tIns="19050" rIns="38100" bIns="19050" anchor="ctr" anchorCtr="1">
                <a:spAutoFit/>
              </a:bodyPr>
              <a:lstStyle/>
              <a:p>
                <a:pPr>
                  <a:defRPr sz="4400" b="0" i="0" u="none" strike="noStrike" kern="1200" baseline="0">
                    <a:solidFill>
                      <a:schemeClr val="accent4">
                        <a:lumMod val="50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Sheet1!$A$9:$A$10</c:f>
              <c:numCache>
                <c:formatCode>General</c:formatCode>
                <c:ptCount val="2"/>
                <c:pt idx="0">
                  <c:v>6.2</c:v>
                </c:pt>
                <c:pt idx="1">
                  <c:v>83.8</c:v>
                </c:pt>
              </c:numCache>
            </c:numRef>
          </c:val>
          <c:extLst>
            <c:ext xmlns:c16="http://schemas.microsoft.com/office/drawing/2014/chart" uri="{C3380CC4-5D6E-409C-BE32-E72D297353CC}">
              <c16:uniqueId val="{00000004-AD54-4ADD-A16E-B02F9829614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26124-7F89-453A-A0B0-97F07FB19471}" type="datetimeFigureOut">
              <a:rPr lang="lv-LV" smtClean="0"/>
              <a:pPr/>
              <a:t>03.10.2023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74AE5-9296-42CE-AFEA-182C6E5E72B8}" type="slidenum">
              <a:rPr lang="lv-LV" smtClean="0"/>
              <a:pPr/>
              <a:t>‹#›</a:t>
            </a:fld>
            <a:endParaRPr lang="lv-LV"/>
          </a:p>
        </p:txBody>
      </p:sp>
    </p:spTree>
    <p:extLst>
      <p:ext uri="{BB962C8B-B14F-4D97-AF65-F5344CB8AC3E}">
        <p14:creationId xmlns:p14="http://schemas.microsoft.com/office/powerpoint/2010/main" val="379480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76C74AE5-9296-42CE-AFEA-182C6E5E72B8}" type="slidenum">
              <a:rPr lang="lv-LV" smtClean="0"/>
              <a:pPr/>
              <a:t>1</a:t>
            </a:fld>
            <a:endParaRPr lang="lv-LV" dirty="0"/>
          </a:p>
        </p:txBody>
      </p:sp>
    </p:spTree>
    <p:extLst>
      <p:ext uri="{BB962C8B-B14F-4D97-AF65-F5344CB8AC3E}">
        <p14:creationId xmlns:p14="http://schemas.microsoft.com/office/powerpoint/2010/main" val="43375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16</a:t>
            </a:fld>
            <a:endParaRPr lang="lv-LV"/>
          </a:p>
        </p:txBody>
      </p:sp>
    </p:spTree>
    <p:extLst>
      <p:ext uri="{BB962C8B-B14F-4D97-AF65-F5344CB8AC3E}">
        <p14:creationId xmlns:p14="http://schemas.microsoft.com/office/powerpoint/2010/main" val="40127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17</a:t>
            </a:fld>
            <a:endParaRPr lang="lv-LV"/>
          </a:p>
        </p:txBody>
      </p:sp>
    </p:spTree>
    <p:extLst>
      <p:ext uri="{BB962C8B-B14F-4D97-AF65-F5344CB8AC3E}">
        <p14:creationId xmlns:p14="http://schemas.microsoft.com/office/powerpoint/2010/main" val="159108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18</a:t>
            </a:fld>
            <a:endParaRPr lang="lv-LV"/>
          </a:p>
        </p:txBody>
      </p:sp>
    </p:spTree>
    <p:extLst>
      <p:ext uri="{BB962C8B-B14F-4D97-AF65-F5344CB8AC3E}">
        <p14:creationId xmlns:p14="http://schemas.microsoft.com/office/powerpoint/2010/main" val="426319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19</a:t>
            </a:fld>
            <a:endParaRPr lang="lv-LV"/>
          </a:p>
        </p:txBody>
      </p:sp>
    </p:spTree>
    <p:extLst>
      <p:ext uri="{BB962C8B-B14F-4D97-AF65-F5344CB8AC3E}">
        <p14:creationId xmlns:p14="http://schemas.microsoft.com/office/powerpoint/2010/main" val="134152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20</a:t>
            </a:fld>
            <a:endParaRPr lang="lv-LV"/>
          </a:p>
        </p:txBody>
      </p:sp>
    </p:spTree>
    <p:extLst>
      <p:ext uri="{BB962C8B-B14F-4D97-AF65-F5344CB8AC3E}">
        <p14:creationId xmlns:p14="http://schemas.microsoft.com/office/powerpoint/2010/main" val="362860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21</a:t>
            </a:fld>
            <a:endParaRPr lang="lv-LV"/>
          </a:p>
        </p:txBody>
      </p:sp>
    </p:spTree>
    <p:extLst>
      <p:ext uri="{BB962C8B-B14F-4D97-AF65-F5344CB8AC3E}">
        <p14:creationId xmlns:p14="http://schemas.microsoft.com/office/powerpoint/2010/main" val="28065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22</a:t>
            </a:fld>
            <a:endParaRPr lang="lv-LV"/>
          </a:p>
        </p:txBody>
      </p:sp>
    </p:spTree>
    <p:extLst>
      <p:ext uri="{BB962C8B-B14F-4D97-AF65-F5344CB8AC3E}">
        <p14:creationId xmlns:p14="http://schemas.microsoft.com/office/powerpoint/2010/main" val="4052369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23</a:t>
            </a:fld>
            <a:endParaRPr lang="lv-LV"/>
          </a:p>
        </p:txBody>
      </p:sp>
    </p:spTree>
    <p:extLst>
      <p:ext uri="{BB962C8B-B14F-4D97-AF65-F5344CB8AC3E}">
        <p14:creationId xmlns:p14="http://schemas.microsoft.com/office/powerpoint/2010/main" val="362642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24</a:t>
            </a:fld>
            <a:endParaRPr lang="lv-LV"/>
          </a:p>
        </p:txBody>
      </p:sp>
    </p:spTree>
    <p:extLst>
      <p:ext uri="{BB962C8B-B14F-4D97-AF65-F5344CB8AC3E}">
        <p14:creationId xmlns:p14="http://schemas.microsoft.com/office/powerpoint/2010/main" val="2613369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25</a:t>
            </a:fld>
            <a:endParaRPr lang="lv-LV"/>
          </a:p>
        </p:txBody>
      </p:sp>
    </p:spTree>
    <p:extLst>
      <p:ext uri="{BB962C8B-B14F-4D97-AF65-F5344CB8AC3E}">
        <p14:creationId xmlns:p14="http://schemas.microsoft.com/office/powerpoint/2010/main" val="376965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a:t>
            </a:fld>
            <a:endParaRPr lang="lv-LV"/>
          </a:p>
        </p:txBody>
      </p:sp>
    </p:spTree>
    <p:extLst>
      <p:ext uri="{BB962C8B-B14F-4D97-AF65-F5344CB8AC3E}">
        <p14:creationId xmlns:p14="http://schemas.microsoft.com/office/powerpoint/2010/main" val="1471843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26</a:t>
            </a:fld>
            <a:endParaRPr lang="lv-LV"/>
          </a:p>
        </p:txBody>
      </p:sp>
    </p:spTree>
    <p:extLst>
      <p:ext uri="{BB962C8B-B14F-4D97-AF65-F5344CB8AC3E}">
        <p14:creationId xmlns:p14="http://schemas.microsoft.com/office/powerpoint/2010/main" val="386905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27</a:t>
            </a:fld>
            <a:endParaRPr lang="lv-LV"/>
          </a:p>
        </p:txBody>
      </p:sp>
    </p:spTree>
    <p:extLst>
      <p:ext uri="{BB962C8B-B14F-4D97-AF65-F5344CB8AC3E}">
        <p14:creationId xmlns:p14="http://schemas.microsoft.com/office/powerpoint/2010/main" val="3365196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28</a:t>
            </a:fld>
            <a:endParaRPr lang="lv-LV"/>
          </a:p>
        </p:txBody>
      </p:sp>
    </p:spTree>
    <p:extLst>
      <p:ext uri="{BB962C8B-B14F-4D97-AF65-F5344CB8AC3E}">
        <p14:creationId xmlns:p14="http://schemas.microsoft.com/office/powerpoint/2010/main" val="4170762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29</a:t>
            </a:fld>
            <a:endParaRPr lang="lv-LV"/>
          </a:p>
        </p:txBody>
      </p:sp>
    </p:spTree>
    <p:extLst>
      <p:ext uri="{BB962C8B-B14F-4D97-AF65-F5344CB8AC3E}">
        <p14:creationId xmlns:p14="http://schemas.microsoft.com/office/powerpoint/2010/main" val="190193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30</a:t>
            </a:fld>
            <a:endParaRPr lang="lv-LV"/>
          </a:p>
        </p:txBody>
      </p:sp>
    </p:spTree>
    <p:extLst>
      <p:ext uri="{BB962C8B-B14F-4D97-AF65-F5344CB8AC3E}">
        <p14:creationId xmlns:p14="http://schemas.microsoft.com/office/powerpoint/2010/main" val="3890201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31</a:t>
            </a:fld>
            <a:endParaRPr lang="lv-LV"/>
          </a:p>
        </p:txBody>
      </p:sp>
    </p:spTree>
    <p:extLst>
      <p:ext uri="{BB962C8B-B14F-4D97-AF65-F5344CB8AC3E}">
        <p14:creationId xmlns:p14="http://schemas.microsoft.com/office/powerpoint/2010/main" val="786057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32</a:t>
            </a:fld>
            <a:endParaRPr lang="lv-LV"/>
          </a:p>
        </p:txBody>
      </p:sp>
    </p:spTree>
    <p:extLst>
      <p:ext uri="{BB962C8B-B14F-4D97-AF65-F5344CB8AC3E}">
        <p14:creationId xmlns:p14="http://schemas.microsoft.com/office/powerpoint/2010/main" val="330696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33</a:t>
            </a:fld>
            <a:endParaRPr lang="lv-LV"/>
          </a:p>
        </p:txBody>
      </p:sp>
    </p:spTree>
    <p:extLst>
      <p:ext uri="{BB962C8B-B14F-4D97-AF65-F5344CB8AC3E}">
        <p14:creationId xmlns:p14="http://schemas.microsoft.com/office/powerpoint/2010/main" val="24085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34</a:t>
            </a:fld>
            <a:endParaRPr lang="lv-LV"/>
          </a:p>
        </p:txBody>
      </p:sp>
    </p:spTree>
    <p:extLst>
      <p:ext uri="{BB962C8B-B14F-4D97-AF65-F5344CB8AC3E}">
        <p14:creationId xmlns:p14="http://schemas.microsoft.com/office/powerpoint/2010/main" val="39289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35</a:t>
            </a:fld>
            <a:endParaRPr lang="lv-LV"/>
          </a:p>
        </p:txBody>
      </p:sp>
    </p:spTree>
    <p:extLst>
      <p:ext uri="{BB962C8B-B14F-4D97-AF65-F5344CB8AC3E}">
        <p14:creationId xmlns:p14="http://schemas.microsoft.com/office/powerpoint/2010/main" val="372965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a:t>
            </a:fld>
            <a:endParaRPr lang="lv-LV"/>
          </a:p>
        </p:txBody>
      </p:sp>
    </p:spTree>
    <p:extLst>
      <p:ext uri="{BB962C8B-B14F-4D97-AF65-F5344CB8AC3E}">
        <p14:creationId xmlns:p14="http://schemas.microsoft.com/office/powerpoint/2010/main" val="3185252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36</a:t>
            </a:fld>
            <a:endParaRPr lang="lv-LV"/>
          </a:p>
        </p:txBody>
      </p:sp>
    </p:spTree>
    <p:extLst>
      <p:ext uri="{BB962C8B-B14F-4D97-AF65-F5344CB8AC3E}">
        <p14:creationId xmlns:p14="http://schemas.microsoft.com/office/powerpoint/2010/main" val="2605476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37</a:t>
            </a:fld>
            <a:endParaRPr lang="lv-LV"/>
          </a:p>
        </p:txBody>
      </p:sp>
    </p:spTree>
    <p:extLst>
      <p:ext uri="{BB962C8B-B14F-4D97-AF65-F5344CB8AC3E}">
        <p14:creationId xmlns:p14="http://schemas.microsoft.com/office/powerpoint/2010/main" val="3873955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38</a:t>
            </a:fld>
            <a:endParaRPr lang="lv-LV"/>
          </a:p>
        </p:txBody>
      </p:sp>
    </p:spTree>
    <p:extLst>
      <p:ext uri="{BB962C8B-B14F-4D97-AF65-F5344CB8AC3E}">
        <p14:creationId xmlns:p14="http://schemas.microsoft.com/office/powerpoint/2010/main" val="3171853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39</a:t>
            </a:fld>
            <a:endParaRPr lang="lv-LV"/>
          </a:p>
        </p:txBody>
      </p:sp>
    </p:spTree>
    <p:extLst>
      <p:ext uri="{BB962C8B-B14F-4D97-AF65-F5344CB8AC3E}">
        <p14:creationId xmlns:p14="http://schemas.microsoft.com/office/powerpoint/2010/main" val="2422260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40</a:t>
            </a:fld>
            <a:endParaRPr lang="lv-LV"/>
          </a:p>
        </p:txBody>
      </p:sp>
    </p:spTree>
    <p:extLst>
      <p:ext uri="{BB962C8B-B14F-4D97-AF65-F5344CB8AC3E}">
        <p14:creationId xmlns:p14="http://schemas.microsoft.com/office/powerpoint/2010/main" val="65071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41</a:t>
            </a:fld>
            <a:endParaRPr lang="lv-LV"/>
          </a:p>
        </p:txBody>
      </p:sp>
    </p:spTree>
    <p:extLst>
      <p:ext uri="{BB962C8B-B14F-4D97-AF65-F5344CB8AC3E}">
        <p14:creationId xmlns:p14="http://schemas.microsoft.com/office/powerpoint/2010/main" val="146930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42</a:t>
            </a:fld>
            <a:endParaRPr lang="lv-LV"/>
          </a:p>
        </p:txBody>
      </p:sp>
    </p:spTree>
    <p:extLst>
      <p:ext uri="{BB962C8B-B14F-4D97-AF65-F5344CB8AC3E}">
        <p14:creationId xmlns:p14="http://schemas.microsoft.com/office/powerpoint/2010/main" val="1438726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sym typeface="Wingdings" panose="05000000000000000000" pitchFamily="2" charset="2"/>
              </a:rPr>
              <a:t></a:t>
            </a:r>
          </a:p>
          <a:p>
            <a:r>
              <a:rPr lang="lv-LV" dirty="0">
                <a:sym typeface="Wingdings" panose="05000000000000000000" pitchFamily="2" charset="2"/>
              </a:rPr>
              <a:t>Jautājumi</a:t>
            </a:r>
            <a:endParaRPr lang="lv-LV" dirty="0"/>
          </a:p>
        </p:txBody>
      </p:sp>
      <p:sp>
        <p:nvSpPr>
          <p:cNvPr id="4" name="Slide Number Placeholder 3"/>
          <p:cNvSpPr>
            <a:spLocks noGrp="1"/>
          </p:cNvSpPr>
          <p:nvPr>
            <p:ph type="sldNum" sz="quarter" idx="5"/>
          </p:nvPr>
        </p:nvSpPr>
        <p:spPr/>
        <p:txBody>
          <a:bodyPr/>
          <a:lstStyle/>
          <a:p>
            <a:fld id="{76C74AE5-9296-42CE-AFEA-182C6E5E72B8}" type="slidenum">
              <a:rPr lang="lv-LV" smtClean="0"/>
              <a:pPr/>
              <a:t>43</a:t>
            </a:fld>
            <a:endParaRPr lang="lv-LV"/>
          </a:p>
        </p:txBody>
      </p:sp>
    </p:spTree>
    <p:extLst>
      <p:ext uri="{BB962C8B-B14F-4D97-AF65-F5344CB8AC3E}">
        <p14:creationId xmlns:p14="http://schemas.microsoft.com/office/powerpoint/2010/main" val="204538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6C74AE5-9296-42CE-AFEA-182C6E5E72B8}" type="slidenum">
              <a:rPr lang="lv-LV" smtClean="0"/>
              <a:pPr/>
              <a:t>44</a:t>
            </a:fld>
            <a:endParaRPr lang="lv-LV"/>
          </a:p>
        </p:txBody>
      </p:sp>
    </p:spTree>
    <p:extLst>
      <p:ext uri="{BB962C8B-B14F-4D97-AF65-F5344CB8AC3E}">
        <p14:creationId xmlns:p14="http://schemas.microsoft.com/office/powerpoint/2010/main" val="166211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6C74AE5-9296-42CE-AFEA-182C6E5E72B8}" type="slidenum">
              <a:rPr lang="lv-LV" smtClean="0"/>
              <a:pPr/>
              <a:t>4</a:t>
            </a:fld>
            <a:endParaRPr lang="lv-LV"/>
          </a:p>
        </p:txBody>
      </p:sp>
    </p:spTree>
    <p:extLst>
      <p:ext uri="{BB962C8B-B14F-4D97-AF65-F5344CB8AC3E}">
        <p14:creationId xmlns:p14="http://schemas.microsoft.com/office/powerpoint/2010/main" val="363842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6C74AE5-9296-42CE-AFEA-182C6E5E72B8}" type="slidenum">
              <a:rPr lang="lv-LV" smtClean="0"/>
              <a:pPr/>
              <a:t>5</a:t>
            </a:fld>
            <a:endParaRPr lang="lv-LV"/>
          </a:p>
        </p:txBody>
      </p:sp>
    </p:spTree>
    <p:extLst>
      <p:ext uri="{BB962C8B-B14F-4D97-AF65-F5344CB8AC3E}">
        <p14:creationId xmlns:p14="http://schemas.microsoft.com/office/powerpoint/2010/main" val="313914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ĀI iesniedz dienestam tarifa veidlapu, kur atšifrē materiālu izmaksas. </a:t>
            </a:r>
          </a:p>
        </p:txBody>
      </p:sp>
      <p:sp>
        <p:nvSpPr>
          <p:cNvPr id="4" name="Slide Number Placeholder 3"/>
          <p:cNvSpPr>
            <a:spLocks noGrp="1"/>
          </p:cNvSpPr>
          <p:nvPr>
            <p:ph type="sldNum" sz="quarter" idx="5"/>
          </p:nvPr>
        </p:nvSpPr>
        <p:spPr/>
        <p:txBody>
          <a:bodyPr/>
          <a:lstStyle/>
          <a:p>
            <a:fld id="{76C74AE5-9296-42CE-AFEA-182C6E5E72B8}" type="slidenum">
              <a:rPr lang="lv-LV" smtClean="0"/>
              <a:pPr/>
              <a:t>6</a:t>
            </a:fld>
            <a:endParaRPr lang="lv-LV"/>
          </a:p>
        </p:txBody>
      </p:sp>
    </p:spTree>
    <p:extLst>
      <p:ext uri="{BB962C8B-B14F-4D97-AF65-F5344CB8AC3E}">
        <p14:creationId xmlns:p14="http://schemas.microsoft.com/office/powerpoint/2010/main" val="28178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13</a:t>
            </a:fld>
            <a:endParaRPr lang="lv-LV"/>
          </a:p>
        </p:txBody>
      </p:sp>
    </p:spTree>
    <p:extLst>
      <p:ext uri="{BB962C8B-B14F-4D97-AF65-F5344CB8AC3E}">
        <p14:creationId xmlns:p14="http://schemas.microsoft.com/office/powerpoint/2010/main" val="226424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mj-lt"/>
              <a:buNone/>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14</a:t>
            </a:fld>
            <a:endParaRPr lang="lv-LV"/>
          </a:p>
        </p:txBody>
      </p:sp>
    </p:spTree>
    <p:extLst>
      <p:ext uri="{BB962C8B-B14F-4D97-AF65-F5344CB8AC3E}">
        <p14:creationId xmlns:p14="http://schemas.microsoft.com/office/powerpoint/2010/main" val="191499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lv-LV" sz="1800" dirty="0">
              <a:effectLst/>
              <a:highlight>
                <a:srgbClr val="FFFF00"/>
              </a:highligh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6C74AE5-9296-42CE-AFEA-182C6E5E72B8}" type="slidenum">
              <a:rPr lang="lv-LV" smtClean="0"/>
              <a:pPr/>
              <a:t>15</a:t>
            </a:fld>
            <a:endParaRPr lang="lv-LV"/>
          </a:p>
        </p:txBody>
      </p:sp>
    </p:spTree>
    <p:extLst>
      <p:ext uri="{BB962C8B-B14F-4D97-AF65-F5344CB8AC3E}">
        <p14:creationId xmlns:p14="http://schemas.microsoft.com/office/powerpoint/2010/main" val="315353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D84C-27FB-7872-E4BF-A9B140FE36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652BAF3-7EAC-A3AC-E469-10883DDED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F10A6A38-1200-CC0A-EAD2-5C16A32B7AFB}"/>
              </a:ext>
            </a:extLst>
          </p:cNvPr>
          <p:cNvSpPr>
            <a:spLocks noGrp="1"/>
          </p:cNvSpPr>
          <p:nvPr>
            <p:ph type="dt" sz="half" idx="10"/>
          </p:nvPr>
        </p:nvSpPr>
        <p:spPr/>
        <p:txBody>
          <a:bodyPr/>
          <a:lstStyle/>
          <a:p>
            <a:fld id="{BEF6E4A6-FE47-401C-ABA9-665DED69DF88}" type="datetime1">
              <a:rPr lang="lv-LV" smtClean="0"/>
              <a:t>03.10.2023</a:t>
            </a:fld>
            <a:endParaRPr lang="lv-LV"/>
          </a:p>
        </p:txBody>
      </p:sp>
      <p:sp>
        <p:nvSpPr>
          <p:cNvPr id="5" name="Footer Placeholder 4">
            <a:extLst>
              <a:ext uri="{FF2B5EF4-FFF2-40B4-BE49-F238E27FC236}">
                <a16:creationId xmlns:a16="http://schemas.microsoft.com/office/drawing/2014/main" id="{8D028FE1-4FB6-FD93-3FE9-5C6FCBF33D5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B7A572D-51D6-8644-6946-D332A7585BE6}"/>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195179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A245-A134-5ECC-C3A3-0D1B7FA44DF9}"/>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7A2D2E0-F1A6-FE2E-1E51-B73C69010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0D1D3BD-04DD-D294-9E9B-047AF39D424F}"/>
              </a:ext>
            </a:extLst>
          </p:cNvPr>
          <p:cNvSpPr>
            <a:spLocks noGrp="1"/>
          </p:cNvSpPr>
          <p:nvPr>
            <p:ph type="dt" sz="half" idx="10"/>
          </p:nvPr>
        </p:nvSpPr>
        <p:spPr/>
        <p:txBody>
          <a:bodyPr/>
          <a:lstStyle/>
          <a:p>
            <a:fld id="{3F5C9F99-615D-4BE4-B8B5-868ED3A7B0D2}" type="datetime1">
              <a:rPr lang="lv-LV" smtClean="0"/>
              <a:t>03.10.2023</a:t>
            </a:fld>
            <a:endParaRPr lang="lv-LV"/>
          </a:p>
        </p:txBody>
      </p:sp>
      <p:sp>
        <p:nvSpPr>
          <p:cNvPr id="5" name="Footer Placeholder 4">
            <a:extLst>
              <a:ext uri="{FF2B5EF4-FFF2-40B4-BE49-F238E27FC236}">
                <a16:creationId xmlns:a16="http://schemas.microsoft.com/office/drawing/2014/main" id="{F21A6F11-C0A3-793C-200A-5DA979C08D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A671F3E-58A9-8400-3AAF-E989921E4DAA}"/>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273933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E3D70-0571-C33D-35D4-7B9A9DF040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51B4394-1AA3-5A70-E877-FE855225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2EFE5C0-3983-3E81-BB3A-8B7651C994F1}"/>
              </a:ext>
            </a:extLst>
          </p:cNvPr>
          <p:cNvSpPr>
            <a:spLocks noGrp="1"/>
          </p:cNvSpPr>
          <p:nvPr>
            <p:ph type="dt" sz="half" idx="10"/>
          </p:nvPr>
        </p:nvSpPr>
        <p:spPr/>
        <p:txBody>
          <a:bodyPr/>
          <a:lstStyle/>
          <a:p>
            <a:fld id="{EBFA7D3B-6E0D-45CA-B5D2-218596923A11}" type="datetime1">
              <a:rPr lang="lv-LV" smtClean="0"/>
              <a:t>03.10.2023</a:t>
            </a:fld>
            <a:endParaRPr lang="lv-LV"/>
          </a:p>
        </p:txBody>
      </p:sp>
      <p:sp>
        <p:nvSpPr>
          <p:cNvPr id="5" name="Footer Placeholder 4">
            <a:extLst>
              <a:ext uri="{FF2B5EF4-FFF2-40B4-BE49-F238E27FC236}">
                <a16:creationId xmlns:a16="http://schemas.microsoft.com/office/drawing/2014/main" id="{4A0AAECE-AB06-C7C6-905A-5839B4A01B3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245F06F-64CF-BE34-251F-0C30A0D06DE0}"/>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233335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3EA7-5ED5-88D6-577B-2FAF9E1B97E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93390F1-B17B-8EDC-C817-E75D313E23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A07878D-2A6C-B9EA-636C-4B03CC15921B}"/>
              </a:ext>
            </a:extLst>
          </p:cNvPr>
          <p:cNvSpPr>
            <a:spLocks noGrp="1"/>
          </p:cNvSpPr>
          <p:nvPr>
            <p:ph type="dt" sz="half" idx="10"/>
          </p:nvPr>
        </p:nvSpPr>
        <p:spPr/>
        <p:txBody>
          <a:bodyPr/>
          <a:lstStyle/>
          <a:p>
            <a:fld id="{FF1FB589-3C29-4D84-8391-07A616177F28}" type="datetime1">
              <a:rPr lang="lv-LV" smtClean="0"/>
              <a:t>03.10.2023</a:t>
            </a:fld>
            <a:endParaRPr lang="lv-LV"/>
          </a:p>
        </p:txBody>
      </p:sp>
      <p:sp>
        <p:nvSpPr>
          <p:cNvPr id="5" name="Footer Placeholder 4">
            <a:extLst>
              <a:ext uri="{FF2B5EF4-FFF2-40B4-BE49-F238E27FC236}">
                <a16:creationId xmlns:a16="http://schemas.microsoft.com/office/drawing/2014/main" id="{46025080-0AE8-0A50-27BC-859F0FCC837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C33B1E9-C83A-611F-9074-19373D4FD50F}"/>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200803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0E33-A664-D2F1-F9A8-05E011615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0F473A53-BE64-268D-DDC3-C93094F80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CBA45-A4F9-3D90-B893-C8851AABB83E}"/>
              </a:ext>
            </a:extLst>
          </p:cNvPr>
          <p:cNvSpPr>
            <a:spLocks noGrp="1"/>
          </p:cNvSpPr>
          <p:nvPr>
            <p:ph type="dt" sz="half" idx="10"/>
          </p:nvPr>
        </p:nvSpPr>
        <p:spPr/>
        <p:txBody>
          <a:bodyPr/>
          <a:lstStyle/>
          <a:p>
            <a:fld id="{7CAB7BEB-0B54-4FC9-8D3B-A0B302F0DEC1}" type="datetime1">
              <a:rPr lang="lv-LV" smtClean="0"/>
              <a:t>03.10.2023</a:t>
            </a:fld>
            <a:endParaRPr lang="lv-LV"/>
          </a:p>
        </p:txBody>
      </p:sp>
      <p:sp>
        <p:nvSpPr>
          <p:cNvPr id="5" name="Footer Placeholder 4">
            <a:extLst>
              <a:ext uri="{FF2B5EF4-FFF2-40B4-BE49-F238E27FC236}">
                <a16:creationId xmlns:a16="http://schemas.microsoft.com/office/drawing/2014/main" id="{C7562350-C1B8-BE92-2D7C-F20E085FC06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AB46CF1-D3F8-C340-716E-C9C3B44FC758}"/>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243080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AAFF-1415-38D3-0551-9EE27DDC061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DEF6798-4B40-85B9-0DE8-7995BC2694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A52D880-1C48-8970-48E7-1C88C65C6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88889484-7264-F912-910E-64CE6792482F}"/>
              </a:ext>
            </a:extLst>
          </p:cNvPr>
          <p:cNvSpPr>
            <a:spLocks noGrp="1"/>
          </p:cNvSpPr>
          <p:nvPr>
            <p:ph type="dt" sz="half" idx="10"/>
          </p:nvPr>
        </p:nvSpPr>
        <p:spPr/>
        <p:txBody>
          <a:bodyPr/>
          <a:lstStyle/>
          <a:p>
            <a:fld id="{E933D23B-5A7A-4518-A7AC-EF738A485937}" type="datetime1">
              <a:rPr lang="lv-LV" smtClean="0"/>
              <a:t>03.10.2023</a:t>
            </a:fld>
            <a:endParaRPr lang="lv-LV"/>
          </a:p>
        </p:txBody>
      </p:sp>
      <p:sp>
        <p:nvSpPr>
          <p:cNvPr id="6" name="Footer Placeholder 5">
            <a:extLst>
              <a:ext uri="{FF2B5EF4-FFF2-40B4-BE49-F238E27FC236}">
                <a16:creationId xmlns:a16="http://schemas.microsoft.com/office/drawing/2014/main" id="{3B68C21A-136C-2340-A7F9-6900751ECB2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EF0DA3C-5ADA-F0A0-432C-D07A12123ADE}"/>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139434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CCEF-5B3A-EF3E-90BA-A644AF63C1AE}"/>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AE2DD54D-896D-F4F5-9FFF-E22AC52C5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C5129-DE8C-F96B-880B-BD545B78BD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9DA9C01-E361-B7D8-6802-76C8754A5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99F812-CC61-B2D7-729D-5239D13E3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CCA3C0C3-17BE-6922-1491-5ABBB09DC735}"/>
              </a:ext>
            </a:extLst>
          </p:cNvPr>
          <p:cNvSpPr>
            <a:spLocks noGrp="1"/>
          </p:cNvSpPr>
          <p:nvPr>
            <p:ph type="dt" sz="half" idx="10"/>
          </p:nvPr>
        </p:nvSpPr>
        <p:spPr/>
        <p:txBody>
          <a:bodyPr/>
          <a:lstStyle/>
          <a:p>
            <a:fld id="{FE14E3A1-4B60-4B69-A4FF-5C8267D99DFB}" type="datetime1">
              <a:rPr lang="lv-LV" smtClean="0"/>
              <a:t>03.10.2023</a:t>
            </a:fld>
            <a:endParaRPr lang="lv-LV"/>
          </a:p>
        </p:txBody>
      </p:sp>
      <p:sp>
        <p:nvSpPr>
          <p:cNvPr id="8" name="Footer Placeholder 7">
            <a:extLst>
              <a:ext uri="{FF2B5EF4-FFF2-40B4-BE49-F238E27FC236}">
                <a16:creationId xmlns:a16="http://schemas.microsoft.com/office/drawing/2014/main" id="{CE63031B-5FAF-3D63-F668-45ABFCF39607}"/>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A4EA9B0A-8767-BE57-C0EF-ABC61253F61C}"/>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1057180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C3A7-294B-F0FC-34DB-3C61144FF17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EA9632BA-6C3B-60E3-6B85-6DF2A19C5F6A}"/>
              </a:ext>
            </a:extLst>
          </p:cNvPr>
          <p:cNvSpPr>
            <a:spLocks noGrp="1"/>
          </p:cNvSpPr>
          <p:nvPr>
            <p:ph type="dt" sz="half" idx="10"/>
          </p:nvPr>
        </p:nvSpPr>
        <p:spPr/>
        <p:txBody>
          <a:bodyPr/>
          <a:lstStyle/>
          <a:p>
            <a:fld id="{EF5E097A-4FE9-415E-B956-A2233F7F023C}" type="datetime1">
              <a:rPr lang="lv-LV" smtClean="0"/>
              <a:t>03.10.2023</a:t>
            </a:fld>
            <a:endParaRPr lang="lv-LV"/>
          </a:p>
        </p:txBody>
      </p:sp>
      <p:sp>
        <p:nvSpPr>
          <p:cNvPr id="4" name="Footer Placeholder 3">
            <a:extLst>
              <a:ext uri="{FF2B5EF4-FFF2-40B4-BE49-F238E27FC236}">
                <a16:creationId xmlns:a16="http://schemas.microsoft.com/office/drawing/2014/main" id="{5B2AD942-BAF2-9DFD-AEDD-5B2BB35739C9}"/>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BEBB219-1742-25E6-762D-BEEDBE2AAFF9}"/>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406559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2E127F-AC04-65BA-1414-692A42F3AD5B}"/>
              </a:ext>
            </a:extLst>
          </p:cNvPr>
          <p:cNvSpPr>
            <a:spLocks noGrp="1"/>
          </p:cNvSpPr>
          <p:nvPr>
            <p:ph type="dt" sz="half" idx="10"/>
          </p:nvPr>
        </p:nvSpPr>
        <p:spPr/>
        <p:txBody>
          <a:bodyPr/>
          <a:lstStyle/>
          <a:p>
            <a:fld id="{E627909A-C9AE-4097-BAC2-E545BB708DD8}" type="datetime1">
              <a:rPr lang="lv-LV" smtClean="0"/>
              <a:t>03.10.2023</a:t>
            </a:fld>
            <a:endParaRPr lang="lv-LV"/>
          </a:p>
        </p:txBody>
      </p:sp>
      <p:sp>
        <p:nvSpPr>
          <p:cNvPr id="3" name="Footer Placeholder 2">
            <a:extLst>
              <a:ext uri="{FF2B5EF4-FFF2-40B4-BE49-F238E27FC236}">
                <a16:creationId xmlns:a16="http://schemas.microsoft.com/office/drawing/2014/main" id="{46B05B8F-A5C7-5DA2-7FFB-2177303426A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8A81F5A4-F2CD-E818-B2B2-A95CBABA03D8}"/>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282123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F7D2-FEA9-DB23-098E-21CBF7FE8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40A06E1-7651-2480-BB4A-5C541FCDC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CDB0C9A-848A-4B5E-C507-C81024CBA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7ADFE-AC9F-6B15-9AE7-CE24E6EF7156}"/>
              </a:ext>
            </a:extLst>
          </p:cNvPr>
          <p:cNvSpPr>
            <a:spLocks noGrp="1"/>
          </p:cNvSpPr>
          <p:nvPr>
            <p:ph type="dt" sz="half" idx="10"/>
          </p:nvPr>
        </p:nvSpPr>
        <p:spPr/>
        <p:txBody>
          <a:bodyPr/>
          <a:lstStyle/>
          <a:p>
            <a:fld id="{A40CDAE2-DC93-4A0F-935E-41A756E16666}" type="datetime1">
              <a:rPr lang="lv-LV" smtClean="0"/>
              <a:t>03.10.2023</a:t>
            </a:fld>
            <a:endParaRPr lang="lv-LV"/>
          </a:p>
        </p:txBody>
      </p:sp>
      <p:sp>
        <p:nvSpPr>
          <p:cNvPr id="6" name="Footer Placeholder 5">
            <a:extLst>
              <a:ext uri="{FF2B5EF4-FFF2-40B4-BE49-F238E27FC236}">
                <a16:creationId xmlns:a16="http://schemas.microsoft.com/office/drawing/2014/main" id="{87C7E037-C5AE-3EA4-E008-F51D032D6A3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7D8E748-368C-2135-6265-D51FFBE979A7}"/>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115344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64D7-74B2-1785-7EBA-361530F71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4DBA2C1-E693-571F-F897-A7BFB0D3A2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36D36E56-33E7-866D-E366-57EFA20DA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B55ED-32EA-121C-5A0E-52F98F322848}"/>
              </a:ext>
            </a:extLst>
          </p:cNvPr>
          <p:cNvSpPr>
            <a:spLocks noGrp="1"/>
          </p:cNvSpPr>
          <p:nvPr>
            <p:ph type="dt" sz="half" idx="10"/>
          </p:nvPr>
        </p:nvSpPr>
        <p:spPr/>
        <p:txBody>
          <a:bodyPr/>
          <a:lstStyle/>
          <a:p>
            <a:fld id="{C1C01CF2-BED1-4071-A82F-2FD79A447BBD}" type="datetime1">
              <a:rPr lang="lv-LV" smtClean="0"/>
              <a:t>03.10.2023</a:t>
            </a:fld>
            <a:endParaRPr lang="lv-LV"/>
          </a:p>
        </p:txBody>
      </p:sp>
      <p:sp>
        <p:nvSpPr>
          <p:cNvPr id="6" name="Footer Placeholder 5">
            <a:extLst>
              <a:ext uri="{FF2B5EF4-FFF2-40B4-BE49-F238E27FC236}">
                <a16:creationId xmlns:a16="http://schemas.microsoft.com/office/drawing/2014/main" id="{A9710F3F-407D-79A7-C317-2801C957C4D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B1A41DE-CD50-5E2B-91A4-B4D1AD13339F}"/>
              </a:ext>
            </a:extLst>
          </p:cNvPr>
          <p:cNvSpPr>
            <a:spLocks noGrp="1"/>
          </p:cNvSpPr>
          <p:nvPr>
            <p:ph type="sldNum" sz="quarter" idx="12"/>
          </p:nvPr>
        </p:nvSpPr>
        <p:spPr/>
        <p:txBody>
          <a:bodyPr/>
          <a:lstStyle/>
          <a:p>
            <a:fld id="{5EA49F70-3092-4678-A691-4ABD5EED2EC4}" type="slidenum">
              <a:rPr lang="lv-LV" smtClean="0"/>
              <a:pPr/>
              <a:t>‹#›</a:t>
            </a:fld>
            <a:endParaRPr lang="lv-LV"/>
          </a:p>
        </p:txBody>
      </p:sp>
    </p:spTree>
    <p:extLst>
      <p:ext uri="{BB962C8B-B14F-4D97-AF65-F5344CB8AC3E}">
        <p14:creationId xmlns:p14="http://schemas.microsoft.com/office/powerpoint/2010/main" val="209721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D3581-05A0-B53E-5B14-2DF25F44DD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A3930B6-C739-6CC7-01E7-3CB90E788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92B66E-78A4-4707-7CD9-6F1BE6D9B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7B735-9B40-4FC2-AAC3-403D3CF7245D}" type="datetime1">
              <a:rPr lang="lv-LV" smtClean="0"/>
              <a:t>03.10.2023</a:t>
            </a:fld>
            <a:endParaRPr lang="lv-LV"/>
          </a:p>
        </p:txBody>
      </p:sp>
      <p:sp>
        <p:nvSpPr>
          <p:cNvPr id="5" name="Footer Placeholder 4">
            <a:extLst>
              <a:ext uri="{FF2B5EF4-FFF2-40B4-BE49-F238E27FC236}">
                <a16:creationId xmlns:a16="http://schemas.microsoft.com/office/drawing/2014/main" id="{1390FB3C-8C5F-65AC-FB49-30CA274761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6FA1FD6-A9EF-54D8-3E42-F634A5C1C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49F70-3092-4678-A691-4ABD5EED2EC4}" type="slidenum">
              <a:rPr lang="lv-LV" smtClean="0"/>
              <a:pPr/>
              <a:t>‹#›</a:t>
            </a:fld>
            <a:endParaRPr lang="lv-LV"/>
          </a:p>
        </p:txBody>
      </p:sp>
    </p:spTree>
    <p:extLst>
      <p:ext uri="{BB962C8B-B14F-4D97-AF65-F5344CB8AC3E}">
        <p14:creationId xmlns:p14="http://schemas.microsoft.com/office/powerpoint/2010/main" val="384461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ho.int/standards/classifications/international-classification-of-health-interven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8587F-B841-7F32-E90B-01DB171CA024}"/>
              </a:ext>
            </a:extLst>
          </p:cNvPr>
          <p:cNvSpPr txBox="1"/>
          <p:nvPr/>
        </p:nvSpPr>
        <p:spPr>
          <a:xfrm>
            <a:off x="1304543" y="2935149"/>
            <a:ext cx="9582912" cy="1323439"/>
          </a:xfrm>
          <a:prstGeom prst="rect">
            <a:avLst/>
          </a:prstGeom>
          <a:noFill/>
        </p:spPr>
        <p:txBody>
          <a:bodyPr wrap="square" rtlCol="0">
            <a:spAutoFit/>
          </a:bodyPr>
          <a:lstStyle/>
          <a:p>
            <a:pPr algn="ctr"/>
            <a:r>
              <a:rPr lang="lv-LV" sz="4000" b="1" dirty="0"/>
              <a:t>Aktuālie jautājumi</a:t>
            </a:r>
          </a:p>
          <a:p>
            <a:pPr algn="ctr"/>
            <a:r>
              <a:rPr lang="lv-LV" sz="4000" b="1" dirty="0"/>
              <a:t>par tarifiem un DRG</a:t>
            </a:r>
          </a:p>
        </p:txBody>
      </p:sp>
      <p:sp>
        <p:nvSpPr>
          <p:cNvPr id="3" name="TextBox 2">
            <a:extLst>
              <a:ext uri="{FF2B5EF4-FFF2-40B4-BE49-F238E27FC236}">
                <a16:creationId xmlns:a16="http://schemas.microsoft.com/office/drawing/2014/main" id="{8C22E889-5265-BF11-62C0-EAD0EA9EE066}"/>
              </a:ext>
            </a:extLst>
          </p:cNvPr>
          <p:cNvSpPr txBox="1"/>
          <p:nvPr/>
        </p:nvSpPr>
        <p:spPr>
          <a:xfrm>
            <a:off x="4953000" y="6071575"/>
            <a:ext cx="2346960" cy="369332"/>
          </a:xfrm>
          <a:prstGeom prst="rect">
            <a:avLst/>
          </a:prstGeom>
          <a:noFill/>
        </p:spPr>
        <p:txBody>
          <a:bodyPr wrap="square" rtlCol="0">
            <a:spAutoFit/>
          </a:bodyPr>
          <a:lstStyle/>
          <a:p>
            <a:pPr algn="ctr"/>
            <a:r>
              <a:rPr lang="lv-LV" dirty="0"/>
              <a:t>2023.10.03.</a:t>
            </a:r>
          </a:p>
        </p:txBody>
      </p:sp>
      <p:sp>
        <p:nvSpPr>
          <p:cNvPr id="2" name="TextBox 1">
            <a:extLst>
              <a:ext uri="{FF2B5EF4-FFF2-40B4-BE49-F238E27FC236}">
                <a16:creationId xmlns:a16="http://schemas.microsoft.com/office/drawing/2014/main" id="{A85C1AE0-4884-473B-20EF-54DFE8A76A04}"/>
              </a:ext>
            </a:extLst>
          </p:cNvPr>
          <p:cNvSpPr txBox="1"/>
          <p:nvPr/>
        </p:nvSpPr>
        <p:spPr>
          <a:xfrm>
            <a:off x="5952393" y="4734961"/>
            <a:ext cx="5898570" cy="1846659"/>
          </a:xfrm>
          <a:prstGeom prst="rect">
            <a:avLst/>
          </a:prstGeom>
          <a:noFill/>
        </p:spPr>
        <p:txBody>
          <a:bodyPr wrap="square" rtlCol="0">
            <a:spAutoFit/>
          </a:bodyPr>
          <a:lstStyle/>
          <a:p>
            <a:pPr algn="r"/>
            <a:r>
              <a:rPr lang="lv-LV" sz="2000" i="1" dirty="0"/>
              <a:t>Pakalpojumu un attīstības nodaļas vadītāja</a:t>
            </a:r>
          </a:p>
          <a:p>
            <a:pPr algn="r"/>
            <a:r>
              <a:rPr lang="lv-LV" sz="2000" b="1" i="1" dirty="0"/>
              <a:t>Linda Račika – Rezgale</a:t>
            </a:r>
          </a:p>
          <a:p>
            <a:pPr algn="r"/>
            <a:endParaRPr lang="lv-LV" sz="800" b="1" i="1" dirty="0"/>
          </a:p>
          <a:p>
            <a:pPr algn="r"/>
            <a:r>
              <a:rPr lang="lv-LV" sz="2000" i="1" dirty="0"/>
              <a:t>Stacionāro pakalpojumu nodaļas vecākā eksperte</a:t>
            </a:r>
          </a:p>
          <a:p>
            <a:pPr algn="r"/>
            <a:r>
              <a:rPr lang="lv-LV" sz="2000" b="1" i="1" dirty="0"/>
              <a:t>Kristīne Putniņa</a:t>
            </a:r>
          </a:p>
          <a:p>
            <a:pPr algn="r"/>
            <a:endParaRPr lang="lv-LV" sz="600" i="1" dirty="0"/>
          </a:p>
          <a:p>
            <a:pPr algn="r"/>
            <a:endParaRPr lang="lv-LV" sz="2000" b="1" i="1" dirty="0"/>
          </a:p>
        </p:txBody>
      </p:sp>
      <p:pic>
        <p:nvPicPr>
          <p:cNvPr id="6" name="Picture 5">
            <a:extLst>
              <a:ext uri="{FF2B5EF4-FFF2-40B4-BE49-F238E27FC236}">
                <a16:creationId xmlns:a16="http://schemas.microsoft.com/office/drawing/2014/main" id="{24F10D08-F7A7-536D-7F56-160033C9A020}"/>
              </a:ext>
            </a:extLst>
          </p:cNvPr>
          <p:cNvPicPr>
            <a:picLocks noChangeAspect="1"/>
          </p:cNvPicPr>
          <p:nvPr/>
        </p:nvPicPr>
        <p:blipFill>
          <a:blip r:embed="rId3"/>
          <a:stretch>
            <a:fillRect/>
          </a:stretch>
        </p:blipFill>
        <p:spPr>
          <a:xfrm>
            <a:off x="5156860" y="0"/>
            <a:ext cx="1878279" cy="2384425"/>
          </a:xfrm>
          <a:prstGeom prst="rect">
            <a:avLst/>
          </a:prstGeom>
        </p:spPr>
      </p:pic>
    </p:spTree>
    <p:extLst>
      <p:ext uri="{BB962C8B-B14F-4D97-AF65-F5344CB8AC3E}">
        <p14:creationId xmlns:p14="http://schemas.microsoft.com/office/powerpoint/2010/main" val="175644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2D5A-EE5F-82D9-7F89-EE3B35BD0539}"/>
              </a:ext>
            </a:extLst>
          </p:cNvPr>
          <p:cNvSpPr>
            <a:spLocks noGrp="1"/>
          </p:cNvSpPr>
          <p:nvPr>
            <p:ph type="title"/>
          </p:nvPr>
        </p:nvSpPr>
        <p:spPr/>
        <p:txBody>
          <a:bodyPr/>
          <a:lstStyle/>
          <a:p>
            <a:r>
              <a:rPr lang="lv-LV" b="1" dirty="0"/>
              <a:t>Darba laika atšifrējums</a:t>
            </a:r>
            <a:r>
              <a:rPr lang="lv-LV" dirty="0"/>
              <a:t>, piemērs no divu ĀI iesnieguma</a:t>
            </a:r>
          </a:p>
        </p:txBody>
      </p:sp>
      <p:graphicFrame>
        <p:nvGraphicFramePr>
          <p:cNvPr id="4" name="Content Placeholder 3">
            <a:extLst>
              <a:ext uri="{FF2B5EF4-FFF2-40B4-BE49-F238E27FC236}">
                <a16:creationId xmlns:a16="http://schemas.microsoft.com/office/drawing/2014/main" id="{15FAC537-7C24-3C69-34AF-14D11A9A08FD}"/>
              </a:ext>
            </a:extLst>
          </p:cNvPr>
          <p:cNvGraphicFramePr>
            <a:graphicFrameLocks noGrp="1"/>
          </p:cNvGraphicFramePr>
          <p:nvPr>
            <p:ph idx="1"/>
          </p:nvPr>
        </p:nvGraphicFramePr>
        <p:xfrm>
          <a:off x="334218" y="1928148"/>
          <a:ext cx="3724599" cy="4250656"/>
        </p:xfrm>
        <a:graphic>
          <a:graphicData uri="http://schemas.openxmlformats.org/drawingml/2006/table">
            <a:tbl>
              <a:tblPr/>
              <a:tblGrid>
                <a:gridCol w="2591885">
                  <a:extLst>
                    <a:ext uri="{9D8B030D-6E8A-4147-A177-3AD203B41FA5}">
                      <a16:colId xmlns:a16="http://schemas.microsoft.com/office/drawing/2014/main" val="1521043390"/>
                    </a:ext>
                  </a:extLst>
                </a:gridCol>
                <a:gridCol w="1132714">
                  <a:extLst>
                    <a:ext uri="{9D8B030D-6E8A-4147-A177-3AD203B41FA5}">
                      <a16:colId xmlns:a16="http://schemas.microsoft.com/office/drawing/2014/main" val="1927793617"/>
                    </a:ext>
                  </a:extLst>
                </a:gridCol>
              </a:tblGrid>
              <a:tr h="550330">
                <a:tc gridSpan="2">
                  <a:txBody>
                    <a:bodyPr/>
                    <a:lstStyle/>
                    <a:p>
                      <a:pPr algn="ctr" fontAlgn="ctr"/>
                      <a:r>
                        <a:rPr lang="pt-BR" sz="1200" b="0" i="0" u="none" strike="noStrike" dirty="0">
                          <a:solidFill>
                            <a:srgbClr val="000000"/>
                          </a:solidFill>
                          <a:effectLst/>
                          <a:latin typeface="Times New Roman" panose="02020603050405020304" pitchFamily="18" charset="0"/>
                        </a:rPr>
                        <a:t>Piemaksa par intramodulārā tumora monitorēšanu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lv-LV"/>
                    </a:p>
                  </a:txBody>
                  <a:tcPr/>
                </a:tc>
                <a:extLst>
                  <a:ext uri="{0D108BD9-81ED-4DB2-BD59-A6C34878D82A}">
                    <a16:rowId xmlns:a16="http://schemas.microsoft.com/office/drawing/2014/main" val="3752093457"/>
                  </a:ext>
                </a:extLst>
              </a:tr>
              <a:tr h="239274">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683820"/>
                  </a:ext>
                </a:extLst>
              </a:tr>
              <a:tr h="239274">
                <a:tc gridSpan="2">
                  <a:txBody>
                    <a:bodyPr/>
                    <a:lstStyle/>
                    <a:p>
                      <a:pPr algn="ctr" fontAlgn="b"/>
                      <a:r>
                        <a:rPr lang="lv-LV" sz="1100" b="1" i="0" u="none" strike="noStrike">
                          <a:solidFill>
                            <a:srgbClr val="000000"/>
                          </a:solidFill>
                          <a:effectLst/>
                          <a:latin typeface="Times New Roman" panose="02020603050405020304" pitchFamily="18" charset="0"/>
                        </a:rPr>
                        <a:t>Ārsts  (180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lv-LV"/>
                    </a:p>
                  </a:txBody>
                  <a:tcPr/>
                </a:tc>
                <a:extLst>
                  <a:ext uri="{0D108BD9-81ED-4DB2-BD59-A6C34878D82A}">
                    <a16:rowId xmlns:a16="http://schemas.microsoft.com/office/drawing/2014/main" val="1927257992"/>
                  </a:ext>
                </a:extLst>
              </a:tr>
              <a:tr h="239274">
                <a:tc>
                  <a:txBody>
                    <a:bodyPr/>
                    <a:lstStyle/>
                    <a:p>
                      <a:pPr algn="ctr" fontAlgn="b"/>
                      <a:r>
                        <a:rPr lang="lv-LV" sz="1100" b="0" i="0" u="none" strike="noStrike">
                          <a:solidFill>
                            <a:srgbClr val="000000"/>
                          </a:solidFill>
                          <a:effectLst/>
                          <a:latin typeface="Times New Roman" panose="02020603050405020304" pitchFamily="18" charset="0"/>
                        </a:rPr>
                        <a:t>Darbība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lv-LV" sz="1100" b="0" i="0" u="none" strike="noStrike">
                          <a:solidFill>
                            <a:srgbClr val="000000"/>
                          </a:solidFill>
                          <a:effectLst/>
                          <a:latin typeface="Times New Roman" panose="02020603050405020304" pitchFamily="18" charset="0"/>
                        </a:rPr>
                        <a:t>Laiks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48867540"/>
                  </a:ext>
                </a:extLst>
              </a:tr>
              <a:tr h="239274">
                <a:tc>
                  <a:txBody>
                    <a:bodyPr/>
                    <a:lstStyle/>
                    <a:p>
                      <a:pPr algn="l" fontAlgn="b"/>
                      <a:r>
                        <a:rPr lang="lv-LV" sz="1100" b="0" i="0" u="none" strike="noStrike">
                          <a:solidFill>
                            <a:srgbClr val="000000"/>
                          </a:solidFill>
                          <a:effectLst/>
                          <a:latin typeface="Times New Roman" panose="02020603050405020304" pitchFamily="18" charset="0"/>
                        </a:rPr>
                        <a:t>Aparatūras sagatavošana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360750"/>
                  </a:ext>
                </a:extLst>
              </a:tr>
              <a:tr h="239274">
                <a:tc>
                  <a:txBody>
                    <a:bodyPr/>
                    <a:lstStyle/>
                    <a:p>
                      <a:pPr algn="l" fontAlgn="b"/>
                      <a:r>
                        <a:rPr lang="lv-LV" sz="1100" b="0" i="0" u="none" strike="noStrike">
                          <a:solidFill>
                            <a:srgbClr val="000000"/>
                          </a:solidFill>
                          <a:effectLst/>
                          <a:latin typeface="Times New Roman" panose="02020603050405020304" pitchFamily="18" charset="0"/>
                        </a:rPr>
                        <a:t>Roku mazgāšana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225137"/>
                  </a:ext>
                </a:extLst>
              </a:tr>
              <a:tr h="239274">
                <a:tc>
                  <a:txBody>
                    <a:bodyPr/>
                    <a:lstStyle/>
                    <a:p>
                      <a:pPr algn="l" fontAlgn="b"/>
                      <a:r>
                        <a:rPr lang="lv-LV" sz="1100" b="0" i="0" u="none" strike="noStrike">
                          <a:solidFill>
                            <a:srgbClr val="000000"/>
                          </a:solidFill>
                          <a:effectLst/>
                          <a:latin typeface="Times New Roman" panose="02020603050405020304" pitchFamily="18" charset="0"/>
                        </a:rPr>
                        <a:t>Sterīla halāta un cimdu uzvilkšana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222884"/>
                  </a:ext>
                </a:extLst>
              </a:tr>
              <a:tr h="239274">
                <a:tc>
                  <a:txBody>
                    <a:bodyPr/>
                    <a:lstStyle/>
                    <a:p>
                      <a:pPr algn="l" fontAlgn="b"/>
                      <a:r>
                        <a:rPr lang="lv-LV" sz="1100" b="0" i="0" u="none" strike="noStrike">
                          <a:solidFill>
                            <a:srgbClr val="000000"/>
                          </a:solidFill>
                          <a:effectLst/>
                          <a:latin typeface="Times New Roman" panose="02020603050405020304" pitchFamily="18" charset="0"/>
                        </a:rPr>
                        <a:t>Operācijas lauka apklāšana sagatavošana monitorēšanai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339218"/>
                  </a:ext>
                </a:extLst>
              </a:tr>
              <a:tr h="239274">
                <a:tc>
                  <a:txBody>
                    <a:bodyPr/>
                    <a:lstStyle/>
                    <a:p>
                      <a:pPr algn="l" fontAlgn="b"/>
                      <a:r>
                        <a:rPr lang="lv-LV" sz="1100" b="0" i="0" u="none" strike="noStrike">
                          <a:solidFill>
                            <a:srgbClr val="000000"/>
                          </a:solidFill>
                          <a:effectLst/>
                          <a:latin typeface="Times New Roman" panose="02020603050405020304" pitchFamily="18" charset="0"/>
                        </a:rPr>
                        <a:t>IOM aparāta pieregulēšana un fokusēšana atbisltoši pacienta pozīcijai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510576"/>
                  </a:ext>
                </a:extLst>
              </a:tr>
              <a:tr h="239274">
                <a:tc>
                  <a:txBody>
                    <a:bodyPr/>
                    <a:lstStyle/>
                    <a:p>
                      <a:pPr algn="l" fontAlgn="b"/>
                      <a:r>
                        <a:rPr lang="lv-LV" sz="1100" b="0" i="0" u="none" strike="noStrike">
                          <a:solidFill>
                            <a:srgbClr val="000000"/>
                          </a:solidFill>
                          <a:effectLst/>
                          <a:latin typeface="Times New Roman" panose="02020603050405020304" pitchFamily="18" charset="0"/>
                        </a:rPr>
                        <a:t>Palīgierīču (stimulācijas/pierakstošo elektrodu) sagatavošana operācijas uzsākšanai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859444"/>
                  </a:ext>
                </a:extLst>
              </a:tr>
              <a:tr h="239274">
                <a:tc>
                  <a:txBody>
                    <a:bodyPr/>
                    <a:lstStyle/>
                    <a:p>
                      <a:pPr algn="l" fontAlgn="b"/>
                      <a:r>
                        <a:rPr lang="lv-LV" sz="1100" b="0" i="0" u="none" strike="noStrike">
                          <a:solidFill>
                            <a:srgbClr val="000000"/>
                          </a:solidFill>
                          <a:effectLst/>
                          <a:latin typeface="Times New Roman" panose="02020603050405020304" pitchFamily="18" charset="0"/>
                        </a:rPr>
                        <a:t>Elektrodu ievietošana/uzlikšana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639191"/>
                  </a:ext>
                </a:extLst>
              </a:tr>
              <a:tr h="239274">
                <a:tc>
                  <a:txBody>
                    <a:bodyPr/>
                    <a:lstStyle/>
                    <a:p>
                      <a:pPr algn="l" fontAlgn="b"/>
                      <a:r>
                        <a:rPr lang="lv-LV" sz="1100" b="0" i="0" u="none" strike="noStrike">
                          <a:solidFill>
                            <a:srgbClr val="000000"/>
                          </a:solidFill>
                          <a:effectLst/>
                          <a:latin typeface="Times New Roman" panose="02020603050405020304" pitchFamily="18" charset="0"/>
                        </a:rPr>
                        <a:t>Introperatīvā monitorēšana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815070"/>
                  </a:ext>
                </a:extLst>
              </a:tr>
              <a:tr h="239274">
                <a:tc>
                  <a:txBody>
                    <a:bodyPr/>
                    <a:lstStyle/>
                    <a:p>
                      <a:pPr algn="l" fontAlgn="b"/>
                      <a:r>
                        <a:rPr lang="lv-LV" sz="1100" b="0" i="0" u="none" strike="noStrike">
                          <a:solidFill>
                            <a:srgbClr val="000000"/>
                          </a:solidFill>
                          <a:effectLst/>
                          <a:latin typeface="Times New Roman" panose="02020603050405020304" pitchFamily="18" charset="0"/>
                        </a:rPr>
                        <a:t>Elektrodu izņemšana/noņemšana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a:solidFill>
                            <a:srgbClr val="000000"/>
                          </a:solidFill>
                          <a:effectLst/>
                          <a:latin typeface="Times New Roman" panose="02020603050405020304" pitchFamily="18" charset="0"/>
                        </a:rPr>
                        <a:t>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621919"/>
                  </a:ext>
                </a:extLst>
              </a:tr>
              <a:tr h="239274">
                <a:tc>
                  <a:txBody>
                    <a:bodyPr/>
                    <a:lstStyle/>
                    <a:p>
                      <a:pPr algn="l" fontAlgn="b"/>
                      <a:r>
                        <a:rPr lang="lv-LV" sz="1100" b="0" i="0" u="none" strike="noStrike" dirty="0">
                          <a:solidFill>
                            <a:srgbClr val="000000"/>
                          </a:solidFill>
                          <a:effectLst/>
                          <a:latin typeface="Times New Roman" panose="02020603050405020304" pitchFamily="18" charset="0"/>
                        </a:rPr>
                        <a:t>IOM aparāta sagatavošana nākošajai manipulācijai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lv-LV" sz="1100" b="0" i="0" u="none" strike="noStrike" dirty="0">
                          <a:solidFill>
                            <a:srgbClr val="000000"/>
                          </a:solidFill>
                          <a:effectLst/>
                          <a:latin typeface="Times New Roman" panose="02020603050405020304" pitchFamily="18"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420624"/>
                  </a:ext>
                </a:extLst>
              </a:tr>
            </a:tbl>
          </a:graphicData>
        </a:graphic>
      </p:graphicFrame>
      <p:graphicFrame>
        <p:nvGraphicFramePr>
          <p:cNvPr id="5" name="Table 4">
            <a:extLst>
              <a:ext uri="{FF2B5EF4-FFF2-40B4-BE49-F238E27FC236}">
                <a16:creationId xmlns:a16="http://schemas.microsoft.com/office/drawing/2014/main" id="{2F776460-222A-A338-D232-F7C78C11D7F3}"/>
              </a:ext>
            </a:extLst>
          </p:cNvPr>
          <p:cNvGraphicFramePr>
            <a:graphicFrameLocks noGrp="1"/>
          </p:cNvGraphicFramePr>
          <p:nvPr/>
        </p:nvGraphicFramePr>
        <p:xfrm>
          <a:off x="4491783" y="1928148"/>
          <a:ext cx="7365999" cy="3429000"/>
        </p:xfrm>
        <a:graphic>
          <a:graphicData uri="http://schemas.openxmlformats.org/drawingml/2006/table">
            <a:tbl>
              <a:tblPr/>
              <a:tblGrid>
                <a:gridCol w="1789928">
                  <a:extLst>
                    <a:ext uri="{9D8B030D-6E8A-4147-A177-3AD203B41FA5}">
                      <a16:colId xmlns:a16="http://schemas.microsoft.com/office/drawing/2014/main" val="3380610393"/>
                    </a:ext>
                  </a:extLst>
                </a:gridCol>
                <a:gridCol w="371315">
                  <a:extLst>
                    <a:ext uri="{9D8B030D-6E8A-4147-A177-3AD203B41FA5}">
                      <a16:colId xmlns:a16="http://schemas.microsoft.com/office/drawing/2014/main" val="92231597"/>
                    </a:ext>
                  </a:extLst>
                </a:gridCol>
                <a:gridCol w="609337">
                  <a:extLst>
                    <a:ext uri="{9D8B030D-6E8A-4147-A177-3AD203B41FA5}">
                      <a16:colId xmlns:a16="http://schemas.microsoft.com/office/drawing/2014/main" val="2175728682"/>
                    </a:ext>
                  </a:extLst>
                </a:gridCol>
                <a:gridCol w="1434482">
                  <a:extLst>
                    <a:ext uri="{9D8B030D-6E8A-4147-A177-3AD203B41FA5}">
                      <a16:colId xmlns:a16="http://schemas.microsoft.com/office/drawing/2014/main" val="3337332075"/>
                    </a:ext>
                  </a:extLst>
                </a:gridCol>
                <a:gridCol w="371315">
                  <a:extLst>
                    <a:ext uri="{9D8B030D-6E8A-4147-A177-3AD203B41FA5}">
                      <a16:colId xmlns:a16="http://schemas.microsoft.com/office/drawing/2014/main" val="3000023635"/>
                    </a:ext>
                  </a:extLst>
                </a:gridCol>
                <a:gridCol w="609337">
                  <a:extLst>
                    <a:ext uri="{9D8B030D-6E8A-4147-A177-3AD203B41FA5}">
                      <a16:colId xmlns:a16="http://schemas.microsoft.com/office/drawing/2014/main" val="779065577"/>
                    </a:ext>
                  </a:extLst>
                </a:gridCol>
                <a:gridCol w="1399572">
                  <a:extLst>
                    <a:ext uri="{9D8B030D-6E8A-4147-A177-3AD203B41FA5}">
                      <a16:colId xmlns:a16="http://schemas.microsoft.com/office/drawing/2014/main" val="4010944497"/>
                    </a:ext>
                  </a:extLst>
                </a:gridCol>
                <a:gridCol w="780713">
                  <a:extLst>
                    <a:ext uri="{9D8B030D-6E8A-4147-A177-3AD203B41FA5}">
                      <a16:colId xmlns:a16="http://schemas.microsoft.com/office/drawing/2014/main" val="2488571086"/>
                    </a:ext>
                  </a:extLst>
                </a:gridCol>
              </a:tblGrid>
              <a:tr h="190500">
                <a:tc gridSpan="2">
                  <a:txBody>
                    <a:bodyPr/>
                    <a:lstStyle/>
                    <a:p>
                      <a:pPr algn="ctr" fontAlgn="b"/>
                      <a:r>
                        <a:rPr lang="lv-LV" sz="1100" b="1" i="0" u="none" strike="noStrike">
                          <a:solidFill>
                            <a:srgbClr val="000000"/>
                          </a:solidFill>
                          <a:effectLst/>
                          <a:latin typeface="Times New Roman" panose="02020603050405020304" pitchFamily="18" charset="0"/>
                        </a:rPr>
                        <a:t>Ķirurgs asistents (180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lv-LV"/>
                    </a:p>
                  </a:txBody>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lv-LV" sz="1100" b="1" i="0" u="none" strike="noStrike" dirty="0">
                          <a:solidFill>
                            <a:srgbClr val="000000"/>
                          </a:solidFill>
                          <a:effectLst/>
                          <a:latin typeface="Times New Roman" panose="02020603050405020304" pitchFamily="18" charset="0"/>
                        </a:rPr>
                        <a:t>Operācijas Māsa (240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lv-LV"/>
                    </a:p>
                  </a:txBody>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lv-LV" sz="1100" b="1" i="0" u="none" strike="noStrike">
                          <a:solidFill>
                            <a:srgbClr val="000000"/>
                          </a:solidFill>
                          <a:effectLst/>
                          <a:latin typeface="Times New Roman" panose="02020603050405020304" pitchFamily="18" charset="0"/>
                        </a:rPr>
                        <a:t>Anesteziologs (240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lang="lv-LV"/>
                    </a:p>
                  </a:txBody>
                  <a:tcPr/>
                </a:tc>
                <a:extLst>
                  <a:ext uri="{0D108BD9-81ED-4DB2-BD59-A6C34878D82A}">
                    <a16:rowId xmlns:a16="http://schemas.microsoft.com/office/drawing/2014/main" val="4017585570"/>
                  </a:ext>
                </a:extLst>
              </a:tr>
              <a:tr h="190500">
                <a:tc>
                  <a:txBody>
                    <a:bodyPr/>
                    <a:lstStyle/>
                    <a:p>
                      <a:pPr algn="ctr" fontAlgn="b"/>
                      <a:r>
                        <a:rPr lang="lv-LV" sz="1100" b="0" i="0" u="none" strike="noStrike">
                          <a:solidFill>
                            <a:srgbClr val="000000"/>
                          </a:solidFill>
                          <a:effectLst/>
                          <a:latin typeface="Times New Roman" panose="02020603050405020304" pitchFamily="18" charset="0"/>
                        </a:rPr>
                        <a:t>Darbība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lv-LV" sz="1100" b="0" i="0" u="none" strike="noStrike">
                          <a:solidFill>
                            <a:srgbClr val="000000"/>
                          </a:solidFill>
                          <a:effectLst/>
                          <a:latin typeface="Times New Roman" panose="02020603050405020304" pitchFamily="18" charset="0"/>
                        </a:rPr>
                        <a:t>Laiks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lv-LV" sz="1100" b="0" i="0" u="none" strike="noStrike">
                          <a:solidFill>
                            <a:srgbClr val="000000"/>
                          </a:solidFill>
                          <a:effectLst/>
                          <a:latin typeface="Times New Roman" panose="02020603050405020304" pitchFamily="18" charset="0"/>
                        </a:rPr>
                        <a:t>Darbība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lv-LV" sz="1100" b="0" i="0" u="none" strike="noStrike">
                          <a:solidFill>
                            <a:srgbClr val="000000"/>
                          </a:solidFill>
                          <a:effectLst/>
                          <a:latin typeface="Times New Roman" panose="02020603050405020304" pitchFamily="18" charset="0"/>
                        </a:rPr>
                        <a:t>Laiks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lv-LV" sz="1100" b="0" i="0" u="none" strike="noStrike">
                          <a:solidFill>
                            <a:srgbClr val="000000"/>
                          </a:solidFill>
                          <a:effectLst/>
                          <a:latin typeface="Times New Roman" panose="02020603050405020304" pitchFamily="18" charset="0"/>
                        </a:rPr>
                        <a:t>Darbība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lv-LV" sz="1100" b="0" i="0" u="none" strike="noStrike">
                          <a:solidFill>
                            <a:srgbClr val="000000"/>
                          </a:solidFill>
                          <a:effectLst/>
                          <a:latin typeface="Times New Roman" panose="02020603050405020304" pitchFamily="18" charset="0"/>
                        </a:rPr>
                        <a:t>Laiks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48046819"/>
                  </a:ext>
                </a:extLst>
              </a:tr>
              <a:tr h="952500">
                <a:tc>
                  <a:txBody>
                    <a:bodyPr/>
                    <a:lstStyle/>
                    <a:p>
                      <a:pPr algn="l" fontAlgn="b"/>
                      <a:r>
                        <a:rPr lang="lv-LV" sz="1100" b="0" i="0" u="none" strike="noStrike">
                          <a:solidFill>
                            <a:srgbClr val="000000"/>
                          </a:solidFill>
                          <a:effectLst/>
                          <a:latin typeface="Calibri" panose="020F0502020204030204" pitchFamily="34" charset="0"/>
                        </a:rPr>
                        <a:t>Operācijas lauka sterīla palagu apklāšana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dirty="0" err="1">
                          <a:solidFill>
                            <a:srgbClr val="000000"/>
                          </a:solidFill>
                          <a:effectLst/>
                          <a:latin typeface="Calibri" panose="020F0502020204030204" pitchFamily="34" charset="0"/>
                        </a:rPr>
                        <a:t>Videooptikas</a:t>
                      </a:r>
                      <a:r>
                        <a:rPr lang="lv-LV" sz="1100" b="0" i="0" u="none" strike="noStrike" dirty="0">
                          <a:solidFill>
                            <a:srgbClr val="000000"/>
                          </a:solidFill>
                          <a:effectLst/>
                          <a:latin typeface="Calibri" panose="020F0502020204030204" pitchFamily="34" charset="0"/>
                        </a:rPr>
                        <a:t>/CO2 vadu/</a:t>
                      </a:r>
                      <a:r>
                        <a:rPr lang="lv-LV" sz="1100" b="0" i="0" u="none" strike="noStrike" dirty="0" err="1">
                          <a:solidFill>
                            <a:srgbClr val="000000"/>
                          </a:solidFill>
                          <a:effectLst/>
                          <a:latin typeface="Calibri" panose="020F0502020204030204" pitchFamily="34" charset="0"/>
                        </a:rPr>
                        <a:t>Sūkņā</a:t>
                      </a:r>
                      <a:r>
                        <a:rPr lang="lv-LV" sz="1100" b="0" i="0" u="none" strike="noStrike" dirty="0">
                          <a:solidFill>
                            <a:srgbClr val="000000"/>
                          </a:solidFill>
                          <a:effectLst/>
                          <a:latin typeface="Calibri" panose="020F0502020204030204" pitchFamily="34" charset="0"/>
                        </a:rPr>
                        <a:t>/Harmoniska skalpeļa sagatavošana ķirurģiem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Pacienta modināšana, ekstubācija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Calibri" panose="020F0502020204030204" pitchFamily="34" charset="0"/>
                        </a:rPr>
                        <a:t>10-20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883588"/>
                  </a:ext>
                </a:extLst>
              </a:tr>
              <a:tr h="571500">
                <a:tc>
                  <a:txBody>
                    <a:bodyPr/>
                    <a:lstStyle/>
                    <a:p>
                      <a:pPr algn="l" fontAlgn="b"/>
                      <a:r>
                        <a:rPr lang="lv-LV" sz="1100" b="0" i="0" u="none" strike="noStrike">
                          <a:solidFill>
                            <a:srgbClr val="000000"/>
                          </a:solidFill>
                          <a:effectLst/>
                          <a:latin typeface="Calibri" panose="020F0502020204030204" pitchFamily="34" charset="0"/>
                        </a:rPr>
                        <a:t>CO2 pievada vada sagatavošana/sūkņa sagatavošana/pozicionēšana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Griežņu un marles padošaana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Pacienta pārvietošana uz pēcoperācijas palātu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Calibri" panose="020F0502020204030204" pitchFamily="34" charset="0"/>
                        </a:rPr>
                        <a:t>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035512"/>
                  </a:ext>
                </a:extLst>
              </a:tr>
              <a:tr h="1143000">
                <a:tc>
                  <a:txBody>
                    <a:bodyPr/>
                    <a:lstStyle/>
                    <a:p>
                      <a:pPr algn="l" fontAlgn="b"/>
                      <a:r>
                        <a:rPr lang="lv-LV" sz="1100" b="0" i="0" u="none" strike="noStrike">
                          <a:solidFill>
                            <a:srgbClr val="000000"/>
                          </a:solidFill>
                          <a:effectLst/>
                          <a:latin typeface="Calibri" panose="020F0502020204030204" pitchFamily="34" charset="0"/>
                        </a:rPr>
                        <a:t>Videooptikas pozicionēšana optiskā troakārā/video fokus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Trokāru sagatavošana pēc kārtas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Pacienta novērošana, HD izvērtēšana, nepieciešamības gadījumā ārstēšana, stāvokļa izvērtēšana, pārvešana uz palātu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Calibri" panose="020F0502020204030204" pitchFamily="34" charset="0"/>
                        </a:rPr>
                        <a:t>5-30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298674"/>
                  </a:ext>
                </a:extLst>
              </a:tr>
              <a:tr h="381000">
                <a:tc>
                  <a:txBody>
                    <a:bodyPr/>
                    <a:lstStyle/>
                    <a:p>
                      <a:pPr algn="l" fontAlgn="b"/>
                      <a:r>
                        <a:rPr lang="pt-BR" sz="1100" b="0" i="0" u="none" strike="noStrike">
                          <a:solidFill>
                            <a:srgbClr val="000000"/>
                          </a:solidFill>
                          <a:effectLst/>
                          <a:latin typeface="Calibri" panose="020F0502020204030204" pitchFamily="34" charset="0"/>
                        </a:rPr>
                        <a:t>Vēdera dobuma pneimatizācija ar CO2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Trokāra padošana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lv-LV" sz="1100" b="0" i="0" u="none" strike="noStrike">
                          <a:solidFill>
                            <a:srgbClr val="000000"/>
                          </a:solidFill>
                          <a:effectLst/>
                          <a:latin typeface="Calibri" panose="020F0502020204030204" pitchFamily="34" charset="0"/>
                        </a:rPr>
                        <a:t>Anestēzijas darba  vietas uzkopšana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100" b="0" i="0" u="none" strike="noStrike" dirty="0">
                          <a:solidFill>
                            <a:srgbClr val="000000"/>
                          </a:solidFill>
                          <a:effectLst/>
                          <a:latin typeface="Calibri" panose="020F0502020204030204" pitchFamily="34" charset="0"/>
                        </a:rPr>
                        <a:t>5-10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22013"/>
                  </a:ext>
                </a:extLst>
              </a:tr>
            </a:tbl>
          </a:graphicData>
        </a:graphic>
      </p:graphicFrame>
    </p:spTree>
    <p:extLst>
      <p:ext uri="{BB962C8B-B14F-4D97-AF65-F5344CB8AC3E}">
        <p14:creationId xmlns:p14="http://schemas.microsoft.com/office/powerpoint/2010/main" val="268654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66E7-0D36-E717-1574-B8052C3F2547}"/>
              </a:ext>
            </a:extLst>
          </p:cNvPr>
          <p:cNvSpPr>
            <a:spLocks noGrp="1"/>
          </p:cNvSpPr>
          <p:nvPr>
            <p:ph type="title"/>
          </p:nvPr>
        </p:nvSpPr>
        <p:spPr/>
        <p:txBody>
          <a:bodyPr/>
          <a:lstStyle/>
          <a:p>
            <a:r>
              <a:rPr lang="lv-LV" dirty="0"/>
              <a:t>Pārējās izmaksas – no līdzekļu izlietojuma atskaitēm </a:t>
            </a:r>
            <a:r>
              <a:rPr lang="lv-LV" sz="2000" dirty="0"/>
              <a:t>(neliela daļa no tabulas)</a:t>
            </a:r>
            <a:endParaRPr lang="lv-LV" dirty="0"/>
          </a:p>
        </p:txBody>
      </p:sp>
      <p:graphicFrame>
        <p:nvGraphicFramePr>
          <p:cNvPr id="5" name="Content Placeholder 4">
            <a:extLst>
              <a:ext uri="{FF2B5EF4-FFF2-40B4-BE49-F238E27FC236}">
                <a16:creationId xmlns:a16="http://schemas.microsoft.com/office/drawing/2014/main" id="{795569C4-B700-D6C2-5EF6-340D35E077C6}"/>
              </a:ext>
            </a:extLst>
          </p:cNvPr>
          <p:cNvGraphicFramePr>
            <a:graphicFrameLocks noGrp="1"/>
          </p:cNvGraphicFramePr>
          <p:nvPr>
            <p:ph idx="1"/>
          </p:nvPr>
        </p:nvGraphicFramePr>
        <p:xfrm>
          <a:off x="838200" y="2006082"/>
          <a:ext cx="10582471" cy="4560710"/>
        </p:xfrm>
        <a:graphic>
          <a:graphicData uri="http://schemas.openxmlformats.org/drawingml/2006/table">
            <a:tbl>
              <a:tblPr/>
              <a:tblGrid>
                <a:gridCol w="1559522">
                  <a:extLst>
                    <a:ext uri="{9D8B030D-6E8A-4147-A177-3AD203B41FA5}">
                      <a16:colId xmlns:a16="http://schemas.microsoft.com/office/drawing/2014/main" val="1233063923"/>
                    </a:ext>
                  </a:extLst>
                </a:gridCol>
                <a:gridCol w="694073">
                  <a:extLst>
                    <a:ext uri="{9D8B030D-6E8A-4147-A177-3AD203B41FA5}">
                      <a16:colId xmlns:a16="http://schemas.microsoft.com/office/drawing/2014/main" val="2839431251"/>
                    </a:ext>
                  </a:extLst>
                </a:gridCol>
                <a:gridCol w="694073">
                  <a:extLst>
                    <a:ext uri="{9D8B030D-6E8A-4147-A177-3AD203B41FA5}">
                      <a16:colId xmlns:a16="http://schemas.microsoft.com/office/drawing/2014/main" val="4024922121"/>
                    </a:ext>
                  </a:extLst>
                </a:gridCol>
                <a:gridCol w="879438">
                  <a:extLst>
                    <a:ext uri="{9D8B030D-6E8A-4147-A177-3AD203B41FA5}">
                      <a16:colId xmlns:a16="http://schemas.microsoft.com/office/drawing/2014/main" val="4080796162"/>
                    </a:ext>
                  </a:extLst>
                </a:gridCol>
                <a:gridCol w="718457">
                  <a:extLst>
                    <a:ext uri="{9D8B030D-6E8A-4147-A177-3AD203B41FA5}">
                      <a16:colId xmlns:a16="http://schemas.microsoft.com/office/drawing/2014/main" val="441345166"/>
                    </a:ext>
                  </a:extLst>
                </a:gridCol>
                <a:gridCol w="578498">
                  <a:extLst>
                    <a:ext uri="{9D8B030D-6E8A-4147-A177-3AD203B41FA5}">
                      <a16:colId xmlns:a16="http://schemas.microsoft.com/office/drawing/2014/main" val="1556229872"/>
                    </a:ext>
                  </a:extLst>
                </a:gridCol>
                <a:gridCol w="599899">
                  <a:extLst>
                    <a:ext uri="{9D8B030D-6E8A-4147-A177-3AD203B41FA5}">
                      <a16:colId xmlns:a16="http://schemas.microsoft.com/office/drawing/2014/main" val="1613597198"/>
                    </a:ext>
                  </a:extLst>
                </a:gridCol>
                <a:gridCol w="694073">
                  <a:extLst>
                    <a:ext uri="{9D8B030D-6E8A-4147-A177-3AD203B41FA5}">
                      <a16:colId xmlns:a16="http://schemas.microsoft.com/office/drawing/2014/main" val="3654507611"/>
                    </a:ext>
                  </a:extLst>
                </a:gridCol>
                <a:gridCol w="694073">
                  <a:extLst>
                    <a:ext uri="{9D8B030D-6E8A-4147-A177-3AD203B41FA5}">
                      <a16:colId xmlns:a16="http://schemas.microsoft.com/office/drawing/2014/main" val="285092254"/>
                    </a:ext>
                  </a:extLst>
                </a:gridCol>
                <a:gridCol w="694073">
                  <a:extLst>
                    <a:ext uri="{9D8B030D-6E8A-4147-A177-3AD203B41FA5}">
                      <a16:colId xmlns:a16="http://schemas.microsoft.com/office/drawing/2014/main" val="3550723184"/>
                    </a:ext>
                  </a:extLst>
                </a:gridCol>
                <a:gridCol w="694073">
                  <a:extLst>
                    <a:ext uri="{9D8B030D-6E8A-4147-A177-3AD203B41FA5}">
                      <a16:colId xmlns:a16="http://schemas.microsoft.com/office/drawing/2014/main" val="2525400204"/>
                    </a:ext>
                  </a:extLst>
                </a:gridCol>
                <a:gridCol w="694073">
                  <a:extLst>
                    <a:ext uri="{9D8B030D-6E8A-4147-A177-3AD203B41FA5}">
                      <a16:colId xmlns:a16="http://schemas.microsoft.com/office/drawing/2014/main" val="3181974730"/>
                    </a:ext>
                  </a:extLst>
                </a:gridCol>
                <a:gridCol w="694073">
                  <a:extLst>
                    <a:ext uri="{9D8B030D-6E8A-4147-A177-3AD203B41FA5}">
                      <a16:colId xmlns:a16="http://schemas.microsoft.com/office/drawing/2014/main" val="764859847"/>
                    </a:ext>
                  </a:extLst>
                </a:gridCol>
                <a:gridCol w="694073">
                  <a:extLst>
                    <a:ext uri="{9D8B030D-6E8A-4147-A177-3AD203B41FA5}">
                      <a16:colId xmlns:a16="http://schemas.microsoft.com/office/drawing/2014/main" val="2396591612"/>
                    </a:ext>
                  </a:extLst>
                </a:gridCol>
              </a:tblGrid>
              <a:tr h="206251">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ctr" fontAlgn="b"/>
                      <a:r>
                        <a:rPr lang="lv-LV" sz="800" b="0" i="0" u="none" strike="noStrike">
                          <a:solidFill>
                            <a:srgbClr val="000000"/>
                          </a:solidFill>
                          <a:effectLst/>
                          <a:latin typeface="Times New Roman" panose="02020603050405020304" pitchFamily="18" charset="0"/>
                        </a:rPr>
                        <a:t> D </a:t>
                      </a:r>
                    </a:p>
                  </a:txBody>
                  <a:tcPr marL="6386" marR="6386" marT="6386" marB="0" anchor="b">
                    <a:lnL>
                      <a:noFill/>
                    </a:lnL>
                    <a:lnR>
                      <a:noFill/>
                    </a:lnR>
                    <a:lnT>
                      <a:noFill/>
                    </a:lnT>
                    <a:lnB>
                      <a:noFill/>
                    </a:lnB>
                    <a:solidFill>
                      <a:srgbClr val="FFDBB7"/>
                    </a:solidFill>
                  </a:tcPr>
                </a:tc>
                <a:tc>
                  <a:txBody>
                    <a:bodyPr/>
                    <a:lstStyle/>
                    <a:p>
                      <a:pPr algn="ctr" fontAlgn="b"/>
                      <a:r>
                        <a:rPr lang="lv-LV" sz="800" b="0" i="0" u="none" strike="noStrike">
                          <a:solidFill>
                            <a:srgbClr val="000000"/>
                          </a:solidFill>
                          <a:effectLst/>
                          <a:latin typeface="Times New Roman" panose="02020603050405020304" pitchFamily="18" charset="0"/>
                        </a:rPr>
                        <a:t> U </a:t>
                      </a:r>
                    </a:p>
                  </a:txBody>
                  <a:tcPr marL="6386" marR="6386" marT="6386" marB="0" anchor="b">
                    <a:lnL>
                      <a:noFill/>
                    </a:lnL>
                    <a:lnR>
                      <a:noFill/>
                    </a:lnR>
                    <a:lnT>
                      <a:noFill/>
                    </a:lnT>
                    <a:lnB>
                      <a:noFill/>
                    </a:lnB>
                    <a:solidFill>
                      <a:srgbClr val="CCFF99"/>
                    </a:solidFill>
                  </a:tcPr>
                </a:tc>
                <a:tc>
                  <a:txBody>
                    <a:bodyPr/>
                    <a:lstStyle/>
                    <a:p>
                      <a:pPr algn="ctr" fontAlgn="b"/>
                      <a:r>
                        <a:rPr lang="lv-LV" sz="800" b="0" i="0" u="none" strike="noStrike">
                          <a:solidFill>
                            <a:srgbClr val="000000"/>
                          </a:solidFill>
                          <a:effectLst/>
                          <a:latin typeface="Times New Roman" panose="02020603050405020304" pitchFamily="18" charset="0"/>
                        </a:rPr>
                        <a:t> M </a:t>
                      </a:r>
                    </a:p>
                  </a:txBody>
                  <a:tcPr marL="6386" marR="6386" marT="6386" marB="0" anchor="b">
                    <a:lnL>
                      <a:noFill/>
                    </a:lnL>
                    <a:lnR>
                      <a:noFill/>
                    </a:lnR>
                    <a:lnT>
                      <a:noFill/>
                    </a:lnT>
                    <a:lnB>
                      <a:noFill/>
                    </a:lnB>
                    <a:solidFill>
                      <a:srgbClr val="E0C1FF"/>
                    </a:solidFill>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extLst>
                  <a:ext uri="{0D108BD9-81ED-4DB2-BD59-A6C34878D82A}">
                    <a16:rowId xmlns:a16="http://schemas.microsoft.com/office/drawing/2014/main" val="278069852"/>
                  </a:ext>
                </a:extLst>
              </a:tr>
              <a:tr h="203091">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ctr" fontAlgn="b"/>
                      <a:r>
                        <a:rPr lang="lv-LV" sz="800" b="0" i="0" u="none" strike="noStrike">
                          <a:solidFill>
                            <a:srgbClr val="000000"/>
                          </a:solidFill>
                          <a:effectLst/>
                          <a:latin typeface="Times New Roman" panose="02020603050405020304" pitchFamily="18" charset="0"/>
                        </a:rPr>
                        <a:t> A </a:t>
                      </a:r>
                    </a:p>
                  </a:txBody>
                  <a:tcPr marL="6386" marR="6386" marT="6386" marB="0" anchor="b">
                    <a:lnL>
                      <a:noFill/>
                    </a:lnL>
                    <a:lnR>
                      <a:noFill/>
                    </a:lnR>
                    <a:lnT>
                      <a:noFill/>
                    </a:lnT>
                    <a:lnB>
                      <a:noFill/>
                    </a:lnB>
                    <a:solidFill>
                      <a:srgbClr val="AFE4FF"/>
                    </a:solidFill>
                  </a:tcPr>
                </a:tc>
                <a:tc>
                  <a:txBody>
                    <a:bodyPr/>
                    <a:lstStyle/>
                    <a:p>
                      <a:pPr algn="ctr" fontAlgn="b"/>
                      <a:r>
                        <a:rPr lang="lv-LV" sz="800" b="0" i="0" u="none" strike="noStrike">
                          <a:solidFill>
                            <a:srgbClr val="000000"/>
                          </a:solidFill>
                          <a:effectLst/>
                          <a:latin typeface="Times New Roman" panose="02020603050405020304" pitchFamily="18" charset="0"/>
                        </a:rPr>
                        <a:t> E </a:t>
                      </a:r>
                    </a:p>
                  </a:txBody>
                  <a:tcPr marL="6386" marR="6386" marT="6386" marB="0" anchor="b">
                    <a:lnL>
                      <a:noFill/>
                    </a:lnL>
                    <a:lnR>
                      <a:noFill/>
                    </a:lnR>
                    <a:lnT>
                      <a:noFill/>
                    </a:lnT>
                    <a:lnB>
                      <a:noFill/>
                    </a:lnB>
                    <a:solidFill>
                      <a:srgbClr val="FFFF66"/>
                    </a:solidFill>
                  </a:tcPr>
                </a:tc>
                <a:tc>
                  <a:txBody>
                    <a:bodyPr/>
                    <a:lstStyle/>
                    <a:p>
                      <a:pPr algn="ctr" fontAlgn="b"/>
                      <a:r>
                        <a:rPr lang="lv-LV" sz="800" b="0" i="0" u="none" strike="noStrike">
                          <a:solidFill>
                            <a:srgbClr val="000000"/>
                          </a:solidFill>
                          <a:effectLst/>
                          <a:latin typeface="Times New Roman" panose="02020603050405020304" pitchFamily="18" charset="0"/>
                        </a:rPr>
                        <a:t> N </a:t>
                      </a:r>
                    </a:p>
                  </a:txBody>
                  <a:tcPr marL="6386" marR="6386" marT="6386" marB="0" anchor="b">
                    <a:lnL>
                      <a:noFill/>
                    </a:lnL>
                    <a:lnR>
                      <a:noFill/>
                    </a:lnR>
                    <a:lnT>
                      <a:noFill/>
                    </a:lnT>
                    <a:lnB>
                      <a:noFill/>
                    </a:lnB>
                    <a:solidFill>
                      <a:srgbClr val="11E58F"/>
                    </a:solidFill>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a:noFill/>
                    </a:lnB>
                  </a:tcPr>
                </a:tc>
                <a:extLst>
                  <a:ext uri="{0D108BD9-81ED-4DB2-BD59-A6C34878D82A}">
                    <a16:rowId xmlns:a16="http://schemas.microsoft.com/office/drawing/2014/main" val="3087335406"/>
                  </a:ext>
                </a:extLst>
              </a:tr>
              <a:tr h="193420">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700" b="0" i="0" u="none" strike="noStrike">
                        <a:solidFill>
                          <a:srgbClr val="000000"/>
                        </a:solidFill>
                        <a:effectLst/>
                        <a:latin typeface="Calibri" panose="020F0502020204030204" pitchFamily="34" charset="0"/>
                      </a:endParaRPr>
                    </a:p>
                  </a:txBody>
                  <a:tcPr marL="6386" marR="6386" marT="638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735517"/>
                  </a:ext>
                </a:extLst>
              </a:tr>
              <a:tr h="243870">
                <a:tc>
                  <a:txBody>
                    <a:bodyPr/>
                    <a:lstStyle/>
                    <a:p>
                      <a:pPr algn="ctr" fontAlgn="b"/>
                      <a:r>
                        <a:rPr lang="lv-LV" sz="700" b="1" i="0" u="none" strike="noStrike">
                          <a:solidFill>
                            <a:srgbClr val="000000"/>
                          </a:solidFill>
                          <a:effectLst/>
                          <a:latin typeface="Times New Roman" panose="02020603050405020304" pitchFamily="18" charset="0"/>
                        </a:rPr>
                        <a:t> I  IZDEVUMI </a:t>
                      </a:r>
                    </a:p>
                  </a:txBody>
                  <a:tcPr marL="6386" marR="6386" marT="6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700" b="0" i="0" u="none" strike="noStrike">
                          <a:solidFill>
                            <a:srgbClr val="000000"/>
                          </a:solidFill>
                          <a:effectLst/>
                          <a:latin typeface="Times New Roman" panose="02020603050405020304" pitchFamily="18" charset="0"/>
                        </a:rPr>
                        <a:t>                1 110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ctr" fontAlgn="ctr"/>
                      <a:r>
                        <a:rPr lang="lv-LV" sz="700" b="0" i="0" u="none" strike="noStrike">
                          <a:solidFill>
                            <a:srgbClr val="000000"/>
                          </a:solidFill>
                          <a:effectLst/>
                          <a:latin typeface="Times New Roman" panose="02020603050405020304" pitchFamily="18" charset="0"/>
                        </a:rPr>
                        <a:t>                1 120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ctr" fontAlgn="ctr"/>
                      <a:r>
                        <a:rPr lang="lv-LV" sz="700" b="0" i="0" u="none" strike="noStrike">
                          <a:solidFill>
                            <a:srgbClr val="000000"/>
                          </a:solidFill>
                          <a:effectLst/>
                          <a:latin typeface="Times New Roman" panose="02020603050405020304" pitchFamily="18" charset="0"/>
                        </a:rPr>
                        <a:t>                1 130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ctr" fontAlgn="ctr"/>
                      <a:r>
                        <a:rPr lang="lv-LV" sz="700" b="0" i="0" u="none" strike="noStrike">
                          <a:solidFill>
                            <a:srgbClr val="000000"/>
                          </a:solidFill>
                          <a:effectLst/>
                          <a:latin typeface="Times New Roman" panose="02020603050405020304" pitchFamily="18" charset="0"/>
                        </a:rPr>
                        <a:t>                1 140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E4FF"/>
                    </a:solidFill>
                  </a:tcPr>
                </a:tc>
                <a:tc>
                  <a:txBody>
                    <a:bodyPr/>
                    <a:lstStyle/>
                    <a:p>
                      <a:pPr algn="ctr" fontAlgn="ctr"/>
                      <a:r>
                        <a:rPr lang="lv-LV" sz="700" b="0" i="0" u="none" strike="noStrike">
                          <a:solidFill>
                            <a:srgbClr val="000000"/>
                          </a:solidFill>
                          <a:effectLst/>
                          <a:latin typeface="Times New Roman" panose="02020603050405020304" pitchFamily="18" charset="0"/>
                        </a:rPr>
                        <a:t>                1 150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lv-LV" sz="700" b="0" i="0" u="none" strike="noStrike">
                          <a:solidFill>
                            <a:srgbClr val="000000"/>
                          </a:solidFill>
                          <a:effectLst/>
                          <a:latin typeface="Times New Roman" panose="02020603050405020304" pitchFamily="18" charset="0"/>
                        </a:rPr>
                        <a:t>                2 340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r" fontAlgn="ctr"/>
                      <a:r>
                        <a:rPr lang="lv-LV" sz="700" b="0" i="1" u="none" strike="noStrike">
                          <a:solidFill>
                            <a:srgbClr val="000000"/>
                          </a:solidFill>
                          <a:effectLst/>
                          <a:latin typeface="Times New Roman" panose="02020603050405020304" pitchFamily="18" charset="0"/>
                        </a:rPr>
                        <a:t>               2 341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700" b="0" i="1" u="none" strike="noStrike">
                          <a:solidFill>
                            <a:srgbClr val="000000"/>
                          </a:solidFill>
                          <a:effectLst/>
                          <a:latin typeface="Times New Roman" panose="02020603050405020304" pitchFamily="18" charset="0"/>
                        </a:rPr>
                        <a:t>               2 343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700" b="0" i="1" u="none" strike="noStrike">
                          <a:solidFill>
                            <a:srgbClr val="000000"/>
                          </a:solidFill>
                          <a:effectLst/>
                          <a:latin typeface="Times New Roman" panose="02020603050405020304" pitchFamily="18" charset="0"/>
                        </a:rPr>
                        <a:t>               2 344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700" b="0" i="0" u="none" strike="noStrike">
                          <a:solidFill>
                            <a:srgbClr val="000000"/>
                          </a:solidFill>
                          <a:effectLst/>
                          <a:latin typeface="Times New Roman" panose="02020603050405020304" pitchFamily="18" charset="0"/>
                        </a:rPr>
                        <a:t>                2 350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lv-LV" sz="700" b="0" i="0" u="none" strike="noStrike">
                          <a:solidFill>
                            <a:srgbClr val="000000"/>
                          </a:solidFill>
                          <a:effectLst/>
                          <a:latin typeface="Times New Roman" panose="02020603050405020304" pitchFamily="18" charset="0"/>
                        </a:rPr>
                        <a:t>                2 360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r" fontAlgn="ctr"/>
                      <a:r>
                        <a:rPr lang="lv-LV" sz="700" b="0" i="1" u="none" strike="noStrike">
                          <a:solidFill>
                            <a:srgbClr val="000000"/>
                          </a:solidFill>
                          <a:effectLst/>
                          <a:latin typeface="Times New Roman" panose="02020603050405020304" pitchFamily="18" charset="0"/>
                        </a:rPr>
                        <a:t>               2 361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E58F"/>
                    </a:solidFill>
                  </a:tcPr>
                </a:tc>
                <a:tc>
                  <a:txBody>
                    <a:bodyPr/>
                    <a:lstStyle/>
                    <a:p>
                      <a:pPr algn="r" fontAlgn="ctr"/>
                      <a:r>
                        <a:rPr lang="lv-LV" sz="700" b="0" i="1" u="none" strike="noStrike" dirty="0">
                          <a:solidFill>
                            <a:srgbClr val="000000"/>
                          </a:solidFill>
                          <a:effectLst/>
                          <a:latin typeface="Times New Roman" panose="02020603050405020304" pitchFamily="18" charset="0"/>
                        </a:rPr>
                        <a:t>               2 362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77960291"/>
                  </a:ext>
                </a:extLst>
              </a:tr>
              <a:tr h="2713174">
                <a:tc>
                  <a:txBody>
                    <a:bodyPr/>
                    <a:lstStyle/>
                    <a:p>
                      <a:pPr algn="ctr" fontAlgn="ctr"/>
                      <a:r>
                        <a:rPr lang="lv-LV" sz="700" b="0" i="0" u="none" strike="noStrike">
                          <a:solidFill>
                            <a:srgbClr val="000000"/>
                          </a:solidFill>
                          <a:effectLst/>
                          <a:latin typeface="Times New Roman" panose="02020603050405020304" pitchFamily="18" charset="0"/>
                        </a:rPr>
                        <a:t>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000" b="0" i="0" u="none" strike="noStrike" dirty="0">
                          <a:solidFill>
                            <a:srgbClr val="000000"/>
                          </a:solidFill>
                          <a:effectLst/>
                          <a:latin typeface="Times New Roman" panose="02020603050405020304" pitchFamily="18" charset="0"/>
                        </a:rPr>
                        <a:t> ārsti, zobārsti un funkcionālie speciālisti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ctr" fontAlgn="ctr"/>
                      <a:r>
                        <a:rPr lang="lv-LV" sz="1000" b="0" i="0" u="none" strike="noStrike" dirty="0">
                          <a:solidFill>
                            <a:srgbClr val="000000"/>
                          </a:solidFill>
                          <a:effectLst/>
                          <a:latin typeface="Times New Roman" panose="02020603050405020304" pitchFamily="18" charset="0"/>
                        </a:rPr>
                        <a:t> ārstniecības un pacientu aprūpes personas un funkcionālo speciālistu asistenti (ārsta palīgi, vecmātes, medicīnas māsas, zobārstniecības māsas, fizioterapeita asistents u.c.)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ctr" fontAlgn="ctr"/>
                      <a:r>
                        <a:rPr lang="lv-LV" sz="1000" b="0" i="0" u="none" strike="noStrike" dirty="0">
                          <a:solidFill>
                            <a:srgbClr val="000000"/>
                          </a:solidFill>
                          <a:effectLst/>
                          <a:latin typeface="Times New Roman" panose="02020603050405020304" pitchFamily="18" charset="0"/>
                        </a:rPr>
                        <a:t> ārstniecības un aprūpes atbalsta personas: māsu palīgi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ctr" fontAlgn="ctr"/>
                      <a:r>
                        <a:rPr lang="lv-LV" sz="1000" b="0" i="0" u="none" strike="noStrike" dirty="0">
                          <a:solidFill>
                            <a:srgbClr val="000000"/>
                          </a:solidFill>
                          <a:effectLst/>
                          <a:latin typeface="Times New Roman" panose="02020603050405020304" pitchFamily="18" charset="0"/>
                        </a:rPr>
                        <a:t> administrācija3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E4FF"/>
                    </a:solidFill>
                  </a:tcPr>
                </a:tc>
                <a:tc>
                  <a:txBody>
                    <a:bodyPr/>
                    <a:lstStyle/>
                    <a:p>
                      <a:pPr algn="ctr" fontAlgn="ctr"/>
                      <a:r>
                        <a:rPr lang="lv-LV" sz="1000" b="0" i="0" u="none" strike="noStrike" dirty="0">
                          <a:solidFill>
                            <a:srgbClr val="000000"/>
                          </a:solidFill>
                          <a:effectLst/>
                          <a:latin typeface="Times New Roman" panose="02020603050405020304" pitchFamily="18" charset="0"/>
                        </a:rPr>
                        <a:t> ārstniecības un aprūpes procesu atbalsta personāls 4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lv-LV" sz="1000" b="0" i="0" u="none" strike="noStrike" dirty="0">
                          <a:solidFill>
                            <a:srgbClr val="000000"/>
                          </a:solidFill>
                          <a:effectLst/>
                          <a:latin typeface="Times New Roman" panose="02020603050405020304" pitchFamily="18" charset="0"/>
                        </a:rPr>
                        <a:t> Zāles, ķimikālijas, laboratorijas preces, medicīniskās ierīces, medicīniskie instrumenti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r>
                        <a:rPr lang="lv-LV" sz="1000" b="0" i="1" u="none" strike="noStrike" dirty="0">
                          <a:solidFill>
                            <a:srgbClr val="000000"/>
                          </a:solidFill>
                          <a:effectLst/>
                          <a:latin typeface="Times New Roman" panose="02020603050405020304" pitchFamily="18" charset="0"/>
                        </a:rPr>
                        <a:t> Zāles, ķimikālijas, laboratorijas preces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000" b="0" i="1" u="none" strike="noStrike" dirty="0">
                          <a:solidFill>
                            <a:srgbClr val="000000"/>
                          </a:solidFill>
                          <a:effectLst/>
                          <a:latin typeface="Times New Roman" panose="02020603050405020304" pitchFamily="18" charset="0"/>
                        </a:rPr>
                        <a:t> Asins iegāde (Izdevumi atlīdzībai donoriem)5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000" b="0" i="1" u="none" strike="noStrike" dirty="0">
                          <a:solidFill>
                            <a:srgbClr val="000000"/>
                          </a:solidFill>
                          <a:effectLst/>
                          <a:latin typeface="Times New Roman" panose="02020603050405020304" pitchFamily="18" charset="0"/>
                        </a:rPr>
                        <a:t> Medicīnas instrumenti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000" b="0" i="0" u="none" strike="noStrike" dirty="0">
                          <a:solidFill>
                            <a:srgbClr val="000000"/>
                          </a:solidFill>
                          <a:effectLst/>
                          <a:latin typeface="Times New Roman" panose="02020603050405020304" pitchFamily="18" charset="0"/>
                        </a:rPr>
                        <a:t> Kārtējā remonta un iestāžu uzturēšanas materiāli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lv-LV" sz="1000" b="0" i="0" u="none" strike="noStrike" dirty="0">
                          <a:solidFill>
                            <a:srgbClr val="000000"/>
                          </a:solidFill>
                          <a:effectLst/>
                          <a:latin typeface="Times New Roman" panose="02020603050405020304" pitchFamily="18" charset="0"/>
                        </a:rPr>
                        <a:t> Izdevumi par slimnīcu pacientu uzturēšanu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lv-LV" sz="1000" b="0" i="1" u="none" strike="noStrike" dirty="0">
                          <a:solidFill>
                            <a:srgbClr val="000000"/>
                          </a:solidFill>
                          <a:effectLst/>
                          <a:latin typeface="Times New Roman" panose="02020603050405020304" pitchFamily="18" charset="0"/>
                        </a:rPr>
                        <a:t> Mīkstais inventārs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E58F"/>
                    </a:solidFill>
                  </a:tcPr>
                </a:tc>
                <a:tc>
                  <a:txBody>
                    <a:bodyPr/>
                    <a:lstStyle/>
                    <a:p>
                      <a:pPr algn="ctr" fontAlgn="ctr"/>
                      <a:r>
                        <a:rPr lang="lv-LV" sz="1000" b="0" i="1" u="none" strike="noStrike" dirty="0">
                          <a:solidFill>
                            <a:srgbClr val="000000"/>
                          </a:solidFill>
                          <a:effectLst/>
                          <a:latin typeface="Times New Roman" panose="02020603050405020304" pitchFamily="18" charset="0"/>
                        </a:rPr>
                        <a:t> Virtuves inventārs, trauki un galda piederumi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005434682"/>
                  </a:ext>
                </a:extLst>
              </a:tr>
              <a:tr h="243870">
                <a:tc>
                  <a:txBody>
                    <a:bodyPr/>
                    <a:lstStyle/>
                    <a:p>
                      <a:pPr algn="l" fontAlgn="ctr"/>
                      <a:r>
                        <a:rPr lang="lv-LV" sz="1100" b="0" i="0" u="none" strike="noStrike" dirty="0">
                          <a:solidFill>
                            <a:srgbClr val="000000"/>
                          </a:solidFill>
                          <a:effectLst/>
                          <a:latin typeface="Times New Roman" panose="02020603050405020304" pitchFamily="18" charset="0"/>
                        </a:rPr>
                        <a:t>Slimnīca 1</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lv-LV" sz="800" b="1" i="0" u="none" strike="noStrike" dirty="0">
                          <a:solidFill>
                            <a:srgbClr val="000000"/>
                          </a:solidFill>
                          <a:effectLst/>
                          <a:latin typeface="Times New Roman" panose="02020603050405020304" pitchFamily="18" charset="0"/>
                        </a:rPr>
                        <a:t>        5 209 669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dirty="0">
                          <a:solidFill>
                            <a:srgbClr val="000000"/>
                          </a:solidFill>
                          <a:effectLst/>
                          <a:latin typeface="Times New Roman" panose="02020603050405020304" pitchFamily="18" charset="0"/>
                        </a:rPr>
                        <a:t>        7 545 875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2 351 945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dirty="0">
                          <a:solidFill>
                            <a:srgbClr val="000000"/>
                          </a:solidFill>
                          <a:effectLst/>
                          <a:latin typeface="Times New Roman" panose="02020603050405020304" pitchFamily="18" charset="0"/>
                        </a:rPr>
                        <a:t>           642 610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E4FF"/>
                    </a:solidFill>
                  </a:tcPr>
                </a:tc>
                <a:tc>
                  <a:txBody>
                    <a:bodyPr/>
                    <a:lstStyle/>
                    <a:p>
                      <a:pPr algn="l" fontAlgn="ctr"/>
                      <a:r>
                        <a:rPr lang="lv-LV" sz="800" b="1" i="0" u="none" strike="noStrike">
                          <a:solidFill>
                            <a:srgbClr val="000000"/>
                          </a:solidFill>
                          <a:effectLst/>
                          <a:latin typeface="Times New Roman" panose="02020603050405020304" pitchFamily="18" charset="0"/>
                        </a:rPr>
                        <a:t>           407 993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dirty="0">
                          <a:solidFill>
                            <a:srgbClr val="000000"/>
                          </a:solidFill>
                          <a:effectLst/>
                          <a:latin typeface="Times New Roman" panose="02020603050405020304" pitchFamily="18" charset="0"/>
                        </a:rPr>
                        <a:t>        4 707 907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l" fontAlgn="ctr"/>
                      <a:r>
                        <a:rPr lang="lv-LV" sz="800" b="1" i="0" u="none" strike="noStrike">
                          <a:solidFill>
                            <a:srgbClr val="000000"/>
                          </a:solidFill>
                          <a:effectLst/>
                          <a:latin typeface="Times New Roman" panose="02020603050405020304" pitchFamily="18" charset="0"/>
                        </a:rPr>
                        <a:t>        4 654 382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dirty="0">
                          <a:solidFill>
                            <a:srgbClr val="000000"/>
                          </a:solidFill>
                          <a:effectLst/>
                          <a:latin typeface="Times New Roman" panose="02020603050405020304" pitchFamily="18" charset="0"/>
                        </a:rPr>
                        <a:t>             14 901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dirty="0">
                          <a:solidFill>
                            <a:srgbClr val="000000"/>
                          </a:solidFill>
                          <a:effectLst/>
                          <a:latin typeface="Times New Roman" panose="02020603050405020304" pitchFamily="18" charset="0"/>
                        </a:rPr>
                        <a:t>             38 624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213 737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dirty="0">
                          <a:solidFill>
                            <a:srgbClr val="000000"/>
                          </a:solidFill>
                          <a:effectLst/>
                          <a:latin typeface="Times New Roman" panose="02020603050405020304" pitchFamily="18" charset="0"/>
                        </a:rPr>
                        <a:t>           286 518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dirty="0">
                          <a:solidFill>
                            <a:srgbClr val="000000"/>
                          </a:solidFill>
                          <a:effectLst/>
                          <a:latin typeface="Times New Roman" panose="02020603050405020304" pitchFamily="18" charset="0"/>
                        </a:rPr>
                        <a:t>               8 240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E58F"/>
                    </a:solidFill>
                  </a:tcPr>
                </a:tc>
                <a:tc>
                  <a:txBody>
                    <a:bodyPr/>
                    <a:lstStyle/>
                    <a:p>
                      <a:pPr algn="l" fontAlgn="ctr"/>
                      <a:r>
                        <a:rPr lang="lv-LV" sz="800" b="1" i="0" u="none" strike="noStrike" dirty="0">
                          <a:solidFill>
                            <a:srgbClr val="000000"/>
                          </a:solidFill>
                          <a:effectLst/>
                          <a:latin typeface="Times New Roman" panose="02020603050405020304" pitchFamily="18" charset="0"/>
                        </a:rPr>
                        <a:t>                  357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765572858"/>
                  </a:ext>
                </a:extLst>
              </a:tr>
              <a:tr h="243870">
                <a:tc>
                  <a:txBody>
                    <a:bodyPr/>
                    <a:lstStyle/>
                    <a:p>
                      <a:pPr algn="l" fontAlgn="ctr"/>
                      <a:r>
                        <a:rPr lang="lv-LV" sz="1100" b="0" i="0" u="none" strike="noStrike" dirty="0">
                          <a:solidFill>
                            <a:srgbClr val="000000"/>
                          </a:solidFill>
                          <a:effectLst/>
                          <a:latin typeface="Times New Roman" panose="02020603050405020304" pitchFamily="18" charset="0"/>
                        </a:rPr>
                        <a:t> Slimnīca  2</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lv-LV" sz="800" b="1" i="0" u="none" strike="noStrike">
                          <a:solidFill>
                            <a:srgbClr val="000000"/>
                          </a:solidFill>
                          <a:effectLst/>
                          <a:latin typeface="Times New Roman" panose="02020603050405020304" pitchFamily="18" charset="0"/>
                        </a:rPr>
                        <a:t>        1 873 723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2 502 750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642 863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247 171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E4FF"/>
                    </a:solidFill>
                  </a:tcPr>
                </a:tc>
                <a:tc>
                  <a:txBody>
                    <a:bodyPr/>
                    <a:lstStyle/>
                    <a:p>
                      <a:pPr algn="l" fontAlgn="ctr"/>
                      <a:r>
                        <a:rPr lang="lv-LV" sz="800" b="1" i="0" u="none" strike="noStrike">
                          <a:solidFill>
                            <a:srgbClr val="000000"/>
                          </a:solidFill>
                          <a:effectLst/>
                          <a:latin typeface="Times New Roman" panose="02020603050405020304" pitchFamily="18" charset="0"/>
                        </a:rPr>
                        <a:t>           139 850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983 426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l" fontAlgn="ctr"/>
                      <a:r>
                        <a:rPr lang="lv-LV" sz="800" b="1" i="0" u="none" strike="noStrike">
                          <a:solidFill>
                            <a:srgbClr val="000000"/>
                          </a:solidFill>
                          <a:effectLst/>
                          <a:latin typeface="Times New Roman" panose="02020603050405020304" pitchFamily="18" charset="0"/>
                        </a:rPr>
                        <a:t>           971 663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5 921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5 843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2 487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270 248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14 059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E58F"/>
                    </a:solidFill>
                  </a:tcPr>
                </a:tc>
                <a:tc>
                  <a:txBody>
                    <a:bodyPr/>
                    <a:lstStyle/>
                    <a:p>
                      <a:pPr algn="l" fontAlgn="ctr"/>
                      <a:r>
                        <a:rPr lang="lv-LV" sz="800" b="1" i="0" u="none" strike="noStrike" dirty="0">
                          <a:solidFill>
                            <a:srgbClr val="000000"/>
                          </a:solidFill>
                          <a:effectLst/>
                          <a:latin typeface="Times New Roman" panose="02020603050405020304" pitchFamily="18" charset="0"/>
                        </a:rPr>
                        <a:t>               2 457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186745438"/>
                  </a:ext>
                </a:extLst>
              </a:tr>
              <a:tr h="243870">
                <a:tc>
                  <a:txBody>
                    <a:bodyPr/>
                    <a:lstStyle/>
                    <a:p>
                      <a:pPr algn="l" fontAlgn="ctr"/>
                      <a:r>
                        <a:rPr lang="lv-LV" sz="1100" b="0" i="0" u="none" strike="noStrike" dirty="0">
                          <a:solidFill>
                            <a:srgbClr val="000000"/>
                          </a:solidFill>
                          <a:effectLst/>
                          <a:latin typeface="Times New Roman" panose="02020603050405020304" pitchFamily="18" charset="0"/>
                        </a:rPr>
                        <a:t>Slimnīca 3</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lv-LV" sz="800" b="1" i="0" u="none" strike="noStrike">
                          <a:solidFill>
                            <a:srgbClr val="000000"/>
                          </a:solidFill>
                          <a:effectLst/>
                          <a:latin typeface="Times New Roman" panose="02020603050405020304" pitchFamily="18" charset="0"/>
                        </a:rPr>
                        <a:t>        2 600 701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2 683 851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799 082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193 027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E4FF"/>
                    </a:solidFill>
                  </a:tcPr>
                </a:tc>
                <a:tc>
                  <a:txBody>
                    <a:bodyPr/>
                    <a:lstStyle/>
                    <a:p>
                      <a:pPr algn="l" fontAlgn="ctr"/>
                      <a:r>
                        <a:rPr lang="lv-LV" sz="800" b="1" i="0" u="none" strike="noStrike">
                          <a:solidFill>
                            <a:srgbClr val="000000"/>
                          </a:solidFill>
                          <a:effectLst/>
                          <a:latin typeface="Times New Roman" panose="02020603050405020304" pitchFamily="18" charset="0"/>
                        </a:rPr>
                        <a:t>           161 206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761 674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l" fontAlgn="ctr"/>
                      <a:r>
                        <a:rPr lang="lv-LV" sz="800" b="1" i="0" u="none" strike="noStrike">
                          <a:solidFill>
                            <a:srgbClr val="000000"/>
                          </a:solidFill>
                          <a:effectLst/>
                          <a:latin typeface="Times New Roman" panose="02020603050405020304" pitchFamily="18" charset="0"/>
                        </a:rPr>
                        <a:t>           635 561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126 113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25 761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155 976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E58F"/>
                    </a:solidFill>
                  </a:tcPr>
                </a:tc>
                <a:tc>
                  <a:txBody>
                    <a:bodyPr/>
                    <a:lstStyle/>
                    <a:p>
                      <a:pPr algn="l" fontAlgn="ctr"/>
                      <a:r>
                        <a:rPr lang="lv-LV" sz="800" b="1" i="0" u="none" strike="noStrike" dirty="0">
                          <a:solidFill>
                            <a:srgbClr val="000000"/>
                          </a:solidFill>
                          <a:effectLst/>
                          <a:latin typeface="Times New Roman" panose="02020603050405020304" pitchFamily="18" charset="0"/>
                        </a:rPr>
                        <a:t>             19 862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653782436"/>
                  </a:ext>
                </a:extLst>
              </a:tr>
              <a:tr h="243870">
                <a:tc>
                  <a:txBody>
                    <a:bodyPr/>
                    <a:lstStyle/>
                    <a:p>
                      <a:pPr algn="l" fontAlgn="ctr"/>
                      <a:r>
                        <a:rPr lang="lv-LV" sz="1100" b="0" i="0" u="none" strike="noStrike" dirty="0">
                          <a:solidFill>
                            <a:srgbClr val="000000"/>
                          </a:solidFill>
                          <a:effectLst/>
                          <a:latin typeface="Times New Roman" panose="02020603050405020304" pitchFamily="18" charset="0"/>
                        </a:rPr>
                        <a:t>Slimnīca 4</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lv-LV" sz="800" b="1" i="0" u="none" strike="noStrike">
                          <a:solidFill>
                            <a:srgbClr val="000000"/>
                          </a:solidFill>
                          <a:effectLst/>
                          <a:latin typeface="Times New Roman" panose="02020603050405020304" pitchFamily="18" charset="0"/>
                        </a:rPr>
                        <a:t>        2 681 979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3 024 505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1 256 320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B7"/>
                    </a:solidFill>
                  </a:tcPr>
                </a:tc>
                <a:tc>
                  <a:txBody>
                    <a:bodyPr/>
                    <a:lstStyle/>
                    <a:p>
                      <a:pPr algn="l" fontAlgn="ctr"/>
                      <a:r>
                        <a:rPr lang="lv-LV" sz="800" b="1" i="0" u="none" strike="noStrike">
                          <a:solidFill>
                            <a:srgbClr val="000000"/>
                          </a:solidFill>
                          <a:effectLst/>
                          <a:latin typeface="Times New Roman" panose="02020603050405020304" pitchFamily="18" charset="0"/>
                        </a:rPr>
                        <a:t>           483 595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E4FF"/>
                    </a:solidFill>
                  </a:tcPr>
                </a:tc>
                <a:tc>
                  <a:txBody>
                    <a:bodyPr/>
                    <a:lstStyle/>
                    <a:p>
                      <a:pPr algn="l" fontAlgn="ctr"/>
                      <a:r>
                        <a:rPr lang="lv-LV" sz="800" b="1" i="0" u="none" strike="noStrike">
                          <a:solidFill>
                            <a:srgbClr val="000000"/>
                          </a:solidFill>
                          <a:effectLst/>
                          <a:latin typeface="Times New Roman" panose="02020603050405020304" pitchFamily="18" charset="0"/>
                        </a:rPr>
                        <a:t>           391 830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1 831 533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l" fontAlgn="ctr"/>
                      <a:r>
                        <a:rPr lang="lv-LV" sz="800" b="1" i="0" u="none" strike="noStrike">
                          <a:solidFill>
                            <a:srgbClr val="000000"/>
                          </a:solidFill>
                          <a:effectLst/>
                          <a:latin typeface="Times New Roman" panose="02020603050405020304" pitchFamily="18" charset="0"/>
                        </a:rPr>
                        <a:t>        1 828 743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2 790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800" b="1" i="0" u="none" strike="noStrike">
                          <a:solidFill>
                            <a:srgbClr val="000000"/>
                          </a:solidFill>
                          <a:effectLst/>
                          <a:latin typeface="Times New Roman" panose="02020603050405020304" pitchFamily="18" charset="0"/>
                        </a:rPr>
                        <a:t>             70 328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193 565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ctr"/>
                      <a:r>
                        <a:rPr lang="lv-LV" sz="800" b="1" i="0" u="none" strike="noStrike">
                          <a:solidFill>
                            <a:srgbClr val="000000"/>
                          </a:solidFill>
                          <a:effectLst/>
                          <a:latin typeface="Times New Roman" panose="02020603050405020304" pitchFamily="18" charset="0"/>
                        </a:rPr>
                        <a:t>             13 742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1E58F"/>
                    </a:solidFill>
                  </a:tcPr>
                </a:tc>
                <a:tc>
                  <a:txBody>
                    <a:bodyPr/>
                    <a:lstStyle/>
                    <a:p>
                      <a:pPr algn="l" fontAlgn="ctr"/>
                      <a:r>
                        <a:rPr lang="lv-LV" sz="800" b="1" i="0" u="none" strike="noStrike" dirty="0">
                          <a:solidFill>
                            <a:srgbClr val="000000"/>
                          </a:solidFill>
                          <a:effectLst/>
                          <a:latin typeface="Times New Roman" panose="02020603050405020304" pitchFamily="18" charset="0"/>
                        </a:rPr>
                        <a:t>               1 704 </a:t>
                      </a:r>
                    </a:p>
                  </a:txBody>
                  <a:tcPr marL="6386" marR="6386" marT="6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007163878"/>
                  </a:ext>
                </a:extLst>
              </a:tr>
            </a:tbl>
          </a:graphicData>
        </a:graphic>
      </p:graphicFrame>
    </p:spTree>
    <p:extLst>
      <p:ext uri="{BB962C8B-B14F-4D97-AF65-F5344CB8AC3E}">
        <p14:creationId xmlns:p14="http://schemas.microsoft.com/office/powerpoint/2010/main" val="205087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94F6-B4D1-DC98-8607-928FD5E196A0}"/>
              </a:ext>
            </a:extLst>
          </p:cNvPr>
          <p:cNvSpPr>
            <a:spLocks noGrp="1"/>
          </p:cNvSpPr>
          <p:nvPr>
            <p:ph type="title"/>
          </p:nvPr>
        </p:nvSpPr>
        <p:spPr/>
        <p:txBody>
          <a:bodyPr/>
          <a:lstStyle/>
          <a:p>
            <a:r>
              <a:rPr lang="lv-LV" dirty="0"/>
              <a:t>Kontroles mehānismi</a:t>
            </a:r>
          </a:p>
        </p:txBody>
      </p:sp>
      <p:sp>
        <p:nvSpPr>
          <p:cNvPr id="3" name="Content Placeholder 2">
            <a:extLst>
              <a:ext uri="{FF2B5EF4-FFF2-40B4-BE49-F238E27FC236}">
                <a16:creationId xmlns:a16="http://schemas.microsoft.com/office/drawing/2014/main" id="{EA245733-AF13-1F70-B9F8-D1F17C35827A}"/>
              </a:ext>
            </a:extLst>
          </p:cNvPr>
          <p:cNvSpPr>
            <a:spLocks noGrp="1"/>
          </p:cNvSpPr>
          <p:nvPr>
            <p:ph idx="1"/>
          </p:nvPr>
        </p:nvSpPr>
        <p:spPr/>
        <p:txBody>
          <a:bodyPr/>
          <a:lstStyle/>
          <a:p>
            <a:r>
              <a:rPr lang="lv-LV" dirty="0"/>
              <a:t>Lai nodrošinātu kritisku skatījumu uz iesniegtajiem tarifiem, Dienests veic dažādus kontroles mehānismus:</a:t>
            </a:r>
          </a:p>
          <a:p>
            <a:pPr marL="914400" lvl="1" indent="-457200">
              <a:buFont typeface="+mj-lt"/>
              <a:buAutoNum type="arabicPeriod"/>
            </a:pPr>
            <a:r>
              <a:rPr lang="lv-LV" dirty="0"/>
              <a:t>Salīdzina medicīnas preču cenu piedāvājumus EIS sistēmā:</a:t>
            </a:r>
          </a:p>
          <a:p>
            <a:pPr marL="914400" lvl="1" indent="-457200">
              <a:buFont typeface="+mj-lt"/>
              <a:buAutoNum type="arabicPeriod"/>
            </a:pPr>
            <a:r>
              <a:rPr lang="lv-LV" dirty="0"/>
              <a:t>Salīdzina tarifus ar manipulāciju tarifiem ārvalstīs (Igaunijā);</a:t>
            </a:r>
          </a:p>
          <a:p>
            <a:pPr marL="914400" lvl="1" indent="-457200">
              <a:buFont typeface="+mj-lt"/>
              <a:buAutoNum type="arabicPeriod"/>
            </a:pPr>
            <a:r>
              <a:rPr lang="lv-LV" dirty="0"/>
              <a:t>Salīdzina ar citu ārstniecības iestāžu maksas cenrādi.</a:t>
            </a:r>
          </a:p>
        </p:txBody>
      </p:sp>
    </p:spTree>
    <p:extLst>
      <p:ext uri="{BB962C8B-B14F-4D97-AF65-F5344CB8AC3E}">
        <p14:creationId xmlns:p14="http://schemas.microsoft.com/office/powerpoint/2010/main" val="341769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161639"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Finansējuma piešķiršana tarifu pārrēķinam</a:t>
            </a:r>
          </a:p>
        </p:txBody>
      </p:sp>
      <p:sp>
        <p:nvSpPr>
          <p:cNvPr id="3" name="TextBox 2">
            <a:extLst>
              <a:ext uri="{FF2B5EF4-FFF2-40B4-BE49-F238E27FC236}">
                <a16:creationId xmlns:a16="http://schemas.microsoft.com/office/drawing/2014/main" id="{6CFFD810-BB8E-EEBE-4A40-7A2797D51627}"/>
              </a:ext>
            </a:extLst>
          </p:cNvPr>
          <p:cNvSpPr txBox="1"/>
          <p:nvPr/>
        </p:nvSpPr>
        <p:spPr>
          <a:xfrm>
            <a:off x="1581836" y="1894232"/>
            <a:ext cx="8896350" cy="4478149"/>
          </a:xfrm>
          <a:prstGeom prst="rect">
            <a:avLst/>
          </a:prstGeom>
          <a:noFill/>
        </p:spPr>
        <p:txBody>
          <a:bodyPr wrap="square">
            <a:spAutoFit/>
          </a:bodyPr>
          <a:lstStyle/>
          <a:p>
            <a:r>
              <a:rPr lang="lv-LV" sz="2000" dirty="0">
                <a:latin typeface="Segoe UI" panose="020B0502040204020203" pitchFamily="34" charset="0"/>
              </a:rPr>
              <a:t>Ja tarifa pārrēķinam tiek piešķirts finansējums, tas tiek ierēķināts manipulāciju un gultas dienu tarifā, tālāk DRG rādītājos. Vai arī piešķirtas ** un tiek maksāts papildus</a:t>
            </a:r>
          </a:p>
          <a:p>
            <a:endParaRPr lang="lv-LV" sz="900" dirty="0">
              <a:highlight>
                <a:srgbClr val="FFFF00"/>
              </a:highlight>
              <a:latin typeface="Segoe UI" panose="020B0502040204020203" pitchFamily="34" charset="0"/>
            </a:endParaRPr>
          </a:p>
          <a:p>
            <a:r>
              <a:rPr lang="lv-LV" sz="2000" dirty="0">
                <a:latin typeface="Segoe UI" panose="020B0502040204020203" pitchFamily="34" charset="0"/>
              </a:rPr>
              <a:t>Ja gada vidū, tad pārrēķina ambulatoro pakalpojumu tarifus, jo tajos apmaksas kārtība pieļauj veikt tūlītējas izmaiņas. Stacionāro pakalpojumu tarifi tiek mainīti gadu mijā vai iekļauti divzvaigžņoto manipulāciju klāstā līdz iekļaušanai saistītajos tarifos (pakalpojumu programmas, DRG) </a:t>
            </a:r>
          </a:p>
          <a:p>
            <a:pPr algn="ctr"/>
            <a:endParaRPr lang="lv-LV" sz="3600" dirty="0">
              <a:latin typeface="Segoe UI" panose="020B0502040204020203" pitchFamily="34" charset="0"/>
            </a:endParaRPr>
          </a:p>
          <a:p>
            <a:r>
              <a:rPr lang="lv-LV" sz="2000" dirty="0">
                <a:latin typeface="Segoe UI" panose="020B0502040204020203" pitchFamily="34" charset="0"/>
              </a:rPr>
              <a:t>No ĀI iesniegtajām izmaksām novērtēsim pieaugumu un sniegsim priekšlikumus izmaiņām tarifā izstrādāt metodiku inflācijas faktora ņemšanai vērā</a:t>
            </a:r>
          </a:p>
          <a:p>
            <a:r>
              <a:rPr lang="lv-LV" sz="2000" dirty="0">
                <a:latin typeface="Segoe UI" panose="020B0502040204020203" pitchFamily="34" charset="0"/>
              </a:rPr>
              <a:t>Inflācijas pieaugums tiek iekļauts tarifā, kad tam tiek piešķirts finansējums</a:t>
            </a:r>
          </a:p>
          <a:p>
            <a:endParaRPr lang="lv-LV" sz="2000" dirty="0">
              <a:latin typeface="Segoe UI" panose="020B0502040204020203" pitchFamily="34" charset="0"/>
            </a:endParaRPr>
          </a:p>
        </p:txBody>
      </p:sp>
      <p:pic>
        <p:nvPicPr>
          <p:cNvPr id="8" name="Graphic 7" descr="Paragraph Squiggle outline">
            <a:extLst>
              <a:ext uri="{FF2B5EF4-FFF2-40B4-BE49-F238E27FC236}">
                <a16:creationId xmlns:a16="http://schemas.microsoft.com/office/drawing/2014/main" id="{6F32065C-3331-9932-6AFC-5A353A3C7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9" y="4065309"/>
            <a:ext cx="914400" cy="914400"/>
          </a:xfrm>
          <a:prstGeom prst="rect">
            <a:avLst/>
          </a:prstGeom>
        </p:spPr>
      </p:pic>
      <p:pic>
        <p:nvPicPr>
          <p:cNvPr id="9" name="Graphic 8" descr="Paragraph Squiggle outline">
            <a:extLst>
              <a:ext uri="{FF2B5EF4-FFF2-40B4-BE49-F238E27FC236}">
                <a16:creationId xmlns:a16="http://schemas.microsoft.com/office/drawing/2014/main" id="{ADC7A351-B73B-CC26-357D-AB5ACFF35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8721" y="4147793"/>
            <a:ext cx="753449" cy="753449"/>
          </a:xfrm>
          <a:prstGeom prst="rect">
            <a:avLst/>
          </a:prstGeom>
        </p:spPr>
      </p:pic>
      <p:pic>
        <p:nvPicPr>
          <p:cNvPr id="10" name="Graphic 9" descr="Paragraph Squiggle outline">
            <a:extLst>
              <a:ext uri="{FF2B5EF4-FFF2-40B4-BE49-F238E27FC236}">
                <a16:creationId xmlns:a16="http://schemas.microsoft.com/office/drawing/2014/main" id="{6963C497-2FC8-D93A-90E8-009C74622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9828" y="4147793"/>
            <a:ext cx="753449" cy="753449"/>
          </a:xfrm>
          <a:prstGeom prst="rect">
            <a:avLst/>
          </a:prstGeom>
        </p:spPr>
      </p:pic>
    </p:spTree>
    <p:extLst>
      <p:ext uri="{BB962C8B-B14F-4D97-AF65-F5344CB8AC3E}">
        <p14:creationId xmlns:p14="http://schemas.microsoft.com/office/powerpoint/2010/main" val="1107688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161639"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Atsevišķu elementu palielināšana tarifu aprēķinos</a:t>
            </a:r>
          </a:p>
        </p:txBody>
      </p:sp>
      <p:sp>
        <p:nvSpPr>
          <p:cNvPr id="3" name="TextBox 2">
            <a:extLst>
              <a:ext uri="{FF2B5EF4-FFF2-40B4-BE49-F238E27FC236}">
                <a16:creationId xmlns:a16="http://schemas.microsoft.com/office/drawing/2014/main" id="{6CFFD810-BB8E-EEBE-4A40-7A2797D51627}"/>
              </a:ext>
            </a:extLst>
          </p:cNvPr>
          <p:cNvSpPr txBox="1"/>
          <p:nvPr/>
        </p:nvSpPr>
        <p:spPr>
          <a:xfrm>
            <a:off x="1556384" y="2794118"/>
            <a:ext cx="8896350" cy="2308324"/>
          </a:xfrm>
          <a:prstGeom prst="rect">
            <a:avLst/>
          </a:prstGeom>
          <a:noFill/>
        </p:spPr>
        <p:txBody>
          <a:bodyPr wrap="square">
            <a:spAutoFit/>
          </a:bodyPr>
          <a:lstStyle/>
          <a:p>
            <a:r>
              <a:rPr lang="lv-LV" sz="2400" b="1" dirty="0">
                <a:latin typeface="Segoe UI" panose="020B0502040204020203" pitchFamily="34" charset="0"/>
              </a:rPr>
              <a:t>Ārstniecības</a:t>
            </a:r>
            <a:r>
              <a:rPr lang="lv-LV" sz="2400" dirty="0">
                <a:latin typeface="Segoe UI" panose="020B0502040204020203" pitchFamily="34" charset="0"/>
              </a:rPr>
              <a:t> </a:t>
            </a:r>
            <a:r>
              <a:rPr lang="lv-LV" sz="2400" b="1" dirty="0">
                <a:latin typeface="Segoe UI" panose="020B0502040204020203" pitchFamily="34" charset="0"/>
              </a:rPr>
              <a:t>p</a:t>
            </a:r>
            <a:r>
              <a:rPr lang="lv-LV" sz="2400" b="1" dirty="0">
                <a:effectLst/>
                <a:latin typeface="Segoe UI" panose="020B0502040204020203" pitchFamily="34" charset="0"/>
              </a:rPr>
              <a:t>ersonāla izmaksas </a:t>
            </a:r>
            <a:r>
              <a:rPr lang="lv-LV" sz="2400" dirty="0">
                <a:effectLst/>
                <a:latin typeface="Segoe UI" panose="020B0502040204020203" pitchFamily="34" charset="0"/>
              </a:rPr>
              <a:t>ir iekļautas tarifos kā </a:t>
            </a:r>
            <a:r>
              <a:rPr lang="lv-LV" sz="2400" b="1" dirty="0">
                <a:effectLst/>
                <a:latin typeface="Segoe UI" panose="020B0502040204020203" pitchFamily="34" charset="0"/>
              </a:rPr>
              <a:t>D</a:t>
            </a:r>
            <a:r>
              <a:rPr lang="lv-LV" sz="2400" dirty="0">
                <a:effectLst/>
                <a:latin typeface="Segoe UI" panose="020B0502040204020203" pitchFamily="34" charset="0"/>
              </a:rPr>
              <a:t> un </a:t>
            </a:r>
            <a:r>
              <a:rPr lang="lv-LV" sz="2400" b="1" dirty="0">
                <a:effectLst/>
                <a:latin typeface="Segoe UI" panose="020B0502040204020203" pitchFamily="34" charset="0"/>
              </a:rPr>
              <a:t>S</a:t>
            </a:r>
            <a:r>
              <a:rPr lang="lv-LV" sz="2400" dirty="0">
                <a:effectLst/>
                <a:latin typeface="Segoe UI" panose="020B0502040204020203" pitchFamily="34" charset="0"/>
              </a:rPr>
              <a:t> </a:t>
            </a:r>
            <a:r>
              <a:rPr lang="lv-LV" sz="2400" b="1" dirty="0">
                <a:effectLst/>
                <a:latin typeface="Segoe UI" panose="020B0502040204020203" pitchFamily="34" charset="0"/>
              </a:rPr>
              <a:t>elements</a:t>
            </a:r>
            <a:r>
              <a:rPr lang="lv-LV" sz="2400" dirty="0">
                <a:effectLst/>
                <a:latin typeface="Segoe UI" panose="020B0502040204020203" pitchFamily="34" charset="0"/>
              </a:rPr>
              <a:t>, un tās var izmainīt, ja šim mērķim tiek piešķirti papildus līdzekļi</a:t>
            </a:r>
            <a:endParaRPr lang="lv-LV" sz="2400" dirty="0">
              <a:latin typeface="Segoe UI" panose="020B0502040204020203" pitchFamily="34" charset="0"/>
            </a:endParaRPr>
          </a:p>
          <a:p>
            <a:endParaRPr lang="lv-LV" sz="2400" dirty="0">
              <a:effectLst/>
              <a:latin typeface="Segoe UI" panose="020B0502040204020203" pitchFamily="34" charset="0"/>
            </a:endParaRPr>
          </a:p>
          <a:p>
            <a:r>
              <a:rPr lang="lv-LV" sz="2400" dirty="0">
                <a:latin typeface="Segoe UI" panose="020B0502040204020203" pitchFamily="34" charset="0"/>
              </a:rPr>
              <a:t>Personāla laiks tarifā iekļauts atbilstoši sākotnēji iesniegtajai informācijai</a:t>
            </a:r>
          </a:p>
        </p:txBody>
      </p:sp>
    </p:spTree>
    <p:extLst>
      <p:ext uri="{BB962C8B-B14F-4D97-AF65-F5344CB8AC3E}">
        <p14:creationId xmlns:p14="http://schemas.microsoft.com/office/powerpoint/2010/main" val="123661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161639"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Budžets un finansējuma piešķiršanas termiņi</a:t>
            </a:r>
          </a:p>
        </p:txBody>
      </p:sp>
      <p:sp>
        <p:nvSpPr>
          <p:cNvPr id="3" name="TextBox 2">
            <a:extLst>
              <a:ext uri="{FF2B5EF4-FFF2-40B4-BE49-F238E27FC236}">
                <a16:creationId xmlns:a16="http://schemas.microsoft.com/office/drawing/2014/main" id="{6CFFD810-BB8E-EEBE-4A40-7A2797D51627}"/>
              </a:ext>
            </a:extLst>
          </p:cNvPr>
          <p:cNvSpPr txBox="1"/>
          <p:nvPr/>
        </p:nvSpPr>
        <p:spPr>
          <a:xfrm>
            <a:off x="1488526" y="2384425"/>
            <a:ext cx="9214946" cy="2308324"/>
          </a:xfrm>
          <a:prstGeom prst="rect">
            <a:avLst/>
          </a:prstGeom>
          <a:noFill/>
        </p:spPr>
        <p:txBody>
          <a:bodyPr wrap="square">
            <a:spAutoFit/>
          </a:bodyPr>
          <a:lstStyle/>
          <a:p>
            <a:r>
              <a:rPr lang="lv-LV" sz="2400" b="1" dirty="0">
                <a:latin typeface="Segoe UI" panose="020B0502040204020203" pitchFamily="34" charset="0"/>
              </a:rPr>
              <a:t>Nav iespējams šobrīd definēt precīzus finansējuma piešķiršanas termiņus</a:t>
            </a:r>
            <a:r>
              <a:rPr lang="lv-LV" sz="2400" dirty="0">
                <a:latin typeface="Segoe UI" panose="020B0502040204020203" pitchFamily="34" charset="0"/>
              </a:rPr>
              <a:t>, tas nav atkarīgs no Dienesta, bet gan </a:t>
            </a:r>
            <a:r>
              <a:rPr lang="lv-LV" sz="2400" b="1" dirty="0">
                <a:latin typeface="Segoe UI" panose="020B0502040204020203" pitchFamily="34" charset="0"/>
              </a:rPr>
              <a:t>saistīts ar VAP finansēšanas pašreizējo principu</a:t>
            </a:r>
          </a:p>
          <a:p>
            <a:endParaRPr lang="lv-LV" sz="2400" b="1" dirty="0">
              <a:latin typeface="Segoe UI" panose="020B0502040204020203" pitchFamily="34" charset="0"/>
            </a:endParaRPr>
          </a:p>
          <a:p>
            <a:r>
              <a:rPr lang="lv-LV" sz="2400" dirty="0">
                <a:latin typeface="Segoe UI" panose="020B0502040204020203" pitchFamily="34" charset="0"/>
              </a:rPr>
              <a:t>Princips naudas piešķīrumam –</a:t>
            </a:r>
            <a:r>
              <a:rPr lang="lv-LV" sz="2400" b="1" dirty="0">
                <a:latin typeface="Segoe UI" panose="020B0502040204020203" pitchFamily="34" charset="0"/>
              </a:rPr>
              <a:t> valsts budžeta likums konkrētam gadam</a:t>
            </a:r>
          </a:p>
        </p:txBody>
      </p:sp>
    </p:spTree>
    <p:extLst>
      <p:ext uri="{BB962C8B-B14F-4D97-AF65-F5344CB8AC3E}">
        <p14:creationId xmlns:p14="http://schemas.microsoft.com/office/powerpoint/2010/main" val="274722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23220"/>
          </a:xfrm>
          <a:prstGeom prst="rect">
            <a:avLst/>
          </a:prstGeom>
          <a:noFill/>
        </p:spPr>
        <p:txBody>
          <a:bodyPr wrap="square" rtlCol="0">
            <a:spAutoFit/>
          </a:bodyPr>
          <a:lstStyle/>
          <a:p>
            <a:r>
              <a:rPr lang="lv-LV" sz="2800" kern="100" dirty="0">
                <a:solidFill>
                  <a:schemeClr val="bg2">
                    <a:lumMod val="50000"/>
                  </a:schemeClr>
                </a:solidFill>
                <a:highlight>
                  <a:srgbClr val="FFFFFF"/>
                </a:highlight>
                <a:latin typeface="Calibri" panose="020F0502020204030204" pitchFamily="34" charset="0"/>
                <a:cs typeface="Calibri" panose="020F0502020204030204" pitchFamily="34" charset="0"/>
              </a:rPr>
              <a:t>Gultas dienas tarifa aprēķina kārtība un pielietojums</a:t>
            </a:r>
            <a:endPar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FFD810-BB8E-EEBE-4A40-7A2797D51627}"/>
              </a:ext>
            </a:extLst>
          </p:cNvPr>
          <p:cNvSpPr txBox="1"/>
          <p:nvPr/>
        </p:nvSpPr>
        <p:spPr>
          <a:xfrm>
            <a:off x="883100" y="1295421"/>
            <a:ext cx="5121460" cy="5324535"/>
          </a:xfrm>
          <a:prstGeom prst="rect">
            <a:avLst/>
          </a:prstGeom>
          <a:noFill/>
        </p:spPr>
        <p:txBody>
          <a:bodyPr wrap="square">
            <a:spAutoFit/>
          </a:bodyPr>
          <a:lstStyle/>
          <a:p>
            <a:pPr algn="just"/>
            <a:r>
              <a:rPr lang="lv-LV" sz="2000" dirty="0">
                <a:latin typeface="Segoe UI" panose="020B0502040204020203" pitchFamily="34" charset="0"/>
              </a:rPr>
              <a:t>Esošā kārtība:</a:t>
            </a:r>
          </a:p>
          <a:p>
            <a:pPr algn="just"/>
            <a:r>
              <a:rPr lang="lv-LV" sz="2000" b="1" dirty="0">
                <a:latin typeface="Segoe UI" panose="020B0502040204020203" pitchFamily="34" charset="0"/>
              </a:rPr>
              <a:t>Gultas dienas tiek rēķinātas pa iestāžu līmeņiem.</a:t>
            </a:r>
          </a:p>
          <a:p>
            <a:pPr algn="just"/>
            <a:endParaRPr lang="lv-LV" sz="2000" b="1" dirty="0">
              <a:latin typeface="Segoe UI" panose="020B0502040204020203" pitchFamily="34" charset="0"/>
            </a:endParaRPr>
          </a:p>
          <a:p>
            <a:pPr algn="just"/>
            <a:r>
              <a:rPr lang="lv-LV" sz="2000" dirty="0">
                <a:latin typeface="Segoe UI" panose="020B0502040204020203" pitchFamily="34" charset="0"/>
              </a:rPr>
              <a:t>Pakalpojumu programmu tarifi tiek rēķināti, </a:t>
            </a:r>
            <a:r>
              <a:rPr lang="lv-LV" sz="2000" b="1" dirty="0">
                <a:latin typeface="Segoe UI" panose="020B0502040204020203" pitchFamily="34" charset="0"/>
              </a:rPr>
              <a:t>balstoties uz visu veikto manipulāciju skaitu, un tiek iekļauta tā līmeņa gultasdiena, kur tiek nodrošināti vismaz 20% no visa pakalpojuma apjoma </a:t>
            </a:r>
            <a:r>
              <a:rPr lang="lv-LV" sz="2000" dirty="0">
                <a:latin typeface="Segoe UI" panose="020B0502040204020203" pitchFamily="34" charset="0"/>
              </a:rPr>
              <a:t>un zemākais vidējais izmaksas.</a:t>
            </a:r>
            <a:endParaRPr lang="lv-LV" sz="2000" dirty="0">
              <a:solidFill>
                <a:srgbClr val="FF0000"/>
              </a:solidFill>
              <a:latin typeface="Segoe UI" panose="020B0502040204020203" pitchFamily="34" charset="0"/>
            </a:endParaRPr>
          </a:p>
          <a:p>
            <a:pPr algn="just"/>
            <a:endParaRPr lang="lv-LV" sz="2000" dirty="0">
              <a:latin typeface="Segoe UI" panose="020B0502040204020203" pitchFamily="34" charset="0"/>
            </a:endParaRPr>
          </a:p>
          <a:p>
            <a:pPr algn="just"/>
            <a:r>
              <a:rPr lang="lv-LV" sz="2000" b="1" dirty="0">
                <a:latin typeface="Segoe UI" panose="020B0502040204020203" pitchFamily="34" charset="0"/>
              </a:rPr>
              <a:t>DRG aprēķinos pielieto III līmeņa iestāžu GD tarifu</a:t>
            </a:r>
            <a:r>
              <a:rPr lang="lv-LV" sz="2000" dirty="0">
                <a:latin typeface="Segoe UI" panose="020B0502040204020203" pitchFamily="34" charset="0"/>
              </a:rPr>
              <a:t>. Pēc DRG rādītāju aprēķiniem tiek indeksēts universitātes slimnīcu bāzes tarifs, gultas dienas sadaļu pietuvinot iestādes gultas dienas vērtībai.</a:t>
            </a:r>
          </a:p>
          <a:p>
            <a:pPr algn="just"/>
            <a:endParaRPr lang="lv-LV" sz="2000" dirty="0">
              <a:latin typeface="Segoe UI" panose="020B0502040204020203" pitchFamily="34" charset="0"/>
            </a:endParaRPr>
          </a:p>
        </p:txBody>
      </p:sp>
      <p:sp>
        <p:nvSpPr>
          <p:cNvPr id="2" name="TextBox 1">
            <a:extLst>
              <a:ext uri="{FF2B5EF4-FFF2-40B4-BE49-F238E27FC236}">
                <a16:creationId xmlns:a16="http://schemas.microsoft.com/office/drawing/2014/main" id="{66C5AB82-2969-5AA6-74CE-DD54FB2E02BE}"/>
              </a:ext>
            </a:extLst>
          </p:cNvPr>
          <p:cNvSpPr txBox="1"/>
          <p:nvPr/>
        </p:nvSpPr>
        <p:spPr>
          <a:xfrm>
            <a:off x="6096000" y="2275840"/>
            <a:ext cx="5447400" cy="2862322"/>
          </a:xfrm>
          <a:prstGeom prst="rect">
            <a:avLst/>
          </a:prstGeom>
          <a:noFill/>
        </p:spPr>
        <p:txBody>
          <a:bodyPr wrap="square">
            <a:spAutoFit/>
          </a:bodyPr>
          <a:lstStyle/>
          <a:p>
            <a:pPr algn="just"/>
            <a:r>
              <a:rPr lang="lv-LV" sz="2000" dirty="0">
                <a:latin typeface="Segoe UI" panose="020B0502040204020203" pitchFamily="34" charset="0"/>
              </a:rPr>
              <a:t>Līmeņošanas ziņojumā iekļautā reforma:</a:t>
            </a:r>
            <a:endParaRPr lang="lv-LV" sz="2000" b="1" dirty="0">
              <a:latin typeface="Segoe UI" panose="020B0502040204020203" pitchFamily="34" charset="0"/>
            </a:endParaRPr>
          </a:p>
          <a:p>
            <a:pPr algn="just"/>
            <a:endParaRPr lang="lv-LV" sz="2000" b="1" dirty="0">
              <a:latin typeface="Segoe UI" panose="020B0502040204020203" pitchFamily="34" charset="0"/>
            </a:endParaRPr>
          </a:p>
          <a:p>
            <a:pPr algn="just"/>
            <a:r>
              <a:rPr lang="lv-LV" sz="2000" b="1" dirty="0">
                <a:solidFill>
                  <a:srgbClr val="FF0000"/>
                </a:solidFill>
                <a:latin typeface="Segoe UI" panose="020B0502040204020203" pitchFamily="34" charset="0"/>
              </a:rPr>
              <a:t>No līmeņiem pāriet uz vienlīdzīgu principu – profilu gultasdienas (terapijas, ginekoloģijas, ķirurģijas u.c.). Pakalpojumu programmās tiktu iekļautas atbilstošās gultasdienas pēc ārstēšanas profila.</a:t>
            </a:r>
            <a:endParaRPr lang="lv-LV" sz="2000" dirty="0">
              <a:solidFill>
                <a:srgbClr val="FF0000"/>
              </a:solidFill>
              <a:latin typeface="Segoe UI" panose="020B0502040204020203" pitchFamily="34" charset="0"/>
            </a:endParaRPr>
          </a:p>
          <a:p>
            <a:pPr algn="just"/>
            <a:endParaRPr lang="lv-LV" sz="2000" dirty="0">
              <a:latin typeface="Segoe UI" panose="020B0502040204020203" pitchFamily="34" charset="0"/>
            </a:endParaRPr>
          </a:p>
          <a:p>
            <a:pPr algn="just"/>
            <a:endParaRPr lang="lv-LV" sz="2000" dirty="0">
              <a:latin typeface="Segoe UI" panose="020B0502040204020203" pitchFamily="34" charset="0"/>
            </a:endParaRPr>
          </a:p>
        </p:txBody>
      </p:sp>
    </p:spTree>
    <p:extLst>
      <p:ext uri="{BB962C8B-B14F-4D97-AF65-F5344CB8AC3E}">
        <p14:creationId xmlns:p14="http://schemas.microsoft.com/office/powerpoint/2010/main" val="4013340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ong hallway with lights and arches&#10;&#10;Description automatically generated with medium confidence">
            <a:extLst>
              <a:ext uri="{FF2B5EF4-FFF2-40B4-BE49-F238E27FC236}">
                <a16:creationId xmlns:a16="http://schemas.microsoft.com/office/drawing/2014/main" id="{0F5C27FF-C163-C3C2-3E0C-7297C2F5D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2" y="-54270"/>
            <a:ext cx="5632932" cy="7509170"/>
          </a:xfrm>
          <a:prstGeom prst="rect">
            <a:avLst/>
          </a:prstGeom>
        </p:spPr>
      </p:pic>
      <p:sp>
        <p:nvSpPr>
          <p:cNvPr id="10" name="Parallelogram 9">
            <a:extLst>
              <a:ext uri="{FF2B5EF4-FFF2-40B4-BE49-F238E27FC236}">
                <a16:creationId xmlns:a16="http://schemas.microsoft.com/office/drawing/2014/main" id="{3EDC4536-4120-2A1F-AF50-D0354D34BC38}"/>
              </a:ext>
            </a:extLst>
          </p:cNvPr>
          <p:cNvSpPr/>
          <p:nvPr/>
        </p:nvSpPr>
        <p:spPr>
          <a:xfrm flipH="1">
            <a:off x="1509510" y="-939424"/>
            <a:ext cx="11201078" cy="8028962"/>
          </a:xfrm>
          <a:prstGeom prst="parallelogram">
            <a:avLst>
              <a:gd name="adj" fmla="val 4263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 name="TextBox 3">
            <a:extLst>
              <a:ext uri="{FF2B5EF4-FFF2-40B4-BE49-F238E27FC236}">
                <a16:creationId xmlns:a16="http://schemas.microsoft.com/office/drawing/2014/main" id="{BDFDBB8A-A5A3-D759-FD58-1C4B1B189FDB}"/>
              </a:ext>
            </a:extLst>
          </p:cNvPr>
          <p:cNvSpPr txBox="1"/>
          <p:nvPr/>
        </p:nvSpPr>
        <p:spPr>
          <a:xfrm>
            <a:off x="6174240" y="3148630"/>
            <a:ext cx="4835430" cy="707886"/>
          </a:xfrm>
          <a:prstGeom prst="rect">
            <a:avLst/>
          </a:prstGeom>
          <a:noFill/>
        </p:spPr>
        <p:txBody>
          <a:bodyPr wrap="square" rtlCol="0">
            <a:spAutoFit/>
          </a:bodyPr>
          <a:lstStyle/>
          <a:p>
            <a:r>
              <a:rPr lang="lv-LV" sz="4000" kern="100" dirty="0">
                <a:solidFill>
                  <a:schemeClr val="bg2">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DRG rādītāju aprēķini</a:t>
            </a:r>
            <a:endParaRPr lang="lv-LV" sz="2400" dirty="0">
              <a:solidFill>
                <a:schemeClr val="bg2">
                  <a:lumMod val="50000"/>
                </a:schemeClr>
              </a:solidFill>
              <a:highlight>
                <a:srgbClr val="FFFFFF"/>
              </a:highlight>
            </a:endParaRPr>
          </a:p>
        </p:txBody>
      </p:sp>
      <p:sp>
        <p:nvSpPr>
          <p:cNvPr id="7" name="Parallelogram 6">
            <a:extLst>
              <a:ext uri="{FF2B5EF4-FFF2-40B4-BE49-F238E27FC236}">
                <a16:creationId xmlns:a16="http://schemas.microsoft.com/office/drawing/2014/main" id="{51A06159-C898-489A-954A-C97C2321A49C}"/>
              </a:ext>
            </a:extLst>
          </p:cNvPr>
          <p:cNvSpPr/>
          <p:nvPr/>
        </p:nvSpPr>
        <p:spPr>
          <a:xfrm rot="10800000">
            <a:off x="-4328119" y="-371744"/>
            <a:ext cx="10424119" cy="7423688"/>
          </a:xfrm>
          <a:prstGeom prst="parallelogram">
            <a:avLst>
              <a:gd name="adj" fmla="val 34760"/>
            </a:avLst>
          </a:prstGeom>
          <a:solidFill>
            <a:srgbClr val="ABC1C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76021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23220"/>
          </a:xfrm>
          <a:prstGeom prst="rect">
            <a:avLst/>
          </a:prstGeom>
          <a:noFill/>
        </p:spPr>
        <p:txBody>
          <a:bodyPr wrap="square" rtlCol="0">
            <a:spAutoFit/>
          </a:bodyPr>
          <a:lstStyle/>
          <a:p>
            <a:r>
              <a:rPr lang="lv-LV" sz="2800" kern="100" dirty="0">
                <a:solidFill>
                  <a:schemeClr val="bg2">
                    <a:lumMod val="50000"/>
                  </a:schemeClr>
                </a:solidFill>
                <a:highlight>
                  <a:srgbClr val="FFFFFF"/>
                </a:highlight>
                <a:latin typeface="Calibri" panose="020F0502020204030204" pitchFamily="34" charset="0"/>
                <a:cs typeface="Calibri" panose="020F0502020204030204" pitchFamily="34" charset="0"/>
              </a:rPr>
              <a:t>DRG Bāzes tarifā iekļautās manipulācijas</a:t>
            </a:r>
          </a:p>
        </p:txBody>
      </p:sp>
      <p:sp>
        <p:nvSpPr>
          <p:cNvPr id="3" name="TextBox 2">
            <a:extLst>
              <a:ext uri="{FF2B5EF4-FFF2-40B4-BE49-F238E27FC236}">
                <a16:creationId xmlns:a16="http://schemas.microsoft.com/office/drawing/2014/main" id="{6CFFD810-BB8E-EEBE-4A40-7A2797D51627}"/>
              </a:ext>
            </a:extLst>
          </p:cNvPr>
          <p:cNvSpPr txBox="1"/>
          <p:nvPr/>
        </p:nvSpPr>
        <p:spPr>
          <a:xfrm>
            <a:off x="2691145" y="2279511"/>
            <a:ext cx="9397935" cy="2831544"/>
          </a:xfrm>
          <a:prstGeom prst="rect">
            <a:avLst/>
          </a:prstGeom>
          <a:noFill/>
        </p:spPr>
        <p:txBody>
          <a:bodyPr wrap="square">
            <a:spAutoFit/>
          </a:bodyPr>
          <a:lstStyle/>
          <a:p>
            <a:r>
              <a:rPr lang="lv-LV" sz="2800" b="1" dirty="0">
                <a:latin typeface="Segoe UI" panose="020B0502040204020203" pitchFamily="34" charset="0"/>
              </a:rPr>
              <a:t>M* </a:t>
            </a:r>
            <a:r>
              <a:rPr lang="lv-LV" sz="2800" dirty="0">
                <a:latin typeface="Segoe UI" panose="020B0502040204020203" pitchFamily="34" charset="0"/>
              </a:rPr>
              <a:t> &gt; GPF tarifu, DRG rādītāju aprēķini</a:t>
            </a:r>
          </a:p>
          <a:p>
            <a:endParaRPr lang="lv-LV" sz="2400" dirty="0">
              <a:latin typeface="Segoe UI" panose="020B0502040204020203" pitchFamily="34" charset="0"/>
            </a:endParaRPr>
          </a:p>
          <a:p>
            <a:r>
              <a:rPr lang="lv-LV" sz="2600" dirty="0">
                <a:latin typeface="Segoe UI" panose="020B0502040204020203" pitchFamily="34" charset="0"/>
              </a:rPr>
              <a:t>M** &gt; tiešā apmaksa</a:t>
            </a:r>
          </a:p>
          <a:p>
            <a:endParaRPr lang="lv-LV" sz="2400" dirty="0">
              <a:latin typeface="Segoe UI" panose="020B0502040204020203" pitchFamily="34" charset="0"/>
            </a:endParaRPr>
          </a:p>
          <a:p>
            <a:r>
              <a:rPr lang="lv-LV" sz="2600" dirty="0">
                <a:latin typeface="Segoe UI" panose="020B0502040204020203" pitchFamily="34" charset="0"/>
              </a:rPr>
              <a:t>M    &gt; Gultas dienas tarifu aprēķini &gt; DRG rādītāju aprēķini</a:t>
            </a:r>
          </a:p>
          <a:p>
            <a:endParaRPr lang="lv-LV" sz="2400" dirty="0">
              <a:latin typeface="Segoe UI" panose="020B0502040204020203" pitchFamily="34" charset="0"/>
            </a:endParaRPr>
          </a:p>
          <a:p>
            <a:r>
              <a:rPr lang="lv-LV" sz="2600" dirty="0">
                <a:latin typeface="Segoe UI" panose="020B0502040204020203" pitchFamily="34" charset="0"/>
              </a:rPr>
              <a:t>M = 0.00  &gt; statistiskais vai grupēšanas mērķis</a:t>
            </a:r>
          </a:p>
        </p:txBody>
      </p:sp>
      <p:pic>
        <p:nvPicPr>
          <p:cNvPr id="5" name="Graphic 4" descr="Bullseye outline">
            <a:extLst>
              <a:ext uri="{FF2B5EF4-FFF2-40B4-BE49-F238E27FC236}">
                <a16:creationId xmlns:a16="http://schemas.microsoft.com/office/drawing/2014/main" id="{C6084D2D-F646-3208-C385-D2503A3D2F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6012" y="2212869"/>
            <a:ext cx="523220" cy="523220"/>
          </a:xfrm>
          <a:prstGeom prst="rect">
            <a:avLst/>
          </a:prstGeom>
        </p:spPr>
      </p:pic>
      <p:pic>
        <p:nvPicPr>
          <p:cNvPr id="6" name="Graphic 5" descr="Bullseye outline">
            <a:extLst>
              <a:ext uri="{FF2B5EF4-FFF2-40B4-BE49-F238E27FC236}">
                <a16:creationId xmlns:a16="http://schemas.microsoft.com/office/drawing/2014/main" id="{FB3AE464-A316-E1F5-6032-57D3E56F03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6012" y="3016100"/>
            <a:ext cx="523220" cy="523220"/>
          </a:xfrm>
          <a:prstGeom prst="rect">
            <a:avLst/>
          </a:prstGeom>
        </p:spPr>
      </p:pic>
      <p:pic>
        <p:nvPicPr>
          <p:cNvPr id="2" name="Graphic 1" descr="Bullseye outline">
            <a:extLst>
              <a:ext uri="{FF2B5EF4-FFF2-40B4-BE49-F238E27FC236}">
                <a16:creationId xmlns:a16="http://schemas.microsoft.com/office/drawing/2014/main" id="{83D6AA68-E090-A3C4-F86F-B6B9FC9132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6012" y="3817825"/>
            <a:ext cx="523220" cy="523220"/>
          </a:xfrm>
          <a:prstGeom prst="rect">
            <a:avLst/>
          </a:prstGeom>
        </p:spPr>
      </p:pic>
      <p:pic>
        <p:nvPicPr>
          <p:cNvPr id="7" name="Graphic 6" descr="Bullseye outline">
            <a:extLst>
              <a:ext uri="{FF2B5EF4-FFF2-40B4-BE49-F238E27FC236}">
                <a16:creationId xmlns:a16="http://schemas.microsoft.com/office/drawing/2014/main" id="{1260F5D6-67D7-2F69-5EE3-4D90D37FA5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7680" y="4619550"/>
            <a:ext cx="523220" cy="523220"/>
          </a:xfrm>
          <a:prstGeom prst="rect">
            <a:avLst/>
          </a:prstGeom>
        </p:spPr>
      </p:pic>
      <p:pic>
        <p:nvPicPr>
          <p:cNvPr id="9" name="Graphic 8" descr="Euro outline">
            <a:extLst>
              <a:ext uri="{FF2B5EF4-FFF2-40B4-BE49-F238E27FC236}">
                <a16:creationId xmlns:a16="http://schemas.microsoft.com/office/drawing/2014/main" id="{A4F5350C-6CAF-AA6B-D9A2-27814DD593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9682" y="4881160"/>
            <a:ext cx="229895" cy="229895"/>
          </a:xfrm>
          <a:prstGeom prst="rect">
            <a:avLst/>
          </a:prstGeom>
        </p:spPr>
      </p:pic>
    </p:spTree>
    <p:extLst>
      <p:ext uri="{BB962C8B-B14F-4D97-AF65-F5344CB8AC3E}">
        <p14:creationId xmlns:p14="http://schemas.microsoft.com/office/powerpoint/2010/main" val="187032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523220"/>
          </a:xfrm>
          <a:prstGeom prst="rect">
            <a:avLst/>
          </a:prstGeom>
          <a:noFill/>
        </p:spPr>
        <p:txBody>
          <a:bodyPr wrap="square" rtlCol="0">
            <a:spAutoFit/>
          </a:bodyPr>
          <a:lstStyle/>
          <a:p>
            <a:r>
              <a:rPr lang="lv-LV" sz="2800" kern="100" dirty="0">
                <a:solidFill>
                  <a:schemeClr val="bg2">
                    <a:lumMod val="50000"/>
                  </a:schemeClr>
                </a:solidFill>
                <a:highlight>
                  <a:srgbClr val="FFFFFF"/>
                </a:highlight>
                <a:latin typeface="Calibri" panose="020F0502020204030204" pitchFamily="34" charset="0"/>
                <a:cs typeface="Calibri" panose="020F0502020204030204" pitchFamily="34" charset="0"/>
              </a:rPr>
              <a:t>Dubultā manipulāciju kodēšana</a:t>
            </a:r>
            <a:endParaRPr lang="lv-LV" sz="2800" b="1" kern="100" dirty="0">
              <a:solidFill>
                <a:schemeClr val="accent4">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FFD810-BB8E-EEBE-4A40-7A2797D51627}"/>
              </a:ext>
            </a:extLst>
          </p:cNvPr>
          <p:cNvSpPr txBox="1"/>
          <p:nvPr/>
        </p:nvSpPr>
        <p:spPr>
          <a:xfrm>
            <a:off x="1213013" y="2541052"/>
            <a:ext cx="10405242" cy="1954381"/>
          </a:xfrm>
          <a:prstGeom prst="rect">
            <a:avLst/>
          </a:prstGeom>
          <a:noFill/>
        </p:spPr>
        <p:txBody>
          <a:bodyPr wrap="square">
            <a:spAutoFit/>
          </a:bodyPr>
          <a:lstStyle/>
          <a:p>
            <a:r>
              <a:rPr lang="lv-LV" sz="2400" b="1" dirty="0">
                <a:latin typeface="Segoe UI" panose="020B0502040204020203" pitchFamily="34" charset="0"/>
              </a:rPr>
              <a:t>NVD MK manipulācijas </a:t>
            </a:r>
            <a:r>
              <a:rPr lang="lv-LV" sz="2400" dirty="0">
                <a:latin typeface="Segoe UI" panose="020B0502040204020203" pitchFamily="34" charset="0"/>
              </a:rPr>
              <a:t>[*] ar tarifu šobrīd </a:t>
            </a:r>
            <a:r>
              <a:rPr lang="lv-LV" sz="2400" b="1" dirty="0">
                <a:latin typeface="Segoe UI" panose="020B0502040204020203" pitchFamily="34" charset="0"/>
              </a:rPr>
              <a:t>ir daļa no izmaksu ekvivalenta</a:t>
            </a:r>
          </a:p>
          <a:p>
            <a:endParaRPr lang="lv-LV" sz="2400" b="1" dirty="0">
              <a:latin typeface="Segoe UI" panose="020B0502040204020203" pitchFamily="34" charset="0"/>
            </a:endParaRPr>
          </a:p>
          <a:p>
            <a:endParaRPr lang="lv-LV" sz="800" b="1" dirty="0">
              <a:latin typeface="Segoe UI" panose="020B0502040204020203" pitchFamily="34" charset="0"/>
            </a:endParaRPr>
          </a:p>
          <a:p>
            <a:r>
              <a:rPr lang="lv-LV" sz="2400" b="1" dirty="0">
                <a:latin typeface="Segoe UI" panose="020B0502040204020203" pitchFamily="34" charset="0"/>
              </a:rPr>
              <a:t>VIS SPANS sadaļa ir būvēta uz pakalpojumu programmu bāzes</a:t>
            </a:r>
            <a:r>
              <a:rPr lang="lv-LV" sz="2400" dirty="0">
                <a:latin typeface="Segoe UI" panose="020B0502040204020203" pitchFamily="34" charset="0"/>
              </a:rPr>
              <a:t>, kam, savukārt, </a:t>
            </a:r>
            <a:r>
              <a:rPr lang="lv-LV" sz="2400" b="1" dirty="0">
                <a:latin typeface="Segoe UI" panose="020B0502040204020203" pitchFamily="34" charset="0"/>
              </a:rPr>
              <a:t>pamats ir NVD MK manipulācijas</a:t>
            </a:r>
          </a:p>
          <a:p>
            <a:endParaRPr lang="lv-LV" sz="1200" b="1" dirty="0">
              <a:latin typeface="Segoe UI" panose="020B0502040204020203" pitchFamily="34" charset="0"/>
            </a:endParaRPr>
          </a:p>
          <a:p>
            <a:endParaRPr lang="lv-LV" sz="500" dirty="0">
              <a:latin typeface="Segoe UI" panose="020B0502040204020203" pitchFamily="34" charset="0"/>
            </a:endParaRPr>
          </a:p>
        </p:txBody>
      </p:sp>
      <p:sp>
        <p:nvSpPr>
          <p:cNvPr id="6" name="Arrow: Chevron 5">
            <a:extLst>
              <a:ext uri="{FF2B5EF4-FFF2-40B4-BE49-F238E27FC236}">
                <a16:creationId xmlns:a16="http://schemas.microsoft.com/office/drawing/2014/main" id="{DB4CA67B-9A40-861A-C390-062EEBCA179B}"/>
              </a:ext>
            </a:extLst>
          </p:cNvPr>
          <p:cNvSpPr/>
          <p:nvPr/>
        </p:nvSpPr>
        <p:spPr>
          <a:xfrm>
            <a:off x="672661" y="2601556"/>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7" name="Arrow: Chevron 6">
            <a:extLst>
              <a:ext uri="{FF2B5EF4-FFF2-40B4-BE49-F238E27FC236}">
                <a16:creationId xmlns:a16="http://schemas.microsoft.com/office/drawing/2014/main" id="{0103B447-FD59-8270-3E4B-8753E47A1CE2}"/>
              </a:ext>
            </a:extLst>
          </p:cNvPr>
          <p:cNvSpPr/>
          <p:nvPr/>
        </p:nvSpPr>
        <p:spPr>
          <a:xfrm>
            <a:off x="672660" y="3611890"/>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3412151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handful of shells&#10;&#10;Description automatically generated">
            <a:extLst>
              <a:ext uri="{FF2B5EF4-FFF2-40B4-BE49-F238E27FC236}">
                <a16:creationId xmlns:a16="http://schemas.microsoft.com/office/drawing/2014/main" id="{5F3B205D-6071-A274-7B4C-C3F8D01EB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70" y="0"/>
            <a:ext cx="5612332" cy="8418499"/>
          </a:xfrm>
          <a:prstGeom prst="rect">
            <a:avLst/>
          </a:prstGeom>
        </p:spPr>
      </p:pic>
      <p:sp>
        <p:nvSpPr>
          <p:cNvPr id="10" name="Parallelogram 9">
            <a:extLst>
              <a:ext uri="{FF2B5EF4-FFF2-40B4-BE49-F238E27FC236}">
                <a16:creationId xmlns:a16="http://schemas.microsoft.com/office/drawing/2014/main" id="{3EDC4536-4120-2A1F-AF50-D0354D34BC38}"/>
              </a:ext>
            </a:extLst>
          </p:cNvPr>
          <p:cNvSpPr/>
          <p:nvPr/>
        </p:nvSpPr>
        <p:spPr>
          <a:xfrm flipH="1">
            <a:off x="1197070" y="-977017"/>
            <a:ext cx="11201078" cy="8028962"/>
          </a:xfrm>
          <a:prstGeom prst="parallelogram">
            <a:avLst>
              <a:gd name="adj" fmla="val 4263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Parallelogram 7">
            <a:extLst>
              <a:ext uri="{FF2B5EF4-FFF2-40B4-BE49-F238E27FC236}">
                <a16:creationId xmlns:a16="http://schemas.microsoft.com/office/drawing/2014/main" id="{20CFD3A6-BDD4-B119-62AB-A75BF6DFA692}"/>
              </a:ext>
            </a:extLst>
          </p:cNvPr>
          <p:cNvSpPr/>
          <p:nvPr/>
        </p:nvSpPr>
        <p:spPr>
          <a:xfrm flipH="1">
            <a:off x="1386669" y="-295386"/>
            <a:ext cx="11201078" cy="8028962"/>
          </a:xfrm>
          <a:prstGeom prst="parallelogram">
            <a:avLst>
              <a:gd name="adj" fmla="val 4263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 name="TextBox 3">
            <a:extLst>
              <a:ext uri="{FF2B5EF4-FFF2-40B4-BE49-F238E27FC236}">
                <a16:creationId xmlns:a16="http://schemas.microsoft.com/office/drawing/2014/main" id="{BDFDBB8A-A5A3-D759-FD58-1C4B1B189FDB}"/>
              </a:ext>
            </a:extLst>
          </p:cNvPr>
          <p:cNvSpPr txBox="1"/>
          <p:nvPr/>
        </p:nvSpPr>
        <p:spPr>
          <a:xfrm>
            <a:off x="5969901" y="3359645"/>
            <a:ext cx="4835430" cy="923330"/>
          </a:xfrm>
          <a:prstGeom prst="rect">
            <a:avLst/>
          </a:prstGeom>
          <a:noFill/>
        </p:spPr>
        <p:txBody>
          <a:bodyPr wrap="square" rtlCol="0">
            <a:spAutoFit/>
          </a:bodyPr>
          <a:lstStyle/>
          <a:p>
            <a:r>
              <a:rPr lang="lv-LV" sz="4000" kern="100" dirty="0">
                <a:solidFill>
                  <a:schemeClr val="bg2">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lv-LV" sz="5400" kern="100" dirty="0">
                <a:solidFill>
                  <a:schemeClr val="bg2">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Tarifi</a:t>
            </a:r>
          </a:p>
        </p:txBody>
      </p:sp>
      <p:sp>
        <p:nvSpPr>
          <p:cNvPr id="7" name="Parallelogram 6">
            <a:extLst>
              <a:ext uri="{FF2B5EF4-FFF2-40B4-BE49-F238E27FC236}">
                <a16:creationId xmlns:a16="http://schemas.microsoft.com/office/drawing/2014/main" id="{51A06159-C898-489A-954A-C97C2321A49C}"/>
              </a:ext>
            </a:extLst>
          </p:cNvPr>
          <p:cNvSpPr/>
          <p:nvPr/>
        </p:nvSpPr>
        <p:spPr>
          <a:xfrm rot="10800000">
            <a:off x="-5638357" y="-30927"/>
            <a:ext cx="10424119" cy="7423688"/>
          </a:xfrm>
          <a:prstGeom prst="parallelogram">
            <a:avLst>
              <a:gd name="adj" fmla="val 34760"/>
            </a:avLst>
          </a:prstGeom>
          <a:solidFill>
            <a:srgbClr val="ABC1C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31782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161639" cy="1015663"/>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CMI pielietošana – DRG sistēmas mērķis un esošā situācija</a:t>
            </a:r>
            <a:endParaRPr lang="lv-LV" sz="28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a:p>
            <a:endParaRPr lang="lv-LV" sz="28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FFD810-BB8E-EEBE-4A40-7A2797D51627}"/>
              </a:ext>
            </a:extLst>
          </p:cNvPr>
          <p:cNvSpPr txBox="1"/>
          <p:nvPr/>
        </p:nvSpPr>
        <p:spPr>
          <a:xfrm>
            <a:off x="1414010" y="1996615"/>
            <a:ext cx="9363977" cy="3662541"/>
          </a:xfrm>
          <a:prstGeom prst="rect">
            <a:avLst/>
          </a:prstGeom>
          <a:noFill/>
        </p:spPr>
        <p:txBody>
          <a:bodyPr wrap="square">
            <a:spAutoFit/>
          </a:bodyPr>
          <a:lstStyle/>
          <a:p>
            <a:pPr algn="ctr"/>
            <a:r>
              <a:rPr lang="lv-LV" sz="2800" dirty="0">
                <a:latin typeface="Segoe UI" panose="020B0502040204020203" pitchFamily="34" charset="0"/>
              </a:rPr>
              <a:t>Šobrīd stacionāriem plāno un apmaksā DRG gadījumus pēc formulas:</a:t>
            </a:r>
            <a:r>
              <a:rPr lang="lv-LV" sz="2800" b="1" dirty="0">
                <a:latin typeface="Segoe UI" panose="020B0502040204020203" pitchFamily="34" charset="0"/>
              </a:rPr>
              <a:t> CMI * Bāzes tarifs * Pacientu skaits</a:t>
            </a:r>
          </a:p>
          <a:p>
            <a:endParaRPr lang="lv-LV" sz="2800" b="1" dirty="0">
              <a:latin typeface="Segoe UI" panose="020B0502040204020203" pitchFamily="34" charset="0"/>
            </a:endParaRPr>
          </a:p>
          <a:p>
            <a:endParaRPr lang="lv-LV" sz="2800" b="1" dirty="0">
              <a:latin typeface="Segoe UI" panose="020B0502040204020203" pitchFamily="34" charset="0"/>
            </a:endParaRPr>
          </a:p>
          <a:p>
            <a:r>
              <a:rPr lang="lv-LV" sz="2400" b="1" dirty="0">
                <a:latin typeface="Segoe UI" panose="020B0502040204020203" pitchFamily="34" charset="0"/>
              </a:rPr>
              <a:t>Atbalstām un plānojam iestrādāt </a:t>
            </a:r>
            <a:r>
              <a:rPr lang="lv-LV" sz="2400" dirty="0">
                <a:latin typeface="Segoe UI" panose="020B0502040204020203" pitchFamily="34" charset="0"/>
              </a:rPr>
              <a:t>VIS loģikā un </a:t>
            </a:r>
            <a:r>
              <a:rPr lang="lv-LV" sz="2400" u="sng" dirty="0">
                <a:latin typeface="Segoe UI" panose="020B0502040204020203" pitchFamily="34" charset="0"/>
              </a:rPr>
              <a:t>apmaksas kārtībā </a:t>
            </a:r>
            <a:r>
              <a:rPr lang="lv-LV" sz="2400" b="1" dirty="0">
                <a:solidFill>
                  <a:schemeClr val="bg2">
                    <a:lumMod val="50000"/>
                  </a:schemeClr>
                </a:solidFill>
                <a:latin typeface="Segoe UI" panose="020B0502040204020203" pitchFamily="34" charset="0"/>
              </a:rPr>
              <a:t>Bāzes tarifs * DRG koeficients </a:t>
            </a:r>
            <a:r>
              <a:rPr lang="lv-LV" sz="2400" dirty="0">
                <a:latin typeface="Segoe UI" panose="020B0502040204020203" pitchFamily="34" charset="0"/>
              </a:rPr>
              <a:t>formulu, kas atbilst DRG vispārīgajiem principiem</a:t>
            </a:r>
          </a:p>
          <a:p>
            <a:endParaRPr lang="lv-LV" sz="2400" dirty="0">
              <a:latin typeface="Segoe UI" panose="020B0502040204020203" pitchFamily="34" charset="0"/>
            </a:endParaRPr>
          </a:p>
          <a:p>
            <a:r>
              <a:rPr lang="lv-LV" sz="2200" dirty="0">
                <a:latin typeface="Segoe UI" panose="020B0502040204020203" pitchFamily="34" charset="0"/>
              </a:rPr>
              <a:t>Plānošanā tiks saglabāta formula CMI * Bāzes tarifs * Pacientu skaits</a:t>
            </a:r>
          </a:p>
        </p:txBody>
      </p:sp>
    </p:spTree>
    <p:extLst>
      <p:ext uri="{BB962C8B-B14F-4D97-AF65-F5344CB8AC3E}">
        <p14:creationId xmlns:p14="http://schemas.microsoft.com/office/powerpoint/2010/main" val="63460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1077218"/>
          </a:xfrm>
          <a:prstGeom prst="rect">
            <a:avLst/>
          </a:prstGeom>
          <a:noFill/>
        </p:spPr>
        <p:txBody>
          <a:bodyPr wrap="square" rtlCol="0">
            <a:spAutoFit/>
          </a:bodyPr>
          <a:lstStyle/>
          <a:p>
            <a:r>
              <a:rPr lang="lv-LV" sz="3200" b="1"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a:t>
            </a:r>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 to identificēšanas metode, finansēšana, </a:t>
            </a:r>
          </a:p>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ietekme uz DRG grupu aprēķinu</a:t>
            </a:r>
          </a:p>
        </p:txBody>
      </p:sp>
      <p:sp>
        <p:nvSpPr>
          <p:cNvPr id="3" name="TextBox 2">
            <a:extLst>
              <a:ext uri="{FF2B5EF4-FFF2-40B4-BE49-F238E27FC236}">
                <a16:creationId xmlns:a16="http://schemas.microsoft.com/office/drawing/2014/main" id="{6CFFD810-BB8E-EEBE-4A40-7A2797D51627}"/>
              </a:ext>
            </a:extLst>
          </p:cNvPr>
          <p:cNvSpPr txBox="1"/>
          <p:nvPr/>
        </p:nvSpPr>
        <p:spPr>
          <a:xfrm>
            <a:off x="2232041" y="2831088"/>
            <a:ext cx="8907841" cy="2677656"/>
          </a:xfrm>
          <a:prstGeom prst="rect">
            <a:avLst/>
          </a:prstGeom>
          <a:noFill/>
        </p:spPr>
        <p:txBody>
          <a:bodyPr wrap="square">
            <a:spAutoFit/>
          </a:bodyPr>
          <a:lstStyle/>
          <a:p>
            <a:r>
              <a:rPr lang="lv-LV" sz="2400" b="1" dirty="0">
                <a:latin typeface="Segoe UI" panose="020B0502040204020203" pitchFamily="34" charset="0"/>
              </a:rPr>
              <a:t>Starpkvartiļu diapazona </a:t>
            </a:r>
            <a:r>
              <a:rPr lang="lv-LV" sz="2400" dirty="0">
                <a:latin typeface="Segoe UI" panose="020B0502040204020203" pitchFamily="34" charset="0"/>
              </a:rPr>
              <a:t>(IQR) metode</a:t>
            </a:r>
          </a:p>
          <a:p>
            <a:endParaRPr lang="lv-LV" sz="2400" dirty="0">
              <a:latin typeface="Segoe UI" panose="020B0502040204020203" pitchFamily="34" charset="0"/>
            </a:endParaRPr>
          </a:p>
          <a:p>
            <a:r>
              <a:rPr lang="lv-LV" sz="2400" b="1" dirty="0">
                <a:latin typeface="Segoe UI" panose="020B0502040204020203" pitchFamily="34" charset="0"/>
              </a:rPr>
              <a:t>Papildus finansējums plānots </a:t>
            </a:r>
            <a:r>
              <a:rPr lang="lv-LV" sz="2400" dirty="0">
                <a:latin typeface="Segoe UI" panose="020B0502040204020203" pitchFamily="34" charset="0"/>
              </a:rPr>
              <a:t>2024.gadā, bet </a:t>
            </a:r>
            <a:r>
              <a:rPr lang="lv-LV" sz="2400" b="1" dirty="0">
                <a:latin typeface="Segoe UI" panose="020B0502040204020203" pitchFamily="34" charset="0"/>
              </a:rPr>
              <a:t>pagaidām nav apstiprināts</a:t>
            </a:r>
          </a:p>
          <a:p>
            <a:endParaRPr lang="lv-LV" sz="2400" dirty="0">
              <a:latin typeface="Segoe UI" panose="020B0502040204020203" pitchFamily="34" charset="0"/>
            </a:endParaRPr>
          </a:p>
          <a:p>
            <a:r>
              <a:rPr lang="lv-LV" sz="2400" dirty="0">
                <a:latin typeface="Segoe UI" panose="020B0502040204020203" pitchFamily="34" charset="0"/>
              </a:rPr>
              <a:t>DRG grupas, kas ir </a:t>
            </a:r>
            <a:r>
              <a:rPr lang="lv-LV" sz="2400" b="1" dirty="0">
                <a:latin typeface="Segoe UI" panose="020B0502040204020203" pitchFamily="34" charset="0"/>
              </a:rPr>
              <a:t>iekļautie standarta gadījumi, kļūs «lētāki»</a:t>
            </a:r>
            <a:r>
              <a:rPr lang="lv-LV" sz="2400" dirty="0">
                <a:latin typeface="Segoe UI" panose="020B0502040204020203" pitchFamily="34" charset="0"/>
              </a:rPr>
              <a:t>, </a:t>
            </a:r>
          </a:p>
          <a:p>
            <a:r>
              <a:rPr lang="lv-LV" sz="2400" b="1" dirty="0">
                <a:latin typeface="Segoe UI" panose="020B0502040204020203" pitchFamily="34" charset="0"/>
              </a:rPr>
              <a:t>aprēķini </a:t>
            </a:r>
            <a:r>
              <a:rPr lang="lv-LV" sz="2400" dirty="0">
                <a:latin typeface="Segoe UI" panose="020B0502040204020203" pitchFamily="34" charset="0"/>
              </a:rPr>
              <a:t>kopumā</a:t>
            </a:r>
            <a:r>
              <a:rPr lang="lv-LV" sz="2400" b="1" dirty="0">
                <a:latin typeface="Segoe UI" panose="020B0502040204020203" pitchFamily="34" charset="0"/>
              </a:rPr>
              <a:t> kļūs sarežģītāki</a:t>
            </a:r>
          </a:p>
        </p:txBody>
      </p:sp>
      <p:sp>
        <p:nvSpPr>
          <p:cNvPr id="2" name="Arrow: Chevron 1">
            <a:extLst>
              <a:ext uri="{FF2B5EF4-FFF2-40B4-BE49-F238E27FC236}">
                <a16:creationId xmlns:a16="http://schemas.microsoft.com/office/drawing/2014/main" id="{CF82EAF5-B14E-1397-CDAD-EC8D5B257492}"/>
              </a:ext>
            </a:extLst>
          </p:cNvPr>
          <p:cNvSpPr/>
          <p:nvPr/>
        </p:nvSpPr>
        <p:spPr>
          <a:xfrm>
            <a:off x="1543937" y="2876470"/>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6" name="Arrow: Chevron 5">
            <a:extLst>
              <a:ext uri="{FF2B5EF4-FFF2-40B4-BE49-F238E27FC236}">
                <a16:creationId xmlns:a16="http://schemas.microsoft.com/office/drawing/2014/main" id="{FA68198A-3E87-68DE-6577-B8A4D4E588A0}"/>
              </a:ext>
            </a:extLst>
          </p:cNvPr>
          <p:cNvSpPr/>
          <p:nvPr/>
        </p:nvSpPr>
        <p:spPr>
          <a:xfrm>
            <a:off x="1543935" y="3790003"/>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7" name="Arrow: Chevron 6">
            <a:extLst>
              <a:ext uri="{FF2B5EF4-FFF2-40B4-BE49-F238E27FC236}">
                <a16:creationId xmlns:a16="http://schemas.microsoft.com/office/drawing/2014/main" id="{76F96C37-255F-3473-EC02-6F7D110A3C6E}"/>
              </a:ext>
            </a:extLst>
          </p:cNvPr>
          <p:cNvSpPr/>
          <p:nvPr/>
        </p:nvSpPr>
        <p:spPr>
          <a:xfrm>
            <a:off x="1543936" y="4894896"/>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340992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718B4DF-C10F-B9A7-62E0-F7A63C261997}"/>
              </a:ext>
            </a:extLst>
          </p:cNvPr>
          <p:cNvSpPr txBox="1"/>
          <p:nvPr/>
        </p:nvSpPr>
        <p:spPr>
          <a:xfrm>
            <a:off x="-121920" y="2349500"/>
            <a:ext cx="6070085" cy="2060179"/>
          </a:xfrm>
          <a:prstGeom prst="rect">
            <a:avLst/>
          </a:prstGeom>
          <a:noFill/>
        </p:spPr>
        <p:txBody>
          <a:bodyPr wrap="square" rtlCol="0">
            <a:spAutoFit/>
          </a:bodyPr>
          <a:lstStyle/>
          <a:p>
            <a:pPr algn="r">
              <a:lnSpc>
                <a:spcPct val="107000"/>
              </a:lnSpc>
              <a:spcAft>
                <a:spcPts val="800"/>
              </a:spcAft>
            </a:pPr>
            <a:r>
              <a:rPr lang="lv-LV"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Ārmaļnieki (angl. Outliers) ir vērtības </a:t>
            </a:r>
          </a:p>
          <a:p>
            <a:pPr algn="r">
              <a:lnSpc>
                <a:spcPct val="107000"/>
              </a:lnSpc>
              <a:spcAft>
                <a:spcPts val="800"/>
              </a:spcAft>
            </a:pPr>
            <a:r>
              <a:rPr lang="lv-LV"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datu kopā, kuras </a:t>
            </a:r>
            <a:r>
              <a:rPr lang="lv-LV"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būtiski atšķiras</a:t>
            </a:r>
          </a:p>
          <a:p>
            <a:pPr algn="r">
              <a:lnSpc>
                <a:spcPct val="107000"/>
              </a:lnSpc>
              <a:spcAft>
                <a:spcPts val="800"/>
              </a:spcAft>
            </a:pPr>
            <a:r>
              <a:rPr lang="lv-LV"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no vispārējās tendences</a:t>
            </a:r>
          </a:p>
          <a:p>
            <a:endParaRPr lang="lv-LV" dirty="0"/>
          </a:p>
        </p:txBody>
      </p:sp>
      <p:cxnSp>
        <p:nvCxnSpPr>
          <p:cNvPr id="7" name="Straight Connector 6">
            <a:extLst>
              <a:ext uri="{FF2B5EF4-FFF2-40B4-BE49-F238E27FC236}">
                <a16:creationId xmlns:a16="http://schemas.microsoft.com/office/drawing/2014/main" id="{D8CDC85F-B585-557C-AA05-F64C408B2B02}"/>
              </a:ext>
            </a:extLst>
          </p:cNvPr>
          <p:cNvCxnSpPr>
            <a:cxnSpLocks/>
          </p:cNvCxnSpPr>
          <p:nvPr/>
        </p:nvCxnSpPr>
        <p:spPr>
          <a:xfrm>
            <a:off x="6085430" y="1620519"/>
            <a:ext cx="0" cy="3948545"/>
          </a:xfrm>
          <a:prstGeom prst="line">
            <a:avLst/>
          </a:prstGeom>
          <a:ln w="22225" cap="rnd">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descr="A group of meerkats standing on rocks&#10;&#10;Description automatically generated">
            <a:extLst>
              <a:ext uri="{FF2B5EF4-FFF2-40B4-BE49-F238E27FC236}">
                <a16:creationId xmlns:a16="http://schemas.microsoft.com/office/drawing/2014/main" id="{0036CD7D-AE8C-1FF3-597E-8CC9D76551A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8000" contrast="18000"/>
                    </a14:imgEffect>
                  </a14:imgLayer>
                </a14:imgProps>
              </a:ext>
              <a:ext uri="{28A0092B-C50C-407E-A947-70E740481C1C}">
                <a14:useLocalDpi xmlns:a14="http://schemas.microsoft.com/office/drawing/2010/main" val="0"/>
              </a:ext>
            </a:extLst>
          </a:blip>
          <a:stretch>
            <a:fillRect/>
          </a:stretch>
        </p:blipFill>
        <p:spPr>
          <a:xfrm>
            <a:off x="6451189" y="1751550"/>
            <a:ext cx="5436010" cy="3635331"/>
          </a:xfrm>
          <a:prstGeom prst="rect">
            <a:avLst/>
          </a:prstGeom>
        </p:spPr>
      </p:pic>
      <p:cxnSp>
        <p:nvCxnSpPr>
          <p:cNvPr id="6" name="Straight Connector 5">
            <a:extLst>
              <a:ext uri="{FF2B5EF4-FFF2-40B4-BE49-F238E27FC236}">
                <a16:creationId xmlns:a16="http://schemas.microsoft.com/office/drawing/2014/main" id="{EB3C369E-091F-D354-952B-55C0E3FEC969}"/>
              </a:ext>
            </a:extLst>
          </p:cNvPr>
          <p:cNvCxnSpPr/>
          <p:nvPr/>
        </p:nvCxnSpPr>
        <p:spPr>
          <a:xfrm>
            <a:off x="7020560" y="3037840"/>
            <a:ext cx="2529840" cy="0"/>
          </a:xfrm>
          <a:prstGeom prst="line">
            <a:avLst/>
          </a:prstGeom>
          <a:ln w="50800">
            <a:solidFill>
              <a:srgbClr val="92D050"/>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D55C826-8165-4739-E40E-4A3E08D051F1}"/>
              </a:ext>
            </a:extLst>
          </p:cNvPr>
          <p:cNvCxnSpPr>
            <a:cxnSpLocks/>
          </p:cNvCxnSpPr>
          <p:nvPr/>
        </p:nvCxnSpPr>
        <p:spPr>
          <a:xfrm>
            <a:off x="7304405" y="4226560"/>
            <a:ext cx="1179195" cy="0"/>
          </a:xfrm>
          <a:prstGeom prst="line">
            <a:avLst/>
          </a:prstGeom>
          <a:ln w="50800">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17B8CA-60DC-9AB3-F03B-D1CC80C2BCB3}"/>
              </a:ext>
            </a:extLst>
          </p:cNvPr>
          <p:cNvCxnSpPr>
            <a:cxnSpLocks/>
          </p:cNvCxnSpPr>
          <p:nvPr/>
        </p:nvCxnSpPr>
        <p:spPr>
          <a:xfrm>
            <a:off x="10301605" y="1920240"/>
            <a:ext cx="1179195" cy="0"/>
          </a:xfrm>
          <a:prstGeom prst="line">
            <a:avLst/>
          </a:prstGeom>
          <a:ln w="50800">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99BB08F-57F2-9212-73D2-D8B2DCBA8576}"/>
              </a:ext>
            </a:extLst>
          </p:cNvPr>
          <p:cNvCxnSpPr>
            <a:cxnSpLocks/>
          </p:cNvCxnSpPr>
          <p:nvPr/>
        </p:nvCxnSpPr>
        <p:spPr>
          <a:xfrm>
            <a:off x="3667443" y="3379589"/>
            <a:ext cx="2164397" cy="0"/>
          </a:xfrm>
          <a:prstGeom prst="line">
            <a:avLst/>
          </a:prstGeom>
          <a:ln w="50800">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E2EE568-04A7-1B83-77DC-1DD1D38C13F6}"/>
              </a:ext>
            </a:extLst>
          </p:cNvPr>
          <p:cNvPicPr>
            <a:picLocks noChangeAspect="1"/>
          </p:cNvPicPr>
          <p:nvPr/>
        </p:nvPicPr>
        <p:blipFill>
          <a:blip r:embed="rId5"/>
          <a:stretch>
            <a:fillRect/>
          </a:stretch>
        </p:blipFill>
        <p:spPr>
          <a:xfrm>
            <a:off x="6272396" y="-3579332"/>
            <a:ext cx="5793595" cy="3150532"/>
          </a:xfrm>
          <a:prstGeom prst="rect">
            <a:avLst/>
          </a:prstGeom>
        </p:spPr>
      </p:pic>
    </p:spTree>
    <p:extLst>
      <p:ext uri="{BB962C8B-B14F-4D97-AF65-F5344CB8AC3E}">
        <p14:creationId xmlns:p14="http://schemas.microsoft.com/office/powerpoint/2010/main" val="401723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718B4DF-C10F-B9A7-62E0-F7A63C261997}"/>
              </a:ext>
            </a:extLst>
          </p:cNvPr>
          <p:cNvSpPr txBox="1"/>
          <p:nvPr/>
        </p:nvSpPr>
        <p:spPr>
          <a:xfrm>
            <a:off x="-121920" y="2349500"/>
            <a:ext cx="6070085" cy="2060179"/>
          </a:xfrm>
          <a:prstGeom prst="rect">
            <a:avLst/>
          </a:prstGeom>
          <a:noFill/>
        </p:spPr>
        <p:txBody>
          <a:bodyPr wrap="square" rtlCol="0">
            <a:spAutoFit/>
          </a:bodyPr>
          <a:lstStyle/>
          <a:p>
            <a:pPr algn="r">
              <a:lnSpc>
                <a:spcPct val="107000"/>
              </a:lnSpc>
              <a:spcAft>
                <a:spcPts val="800"/>
              </a:spcAft>
            </a:pPr>
            <a:r>
              <a:rPr lang="lv-LV"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Ārmaļnieki (angl. Outliers) ir vērtības </a:t>
            </a:r>
          </a:p>
          <a:p>
            <a:pPr algn="r">
              <a:lnSpc>
                <a:spcPct val="107000"/>
              </a:lnSpc>
              <a:spcAft>
                <a:spcPts val="800"/>
              </a:spcAft>
            </a:pPr>
            <a:r>
              <a:rPr lang="lv-LV"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datu kopā, kuras </a:t>
            </a:r>
            <a:r>
              <a:rPr lang="lv-LV"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būtiski atšķiras</a:t>
            </a:r>
          </a:p>
          <a:p>
            <a:pPr algn="r">
              <a:lnSpc>
                <a:spcPct val="107000"/>
              </a:lnSpc>
              <a:spcAft>
                <a:spcPts val="800"/>
              </a:spcAft>
            </a:pPr>
            <a:r>
              <a:rPr lang="lv-LV"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no vispārējās tendences</a:t>
            </a:r>
          </a:p>
          <a:p>
            <a:endParaRPr lang="lv-LV" dirty="0"/>
          </a:p>
        </p:txBody>
      </p:sp>
      <p:cxnSp>
        <p:nvCxnSpPr>
          <p:cNvPr id="7" name="Straight Connector 6">
            <a:extLst>
              <a:ext uri="{FF2B5EF4-FFF2-40B4-BE49-F238E27FC236}">
                <a16:creationId xmlns:a16="http://schemas.microsoft.com/office/drawing/2014/main" id="{D8CDC85F-B585-557C-AA05-F64C408B2B02}"/>
              </a:ext>
            </a:extLst>
          </p:cNvPr>
          <p:cNvCxnSpPr>
            <a:cxnSpLocks/>
          </p:cNvCxnSpPr>
          <p:nvPr/>
        </p:nvCxnSpPr>
        <p:spPr>
          <a:xfrm>
            <a:off x="6085430" y="1620519"/>
            <a:ext cx="0" cy="3948545"/>
          </a:xfrm>
          <a:prstGeom prst="line">
            <a:avLst/>
          </a:prstGeom>
          <a:ln w="22225" cap="rnd">
            <a:headEnd type="none"/>
            <a:tailEnd type="none"/>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99BB08F-57F2-9212-73D2-D8B2DCBA8576}"/>
              </a:ext>
            </a:extLst>
          </p:cNvPr>
          <p:cNvCxnSpPr>
            <a:cxnSpLocks/>
          </p:cNvCxnSpPr>
          <p:nvPr/>
        </p:nvCxnSpPr>
        <p:spPr>
          <a:xfrm>
            <a:off x="3667443" y="3379589"/>
            <a:ext cx="2164397" cy="0"/>
          </a:xfrm>
          <a:prstGeom prst="line">
            <a:avLst/>
          </a:prstGeom>
          <a:ln w="50800">
            <a:solidFill>
              <a:srgbClr val="FF0000"/>
            </a:solidFill>
          </a:ln>
          <a:effectLst/>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102BD0-F298-B386-2AA6-539AA4F0A50B}"/>
              </a:ext>
            </a:extLst>
          </p:cNvPr>
          <p:cNvPicPr>
            <a:picLocks noChangeAspect="1"/>
          </p:cNvPicPr>
          <p:nvPr/>
        </p:nvPicPr>
        <p:blipFill>
          <a:blip r:embed="rId3"/>
          <a:stretch>
            <a:fillRect/>
          </a:stretch>
        </p:blipFill>
        <p:spPr>
          <a:xfrm>
            <a:off x="6222696" y="1981200"/>
            <a:ext cx="5793595" cy="3150532"/>
          </a:xfrm>
          <a:prstGeom prst="rect">
            <a:avLst/>
          </a:prstGeom>
        </p:spPr>
      </p:pic>
      <p:sp>
        <p:nvSpPr>
          <p:cNvPr id="11" name="Oval 10">
            <a:extLst>
              <a:ext uri="{FF2B5EF4-FFF2-40B4-BE49-F238E27FC236}">
                <a16:creationId xmlns:a16="http://schemas.microsoft.com/office/drawing/2014/main" id="{DA99327E-5A11-874F-37B9-8680E5314A5A}"/>
              </a:ext>
            </a:extLst>
          </p:cNvPr>
          <p:cNvSpPr/>
          <p:nvPr/>
        </p:nvSpPr>
        <p:spPr>
          <a:xfrm>
            <a:off x="9717208" y="3379589"/>
            <a:ext cx="290392" cy="288171"/>
          </a:xfrm>
          <a:prstGeom prst="ellipse">
            <a:avLst/>
          </a:prstGeom>
          <a:solidFill>
            <a:schemeClr val="bg1">
              <a:alpha val="0"/>
            </a:schemeClr>
          </a:solid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024F9CB5-2B9B-29F2-DDDC-29A949B63EC4}"/>
              </a:ext>
            </a:extLst>
          </p:cNvPr>
          <p:cNvSpPr txBox="1"/>
          <p:nvPr/>
        </p:nvSpPr>
        <p:spPr>
          <a:xfrm>
            <a:off x="9717208" y="876693"/>
            <a:ext cx="1359287" cy="646331"/>
          </a:xfrm>
          <a:prstGeom prst="rect">
            <a:avLst/>
          </a:prstGeom>
          <a:noFill/>
        </p:spPr>
        <p:txBody>
          <a:bodyPr wrap="square" rtlCol="0">
            <a:spAutoFit/>
          </a:bodyPr>
          <a:lstStyle/>
          <a:p>
            <a:pPr algn="ctr"/>
            <a:r>
              <a:rPr lang="lv-LV" b="1" i="1" dirty="0">
                <a:solidFill>
                  <a:schemeClr val="accent2">
                    <a:lumMod val="75000"/>
                  </a:schemeClr>
                </a:solidFill>
              </a:rPr>
              <a:t>Tava teorija ir kļūdaina!</a:t>
            </a:r>
          </a:p>
        </p:txBody>
      </p:sp>
      <p:sp>
        <p:nvSpPr>
          <p:cNvPr id="8" name="TextBox 7">
            <a:extLst>
              <a:ext uri="{FF2B5EF4-FFF2-40B4-BE49-F238E27FC236}">
                <a16:creationId xmlns:a16="http://schemas.microsoft.com/office/drawing/2014/main" id="{81E4C7F7-3C4D-E330-FBC6-CC5C4203F0F5}"/>
              </a:ext>
            </a:extLst>
          </p:cNvPr>
          <p:cNvSpPr txBox="1"/>
          <p:nvPr/>
        </p:nvSpPr>
        <p:spPr>
          <a:xfrm>
            <a:off x="6607934" y="481380"/>
            <a:ext cx="1359287" cy="1200329"/>
          </a:xfrm>
          <a:prstGeom prst="rect">
            <a:avLst/>
          </a:prstGeom>
          <a:noFill/>
        </p:spPr>
        <p:txBody>
          <a:bodyPr wrap="square" rtlCol="0">
            <a:spAutoFit/>
          </a:bodyPr>
          <a:lstStyle/>
          <a:p>
            <a:pPr algn="ctr"/>
            <a:r>
              <a:rPr lang="lv-LV" dirty="0">
                <a:solidFill>
                  <a:schemeClr val="accent2">
                    <a:lumMod val="75000"/>
                  </a:schemeClr>
                </a:solidFill>
              </a:rPr>
              <a:t>Vārdu spēle: </a:t>
            </a:r>
            <a:r>
              <a:rPr lang="lv-LV" b="1" i="1" dirty="0">
                <a:solidFill>
                  <a:schemeClr val="accent2">
                    <a:lumMod val="75000"/>
                  </a:schemeClr>
                </a:solidFill>
              </a:rPr>
              <a:t>Ārā, meli! </a:t>
            </a:r>
          </a:p>
          <a:p>
            <a:pPr algn="ctr"/>
            <a:r>
              <a:rPr lang="lv-LV" sz="1200" dirty="0">
                <a:solidFill>
                  <a:schemeClr val="accent2">
                    <a:lumMod val="75000"/>
                  </a:schemeClr>
                </a:solidFill>
              </a:rPr>
              <a:t>jeb</a:t>
            </a:r>
            <a:r>
              <a:rPr lang="lv-LV" dirty="0">
                <a:solidFill>
                  <a:schemeClr val="accent2">
                    <a:lumMod val="75000"/>
                  </a:schemeClr>
                </a:solidFill>
              </a:rPr>
              <a:t> </a:t>
            </a:r>
            <a:r>
              <a:rPr lang="lv-LV" b="1" i="1" dirty="0">
                <a:solidFill>
                  <a:schemeClr val="accent2">
                    <a:lumMod val="75000"/>
                  </a:schemeClr>
                </a:solidFill>
              </a:rPr>
              <a:t>Ārmaļnieks!</a:t>
            </a:r>
          </a:p>
        </p:txBody>
      </p:sp>
      <p:sp>
        <p:nvSpPr>
          <p:cNvPr id="10" name="Speech Bubble: Oval 9">
            <a:extLst>
              <a:ext uri="{FF2B5EF4-FFF2-40B4-BE49-F238E27FC236}">
                <a16:creationId xmlns:a16="http://schemas.microsoft.com/office/drawing/2014/main" id="{AEAA1ACA-7A5B-B504-864F-B246A38973B4}"/>
              </a:ext>
            </a:extLst>
          </p:cNvPr>
          <p:cNvSpPr/>
          <p:nvPr/>
        </p:nvSpPr>
        <p:spPr>
          <a:xfrm>
            <a:off x="6380959" y="358219"/>
            <a:ext cx="1792080" cy="1432874"/>
          </a:xfrm>
          <a:prstGeom prst="wedgeEllipseCallout">
            <a:avLst>
              <a:gd name="adj1" fmla="val -18590"/>
              <a:gd name="adj2" fmla="val 45646"/>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Speech Bubble: Oval 11">
            <a:extLst>
              <a:ext uri="{FF2B5EF4-FFF2-40B4-BE49-F238E27FC236}">
                <a16:creationId xmlns:a16="http://schemas.microsoft.com/office/drawing/2014/main" id="{4F808C5E-6A2B-D9BC-2515-6F8AA5980061}"/>
              </a:ext>
            </a:extLst>
          </p:cNvPr>
          <p:cNvSpPr/>
          <p:nvPr/>
        </p:nvSpPr>
        <p:spPr>
          <a:xfrm>
            <a:off x="9421680" y="735887"/>
            <a:ext cx="1950342" cy="945822"/>
          </a:xfrm>
          <a:prstGeom prst="wedgeEllipseCallout">
            <a:avLst>
              <a:gd name="adj1" fmla="val -18590"/>
              <a:gd name="adj2" fmla="val 45646"/>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734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 Veidi</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0CE89B5-02F8-E414-BC1F-A9525F857398}"/>
              </a:ext>
            </a:extLst>
          </p:cNvPr>
          <p:cNvSpPr txBox="1"/>
          <p:nvPr/>
        </p:nvSpPr>
        <p:spPr>
          <a:xfrm>
            <a:off x="2858574" y="2384425"/>
            <a:ext cx="4657844" cy="2528769"/>
          </a:xfrm>
          <a:prstGeom prst="rect">
            <a:avLst/>
          </a:prstGeom>
          <a:noFill/>
        </p:spPr>
        <p:txBody>
          <a:bodyPr wrap="square" rtlCol="0">
            <a:spAutoFit/>
          </a:bodyPr>
          <a:lstStyle/>
          <a:p>
            <a:pPr>
              <a:lnSpc>
                <a:spcPct val="107000"/>
              </a:lnSpc>
              <a:spcAft>
                <a:spcPts val="800"/>
              </a:spcAft>
            </a:pPr>
            <a:r>
              <a:rPr lang="lv-LV" sz="2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«Dārgie»</a:t>
            </a:r>
          </a:p>
          <a:p>
            <a:pPr>
              <a:lnSpc>
                <a:spcPct val="107000"/>
              </a:lnSpc>
              <a:spcAft>
                <a:spcPts val="800"/>
              </a:spcAft>
            </a:pPr>
            <a:endParaRPr lang="lv-LV" sz="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2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«Lētie»</a:t>
            </a:r>
          </a:p>
          <a:p>
            <a:pPr>
              <a:lnSpc>
                <a:spcPct val="107000"/>
              </a:lnSpc>
              <a:spcAft>
                <a:spcPts val="800"/>
              </a:spcAft>
            </a:pPr>
            <a:endParaRPr lang="lv-LV" sz="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2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Mazs skaits grupā</a:t>
            </a:r>
          </a:p>
          <a:p>
            <a:endParaRPr lang="lv-LV" dirty="0"/>
          </a:p>
        </p:txBody>
      </p:sp>
      <p:sp>
        <p:nvSpPr>
          <p:cNvPr id="8" name="Arrow: Chevron 7">
            <a:extLst>
              <a:ext uri="{FF2B5EF4-FFF2-40B4-BE49-F238E27FC236}">
                <a16:creationId xmlns:a16="http://schemas.microsoft.com/office/drawing/2014/main" id="{A8671B02-1EE3-2AA6-6462-FC1C78286C1E}"/>
              </a:ext>
            </a:extLst>
          </p:cNvPr>
          <p:cNvSpPr/>
          <p:nvPr/>
        </p:nvSpPr>
        <p:spPr>
          <a:xfrm>
            <a:off x="2137825" y="2497579"/>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9" name="Arrow: Chevron 8">
            <a:extLst>
              <a:ext uri="{FF2B5EF4-FFF2-40B4-BE49-F238E27FC236}">
                <a16:creationId xmlns:a16="http://schemas.microsoft.com/office/drawing/2014/main" id="{7DC8C72B-36DA-6F1C-F964-EF65204EBCC4}"/>
              </a:ext>
            </a:extLst>
          </p:cNvPr>
          <p:cNvSpPr/>
          <p:nvPr/>
        </p:nvSpPr>
        <p:spPr>
          <a:xfrm>
            <a:off x="2137825" y="3278319"/>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10" name="Arrow: Chevron 9">
            <a:extLst>
              <a:ext uri="{FF2B5EF4-FFF2-40B4-BE49-F238E27FC236}">
                <a16:creationId xmlns:a16="http://schemas.microsoft.com/office/drawing/2014/main" id="{D886D0CB-131F-CA53-DCBB-6AA21BDD9A32}"/>
              </a:ext>
            </a:extLst>
          </p:cNvPr>
          <p:cNvSpPr/>
          <p:nvPr/>
        </p:nvSpPr>
        <p:spPr>
          <a:xfrm>
            <a:off x="2137825" y="4098820"/>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427400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718B4DF-C10F-B9A7-62E0-F7A63C261997}"/>
              </a:ext>
            </a:extLst>
          </p:cNvPr>
          <p:cNvSpPr txBox="1"/>
          <p:nvPr/>
        </p:nvSpPr>
        <p:spPr>
          <a:xfrm>
            <a:off x="-121920" y="2349500"/>
            <a:ext cx="6070085" cy="4878259"/>
          </a:xfrm>
          <a:prstGeom prst="rect">
            <a:avLst/>
          </a:prstGeom>
          <a:noFill/>
        </p:spPr>
        <p:txBody>
          <a:bodyPr wrap="square" rtlCol="0">
            <a:spAutoFit/>
          </a:bodyPr>
          <a:lstStyle/>
          <a:p>
            <a:pPr algn="r">
              <a:lnSpc>
                <a:spcPct val="107000"/>
              </a:lnSpc>
              <a:spcAft>
                <a:spcPts val="800"/>
              </a:spcAft>
            </a:pPr>
            <a:r>
              <a:rPr lang="lv-LV"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Ārmaļnieki (angl. Outliers) ir vērtības </a:t>
            </a:r>
          </a:p>
          <a:p>
            <a:pPr algn="r">
              <a:lnSpc>
                <a:spcPct val="107000"/>
              </a:lnSpc>
              <a:spcAft>
                <a:spcPts val="800"/>
              </a:spcAft>
            </a:pPr>
            <a:r>
              <a:rPr lang="lv-LV"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datu kopā, kuras </a:t>
            </a:r>
            <a:r>
              <a:rPr lang="lv-LV"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būtiski atšķiras</a:t>
            </a:r>
          </a:p>
          <a:p>
            <a:pPr algn="r">
              <a:lnSpc>
                <a:spcPct val="107000"/>
              </a:lnSpc>
              <a:spcAft>
                <a:spcPts val="800"/>
              </a:spcAft>
            </a:pPr>
            <a:r>
              <a:rPr lang="lv-LV"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 vispārējās tendences</a:t>
            </a:r>
          </a:p>
          <a:p>
            <a:pPr algn="r">
              <a:lnSpc>
                <a:spcPct val="107000"/>
              </a:lnSpc>
              <a:spcAft>
                <a:spcPts val="800"/>
              </a:spcAft>
            </a:pPr>
            <a:endParaRPr lang="lv-LV" sz="2800" b="1" dirty="0">
              <a:solidFill>
                <a:schemeClr val="accent1">
                  <a:lumMod val="75000"/>
                </a:schemeClr>
              </a:solidFill>
              <a:latin typeface="Calibri" panose="020F0502020204030204" pitchFamily="34" charset="0"/>
              <a:cs typeface="Times New Roman" panose="02020603050405020304" pitchFamily="18" charset="0"/>
            </a:endParaRPr>
          </a:p>
          <a:p>
            <a:pPr algn="r">
              <a:lnSpc>
                <a:spcPct val="107000"/>
              </a:lnSpc>
              <a:spcAft>
                <a:spcPts val="800"/>
              </a:spcAft>
            </a:pPr>
            <a:r>
              <a:rPr lang="lv-LV" sz="2800" b="1" dirty="0">
                <a:solidFill>
                  <a:schemeClr val="accent1">
                    <a:lumMod val="75000"/>
                  </a:schemeClr>
                </a:solidFill>
                <a:latin typeface="Calibri" panose="020F0502020204030204" pitchFamily="34" charset="0"/>
                <a:cs typeface="Times New Roman" panose="02020603050405020304" pitchFamily="18" charset="0"/>
              </a:rPr>
              <a:t>Starpkvartiļu diapazona metode</a:t>
            </a:r>
          </a:p>
          <a:p>
            <a:pPr algn="r">
              <a:lnSpc>
                <a:spcPct val="107000"/>
              </a:lnSpc>
              <a:spcAft>
                <a:spcPts val="800"/>
              </a:spcAft>
            </a:pPr>
            <a:r>
              <a:rPr lang="lv-LV" sz="2800" strike="sngStrike" dirty="0">
                <a:solidFill>
                  <a:schemeClr val="accent1">
                    <a:lumMod val="75000"/>
                  </a:schemeClr>
                </a:solidFill>
                <a:latin typeface="Calibri" panose="020F0502020204030204" pitchFamily="34" charset="0"/>
                <a:cs typeface="Times New Roman" panose="02020603050405020304" pitchFamily="18" charset="0"/>
              </a:rPr>
              <a:t>Standarta novirzes metode</a:t>
            </a:r>
          </a:p>
          <a:p>
            <a:pPr algn="r">
              <a:lnSpc>
                <a:spcPct val="107000"/>
              </a:lnSpc>
              <a:spcAft>
                <a:spcPts val="800"/>
              </a:spcAft>
            </a:pPr>
            <a:r>
              <a:rPr lang="lv-LV" sz="2800" strike="sngStrike" dirty="0">
                <a:solidFill>
                  <a:schemeClr val="accent1">
                    <a:lumMod val="75000"/>
                  </a:schemeClr>
                </a:solidFill>
                <a:latin typeface="Calibri" panose="020F0502020204030204" pitchFamily="34" charset="0"/>
                <a:cs typeface="Times New Roman" panose="02020603050405020304" pitchFamily="18" charset="0"/>
              </a:rPr>
              <a:t>Variācijas koeficienta</a:t>
            </a:r>
          </a:p>
          <a:p>
            <a:pPr algn="r">
              <a:lnSpc>
                <a:spcPct val="107000"/>
              </a:lnSpc>
              <a:spcAft>
                <a:spcPts val="800"/>
              </a:spcAft>
            </a:pPr>
            <a:endParaRPr lang="lv-LV" sz="2800" b="1" dirty="0">
              <a:solidFill>
                <a:schemeClr val="accent1">
                  <a:lumMod val="75000"/>
                </a:schemeClr>
              </a:solidFill>
              <a:latin typeface="Calibri" panose="020F0502020204030204" pitchFamily="34" charset="0"/>
              <a:cs typeface="Times New Roman" panose="02020603050405020304" pitchFamily="18" charset="0"/>
            </a:endParaRPr>
          </a:p>
          <a:p>
            <a:endParaRPr lang="lv-LV" dirty="0"/>
          </a:p>
        </p:txBody>
      </p:sp>
      <p:cxnSp>
        <p:nvCxnSpPr>
          <p:cNvPr id="7" name="Straight Connector 6">
            <a:extLst>
              <a:ext uri="{FF2B5EF4-FFF2-40B4-BE49-F238E27FC236}">
                <a16:creationId xmlns:a16="http://schemas.microsoft.com/office/drawing/2014/main" id="{D8CDC85F-B585-557C-AA05-F64C408B2B02}"/>
              </a:ext>
            </a:extLst>
          </p:cNvPr>
          <p:cNvCxnSpPr>
            <a:cxnSpLocks/>
          </p:cNvCxnSpPr>
          <p:nvPr/>
        </p:nvCxnSpPr>
        <p:spPr>
          <a:xfrm>
            <a:off x="6085430" y="1620519"/>
            <a:ext cx="10570" cy="4658361"/>
          </a:xfrm>
          <a:prstGeom prst="line">
            <a:avLst/>
          </a:prstGeom>
          <a:ln w="22225" cap="rnd">
            <a:headEnd type="none"/>
            <a:tailEnd type="non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9B0FF82-090E-2986-79FB-F0050BDDD340}"/>
              </a:ext>
            </a:extLst>
          </p:cNvPr>
          <p:cNvPicPr>
            <a:picLocks noChangeAspect="1"/>
          </p:cNvPicPr>
          <p:nvPr/>
        </p:nvPicPr>
        <p:blipFill>
          <a:blip r:embed="rId3"/>
          <a:stretch>
            <a:fillRect/>
          </a:stretch>
        </p:blipFill>
        <p:spPr>
          <a:xfrm>
            <a:off x="6569968" y="2349500"/>
            <a:ext cx="4778752" cy="3378755"/>
          </a:xfrm>
          <a:prstGeom prst="rect">
            <a:avLst/>
          </a:prstGeom>
        </p:spPr>
      </p:pic>
      <p:sp>
        <p:nvSpPr>
          <p:cNvPr id="6" name="Rectangle 5">
            <a:extLst>
              <a:ext uri="{FF2B5EF4-FFF2-40B4-BE49-F238E27FC236}">
                <a16:creationId xmlns:a16="http://schemas.microsoft.com/office/drawing/2014/main" id="{E9732E64-6E21-7C91-B240-3B3755748BC1}"/>
              </a:ext>
            </a:extLst>
          </p:cNvPr>
          <p:cNvSpPr/>
          <p:nvPr/>
        </p:nvSpPr>
        <p:spPr>
          <a:xfrm>
            <a:off x="6482080" y="2225040"/>
            <a:ext cx="5119820" cy="3560087"/>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7">
            <a:extLst>
              <a:ext uri="{FF2B5EF4-FFF2-40B4-BE49-F238E27FC236}">
                <a16:creationId xmlns:a16="http://schemas.microsoft.com/office/drawing/2014/main" id="{D9030DC6-0DE5-3E83-2152-3E59140DFD22}"/>
              </a:ext>
            </a:extLst>
          </p:cNvPr>
          <p:cNvSpPr/>
          <p:nvPr/>
        </p:nvSpPr>
        <p:spPr>
          <a:xfrm>
            <a:off x="6569968" y="2804160"/>
            <a:ext cx="4920952" cy="4572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06829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718B4DF-C10F-B9A7-62E0-F7A63C261997}"/>
              </a:ext>
            </a:extLst>
          </p:cNvPr>
          <p:cNvSpPr txBox="1"/>
          <p:nvPr/>
        </p:nvSpPr>
        <p:spPr>
          <a:xfrm>
            <a:off x="-121920" y="2349500"/>
            <a:ext cx="6070085" cy="3187411"/>
          </a:xfrm>
          <a:prstGeom prst="rect">
            <a:avLst/>
          </a:prstGeom>
          <a:noFill/>
        </p:spPr>
        <p:txBody>
          <a:bodyPr wrap="square" rtlCol="0">
            <a:spAutoFit/>
          </a:bodyPr>
          <a:lstStyle/>
          <a:p>
            <a:pPr algn="r">
              <a:lnSpc>
                <a:spcPct val="107000"/>
              </a:lnSpc>
              <a:spcAft>
                <a:spcPts val="800"/>
              </a:spcAft>
            </a:pPr>
            <a:r>
              <a:rPr lang="lv-LV"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Ārmaļnieki (angl. Outliers) ir vērtības </a:t>
            </a:r>
          </a:p>
          <a:p>
            <a:pPr algn="r">
              <a:lnSpc>
                <a:spcPct val="107000"/>
              </a:lnSpc>
              <a:spcAft>
                <a:spcPts val="800"/>
              </a:spcAft>
            </a:pPr>
            <a:r>
              <a:rPr lang="lv-LV"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datu kopā, kuras </a:t>
            </a:r>
            <a:r>
              <a:rPr lang="lv-LV"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būtiski atšķiras</a:t>
            </a:r>
          </a:p>
          <a:p>
            <a:pPr algn="r">
              <a:lnSpc>
                <a:spcPct val="107000"/>
              </a:lnSpc>
              <a:spcAft>
                <a:spcPts val="800"/>
              </a:spcAft>
            </a:pPr>
            <a:r>
              <a:rPr lang="lv-LV"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no vispārējās tendences</a:t>
            </a:r>
          </a:p>
          <a:p>
            <a:pPr algn="r">
              <a:lnSpc>
                <a:spcPct val="107000"/>
              </a:lnSpc>
              <a:spcAft>
                <a:spcPts val="800"/>
              </a:spcAft>
            </a:pPr>
            <a:endParaRPr lang="lv-LV" sz="2800" b="1" dirty="0">
              <a:solidFill>
                <a:schemeClr val="accent1">
                  <a:lumMod val="75000"/>
                </a:schemeClr>
              </a:solidFill>
              <a:latin typeface="Calibri" panose="020F0502020204030204" pitchFamily="34" charset="0"/>
              <a:cs typeface="Times New Roman" panose="02020603050405020304" pitchFamily="18" charset="0"/>
            </a:endParaRPr>
          </a:p>
          <a:p>
            <a:pPr algn="r">
              <a:lnSpc>
                <a:spcPct val="107000"/>
              </a:lnSpc>
              <a:spcAft>
                <a:spcPts val="800"/>
              </a:spcAft>
            </a:pPr>
            <a:r>
              <a:rPr lang="lv-LV" sz="2800" b="1" dirty="0">
                <a:solidFill>
                  <a:schemeClr val="accent1">
                    <a:lumMod val="75000"/>
                  </a:schemeClr>
                </a:solidFill>
                <a:latin typeface="Calibri" panose="020F0502020204030204" pitchFamily="34" charset="0"/>
                <a:cs typeface="Times New Roman" panose="02020603050405020304" pitchFamily="18" charset="0"/>
              </a:rPr>
              <a:t>Starpkvartiļu diapazona metode</a:t>
            </a:r>
          </a:p>
          <a:p>
            <a:endParaRPr lang="lv-LV" dirty="0"/>
          </a:p>
        </p:txBody>
      </p:sp>
      <p:cxnSp>
        <p:nvCxnSpPr>
          <p:cNvPr id="7" name="Straight Connector 6">
            <a:extLst>
              <a:ext uri="{FF2B5EF4-FFF2-40B4-BE49-F238E27FC236}">
                <a16:creationId xmlns:a16="http://schemas.microsoft.com/office/drawing/2014/main" id="{D8CDC85F-B585-557C-AA05-F64C408B2B02}"/>
              </a:ext>
            </a:extLst>
          </p:cNvPr>
          <p:cNvCxnSpPr>
            <a:cxnSpLocks/>
          </p:cNvCxnSpPr>
          <p:nvPr/>
        </p:nvCxnSpPr>
        <p:spPr>
          <a:xfrm>
            <a:off x="6085430" y="1620519"/>
            <a:ext cx="0" cy="3948545"/>
          </a:xfrm>
          <a:prstGeom prst="line">
            <a:avLst/>
          </a:prstGeom>
          <a:ln w="22225" cap="rnd">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8C9B101-429E-0477-48D4-033D1F746DBD}"/>
              </a:ext>
            </a:extLst>
          </p:cNvPr>
          <p:cNvPicPr>
            <a:picLocks noChangeAspect="1"/>
          </p:cNvPicPr>
          <p:nvPr/>
        </p:nvPicPr>
        <p:blipFill>
          <a:blip r:embed="rId3"/>
          <a:stretch>
            <a:fillRect/>
          </a:stretch>
        </p:blipFill>
        <p:spPr>
          <a:xfrm>
            <a:off x="6613014" y="2228193"/>
            <a:ext cx="5124517" cy="3108937"/>
          </a:xfrm>
          <a:prstGeom prst="rect">
            <a:avLst/>
          </a:prstGeom>
        </p:spPr>
      </p:pic>
      <p:sp>
        <p:nvSpPr>
          <p:cNvPr id="9" name="TextBox 8">
            <a:extLst>
              <a:ext uri="{FF2B5EF4-FFF2-40B4-BE49-F238E27FC236}">
                <a16:creationId xmlns:a16="http://schemas.microsoft.com/office/drawing/2014/main" id="{3E4131DD-0B34-2046-1670-00673AA8AEEB}"/>
              </a:ext>
            </a:extLst>
          </p:cNvPr>
          <p:cNvSpPr txBox="1"/>
          <p:nvPr/>
        </p:nvSpPr>
        <p:spPr>
          <a:xfrm>
            <a:off x="7645648" y="5338231"/>
            <a:ext cx="618045" cy="461665"/>
          </a:xfrm>
          <a:prstGeom prst="rect">
            <a:avLst/>
          </a:prstGeom>
          <a:noFill/>
        </p:spPr>
        <p:txBody>
          <a:bodyPr wrap="square" rtlCol="0">
            <a:spAutoFit/>
          </a:bodyPr>
          <a:lstStyle/>
          <a:p>
            <a:r>
              <a:rPr lang="lv-LV" sz="2400" b="1" dirty="0"/>
              <a:t>Q1</a:t>
            </a:r>
          </a:p>
        </p:txBody>
      </p:sp>
      <p:sp>
        <p:nvSpPr>
          <p:cNvPr id="11" name="TextBox 10">
            <a:extLst>
              <a:ext uri="{FF2B5EF4-FFF2-40B4-BE49-F238E27FC236}">
                <a16:creationId xmlns:a16="http://schemas.microsoft.com/office/drawing/2014/main" id="{02D98315-C270-8206-BB6F-9E17203A8C93}"/>
              </a:ext>
            </a:extLst>
          </p:cNvPr>
          <p:cNvSpPr txBox="1"/>
          <p:nvPr/>
        </p:nvSpPr>
        <p:spPr>
          <a:xfrm>
            <a:off x="10036887" y="5337130"/>
            <a:ext cx="651641" cy="461665"/>
          </a:xfrm>
          <a:prstGeom prst="rect">
            <a:avLst/>
          </a:prstGeom>
          <a:noFill/>
        </p:spPr>
        <p:txBody>
          <a:bodyPr wrap="square" rtlCol="0">
            <a:spAutoFit/>
          </a:bodyPr>
          <a:lstStyle/>
          <a:p>
            <a:r>
              <a:rPr lang="lv-LV" sz="2400" b="1" dirty="0"/>
              <a:t>Q3</a:t>
            </a:r>
          </a:p>
        </p:txBody>
      </p:sp>
      <p:cxnSp>
        <p:nvCxnSpPr>
          <p:cNvPr id="12" name="Straight Connector 11">
            <a:extLst>
              <a:ext uri="{FF2B5EF4-FFF2-40B4-BE49-F238E27FC236}">
                <a16:creationId xmlns:a16="http://schemas.microsoft.com/office/drawing/2014/main" id="{44D65EDF-1823-AE2B-05D7-8B1EF4A4F851}"/>
              </a:ext>
            </a:extLst>
          </p:cNvPr>
          <p:cNvCxnSpPr/>
          <p:nvPr/>
        </p:nvCxnSpPr>
        <p:spPr>
          <a:xfrm>
            <a:off x="11235559" y="4214648"/>
            <a:ext cx="0" cy="1122482"/>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4A949064-D30B-7038-F48E-6AF549A87576}"/>
              </a:ext>
            </a:extLst>
          </p:cNvPr>
          <p:cNvCxnSpPr/>
          <p:nvPr/>
        </p:nvCxnSpPr>
        <p:spPr>
          <a:xfrm>
            <a:off x="7005145" y="4150163"/>
            <a:ext cx="0" cy="1122482"/>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0F3E5683-B9F7-B46B-1A19-7DDC370FEAAC}"/>
              </a:ext>
            </a:extLst>
          </p:cNvPr>
          <p:cNvSpPr txBox="1"/>
          <p:nvPr/>
        </p:nvSpPr>
        <p:spPr>
          <a:xfrm>
            <a:off x="4627728" y="5821017"/>
            <a:ext cx="2640874" cy="369332"/>
          </a:xfrm>
          <a:prstGeom prst="rect">
            <a:avLst/>
          </a:prstGeom>
          <a:noFill/>
        </p:spPr>
        <p:txBody>
          <a:bodyPr wrap="square" rtlCol="0">
            <a:spAutoFit/>
          </a:bodyPr>
          <a:lstStyle/>
          <a:p>
            <a:r>
              <a:rPr lang="lv-LV" b="1" dirty="0"/>
              <a:t>Min robeža = Q1-1.5*IQR</a:t>
            </a:r>
          </a:p>
        </p:txBody>
      </p:sp>
      <p:sp>
        <p:nvSpPr>
          <p:cNvPr id="17" name="TextBox 16">
            <a:extLst>
              <a:ext uri="{FF2B5EF4-FFF2-40B4-BE49-F238E27FC236}">
                <a16:creationId xmlns:a16="http://schemas.microsoft.com/office/drawing/2014/main" id="{0870F92F-1695-6A2D-4906-C9D1CF07D419}"/>
              </a:ext>
            </a:extLst>
          </p:cNvPr>
          <p:cNvSpPr txBox="1"/>
          <p:nvPr/>
        </p:nvSpPr>
        <p:spPr>
          <a:xfrm>
            <a:off x="9467045" y="5862567"/>
            <a:ext cx="2724955" cy="369332"/>
          </a:xfrm>
          <a:prstGeom prst="rect">
            <a:avLst/>
          </a:prstGeom>
          <a:noFill/>
        </p:spPr>
        <p:txBody>
          <a:bodyPr wrap="square" rtlCol="0">
            <a:spAutoFit/>
          </a:bodyPr>
          <a:lstStyle/>
          <a:p>
            <a:r>
              <a:rPr lang="lv-LV" b="1" dirty="0"/>
              <a:t>Max robeža = Q3+1.5*IQR</a:t>
            </a:r>
          </a:p>
        </p:txBody>
      </p:sp>
      <p:sp>
        <p:nvSpPr>
          <p:cNvPr id="18" name="Speech Bubble: Rectangle with Corners Rounded 17">
            <a:extLst>
              <a:ext uri="{FF2B5EF4-FFF2-40B4-BE49-F238E27FC236}">
                <a16:creationId xmlns:a16="http://schemas.microsoft.com/office/drawing/2014/main" id="{A7636F56-88B4-CBD1-9D42-80F7F8DD191D}"/>
              </a:ext>
            </a:extLst>
          </p:cNvPr>
          <p:cNvSpPr/>
          <p:nvPr/>
        </p:nvSpPr>
        <p:spPr>
          <a:xfrm>
            <a:off x="4627728" y="5820773"/>
            <a:ext cx="2640874" cy="327782"/>
          </a:xfrm>
          <a:prstGeom prst="wedgeRoundRectCallout">
            <a:avLst>
              <a:gd name="adj1" fmla="val 39263"/>
              <a:gd name="adj2" fmla="val -210053"/>
              <a:gd name="adj3" fmla="val 16667"/>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Speech Bubble: Rectangle with Corners Rounded 18">
            <a:extLst>
              <a:ext uri="{FF2B5EF4-FFF2-40B4-BE49-F238E27FC236}">
                <a16:creationId xmlns:a16="http://schemas.microsoft.com/office/drawing/2014/main" id="{A38F8E66-6739-538B-ADE6-697DD25C3178}"/>
              </a:ext>
            </a:extLst>
          </p:cNvPr>
          <p:cNvSpPr/>
          <p:nvPr/>
        </p:nvSpPr>
        <p:spPr>
          <a:xfrm>
            <a:off x="9467045" y="5862567"/>
            <a:ext cx="2640874" cy="327782"/>
          </a:xfrm>
          <a:prstGeom prst="wedgeRoundRectCallout">
            <a:avLst>
              <a:gd name="adj1" fmla="val 16578"/>
              <a:gd name="adj2" fmla="val -197227"/>
              <a:gd name="adj3" fmla="val 16667"/>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Oval 5">
            <a:extLst>
              <a:ext uri="{FF2B5EF4-FFF2-40B4-BE49-F238E27FC236}">
                <a16:creationId xmlns:a16="http://schemas.microsoft.com/office/drawing/2014/main" id="{5123D2C2-82DB-47B9-BD3E-94BAE30A92CB}"/>
              </a:ext>
            </a:extLst>
          </p:cNvPr>
          <p:cNvSpPr/>
          <p:nvPr/>
        </p:nvSpPr>
        <p:spPr>
          <a:xfrm>
            <a:off x="6613014" y="4565681"/>
            <a:ext cx="392130" cy="51765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 name="Oval 9">
            <a:extLst>
              <a:ext uri="{FF2B5EF4-FFF2-40B4-BE49-F238E27FC236}">
                <a16:creationId xmlns:a16="http://schemas.microsoft.com/office/drawing/2014/main" id="{51C8661B-36E6-9EF9-2FF8-7ED68B1204F4}"/>
              </a:ext>
            </a:extLst>
          </p:cNvPr>
          <p:cNvSpPr/>
          <p:nvPr/>
        </p:nvSpPr>
        <p:spPr>
          <a:xfrm>
            <a:off x="11243181" y="4565681"/>
            <a:ext cx="539407" cy="517653"/>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TextBox 1">
            <a:extLst>
              <a:ext uri="{FF2B5EF4-FFF2-40B4-BE49-F238E27FC236}">
                <a16:creationId xmlns:a16="http://schemas.microsoft.com/office/drawing/2014/main" id="{31314667-5CBA-6EE6-F72C-8720E58C0165}"/>
              </a:ext>
            </a:extLst>
          </p:cNvPr>
          <p:cNvSpPr txBox="1"/>
          <p:nvPr/>
        </p:nvSpPr>
        <p:spPr>
          <a:xfrm>
            <a:off x="6991706" y="1653906"/>
            <a:ext cx="4367132" cy="461665"/>
          </a:xfrm>
          <a:prstGeom prst="rect">
            <a:avLst/>
          </a:prstGeom>
          <a:noFill/>
        </p:spPr>
        <p:txBody>
          <a:bodyPr wrap="square" rtlCol="0">
            <a:spAutoFit/>
          </a:bodyPr>
          <a:lstStyle/>
          <a:p>
            <a:r>
              <a:rPr lang="lv-LV" b="1" dirty="0"/>
              <a:t>Starpkvartiļu diapazons (IQR) = </a:t>
            </a:r>
            <a:r>
              <a:rPr lang="lv-LV" sz="2400" b="1" dirty="0"/>
              <a:t>Q3 – Q1</a:t>
            </a:r>
          </a:p>
        </p:txBody>
      </p:sp>
    </p:spTree>
    <p:extLst>
      <p:ext uri="{BB962C8B-B14F-4D97-AF65-F5344CB8AC3E}">
        <p14:creationId xmlns:p14="http://schemas.microsoft.com/office/powerpoint/2010/main" val="3767049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 Aprēķina kārtība un formulas</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718B4DF-C10F-B9A7-62E0-F7A63C261997}"/>
              </a:ext>
            </a:extLst>
          </p:cNvPr>
          <p:cNvSpPr txBox="1"/>
          <p:nvPr/>
        </p:nvSpPr>
        <p:spPr>
          <a:xfrm>
            <a:off x="948326" y="1964903"/>
            <a:ext cx="10295348" cy="4034502"/>
          </a:xfrm>
          <a:prstGeom prst="rect">
            <a:avLst/>
          </a:prstGeom>
          <a:noFill/>
        </p:spPr>
        <p:txBody>
          <a:bodyPr wrap="square" rtlCol="0">
            <a:spAutoFit/>
          </a:bodyPr>
          <a:lstStyle/>
          <a:p>
            <a:pPr algn="just">
              <a:lnSpc>
                <a:spcPct val="107000"/>
              </a:lnSpc>
              <a:spcAft>
                <a:spcPts val="800"/>
              </a:spcAft>
            </a:pP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Aprēķina </a:t>
            </a: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ārmaļnieku iegūšanai nepieciešamos rādītājus</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veidojot rakursu tabulu DRG grupām no izejas datiem </a:t>
            </a: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rēķina pēc formulām</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1200150" lvl="2" indent="-285750" algn="just">
              <a:lnSpc>
                <a:spcPct val="107000"/>
              </a:lnSpc>
              <a:buFont typeface="Arial" panose="020B0604020202020204" pitchFamily="34" charset="0"/>
              <a:buChar char="•"/>
            </a:pP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3.kvartile </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pēc MS Excel iebūvētās statistiskās formulas: =QUARTILE(datukopa;3)</a:t>
            </a:r>
          </a:p>
          <a:p>
            <a:pPr marL="1200150" lvl="2" indent="-285750" algn="just">
              <a:lnSpc>
                <a:spcPct val="107000"/>
              </a:lnSpc>
              <a:buFont typeface="Arial" panose="020B0604020202020204" pitchFamily="34" charset="0"/>
              <a:buChar char="•"/>
            </a:pP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1.kvartile </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pēc MS Excel iebūvētās statistiskās formulas: =QUARTILE(datukopa;1)</a:t>
            </a:r>
          </a:p>
          <a:p>
            <a:pPr marL="1200150" lvl="2" indent="-285750" algn="just">
              <a:lnSpc>
                <a:spcPct val="107000"/>
              </a:lnSpc>
              <a:buFont typeface="Arial" panose="020B0604020202020204" pitchFamily="34" charset="0"/>
              <a:buChar char="•"/>
            </a:pP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Starpkvartiļu diapazons (IQR) </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pēc formulas: IQR = 3.kvartile – 1.kvartile</a:t>
            </a:r>
          </a:p>
          <a:p>
            <a:pPr marL="1200150" lvl="2" indent="-285750" algn="just">
              <a:lnSpc>
                <a:spcPct val="107000"/>
              </a:lnSpc>
              <a:buFont typeface="Arial" panose="020B0604020202020204" pitchFamily="34" charset="0"/>
              <a:buChar char="•"/>
            </a:pP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Apakšējā izmaksu robeža</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pēc formulas: LB=1.kvartile - 1.5*IQR</a:t>
            </a:r>
          </a:p>
          <a:p>
            <a:pPr marL="1200150" lvl="2" indent="-285750" algn="just">
              <a:lnSpc>
                <a:spcPct val="107000"/>
              </a:lnSpc>
              <a:buFont typeface="Arial" panose="020B0604020202020204" pitchFamily="34" charset="0"/>
              <a:buChar char="•"/>
            </a:pPr>
            <a:r>
              <a:rPr lang="lv-LV"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Augšējā izmaksu robeža </a:t>
            </a: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pēc formulas: UB=3.kvartile + 1.5*IQR</a:t>
            </a:r>
          </a:p>
          <a:p>
            <a:pPr marL="342900" indent="-342900" algn="just">
              <a:lnSpc>
                <a:spcPct val="107000"/>
              </a:lnSpc>
              <a:buFont typeface="+mj-lt"/>
              <a:buAutoNum type="arabicPeriod"/>
            </a:pPr>
            <a:r>
              <a:rPr lang="lv-LV"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Izejas datu kopā pievieno ārmaļnieku augšējo un apakšējo robežu vērtības</a:t>
            </a:r>
            <a:endParaRPr lang="lv-LV" sz="1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Iezīmē uzskaites dokumentus, kuri definējami kā ārmaļnieki (AM) – ja izmaksas kopā par gadījumu mazākas par apakšējo izmaksu robežu vai lielākas par augšējo izmaksu robežu</a:t>
            </a:r>
          </a:p>
          <a:p>
            <a:pPr marL="342900" lvl="0" indent="-342900" algn="just">
              <a:lnSpc>
                <a:spcPct val="107000"/>
              </a:lnSpc>
              <a:buFont typeface="+mj-lt"/>
              <a:buAutoNum type="arabicPeriod"/>
            </a:pPr>
            <a:r>
              <a:rPr lang="lv-LV"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Iegūst uzskaites dokumentus, kuru skaits DRG grupā mazāks kā (L25)</a:t>
            </a:r>
          </a:p>
          <a:p>
            <a:pPr marL="342900" indent="-342900" algn="just">
              <a:lnSpc>
                <a:spcPct val="107000"/>
              </a:lnSpc>
              <a:buFont typeface="+mj-lt"/>
              <a:buAutoNum type="arabicPeriod"/>
            </a:pPr>
            <a:r>
              <a:rPr lang="lv-LV"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Rezultātā i</a:t>
            </a:r>
            <a:r>
              <a:rPr lang="lv-LV"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egūst katram uzskaites dokumentam pazīmi par piederību ārmaļnieku veidam vai iekļautajiem vidējiem gadījumiem</a:t>
            </a:r>
            <a:endParaRPr lang="lv-LV" dirty="0">
              <a:solidFill>
                <a:schemeClr val="accent1">
                  <a:lumMod val="75000"/>
                </a:schemeClr>
              </a:solidFill>
            </a:endParaRPr>
          </a:p>
        </p:txBody>
      </p:sp>
    </p:spTree>
    <p:extLst>
      <p:ext uri="{BB962C8B-B14F-4D97-AF65-F5344CB8AC3E}">
        <p14:creationId xmlns:p14="http://schemas.microsoft.com/office/powerpoint/2010/main" val="110628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413C00C-B799-4E11-BB44-4B56F7486687}"/>
              </a:ext>
            </a:extLst>
          </p:cNvPr>
          <p:cNvGraphicFramePr>
            <a:graphicFrameLocks/>
          </p:cNvGraphicFramePr>
          <p:nvPr>
            <p:extLst>
              <p:ext uri="{D42A27DB-BD31-4B8C-83A1-F6EECF244321}">
                <p14:modId xmlns:p14="http://schemas.microsoft.com/office/powerpoint/2010/main" val="3241117012"/>
              </p:ext>
            </p:extLst>
          </p:nvPr>
        </p:nvGraphicFramePr>
        <p:xfrm>
          <a:off x="6004560" y="1811019"/>
          <a:ext cx="5516880" cy="3861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09655F30-05EA-E8D4-E025-4172A3191B36}"/>
              </a:ext>
            </a:extLst>
          </p:cNvPr>
          <p:cNvGraphicFramePr>
            <a:graphicFrameLocks/>
          </p:cNvGraphicFramePr>
          <p:nvPr/>
        </p:nvGraphicFramePr>
        <p:xfrm>
          <a:off x="487681" y="2113280"/>
          <a:ext cx="5608320" cy="408432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6CA0AA4-8C34-E70E-18F7-F1ABD1A21A0F}"/>
              </a:ext>
            </a:extLst>
          </p:cNvPr>
          <p:cNvSpPr txBox="1"/>
          <p:nvPr/>
        </p:nvSpPr>
        <p:spPr>
          <a:xfrm>
            <a:off x="1015180" y="735887"/>
            <a:ext cx="10872020" cy="646331"/>
          </a:xfrm>
          <a:prstGeom prst="rect">
            <a:avLst/>
          </a:prstGeom>
          <a:noFill/>
        </p:spPr>
        <p:txBody>
          <a:bodyPr wrap="square" rtlCol="0">
            <a:spAutoFit/>
          </a:bodyPr>
          <a:lstStyle/>
          <a:p>
            <a:r>
              <a:rPr lang="lv-LV" sz="3600" kern="100" dirty="0">
                <a:solidFill>
                  <a:schemeClr val="bg2">
                    <a:lumMod val="50000"/>
                  </a:schemeClr>
                </a:solidFill>
                <a:highlight>
                  <a:srgbClr val="FFFFFF"/>
                </a:highlight>
                <a:latin typeface="Calibri" panose="020F0502020204030204" pitchFamily="34" charset="0"/>
                <a:cs typeface="Calibri" panose="020F0502020204030204" pitchFamily="34" charset="0"/>
              </a:rPr>
              <a:t>Ārmaļnieki. Statistika</a:t>
            </a:r>
            <a:endParaRPr lang="lv-LV" sz="36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4384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circular object&#10;&#10;Description automatically generated">
            <a:extLst>
              <a:ext uri="{FF2B5EF4-FFF2-40B4-BE49-F238E27FC236}">
                <a16:creationId xmlns:a16="http://schemas.microsoft.com/office/drawing/2014/main" id="{569B1F01-6A05-C337-5217-1E9152B26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9684"/>
            <a:ext cx="5181600" cy="7772400"/>
          </a:xfrm>
          <a:prstGeom prst="rect">
            <a:avLst/>
          </a:prstGeom>
        </p:spPr>
      </p:pic>
      <p:sp>
        <p:nvSpPr>
          <p:cNvPr id="10" name="Parallelogram 9">
            <a:extLst>
              <a:ext uri="{FF2B5EF4-FFF2-40B4-BE49-F238E27FC236}">
                <a16:creationId xmlns:a16="http://schemas.microsoft.com/office/drawing/2014/main" id="{3EDC4536-4120-2A1F-AF50-D0354D34BC38}"/>
              </a:ext>
            </a:extLst>
          </p:cNvPr>
          <p:cNvSpPr/>
          <p:nvPr/>
        </p:nvSpPr>
        <p:spPr>
          <a:xfrm flipH="1">
            <a:off x="1509510" y="-977017"/>
            <a:ext cx="11201078" cy="8028962"/>
          </a:xfrm>
          <a:prstGeom prst="parallelogram">
            <a:avLst>
              <a:gd name="adj" fmla="val 4263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 name="TextBox 3">
            <a:extLst>
              <a:ext uri="{FF2B5EF4-FFF2-40B4-BE49-F238E27FC236}">
                <a16:creationId xmlns:a16="http://schemas.microsoft.com/office/drawing/2014/main" id="{BDFDBB8A-A5A3-D759-FD58-1C4B1B189FDB}"/>
              </a:ext>
            </a:extLst>
          </p:cNvPr>
          <p:cNvSpPr txBox="1"/>
          <p:nvPr/>
        </p:nvSpPr>
        <p:spPr>
          <a:xfrm>
            <a:off x="5644304" y="3148630"/>
            <a:ext cx="5509760" cy="707886"/>
          </a:xfrm>
          <a:prstGeom prst="rect">
            <a:avLst/>
          </a:prstGeom>
          <a:noFill/>
        </p:spPr>
        <p:txBody>
          <a:bodyPr wrap="square" rtlCol="0">
            <a:spAutoFit/>
          </a:bodyPr>
          <a:lstStyle/>
          <a:p>
            <a:r>
              <a:rPr lang="lv-LV" sz="4000" kern="100" dirty="0">
                <a:solidFill>
                  <a:schemeClr val="bg2">
                    <a:lumMod val="50000"/>
                  </a:schemeClr>
                </a:solidFill>
                <a:highlight>
                  <a:srgbClr val="FFFFFF"/>
                </a:highlight>
                <a:latin typeface="Calibri" panose="020F0502020204030204" pitchFamily="34" charset="0"/>
                <a:ea typeface="Calibri" panose="020F0502020204030204" pitchFamily="34" charset="0"/>
                <a:cs typeface="Calibri" panose="020F0502020204030204" pitchFamily="34" charset="0"/>
              </a:rPr>
              <a:t>Fundamentālie jautājumi</a:t>
            </a:r>
          </a:p>
        </p:txBody>
      </p:sp>
      <p:sp>
        <p:nvSpPr>
          <p:cNvPr id="7" name="Parallelogram 6">
            <a:extLst>
              <a:ext uri="{FF2B5EF4-FFF2-40B4-BE49-F238E27FC236}">
                <a16:creationId xmlns:a16="http://schemas.microsoft.com/office/drawing/2014/main" id="{51A06159-C898-489A-954A-C97C2321A49C}"/>
              </a:ext>
            </a:extLst>
          </p:cNvPr>
          <p:cNvSpPr/>
          <p:nvPr/>
        </p:nvSpPr>
        <p:spPr>
          <a:xfrm rot="10800000">
            <a:off x="-4328119" y="-371744"/>
            <a:ext cx="10424119" cy="7423688"/>
          </a:xfrm>
          <a:prstGeom prst="parallelogram">
            <a:avLst>
              <a:gd name="adj" fmla="val 34760"/>
            </a:avLst>
          </a:prstGeom>
          <a:solidFill>
            <a:srgbClr val="ABC1C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337646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23220"/>
          </a:xfrm>
          <a:prstGeom prst="rect">
            <a:avLst/>
          </a:prstGeom>
          <a:noFill/>
        </p:spPr>
        <p:txBody>
          <a:bodyPr wrap="square" rtlCol="0">
            <a:spAutoFit/>
          </a:bodyPr>
          <a:lstStyle/>
          <a:p>
            <a:r>
              <a:rPr lang="lv-LV" sz="2800" b="1" kern="100" dirty="0">
                <a:solidFill>
                  <a:schemeClr val="bg2">
                    <a:lumMod val="50000"/>
                  </a:schemeClr>
                </a:solidFill>
                <a:highlight>
                  <a:srgbClr val="FFFFFF"/>
                </a:highlight>
                <a:latin typeface="Calibri" panose="020F0502020204030204" pitchFamily="34" charset="0"/>
                <a:cs typeface="Calibri" panose="020F0502020204030204" pitchFamily="34" charset="0"/>
              </a:rPr>
              <a:t>Tarifu aprēķini</a:t>
            </a:r>
            <a:endParaRPr lang="lv-LV" sz="2400" b="1" kern="100" dirty="0">
              <a:solidFill>
                <a:schemeClr val="accent4">
                  <a:lumMod val="50000"/>
                </a:schemeClr>
              </a:solidFill>
              <a:highlight>
                <a:srgbClr val="FFFFFF"/>
              </a:highlight>
              <a:latin typeface="Calibri" panose="020F0502020204030204" pitchFamily="34" charset="0"/>
              <a:cs typeface="Calibri" panose="020F0502020204030204" pitchFamily="34" charset="0"/>
            </a:endParaRPr>
          </a:p>
        </p:txBody>
      </p:sp>
      <p:pic>
        <p:nvPicPr>
          <p:cNvPr id="3" name="Picture 8">
            <a:extLst>
              <a:ext uri="{FF2B5EF4-FFF2-40B4-BE49-F238E27FC236}">
                <a16:creationId xmlns:a16="http://schemas.microsoft.com/office/drawing/2014/main" id="{855A86A0-1B06-2083-7D77-133A268FB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886" y="1408670"/>
            <a:ext cx="9360358" cy="494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964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Vērtībās Balstītā Veselības Aprūpes koncepcija [VBVA]</a:t>
            </a:r>
          </a:p>
        </p:txBody>
      </p:sp>
      <p:sp>
        <p:nvSpPr>
          <p:cNvPr id="3" name="TextBox 2">
            <a:extLst>
              <a:ext uri="{FF2B5EF4-FFF2-40B4-BE49-F238E27FC236}">
                <a16:creationId xmlns:a16="http://schemas.microsoft.com/office/drawing/2014/main" id="{6CFFD810-BB8E-EEBE-4A40-7A2797D51627}"/>
              </a:ext>
            </a:extLst>
          </p:cNvPr>
          <p:cNvSpPr txBox="1"/>
          <p:nvPr/>
        </p:nvSpPr>
        <p:spPr>
          <a:xfrm>
            <a:off x="1015180" y="2059326"/>
            <a:ext cx="10605320" cy="4247317"/>
          </a:xfrm>
          <a:prstGeom prst="rect">
            <a:avLst/>
          </a:prstGeom>
          <a:noFill/>
        </p:spPr>
        <p:txBody>
          <a:bodyPr wrap="square">
            <a:spAutoFit/>
          </a:bodyPr>
          <a:lstStyle/>
          <a:p>
            <a:r>
              <a:rPr lang="lv-LV" sz="2400" b="1" dirty="0">
                <a:latin typeface="Segoe UI" panose="020B0502040204020203" pitchFamily="34" charset="0"/>
              </a:rPr>
              <a:t>Darba grupā ir izstrādāta vīzija </a:t>
            </a:r>
            <a:r>
              <a:rPr lang="lv-LV" sz="2400" dirty="0">
                <a:latin typeface="Segoe UI" panose="020B0502040204020203" pitchFamily="34" charset="0"/>
              </a:rPr>
              <a:t>(kur ir piesaistīta D. Behmane), kā vērtēt sniegto veselības aprūpi, izstrādāti kritēriji</a:t>
            </a:r>
          </a:p>
          <a:p>
            <a:endParaRPr lang="lv-LV" sz="1000" dirty="0">
              <a:latin typeface="Segoe UI" panose="020B0502040204020203" pitchFamily="34" charset="0"/>
            </a:endParaRPr>
          </a:p>
          <a:p>
            <a:r>
              <a:rPr lang="lv-LV" sz="2400" dirty="0">
                <a:latin typeface="Segoe UI" panose="020B0502040204020203" pitchFamily="34" charset="0"/>
              </a:rPr>
              <a:t>PAN pašlaik strādā pie VBVA koncepta - </a:t>
            </a:r>
            <a:r>
              <a:rPr lang="lv-LV" sz="2400" b="1" dirty="0">
                <a:latin typeface="Segoe UI" panose="020B0502040204020203" pitchFamily="34" charset="0"/>
              </a:rPr>
              <a:t>notiek domnīcas</a:t>
            </a:r>
            <a:r>
              <a:rPr lang="lv-LV" sz="2400" dirty="0">
                <a:latin typeface="Segoe UI" panose="020B0502040204020203" pitchFamily="34" charset="0"/>
              </a:rPr>
              <a:t>, lai ar pieaicinātajiem jomas ekspertiem diskutētu par šo tēmu un tiek </a:t>
            </a:r>
            <a:r>
              <a:rPr lang="lv-LV" sz="2400" b="1" dirty="0">
                <a:latin typeface="Segoe UI" panose="020B0502040204020203" pitchFamily="34" charset="0"/>
              </a:rPr>
              <a:t>izplānoti pirmie reālie ieviešamie soļi ceļā uz VBVA</a:t>
            </a:r>
          </a:p>
          <a:p>
            <a:r>
              <a:rPr lang="lv-LV" sz="1000" b="1" dirty="0">
                <a:latin typeface="Segoe UI" panose="020B0502040204020203" pitchFamily="34" charset="0"/>
              </a:rPr>
              <a:t> </a:t>
            </a:r>
          </a:p>
          <a:p>
            <a:r>
              <a:rPr lang="lv-LV" sz="2400" b="1" dirty="0">
                <a:latin typeface="Segoe UI" panose="020B0502040204020203" pitchFamily="34" charset="0"/>
              </a:rPr>
              <a:t>Krūts onkoloģija – pilotprojekts, lai šos principus pārbaudītu</a:t>
            </a:r>
          </a:p>
          <a:p>
            <a:r>
              <a:rPr lang="lv-LV" sz="2400" dirty="0">
                <a:latin typeface="Segoe UI" panose="020B0502040204020203" pitchFamily="34" charset="0"/>
              </a:rPr>
              <a:t>Visi pakalpojumi gan šādi netiks detalizēti analizēti un aprakstīti, bet tiks veidoti rādītāji, kā novērtēt VAP </a:t>
            </a:r>
          </a:p>
          <a:p>
            <a:endParaRPr lang="lv-LV" sz="1000" dirty="0">
              <a:latin typeface="Segoe UI" panose="020B0502040204020203" pitchFamily="34" charset="0"/>
            </a:endParaRPr>
          </a:p>
          <a:p>
            <a:r>
              <a:rPr lang="lv-LV" sz="2400" dirty="0">
                <a:latin typeface="Segoe UI" panose="020B0502040204020203" pitchFamily="34" charset="0"/>
              </a:rPr>
              <a:t>Par to ietekmi uz finansējumu caur efektivitātes/kvalitātes koeficientiem tiks lemts</a:t>
            </a:r>
          </a:p>
        </p:txBody>
      </p:sp>
    </p:spTree>
    <p:extLst>
      <p:ext uri="{BB962C8B-B14F-4D97-AF65-F5344CB8AC3E}">
        <p14:creationId xmlns:p14="http://schemas.microsoft.com/office/powerpoint/2010/main" val="2576985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1077218"/>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Klasifikatori plašākam un niansētākam veiktā darba atspoguļojumam</a:t>
            </a:r>
          </a:p>
        </p:txBody>
      </p:sp>
      <p:sp>
        <p:nvSpPr>
          <p:cNvPr id="3" name="TextBox 2">
            <a:extLst>
              <a:ext uri="{FF2B5EF4-FFF2-40B4-BE49-F238E27FC236}">
                <a16:creationId xmlns:a16="http://schemas.microsoft.com/office/drawing/2014/main" id="{6CFFD810-BB8E-EEBE-4A40-7A2797D51627}"/>
              </a:ext>
            </a:extLst>
          </p:cNvPr>
          <p:cNvSpPr txBox="1"/>
          <p:nvPr/>
        </p:nvSpPr>
        <p:spPr>
          <a:xfrm>
            <a:off x="1155681" y="2484854"/>
            <a:ext cx="10605320" cy="3231654"/>
          </a:xfrm>
          <a:prstGeom prst="rect">
            <a:avLst/>
          </a:prstGeom>
          <a:noFill/>
        </p:spPr>
        <p:txBody>
          <a:bodyPr wrap="square">
            <a:spAutoFit/>
          </a:bodyPr>
          <a:lstStyle/>
          <a:p>
            <a:r>
              <a:rPr lang="lv-LV" sz="2800" dirty="0">
                <a:latin typeface="Segoe UI" panose="020B0502040204020203" pitchFamily="34" charset="0"/>
              </a:rPr>
              <a:t>Ziemeļvalstu</a:t>
            </a:r>
            <a:r>
              <a:rPr lang="lv-LV" sz="2800" b="1" dirty="0">
                <a:latin typeface="Segoe UI" panose="020B0502040204020203" pitchFamily="34" charset="0"/>
              </a:rPr>
              <a:t> DRG loģika ir gatava </a:t>
            </a:r>
            <a:r>
              <a:rPr lang="lv-LV" sz="2800" dirty="0">
                <a:latin typeface="Segoe UI" panose="020B0502040204020203" pitchFamily="34" charset="0"/>
              </a:rPr>
              <a:t>PVO jaunajiem klasifikatoriem </a:t>
            </a:r>
            <a:r>
              <a:rPr lang="lv-LV" sz="2800" b="1" dirty="0">
                <a:latin typeface="Segoe UI" panose="020B0502040204020203" pitchFamily="34" charset="0"/>
              </a:rPr>
              <a:t>SSK-11</a:t>
            </a:r>
            <a:r>
              <a:rPr lang="lv-LV" sz="2800" dirty="0">
                <a:latin typeface="Segoe UI" panose="020B0502040204020203" pitchFamily="34" charset="0"/>
              </a:rPr>
              <a:t>(diagnozes) </a:t>
            </a:r>
            <a:r>
              <a:rPr lang="lv-LV" sz="2800" b="1" dirty="0">
                <a:latin typeface="Segoe UI" panose="020B0502040204020203" pitchFamily="34" charset="0"/>
              </a:rPr>
              <a:t>un ICHI </a:t>
            </a:r>
            <a:r>
              <a:rPr lang="lv-LV" sz="2800" dirty="0">
                <a:latin typeface="Segoe UI" panose="020B0502040204020203" pitchFamily="34" charset="0"/>
              </a:rPr>
              <a:t>(manipulācijas)</a:t>
            </a:r>
          </a:p>
          <a:p>
            <a:endParaRPr lang="lv-LV" sz="2800" b="1" dirty="0">
              <a:latin typeface="Segoe UI" panose="020B0502040204020203" pitchFamily="34" charset="0"/>
            </a:endParaRPr>
          </a:p>
          <a:p>
            <a:r>
              <a:rPr lang="lv-LV" sz="2400" dirty="0">
                <a:latin typeface="Segoe UI" panose="020B0502040204020203" pitchFamily="34" charset="0"/>
              </a:rPr>
              <a:t>Latvijā šo </a:t>
            </a:r>
            <a:r>
              <a:rPr lang="lv-LV" sz="2400" b="1" dirty="0">
                <a:latin typeface="Segoe UI" panose="020B0502040204020203" pitchFamily="34" charset="0"/>
              </a:rPr>
              <a:t>klasifikatoru ieviešana ir SPKC kompetence</a:t>
            </a:r>
            <a:r>
              <a:rPr lang="lv-LV" sz="2400" dirty="0">
                <a:latin typeface="Segoe UI" panose="020B0502040204020203" pitchFamily="34" charset="0"/>
              </a:rPr>
              <a:t>. Šobrīd SSK-11 ieviešanas process ir pašā sākumā</a:t>
            </a:r>
          </a:p>
          <a:p>
            <a:endParaRPr lang="lv-LV" sz="2400" dirty="0">
              <a:latin typeface="Segoe UI" panose="020B0502040204020203" pitchFamily="34" charset="0"/>
            </a:endParaRPr>
          </a:p>
          <a:p>
            <a:r>
              <a:rPr lang="lv-LV" sz="2400" b="1" dirty="0">
                <a:latin typeface="Segoe UI" panose="020B0502040204020203" pitchFamily="34" charset="0"/>
              </a:rPr>
              <a:t>Klasifikatoriem</a:t>
            </a:r>
            <a:r>
              <a:rPr lang="lv-LV" sz="2400" dirty="0">
                <a:latin typeface="Segoe UI" panose="020B0502040204020203" pitchFamily="34" charset="0"/>
              </a:rPr>
              <a:t> ir </a:t>
            </a:r>
            <a:r>
              <a:rPr lang="lv-LV" sz="2400" b="1" dirty="0">
                <a:latin typeface="Segoe UI" panose="020B0502040204020203" pitchFamily="34" charset="0"/>
              </a:rPr>
              <a:t>inovatīva arhitektūra</a:t>
            </a:r>
            <a:r>
              <a:rPr lang="lv-LV" sz="2400" dirty="0">
                <a:latin typeface="Segoe UI" panose="020B0502040204020203" pitchFamily="34" charset="0"/>
              </a:rPr>
              <a:t>, kas nozīmē arī to, ka to ieviešana būs izaicinājums jebkurai IT sistēmai – kā NVD, tā ārstniecības iestāžu</a:t>
            </a:r>
          </a:p>
        </p:txBody>
      </p:sp>
      <p:sp>
        <p:nvSpPr>
          <p:cNvPr id="2" name="TextBox 1">
            <a:extLst>
              <a:ext uri="{FF2B5EF4-FFF2-40B4-BE49-F238E27FC236}">
                <a16:creationId xmlns:a16="http://schemas.microsoft.com/office/drawing/2014/main" id="{E8CC075E-6EC2-746D-F922-C851471414AC}"/>
              </a:ext>
            </a:extLst>
          </p:cNvPr>
          <p:cNvSpPr txBox="1"/>
          <p:nvPr/>
        </p:nvSpPr>
        <p:spPr>
          <a:xfrm>
            <a:off x="1015180" y="6388257"/>
            <a:ext cx="8702565" cy="307777"/>
          </a:xfrm>
          <a:prstGeom prst="rect">
            <a:avLst/>
          </a:prstGeom>
          <a:noFill/>
        </p:spPr>
        <p:txBody>
          <a:bodyPr wrap="square" rtlCol="0">
            <a:spAutoFit/>
          </a:bodyPr>
          <a:lstStyle/>
          <a:p>
            <a:r>
              <a:rPr lang="lv-LV" sz="1400" b="1" dirty="0"/>
              <a:t>SSK-11 informācija: </a:t>
            </a:r>
            <a:r>
              <a:rPr lang="lv-LV" sz="1400" dirty="0"/>
              <a:t>https://icd.who.int/en</a:t>
            </a:r>
          </a:p>
        </p:txBody>
      </p:sp>
    </p:spTree>
    <p:extLst>
      <p:ext uri="{BB962C8B-B14F-4D97-AF65-F5344CB8AC3E}">
        <p14:creationId xmlns:p14="http://schemas.microsoft.com/office/powerpoint/2010/main" val="12084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1569660"/>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Struktūra </a:t>
            </a:r>
          </a:p>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                </a:t>
            </a:r>
          </a:p>
          <a:p>
            <a:r>
              <a:rPr lang="lv-LV" sz="3200" b="1" kern="100" dirty="0">
                <a:solidFill>
                  <a:schemeClr val="bg2">
                    <a:lumMod val="50000"/>
                  </a:schemeClr>
                </a:solidFill>
                <a:highlight>
                  <a:srgbClr val="FFFFFF"/>
                </a:highlight>
                <a:latin typeface="Calibri" panose="020F0502020204030204" pitchFamily="34" charset="0"/>
                <a:cs typeface="Calibri" panose="020F0502020204030204" pitchFamily="34" charset="0"/>
              </a:rPr>
              <a:t>		SSK-10     </a:t>
            </a:r>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                                               </a:t>
            </a:r>
            <a:r>
              <a:rPr lang="lv-LV" sz="3200" b="1" kern="100" dirty="0">
                <a:solidFill>
                  <a:schemeClr val="bg2">
                    <a:lumMod val="50000"/>
                  </a:schemeClr>
                </a:solidFill>
                <a:highlight>
                  <a:srgbClr val="FFFFFF"/>
                </a:highlight>
                <a:latin typeface="Calibri" panose="020F0502020204030204" pitchFamily="34" charset="0"/>
                <a:cs typeface="Calibri" panose="020F0502020204030204" pitchFamily="34" charset="0"/>
              </a:rPr>
              <a:t>SSK-11</a:t>
            </a:r>
          </a:p>
        </p:txBody>
      </p:sp>
      <p:sp>
        <p:nvSpPr>
          <p:cNvPr id="10" name="Rectangle 9">
            <a:extLst>
              <a:ext uri="{FF2B5EF4-FFF2-40B4-BE49-F238E27FC236}">
                <a16:creationId xmlns:a16="http://schemas.microsoft.com/office/drawing/2014/main" id="{9FF1E2D8-8B8C-907B-AC1D-26B804216729}"/>
              </a:ext>
            </a:extLst>
          </p:cNvPr>
          <p:cNvSpPr/>
          <p:nvPr/>
        </p:nvSpPr>
        <p:spPr>
          <a:xfrm>
            <a:off x="11130455" y="5002924"/>
            <a:ext cx="641722" cy="136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 name="Picture 2">
            <a:extLst>
              <a:ext uri="{FF2B5EF4-FFF2-40B4-BE49-F238E27FC236}">
                <a16:creationId xmlns:a16="http://schemas.microsoft.com/office/drawing/2014/main" id="{099BC330-56BE-C62B-9C43-B8CBE158D97D}"/>
              </a:ext>
            </a:extLst>
          </p:cNvPr>
          <p:cNvPicPr>
            <a:picLocks noChangeAspect="1"/>
          </p:cNvPicPr>
          <p:nvPr/>
        </p:nvPicPr>
        <p:blipFill>
          <a:blip r:embed="rId3"/>
          <a:stretch>
            <a:fillRect/>
          </a:stretch>
        </p:blipFill>
        <p:spPr>
          <a:xfrm>
            <a:off x="7092893" y="2671598"/>
            <a:ext cx="4679284" cy="3613754"/>
          </a:xfrm>
          <a:prstGeom prst="rect">
            <a:avLst/>
          </a:prstGeom>
        </p:spPr>
      </p:pic>
      <p:pic>
        <p:nvPicPr>
          <p:cNvPr id="6" name="Picture 5">
            <a:extLst>
              <a:ext uri="{FF2B5EF4-FFF2-40B4-BE49-F238E27FC236}">
                <a16:creationId xmlns:a16="http://schemas.microsoft.com/office/drawing/2014/main" id="{B2796A4C-EC5B-3013-9244-58407BBFF1CC}"/>
              </a:ext>
            </a:extLst>
          </p:cNvPr>
          <p:cNvPicPr>
            <a:picLocks noChangeAspect="1"/>
          </p:cNvPicPr>
          <p:nvPr/>
        </p:nvPicPr>
        <p:blipFill>
          <a:blip r:embed="rId4"/>
          <a:stretch>
            <a:fillRect/>
          </a:stretch>
        </p:blipFill>
        <p:spPr>
          <a:xfrm>
            <a:off x="567452" y="2864279"/>
            <a:ext cx="6309865" cy="3421073"/>
          </a:xfrm>
          <a:prstGeom prst="rect">
            <a:avLst/>
          </a:prstGeom>
        </p:spPr>
      </p:pic>
    </p:spTree>
    <p:extLst>
      <p:ext uri="{BB962C8B-B14F-4D97-AF65-F5344CB8AC3E}">
        <p14:creationId xmlns:p14="http://schemas.microsoft.com/office/powerpoint/2010/main" val="328561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73595"/>
            <a:ext cx="106053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SSK-11 kodēšanas piemērs</a:t>
            </a:r>
          </a:p>
        </p:txBody>
      </p:sp>
      <p:sp>
        <p:nvSpPr>
          <p:cNvPr id="12" name="Rectangle 11">
            <a:extLst>
              <a:ext uri="{FF2B5EF4-FFF2-40B4-BE49-F238E27FC236}">
                <a16:creationId xmlns:a16="http://schemas.microsoft.com/office/drawing/2014/main" id="{903D9597-1DFA-EF72-A743-84DBE2F9EA47}"/>
              </a:ext>
            </a:extLst>
          </p:cNvPr>
          <p:cNvSpPr/>
          <p:nvPr/>
        </p:nvSpPr>
        <p:spPr>
          <a:xfrm>
            <a:off x="1840780" y="4803228"/>
            <a:ext cx="1112378" cy="630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12">
            <a:extLst>
              <a:ext uri="{FF2B5EF4-FFF2-40B4-BE49-F238E27FC236}">
                <a16:creationId xmlns:a16="http://schemas.microsoft.com/office/drawing/2014/main" id="{E65756A9-D95D-E601-F28A-D6F173FE1144}"/>
              </a:ext>
            </a:extLst>
          </p:cNvPr>
          <p:cNvSpPr/>
          <p:nvPr/>
        </p:nvSpPr>
        <p:spPr>
          <a:xfrm>
            <a:off x="2921876" y="4623992"/>
            <a:ext cx="241737" cy="242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a:extLst>
              <a:ext uri="{FF2B5EF4-FFF2-40B4-BE49-F238E27FC236}">
                <a16:creationId xmlns:a16="http://schemas.microsoft.com/office/drawing/2014/main" id="{B915E0D6-1FEE-F570-E06D-B6ACD2C82196}"/>
              </a:ext>
            </a:extLst>
          </p:cNvPr>
          <p:cNvSpPr txBox="1"/>
          <p:nvPr/>
        </p:nvSpPr>
        <p:spPr>
          <a:xfrm>
            <a:off x="1048153" y="1843950"/>
            <a:ext cx="10728688" cy="3170099"/>
          </a:xfrm>
          <a:prstGeom prst="rect">
            <a:avLst/>
          </a:prstGeom>
          <a:noFill/>
        </p:spPr>
        <p:txBody>
          <a:bodyPr wrap="square" rtlCol="0">
            <a:spAutoFit/>
          </a:bodyPr>
          <a:lstStyle/>
          <a:p>
            <a:r>
              <a:rPr lang="lv-LV" sz="2400" dirty="0"/>
              <a:t>Kreisā elkoņa kaula vaļējs lūzums</a:t>
            </a:r>
          </a:p>
          <a:p>
            <a:endParaRPr lang="lv-LV" sz="800" dirty="0"/>
          </a:p>
          <a:p>
            <a:r>
              <a:rPr lang="lv-LV" sz="2400" b="1" dirty="0">
                <a:solidFill>
                  <a:schemeClr val="bg2">
                    <a:lumMod val="50000"/>
                  </a:schemeClr>
                </a:solidFill>
              </a:rPr>
              <a:t>NC32.2</a:t>
            </a:r>
            <a:r>
              <a:rPr lang="lv-LV" sz="1600" dirty="0">
                <a:solidFill>
                  <a:schemeClr val="bg2">
                    <a:lumMod val="50000"/>
                  </a:schemeClr>
                </a:solidFill>
              </a:rPr>
              <a:t>&amp;</a:t>
            </a:r>
            <a:r>
              <a:rPr lang="lv-LV" sz="2400" b="1" dirty="0">
                <a:solidFill>
                  <a:schemeClr val="bg2">
                    <a:lumMod val="50000"/>
                  </a:schemeClr>
                </a:solidFill>
              </a:rPr>
              <a:t>XK8G</a:t>
            </a:r>
            <a:r>
              <a:rPr lang="lv-LV" sz="1600" dirty="0">
                <a:solidFill>
                  <a:schemeClr val="bg2">
                    <a:lumMod val="50000"/>
                  </a:schemeClr>
                </a:solidFill>
              </a:rPr>
              <a:t>&amp;</a:t>
            </a:r>
            <a:r>
              <a:rPr lang="lv-LV" sz="2400" b="1" dirty="0">
                <a:solidFill>
                  <a:schemeClr val="bg2">
                    <a:lumMod val="50000"/>
                  </a:schemeClr>
                </a:solidFill>
              </a:rPr>
              <a:t>XJ7YM</a:t>
            </a:r>
            <a:r>
              <a:rPr lang="lv-LV" sz="1600" dirty="0">
                <a:solidFill>
                  <a:schemeClr val="bg2">
                    <a:lumMod val="50000"/>
                  </a:schemeClr>
                </a:solidFill>
              </a:rPr>
              <a:t>/</a:t>
            </a:r>
            <a:r>
              <a:rPr lang="lv-LV" sz="2400" b="1" dirty="0">
                <a:solidFill>
                  <a:schemeClr val="bg2">
                    <a:lumMod val="50000"/>
                  </a:schemeClr>
                </a:solidFill>
              </a:rPr>
              <a:t>PA80</a:t>
            </a:r>
            <a:r>
              <a:rPr lang="lv-LV" sz="1600" dirty="0">
                <a:solidFill>
                  <a:schemeClr val="bg2">
                    <a:lumMod val="50000"/>
                  </a:schemeClr>
                </a:solidFill>
              </a:rPr>
              <a:t>&amp;</a:t>
            </a:r>
            <a:r>
              <a:rPr lang="lv-LV" sz="2400" b="1" dirty="0">
                <a:solidFill>
                  <a:schemeClr val="bg2">
                    <a:lumMod val="50000"/>
                  </a:schemeClr>
                </a:solidFill>
              </a:rPr>
              <a:t>XE1DA</a:t>
            </a:r>
            <a:r>
              <a:rPr lang="lv-LV" sz="1600" dirty="0">
                <a:solidFill>
                  <a:schemeClr val="bg2">
                    <a:lumMod val="50000"/>
                  </a:schemeClr>
                </a:solidFill>
              </a:rPr>
              <a:t>&amp;</a:t>
            </a:r>
            <a:r>
              <a:rPr lang="lv-LV" sz="2400" b="1" dirty="0">
                <a:solidFill>
                  <a:schemeClr val="bg2">
                    <a:lumMod val="50000"/>
                  </a:schemeClr>
                </a:solidFill>
              </a:rPr>
              <a:t>XE53A</a:t>
            </a:r>
          </a:p>
          <a:p>
            <a:endParaRPr lang="lv-LV" sz="2400" dirty="0"/>
          </a:p>
          <a:p>
            <a:r>
              <a:rPr lang="lv-LV" sz="2000" dirty="0"/>
              <a:t>Stāvoklis:			</a:t>
            </a:r>
            <a:r>
              <a:rPr lang="lv-LV" sz="2000" b="1" dirty="0"/>
              <a:t>NC32.2	</a:t>
            </a:r>
            <a:r>
              <a:rPr lang="lv-LV" sz="2000" dirty="0"/>
              <a:t>Elkoņa kaula lūzums</a:t>
            </a:r>
          </a:p>
          <a:p>
            <a:r>
              <a:rPr lang="lv-LV" sz="2000" dirty="0"/>
              <a:t>Lokalizācija:			</a:t>
            </a:r>
            <a:r>
              <a:rPr lang="lv-LV" sz="2000" b="1" dirty="0"/>
              <a:t>XK8G	</a:t>
            </a:r>
            <a:r>
              <a:rPr lang="lv-LV" sz="2000" dirty="0"/>
              <a:t>Kreisā puse</a:t>
            </a:r>
          </a:p>
          <a:p>
            <a:r>
              <a:rPr lang="lv-LV" sz="2000" dirty="0"/>
              <a:t>Lūzuma veids:			</a:t>
            </a:r>
            <a:r>
              <a:rPr lang="lv-LV" sz="2000" b="1" dirty="0"/>
              <a:t>XJ7YM	</a:t>
            </a:r>
            <a:r>
              <a:rPr lang="lv-LV" sz="2000" dirty="0"/>
              <a:t>Vaļējs</a:t>
            </a:r>
          </a:p>
          <a:p>
            <a:r>
              <a:rPr lang="lv-LV" sz="2000" dirty="0"/>
              <a:t>Saistīts ar:			</a:t>
            </a:r>
            <a:r>
              <a:rPr lang="lv-LV" sz="2000" b="1" dirty="0"/>
              <a:t>PA80	</a:t>
            </a:r>
            <a:r>
              <a:rPr lang="lv-LV" sz="2000" dirty="0"/>
              <a:t>Netīšs kritiens tajā pašā līmenī vai ne zemāk kā 1 metru</a:t>
            </a:r>
          </a:p>
          <a:p>
            <a:r>
              <a:rPr lang="lv-LV" sz="2000" dirty="0"/>
              <a:t>Ievainojumu radošā substance:	</a:t>
            </a:r>
            <a:r>
              <a:rPr lang="lv-LV" sz="2000" b="1" dirty="0"/>
              <a:t>XE1DA	</a:t>
            </a:r>
            <a:r>
              <a:rPr lang="lv-LV" sz="2000" dirty="0"/>
              <a:t>Nelīdzena virsma [</a:t>
            </a:r>
            <a:r>
              <a:rPr lang="lv-LV" sz="2000" i="1" dirty="0"/>
              <a:t>NEC</a:t>
            </a:r>
            <a:r>
              <a:rPr lang="lv-LV" sz="2000" dirty="0"/>
              <a:t>]</a:t>
            </a:r>
          </a:p>
          <a:p>
            <a:r>
              <a:rPr lang="lv-LV" sz="2000" dirty="0"/>
              <a:t>Atgadījuma vieta:			</a:t>
            </a:r>
            <a:r>
              <a:rPr lang="lv-LV" sz="2000" b="1" dirty="0"/>
              <a:t>XE53A	</a:t>
            </a:r>
            <a:r>
              <a:rPr lang="lv-LV" sz="2000" dirty="0"/>
              <a:t>Ietve	</a:t>
            </a:r>
          </a:p>
        </p:txBody>
      </p:sp>
      <p:sp>
        <p:nvSpPr>
          <p:cNvPr id="3" name="TextBox 2">
            <a:extLst>
              <a:ext uri="{FF2B5EF4-FFF2-40B4-BE49-F238E27FC236}">
                <a16:creationId xmlns:a16="http://schemas.microsoft.com/office/drawing/2014/main" id="{124BE019-F1D3-72D4-F09F-84BD86266D58}"/>
              </a:ext>
            </a:extLst>
          </p:cNvPr>
          <p:cNvSpPr txBox="1"/>
          <p:nvPr/>
        </p:nvSpPr>
        <p:spPr>
          <a:xfrm>
            <a:off x="7078717" y="5499629"/>
            <a:ext cx="4541783" cy="923330"/>
          </a:xfrm>
          <a:prstGeom prst="rect">
            <a:avLst/>
          </a:prstGeom>
          <a:noFill/>
        </p:spPr>
        <p:txBody>
          <a:bodyPr wrap="square" rtlCol="0">
            <a:spAutoFit/>
          </a:bodyPr>
          <a:lstStyle/>
          <a:p>
            <a:r>
              <a:rPr lang="lv-LV" b="1" dirty="0">
                <a:solidFill>
                  <a:schemeClr val="accent1">
                    <a:lumMod val="40000"/>
                    <a:lumOff val="60000"/>
                  </a:schemeClr>
                </a:solidFill>
              </a:rPr>
              <a:t>S52.0</a:t>
            </a:r>
            <a:r>
              <a:rPr lang="lv-LV" dirty="0">
                <a:solidFill>
                  <a:schemeClr val="accent1">
                    <a:lumMod val="40000"/>
                    <a:lumOff val="60000"/>
                  </a:schemeClr>
                </a:solidFill>
              </a:rPr>
              <a:t> Elkoņkaula (ulna) augšgala lūzums</a:t>
            </a:r>
          </a:p>
          <a:p>
            <a:r>
              <a:rPr lang="lv-LV" dirty="0">
                <a:solidFill>
                  <a:schemeClr val="accent1">
                    <a:lumMod val="40000"/>
                    <a:lumOff val="60000"/>
                  </a:schemeClr>
                </a:solidFill>
              </a:rPr>
              <a:t>vai</a:t>
            </a:r>
          </a:p>
          <a:p>
            <a:r>
              <a:rPr lang="lv-LV" b="1" dirty="0">
                <a:solidFill>
                  <a:schemeClr val="accent1">
                    <a:lumMod val="40000"/>
                    <a:lumOff val="60000"/>
                  </a:schemeClr>
                </a:solidFill>
              </a:rPr>
              <a:t>S52.2</a:t>
            </a:r>
            <a:r>
              <a:rPr lang="lv-LV" dirty="0">
                <a:solidFill>
                  <a:schemeClr val="accent1">
                    <a:lumMod val="40000"/>
                    <a:lumOff val="60000"/>
                  </a:schemeClr>
                </a:solidFill>
              </a:rPr>
              <a:t> Elkoņkaula (ulna) diafizārs lūzums</a:t>
            </a:r>
          </a:p>
        </p:txBody>
      </p:sp>
      <p:sp>
        <p:nvSpPr>
          <p:cNvPr id="6" name="TextBox 5">
            <a:extLst>
              <a:ext uri="{FF2B5EF4-FFF2-40B4-BE49-F238E27FC236}">
                <a16:creationId xmlns:a16="http://schemas.microsoft.com/office/drawing/2014/main" id="{90B524B4-BB38-601F-DBB7-C9A2D945F473}"/>
              </a:ext>
            </a:extLst>
          </p:cNvPr>
          <p:cNvSpPr txBox="1"/>
          <p:nvPr/>
        </p:nvSpPr>
        <p:spPr>
          <a:xfrm>
            <a:off x="2070288" y="5730460"/>
            <a:ext cx="1765739" cy="461665"/>
          </a:xfrm>
          <a:prstGeom prst="rect">
            <a:avLst/>
          </a:prstGeom>
          <a:noFill/>
        </p:spPr>
        <p:txBody>
          <a:bodyPr wrap="square" rtlCol="0">
            <a:spAutoFit/>
          </a:bodyPr>
          <a:lstStyle/>
          <a:p>
            <a:r>
              <a:rPr lang="lv-LV" sz="2400" b="1" dirty="0">
                <a:solidFill>
                  <a:schemeClr val="accent1">
                    <a:lumMod val="60000"/>
                    <a:lumOff val="40000"/>
                  </a:schemeClr>
                </a:solidFill>
              </a:rPr>
              <a:t>VS  SSK-10:</a:t>
            </a:r>
          </a:p>
        </p:txBody>
      </p:sp>
      <p:sp>
        <p:nvSpPr>
          <p:cNvPr id="5" name="TextBox 4">
            <a:extLst>
              <a:ext uri="{FF2B5EF4-FFF2-40B4-BE49-F238E27FC236}">
                <a16:creationId xmlns:a16="http://schemas.microsoft.com/office/drawing/2014/main" id="{4362E075-84D1-0A07-EEC2-6545EBA892DA}"/>
              </a:ext>
            </a:extLst>
          </p:cNvPr>
          <p:cNvSpPr txBox="1"/>
          <p:nvPr/>
        </p:nvSpPr>
        <p:spPr>
          <a:xfrm>
            <a:off x="4198628" y="5776627"/>
            <a:ext cx="2526783" cy="369332"/>
          </a:xfrm>
          <a:prstGeom prst="rect">
            <a:avLst/>
          </a:prstGeom>
          <a:noFill/>
        </p:spPr>
        <p:txBody>
          <a:bodyPr wrap="square" rtlCol="0">
            <a:spAutoFit/>
          </a:bodyPr>
          <a:lstStyle/>
          <a:p>
            <a:r>
              <a:rPr lang="lv-LV" b="1" dirty="0">
                <a:solidFill>
                  <a:schemeClr val="accent1">
                    <a:lumMod val="40000"/>
                    <a:lumOff val="60000"/>
                  </a:schemeClr>
                </a:solidFill>
              </a:rPr>
              <a:t>S52Apakšdelma lūzums:</a:t>
            </a:r>
            <a:endParaRPr lang="lv-LV" dirty="0">
              <a:solidFill>
                <a:schemeClr val="accent1">
                  <a:lumMod val="40000"/>
                  <a:lumOff val="60000"/>
                </a:schemeClr>
              </a:solidFill>
            </a:endParaRPr>
          </a:p>
        </p:txBody>
      </p:sp>
    </p:spTree>
    <p:extLst>
      <p:ext uri="{BB962C8B-B14F-4D97-AF65-F5344CB8AC3E}">
        <p14:creationId xmlns:p14="http://schemas.microsoft.com/office/powerpoint/2010/main" val="255530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523220"/>
          </a:xfrm>
          <a:prstGeom prst="rect">
            <a:avLst/>
          </a:prstGeom>
          <a:noFill/>
        </p:spPr>
        <p:txBody>
          <a:bodyPr wrap="square" rtlCol="0">
            <a:spAutoFit/>
          </a:bodyPr>
          <a:lstStyle/>
          <a:p>
            <a:r>
              <a:rPr lang="lv-LV" sz="2800" kern="100" dirty="0">
                <a:solidFill>
                  <a:schemeClr val="bg2">
                    <a:lumMod val="50000"/>
                  </a:schemeClr>
                </a:solidFill>
                <a:highlight>
                  <a:srgbClr val="FFFFFF"/>
                </a:highlight>
                <a:latin typeface="Calibri" panose="020F0502020204030204" pitchFamily="34" charset="0"/>
                <a:cs typeface="Calibri" panose="020F0502020204030204" pitchFamily="34" charset="0"/>
              </a:rPr>
              <a:t>ICHI klasifikatora darbības princips</a:t>
            </a:r>
            <a:endParaRPr lang="lv-LV" sz="2800" b="1"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A2B951B-9018-FD7E-C493-345EA24D853F}"/>
              </a:ext>
            </a:extLst>
          </p:cNvPr>
          <p:cNvSpPr txBox="1"/>
          <p:nvPr/>
        </p:nvSpPr>
        <p:spPr>
          <a:xfrm>
            <a:off x="1176361" y="6357449"/>
            <a:ext cx="10058400" cy="523220"/>
          </a:xfrm>
          <a:prstGeom prst="rect">
            <a:avLst/>
          </a:prstGeom>
          <a:noFill/>
        </p:spPr>
        <p:txBody>
          <a:bodyPr wrap="square" rtlCol="0">
            <a:spAutoFit/>
          </a:bodyPr>
          <a:lstStyle/>
          <a:p>
            <a:r>
              <a:rPr lang="lv-LV" sz="1400" b="1" u="sng" dirty="0"/>
              <a:t>ICHI informācija</a:t>
            </a:r>
            <a:r>
              <a:rPr lang="lv-LV" sz="1400" dirty="0"/>
              <a:t>: </a:t>
            </a:r>
            <a:r>
              <a:rPr lang="lv-LV" sz="1400" dirty="0">
                <a:hlinkClick r:id="rId3"/>
              </a:rPr>
              <a:t>https://www.who.int/standards/classifications/international-classification-of-health-interventions</a:t>
            </a:r>
            <a:endParaRPr lang="lv-LV" sz="1400" dirty="0"/>
          </a:p>
          <a:p>
            <a:endParaRPr lang="lv-LV" sz="1400" dirty="0"/>
          </a:p>
        </p:txBody>
      </p:sp>
      <p:pic>
        <p:nvPicPr>
          <p:cNvPr id="9" name="Picture 8">
            <a:extLst>
              <a:ext uri="{FF2B5EF4-FFF2-40B4-BE49-F238E27FC236}">
                <a16:creationId xmlns:a16="http://schemas.microsoft.com/office/drawing/2014/main" id="{D2F0F2D1-74D9-1210-36A4-6F3C6063CAAA}"/>
              </a:ext>
            </a:extLst>
          </p:cNvPr>
          <p:cNvPicPr>
            <a:picLocks noChangeAspect="1"/>
          </p:cNvPicPr>
          <p:nvPr/>
        </p:nvPicPr>
        <p:blipFill>
          <a:blip r:embed="rId4"/>
          <a:stretch>
            <a:fillRect/>
          </a:stretch>
        </p:blipFill>
        <p:spPr>
          <a:xfrm>
            <a:off x="2059232" y="1538096"/>
            <a:ext cx="7886045" cy="4305355"/>
          </a:xfrm>
          <a:prstGeom prst="rect">
            <a:avLst/>
          </a:prstGeom>
        </p:spPr>
      </p:pic>
    </p:spTree>
    <p:extLst>
      <p:ext uri="{BB962C8B-B14F-4D97-AF65-F5344CB8AC3E}">
        <p14:creationId xmlns:p14="http://schemas.microsoft.com/office/powerpoint/2010/main" val="340939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Nepieciešamo</a:t>
            </a:r>
            <a:r>
              <a:rPr lang="lv-LV" sz="3200" b="1" kern="100" dirty="0">
                <a:solidFill>
                  <a:schemeClr val="bg2">
                    <a:lumMod val="50000"/>
                  </a:schemeClr>
                </a:solidFill>
                <a:highlight>
                  <a:srgbClr val="FFFFFF"/>
                </a:highlight>
                <a:latin typeface="Calibri" panose="020F0502020204030204" pitchFamily="34" charset="0"/>
                <a:cs typeface="Calibri" panose="020F0502020204030204" pitchFamily="34" charset="0"/>
              </a:rPr>
              <a:t> </a:t>
            </a:r>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pakalpojumu apjomu plānošanas maiņa</a:t>
            </a:r>
            <a:endParaRPr lang="lv-LV" sz="3200" b="1" kern="100" dirty="0">
              <a:solidFill>
                <a:schemeClr val="accent2">
                  <a:lumMod val="75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FFD810-BB8E-EEBE-4A40-7A2797D51627}"/>
              </a:ext>
            </a:extLst>
          </p:cNvPr>
          <p:cNvSpPr txBox="1"/>
          <p:nvPr/>
        </p:nvSpPr>
        <p:spPr>
          <a:xfrm>
            <a:off x="1182206" y="2074821"/>
            <a:ext cx="9827588" cy="3847207"/>
          </a:xfrm>
          <a:prstGeom prst="rect">
            <a:avLst/>
          </a:prstGeom>
          <a:noFill/>
        </p:spPr>
        <p:txBody>
          <a:bodyPr wrap="square">
            <a:spAutoFit/>
          </a:bodyPr>
          <a:lstStyle/>
          <a:p>
            <a:r>
              <a:rPr lang="lv-LV" sz="2800" b="1" dirty="0">
                <a:latin typeface="Segoe UI" panose="020B0502040204020203" pitchFamily="34" charset="0"/>
              </a:rPr>
              <a:t>Vīzija</a:t>
            </a:r>
            <a:r>
              <a:rPr lang="lv-LV" sz="2800" dirty="0">
                <a:latin typeface="Segoe UI" panose="020B0502040204020203" pitchFamily="34" charset="0"/>
              </a:rPr>
              <a:t> šobrīd – pakalpojumu plānošana sadarbības teritorijas ietvaros tā, lai tiktu nodrošināta to pieejamība, kā arī resursus prasošākie pakalpojumi nedublētos pakalpojumu sniedzēju ietvaros</a:t>
            </a:r>
          </a:p>
          <a:p>
            <a:endParaRPr lang="lv-LV" sz="2800" dirty="0">
              <a:latin typeface="Segoe UI" panose="020B0502040204020203" pitchFamily="34" charset="0"/>
            </a:endParaRPr>
          </a:p>
          <a:p>
            <a:r>
              <a:rPr lang="lv-LV" sz="2400" dirty="0">
                <a:latin typeface="Segoe UI" panose="020B0502040204020203" pitchFamily="34" charset="0"/>
              </a:rPr>
              <a:t>Budžeta ietvaros</a:t>
            </a:r>
          </a:p>
          <a:p>
            <a:endParaRPr lang="lv-LV" sz="2000" dirty="0">
              <a:latin typeface="Segoe UI" panose="020B0502040204020203" pitchFamily="34" charset="0"/>
            </a:endParaRPr>
          </a:p>
          <a:p>
            <a:r>
              <a:rPr lang="lv-LV" sz="2000" dirty="0">
                <a:latin typeface="Segoe UI" panose="020B0502040204020203" pitchFamily="34" charset="0"/>
              </a:rPr>
              <a:t>Ambulatorā sektorā strādājam pie projekta par ambulatoro pakalpojumu pieejamības pētījumu, prognozēt to nepieciešamību teritoriālajos sadalījumos. Kā arī izvērtēt un prognozēt pacientu demogrāfiskā griezumā tagad un pārredzamā nākotnē</a:t>
            </a:r>
          </a:p>
        </p:txBody>
      </p:sp>
    </p:spTree>
    <p:extLst>
      <p:ext uri="{BB962C8B-B14F-4D97-AF65-F5344CB8AC3E}">
        <p14:creationId xmlns:p14="http://schemas.microsoft.com/office/powerpoint/2010/main" val="3707812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6053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Pakalpojumi ar apmaksas kārtības maiņu</a:t>
            </a:r>
            <a:endParaRPr lang="lv-LV" sz="3200" kern="100" dirty="0">
              <a:solidFill>
                <a:schemeClr val="accent2">
                  <a:lumMod val="75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FFD810-BB8E-EEBE-4A40-7A2797D51627}"/>
              </a:ext>
            </a:extLst>
          </p:cNvPr>
          <p:cNvSpPr txBox="1"/>
          <p:nvPr/>
        </p:nvSpPr>
        <p:spPr>
          <a:xfrm>
            <a:off x="1077319" y="2549742"/>
            <a:ext cx="10395102" cy="1908215"/>
          </a:xfrm>
          <a:prstGeom prst="rect">
            <a:avLst/>
          </a:prstGeom>
          <a:noFill/>
        </p:spPr>
        <p:txBody>
          <a:bodyPr wrap="square">
            <a:spAutoFit/>
          </a:bodyPr>
          <a:lstStyle/>
          <a:p>
            <a:r>
              <a:rPr lang="lv-LV" sz="2800" b="1" dirty="0">
                <a:latin typeface="Segoe UI" panose="020B0502040204020203" pitchFamily="34" charset="0"/>
              </a:rPr>
              <a:t>No 2024. gada 1. janvāra </a:t>
            </a:r>
            <a:r>
              <a:rPr lang="lv-LV" sz="2800" dirty="0">
                <a:latin typeface="Segoe UI" panose="020B0502040204020203" pitchFamily="34" charset="0"/>
              </a:rPr>
              <a:t>no programmu vidējā tarifa </a:t>
            </a:r>
            <a:r>
              <a:rPr lang="lv-LV" sz="2800" b="1" dirty="0">
                <a:latin typeface="Segoe UI" panose="020B0502040204020203" pitchFamily="34" charset="0"/>
              </a:rPr>
              <a:t>uz DRG</a:t>
            </a:r>
          </a:p>
          <a:p>
            <a:r>
              <a:rPr lang="lv-LV" sz="2800" dirty="0">
                <a:latin typeface="Segoe UI" panose="020B0502040204020203" pitchFamily="34" charset="0"/>
              </a:rPr>
              <a:t> </a:t>
            </a:r>
          </a:p>
          <a:p>
            <a:r>
              <a:rPr lang="lv-LV" sz="2800" b="1" dirty="0">
                <a:latin typeface="Segoe UI" panose="020B0502040204020203" pitchFamily="34" charset="0"/>
              </a:rPr>
              <a:t>		Plānveida īslaicīgā ķirurģija (PĪĶ) </a:t>
            </a:r>
          </a:p>
          <a:p>
            <a:endParaRPr lang="lv-LV" sz="600" b="1" dirty="0">
              <a:latin typeface="Segoe UI" panose="020B0502040204020203" pitchFamily="34" charset="0"/>
            </a:endParaRPr>
          </a:p>
          <a:p>
            <a:r>
              <a:rPr lang="lv-LV" sz="2800" b="1" dirty="0">
                <a:latin typeface="Segoe UI" panose="020B0502040204020203" pitchFamily="34" charset="0"/>
              </a:rPr>
              <a:t>		Dzemdību gadījumi</a:t>
            </a:r>
            <a:r>
              <a:rPr lang="lv-LV" sz="2800" dirty="0">
                <a:latin typeface="Segoe UI" panose="020B0502040204020203" pitchFamily="34" charset="0"/>
              </a:rPr>
              <a:t> </a:t>
            </a:r>
          </a:p>
        </p:txBody>
      </p:sp>
      <p:sp>
        <p:nvSpPr>
          <p:cNvPr id="2" name="Arrow: Chevron 1">
            <a:extLst>
              <a:ext uri="{FF2B5EF4-FFF2-40B4-BE49-F238E27FC236}">
                <a16:creationId xmlns:a16="http://schemas.microsoft.com/office/drawing/2014/main" id="{02BE4441-D344-BC32-8F9D-11884E6DA5DE}"/>
              </a:ext>
            </a:extLst>
          </p:cNvPr>
          <p:cNvSpPr/>
          <p:nvPr/>
        </p:nvSpPr>
        <p:spPr>
          <a:xfrm>
            <a:off x="2448909" y="3503850"/>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
        <p:nvSpPr>
          <p:cNvPr id="6" name="Arrow: Chevron 5">
            <a:extLst>
              <a:ext uri="{FF2B5EF4-FFF2-40B4-BE49-F238E27FC236}">
                <a16:creationId xmlns:a16="http://schemas.microsoft.com/office/drawing/2014/main" id="{6EA7F619-BFA8-F44E-215C-8C8222044FB0}"/>
              </a:ext>
            </a:extLst>
          </p:cNvPr>
          <p:cNvSpPr/>
          <p:nvPr/>
        </p:nvSpPr>
        <p:spPr>
          <a:xfrm>
            <a:off x="2448908" y="3995135"/>
            <a:ext cx="441435" cy="370490"/>
          </a:xfrm>
          <a:prstGeom prst="chevron">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lv-LV">
              <a:solidFill>
                <a:schemeClr val="tx1"/>
              </a:solidFill>
            </a:endParaRPr>
          </a:p>
        </p:txBody>
      </p:sp>
    </p:spTree>
    <p:extLst>
      <p:ext uri="{BB962C8B-B14F-4D97-AF65-F5344CB8AC3E}">
        <p14:creationId xmlns:p14="http://schemas.microsoft.com/office/powerpoint/2010/main" val="1144039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Ķirurģisko pakalpojumu izmaksu kāpums zemāka līmeņa ĀI</a:t>
            </a:r>
            <a:endParaRPr lang="lv-LV" sz="2400" kern="100" dirty="0">
              <a:solidFill>
                <a:schemeClr val="bg2">
                  <a:lumMod val="50000"/>
                </a:schemeClr>
              </a:solidFill>
              <a:highlight>
                <a:srgbClr val="FFFFFF"/>
              </a:highligh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CFFD810-BB8E-EEBE-4A40-7A2797D51627}"/>
              </a:ext>
            </a:extLst>
          </p:cNvPr>
          <p:cNvSpPr txBox="1"/>
          <p:nvPr/>
        </p:nvSpPr>
        <p:spPr>
          <a:xfrm>
            <a:off x="1366035" y="2532848"/>
            <a:ext cx="9294220" cy="2416046"/>
          </a:xfrm>
          <a:prstGeom prst="rect">
            <a:avLst/>
          </a:prstGeom>
          <a:noFill/>
        </p:spPr>
        <p:txBody>
          <a:bodyPr wrap="square">
            <a:spAutoFit/>
          </a:bodyPr>
          <a:lstStyle/>
          <a:p>
            <a:r>
              <a:rPr lang="lv-LV" sz="2800" dirty="0">
                <a:latin typeface="Segoe UI" panose="020B0502040204020203" pitchFamily="34" charset="0"/>
              </a:rPr>
              <a:t>Iesakām </a:t>
            </a:r>
            <a:r>
              <a:rPr lang="lv-LV" sz="2800" b="1" dirty="0">
                <a:latin typeface="Segoe UI" panose="020B0502040204020203" pitchFamily="34" charset="0"/>
              </a:rPr>
              <a:t>izvērtēt sadarbības iespēju ar reģiona lielo slimnīcu</a:t>
            </a:r>
            <a:r>
              <a:rPr lang="lv-LV" sz="2800" dirty="0">
                <a:latin typeface="Segoe UI" panose="020B0502040204020203" pitchFamily="34" charset="0"/>
              </a:rPr>
              <a:t> un strādāt pie sadarbības modeļa izveides, optimizējot izmaksas un koncentrējot ķirurģisko manipulāciju veikšanu tajā</a:t>
            </a:r>
          </a:p>
          <a:p>
            <a:endParaRPr lang="lv-LV" sz="1100" dirty="0">
              <a:latin typeface="Segoe UI" panose="020B0502040204020203" pitchFamily="34" charset="0"/>
            </a:endParaRPr>
          </a:p>
          <a:p>
            <a:r>
              <a:rPr lang="lv-LV" sz="2800" dirty="0">
                <a:latin typeface="Segoe UI" panose="020B0502040204020203" pitchFamily="34" charset="0"/>
              </a:rPr>
              <a:t>Tā varētu saudzīgākā veidā risināt arī personāla problēmu</a:t>
            </a:r>
          </a:p>
        </p:txBody>
      </p:sp>
    </p:spTree>
    <p:extLst>
      <p:ext uri="{BB962C8B-B14F-4D97-AF65-F5344CB8AC3E}">
        <p14:creationId xmlns:p14="http://schemas.microsoft.com/office/powerpoint/2010/main" val="211175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DRG pacientu skaita plānošana</a:t>
            </a:r>
          </a:p>
        </p:txBody>
      </p:sp>
      <p:sp>
        <p:nvSpPr>
          <p:cNvPr id="3" name="TextBox 2">
            <a:extLst>
              <a:ext uri="{FF2B5EF4-FFF2-40B4-BE49-F238E27FC236}">
                <a16:creationId xmlns:a16="http://schemas.microsoft.com/office/drawing/2014/main" id="{6CFFD810-BB8E-EEBE-4A40-7A2797D51627}"/>
              </a:ext>
            </a:extLst>
          </p:cNvPr>
          <p:cNvSpPr txBox="1"/>
          <p:nvPr/>
        </p:nvSpPr>
        <p:spPr>
          <a:xfrm>
            <a:off x="539565" y="1993196"/>
            <a:ext cx="11548740" cy="3785652"/>
          </a:xfrm>
          <a:prstGeom prst="rect">
            <a:avLst/>
          </a:prstGeom>
          <a:noFill/>
        </p:spPr>
        <p:txBody>
          <a:bodyPr wrap="square">
            <a:spAutoFit/>
          </a:bodyPr>
          <a:lstStyle/>
          <a:p>
            <a:r>
              <a:rPr lang="lv-LV" sz="2000" b="1" dirty="0">
                <a:latin typeface="Segoe UI" panose="020B0502040204020203" pitchFamily="34" charset="0"/>
              </a:rPr>
              <a:t>Plānošanā pielietotais pacientu skaits noteikts MK noteikumos Nr. 555:</a:t>
            </a:r>
          </a:p>
          <a:p>
            <a:endParaRPr lang="lv-LV" sz="2000" b="1" dirty="0">
              <a:latin typeface="Segoe UI" panose="020B0502040204020203" pitchFamily="34" charset="0"/>
            </a:endParaRPr>
          </a:p>
          <a:p>
            <a:r>
              <a:rPr lang="lv-LV" sz="2000" dirty="0">
                <a:latin typeface="Segoe UI" panose="020B0502040204020203" pitchFamily="34" charset="0"/>
              </a:rPr>
              <a:t>3. Samaksas apmēru stacionārās veselības aprūpes pakalpojumu sniedzējiem dienests nosaka, izmantojot šādus plānošanas rādītājus:</a:t>
            </a:r>
          </a:p>
          <a:p>
            <a:endParaRPr lang="lv-LV" sz="2000" dirty="0">
              <a:latin typeface="Segoe UI" panose="020B0502040204020203" pitchFamily="34" charset="0"/>
            </a:endParaRPr>
          </a:p>
          <a:p>
            <a:r>
              <a:rPr lang="lv-LV" sz="2000" dirty="0">
                <a:latin typeface="Segoe UI" panose="020B0502040204020203" pitchFamily="34" charset="0"/>
              </a:rPr>
              <a:t>3.1. faktiski ārstēto personu skaits veselības aprūpes pakalpojumu programmās 12 mēnešu laikā (laikposmā no 1. septembra līdz 31. augustam), ņemot vērā šādus nosacījumus:</a:t>
            </a:r>
          </a:p>
          <a:p>
            <a:endParaRPr lang="lv-LV" sz="2000" dirty="0">
              <a:latin typeface="Segoe UI" panose="020B0502040204020203" pitchFamily="34" charset="0"/>
            </a:endParaRPr>
          </a:p>
          <a:p>
            <a:r>
              <a:rPr lang="lv-LV" sz="2000" dirty="0">
                <a:latin typeface="Segoe UI" panose="020B0502040204020203" pitchFamily="34" charset="0"/>
              </a:rPr>
              <a:t>3.1.1. </a:t>
            </a:r>
            <a:r>
              <a:rPr lang="lv-LV" sz="2000" b="1" dirty="0">
                <a:latin typeface="Segoe UI" panose="020B0502040204020203" pitchFamily="34" charset="0"/>
              </a:rPr>
              <a:t>DRG pakalpojumu programmās plānoto pacientu skaitu ārstniecības iestādei dienests nosaka, </a:t>
            </a:r>
            <a:r>
              <a:rPr lang="lv-LV" sz="2000" dirty="0">
                <a:latin typeface="Segoe UI" panose="020B0502040204020203" pitchFamily="34" charset="0"/>
              </a:rPr>
              <a:t>vērtējot līgumā ar ārstniecības iestādi noteikto kvalitātes rādītāju izpildi un to ietekmes nosacījumus attiecībā pret iepriekšējā gadā plānoto pacientu skaitu, bet </a:t>
            </a:r>
            <a:r>
              <a:rPr lang="lv-LV" sz="2000" b="1" dirty="0">
                <a:latin typeface="Segoe UI" panose="020B0502040204020203" pitchFamily="34" charset="0"/>
              </a:rPr>
              <a:t>ne lielāku par 10 % no iepriekšējā gadā plānotā pacientu skaita</a:t>
            </a:r>
          </a:p>
        </p:txBody>
      </p:sp>
    </p:spTree>
    <p:extLst>
      <p:ext uri="{BB962C8B-B14F-4D97-AF65-F5344CB8AC3E}">
        <p14:creationId xmlns:p14="http://schemas.microsoft.com/office/powerpoint/2010/main" val="3197955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FD810-BB8E-EEBE-4A40-7A2797D51627}"/>
              </a:ext>
            </a:extLst>
          </p:cNvPr>
          <p:cNvSpPr txBox="1"/>
          <p:nvPr/>
        </p:nvSpPr>
        <p:spPr>
          <a:xfrm>
            <a:off x="536778" y="1996236"/>
            <a:ext cx="11548740" cy="4078039"/>
          </a:xfrm>
          <a:prstGeom prst="rect">
            <a:avLst/>
          </a:prstGeom>
          <a:noFill/>
        </p:spPr>
        <p:txBody>
          <a:bodyPr wrap="square">
            <a:spAutoFit/>
          </a:bodyPr>
          <a:lstStyle/>
          <a:p>
            <a:r>
              <a:rPr lang="lv-LV" sz="2000" b="1" u="sng" dirty="0"/>
              <a:t>Pārplānošanā</a:t>
            </a:r>
            <a:r>
              <a:rPr lang="lv-LV" sz="2000" b="1" dirty="0"/>
              <a:t> pielietotais pacientu skaits noteikts MK noteikumos Nr. 555:</a:t>
            </a:r>
          </a:p>
          <a:p>
            <a:endParaRPr lang="lv-LV" sz="2000" b="1" dirty="0"/>
          </a:p>
          <a:p>
            <a:endParaRPr lang="lv-LV" sz="900" dirty="0"/>
          </a:p>
          <a:p>
            <a:r>
              <a:rPr lang="lv-LV" dirty="0">
                <a:solidFill>
                  <a:schemeClr val="accent1">
                    <a:lumMod val="60000"/>
                    <a:lumOff val="40000"/>
                  </a:schemeClr>
                </a:solidFill>
              </a:rPr>
              <a:t>7. Ja stacionārās veselības aprūpes pakalpojumu sniedzējs neizpilda līgumā noteikto veselības aprūpes pakalpojumu apjomu, dienests veic līguma finanšu apmēra pārplānošanu, ievērojot šādus nosacījumus:</a:t>
            </a:r>
          </a:p>
          <a:p>
            <a:endParaRPr lang="lv-LV" sz="800" dirty="0"/>
          </a:p>
          <a:p>
            <a:r>
              <a:rPr lang="lv-LV" sz="2000" dirty="0"/>
              <a:t>7.1. </a:t>
            </a:r>
            <a:r>
              <a:rPr lang="lv-LV" sz="2000" b="1" dirty="0"/>
              <a:t>samazina fiksēto maksājumu </a:t>
            </a:r>
            <a:r>
              <a:rPr lang="lv-LV" dirty="0"/>
              <a:t>par DRG pakalpojumiem vai finansējumu par iezīmētajiem pakalpojumiem </a:t>
            </a:r>
            <a:r>
              <a:rPr lang="lv-LV" u="sng" dirty="0"/>
              <a:t>otrajam pusgadam</a:t>
            </a:r>
            <a:r>
              <a:rPr lang="lv-LV" dirty="0"/>
              <a:t>, nosakot to atbilstoši sešos mēnešos sniegtajam faktiskajam veselības aprūpes pakalpojumu apjomam, </a:t>
            </a:r>
            <a:r>
              <a:rPr lang="lv-LV" sz="2000" b="1" dirty="0"/>
              <a:t>ja pirmajā pusgadā faktiski ārstēto pacientu skaits </a:t>
            </a:r>
            <a:r>
              <a:rPr lang="lv-LV" dirty="0"/>
              <a:t>attiecīgajā pakalpojumu veidā (DRG pakalpojumi vai iezīmētie pakalpojumi) </a:t>
            </a:r>
            <a:r>
              <a:rPr lang="lv-LV" sz="2000" b="1" dirty="0"/>
              <a:t>ir</a:t>
            </a:r>
            <a:r>
              <a:rPr lang="lv-LV" sz="2000" dirty="0"/>
              <a:t> </a:t>
            </a:r>
            <a:r>
              <a:rPr lang="lv-LV" sz="2000" b="1" dirty="0"/>
              <a:t>mazāks par 80 % </a:t>
            </a:r>
            <a:r>
              <a:rPr lang="lv-LV" sz="2000" dirty="0"/>
              <a:t>no </a:t>
            </a:r>
            <a:r>
              <a:rPr lang="lv-LV" dirty="0"/>
              <a:t>līgumā attiecīgajam periodam plānotā skaita</a:t>
            </a:r>
          </a:p>
          <a:p>
            <a:endParaRPr lang="lv-LV" sz="800" dirty="0"/>
          </a:p>
          <a:p>
            <a:r>
              <a:rPr lang="lv-LV" sz="2000" dirty="0"/>
              <a:t>7.2. </a:t>
            </a:r>
            <a:r>
              <a:rPr lang="lv-LV" sz="2000" b="1" dirty="0"/>
              <a:t>samazina fiksēto maksājumu </a:t>
            </a:r>
            <a:r>
              <a:rPr lang="lv-LV" dirty="0"/>
              <a:t>par DRG pakalpojumiem vai finansējumu par iezīmētajiem pakalpojumiem gada pēdējiem trim mēnešiem, nosakot to atbilstoši </a:t>
            </a:r>
            <a:r>
              <a:rPr lang="lv-LV" u="sng" dirty="0"/>
              <a:t>deviņos mēnešos </a:t>
            </a:r>
            <a:r>
              <a:rPr lang="lv-LV" dirty="0"/>
              <a:t>sniegtajam faktiskajam veselības aprūpes pakalpojumu apjomam,</a:t>
            </a:r>
            <a:r>
              <a:rPr lang="lv-LV" sz="2000" dirty="0"/>
              <a:t> </a:t>
            </a:r>
            <a:r>
              <a:rPr lang="lv-LV" sz="2000" b="1" dirty="0"/>
              <a:t>ja deviņos mēnešos faktiski ārstēto pacientu skaits </a:t>
            </a:r>
            <a:r>
              <a:rPr lang="lv-LV" dirty="0"/>
              <a:t>attiecīgajā pakalpojumu veidā (DRG pakalpojumi vai iezīmētie pakalpojumi) </a:t>
            </a:r>
            <a:r>
              <a:rPr lang="lv-LV" sz="2000" b="1" dirty="0"/>
              <a:t>ir</a:t>
            </a:r>
            <a:r>
              <a:rPr lang="lv-LV" sz="2000" dirty="0"/>
              <a:t> </a:t>
            </a:r>
            <a:r>
              <a:rPr lang="lv-LV" sz="2000" b="1" dirty="0"/>
              <a:t>mazāks par 90 % </a:t>
            </a:r>
            <a:r>
              <a:rPr lang="lv-LV" dirty="0"/>
              <a:t>no līgumā attiecīgajam periodam plānotā skaita </a:t>
            </a:r>
          </a:p>
        </p:txBody>
      </p:sp>
      <p:sp>
        <p:nvSpPr>
          <p:cNvPr id="6" name="TextBox 5">
            <a:extLst>
              <a:ext uri="{FF2B5EF4-FFF2-40B4-BE49-F238E27FC236}">
                <a16:creationId xmlns:a16="http://schemas.microsoft.com/office/drawing/2014/main" id="{4AEA3884-BE0D-B8DE-3DD3-A66B9BB563B8}"/>
              </a:ext>
            </a:extLst>
          </p:cNvPr>
          <p:cNvSpPr txBox="1"/>
          <p:nvPr/>
        </p:nvSpPr>
        <p:spPr>
          <a:xfrm>
            <a:off x="1015180" y="735887"/>
            <a:ext cx="108720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DRG pacientu skaita pārplānošana</a:t>
            </a:r>
          </a:p>
        </p:txBody>
      </p:sp>
    </p:spTree>
    <p:extLst>
      <p:ext uri="{BB962C8B-B14F-4D97-AF65-F5344CB8AC3E}">
        <p14:creationId xmlns:p14="http://schemas.microsoft.com/office/powerpoint/2010/main" val="7297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9A5B4-42AF-26B0-79B6-1253D1439FC2}"/>
              </a:ext>
            </a:extLst>
          </p:cNvPr>
          <p:cNvSpPr>
            <a:spLocks noGrp="1"/>
          </p:cNvSpPr>
          <p:nvPr>
            <p:ph type="title"/>
          </p:nvPr>
        </p:nvSpPr>
        <p:spPr/>
        <p:txBody>
          <a:bodyPr>
            <a:noAutofit/>
          </a:bodyPr>
          <a:lstStyle/>
          <a:p>
            <a:r>
              <a:rPr lang="lv-LV" sz="2800" dirty="0"/>
              <a:t>Profesionāļiem – Pakalpojumu tarifi - Jaunu medicīnas pakalpojumu iekļaušana un tarifu pārrēķināšana</a:t>
            </a:r>
          </a:p>
        </p:txBody>
      </p:sp>
      <p:pic>
        <p:nvPicPr>
          <p:cNvPr id="5" name="Content Placeholder 4">
            <a:extLst>
              <a:ext uri="{FF2B5EF4-FFF2-40B4-BE49-F238E27FC236}">
                <a16:creationId xmlns:a16="http://schemas.microsoft.com/office/drawing/2014/main" id="{76BAA425-4D55-0FDE-55C6-5C3529C80A4C}"/>
              </a:ext>
            </a:extLst>
          </p:cNvPr>
          <p:cNvPicPr>
            <a:picLocks noGrp="1" noChangeAspect="1"/>
          </p:cNvPicPr>
          <p:nvPr>
            <p:ph idx="1"/>
          </p:nvPr>
        </p:nvPicPr>
        <p:blipFill>
          <a:blip r:embed="rId3"/>
          <a:stretch>
            <a:fillRect/>
          </a:stretch>
        </p:blipFill>
        <p:spPr>
          <a:xfrm>
            <a:off x="1484078" y="1825625"/>
            <a:ext cx="9223843" cy="4351338"/>
          </a:xfrm>
        </p:spPr>
      </p:pic>
    </p:spTree>
    <p:extLst>
      <p:ext uri="{BB962C8B-B14F-4D97-AF65-F5344CB8AC3E}">
        <p14:creationId xmlns:p14="http://schemas.microsoft.com/office/powerpoint/2010/main" val="1912304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FD810-BB8E-EEBE-4A40-7A2797D51627}"/>
              </a:ext>
            </a:extLst>
          </p:cNvPr>
          <p:cNvSpPr txBox="1"/>
          <p:nvPr/>
        </p:nvSpPr>
        <p:spPr>
          <a:xfrm>
            <a:off x="338460" y="1944463"/>
            <a:ext cx="11548740" cy="4278094"/>
          </a:xfrm>
          <a:prstGeom prst="rect">
            <a:avLst/>
          </a:prstGeom>
          <a:noFill/>
        </p:spPr>
        <p:txBody>
          <a:bodyPr wrap="square">
            <a:spAutoFit/>
          </a:bodyPr>
          <a:lstStyle/>
          <a:p>
            <a:r>
              <a:rPr lang="lv-LV" sz="2000" dirty="0"/>
              <a:t>7.4. pārplānošanas rezultātā iegūtos </a:t>
            </a:r>
            <a:r>
              <a:rPr lang="lv-LV" sz="2000" b="1" dirty="0"/>
              <a:t>finanšu līdzekļus novirza ģeogrāfiski tuvākajai stacionārajai ārstniecības iestādei</a:t>
            </a:r>
            <a:r>
              <a:rPr lang="lv-LV" sz="2000" dirty="0"/>
              <a:t>, ievērojot šādus nosacījumus:</a:t>
            </a:r>
          </a:p>
          <a:p>
            <a:endParaRPr lang="lv-LV" sz="2000" b="1" dirty="0"/>
          </a:p>
          <a:p>
            <a:r>
              <a:rPr lang="lv-LV" sz="2000" dirty="0"/>
              <a:t>	7.4.1. </a:t>
            </a:r>
            <a:r>
              <a:rPr lang="lv-LV" sz="2000" b="1" dirty="0"/>
              <a:t>DRG pakalpojumu apmaksai paredzēto finansējumu novirza</a:t>
            </a:r>
            <a:r>
              <a:rPr lang="lv-LV" sz="2000" dirty="0"/>
              <a:t> </a:t>
            </a:r>
            <a:r>
              <a:rPr lang="lv-LV" sz="2000" b="1" dirty="0"/>
              <a:t>ārstniecības iestādei, kurai DRG </a:t>
            </a:r>
            <a:r>
              <a:rPr lang="lv-LV" sz="2000" dirty="0"/>
              <a:t>	pakalpojumu programmās </a:t>
            </a:r>
            <a:r>
              <a:rPr lang="lv-LV" sz="2000" b="1" dirty="0"/>
              <a:t>faktiski ārstēto pacientu skaits sešos vai deviņos mēnešos ir lielāks </a:t>
            </a:r>
            <a:r>
              <a:rPr lang="lv-LV" sz="2000" dirty="0"/>
              <a:t>par 	līgumā plānoto pacientu skaitu attiecīgajam periodam</a:t>
            </a:r>
          </a:p>
          <a:p>
            <a:endParaRPr lang="lv-LV" sz="600" dirty="0"/>
          </a:p>
          <a:p>
            <a:r>
              <a:rPr lang="lv-LV" sz="2000" dirty="0"/>
              <a:t>	</a:t>
            </a:r>
            <a:r>
              <a:rPr lang="lv-LV" sz="2000" dirty="0">
                <a:solidFill>
                  <a:schemeClr val="tx2">
                    <a:lumMod val="40000"/>
                    <a:lumOff val="60000"/>
                  </a:schemeClr>
                </a:solidFill>
              </a:rPr>
              <a:t>7.4.2. iezīmēto pakalpojumu apmaksai paredzēto finansējumu novirza tām ārstniecības iestādes 	stacionārās veselības aprūpes pakalpojumu programmām, kurās finansējums tiek samazināts, ņemot 	vērā to, vai ārstniecības iestādei ir nepieciešamie resursi plānotā līguma apjoma pieauguma izpildei</a:t>
            </a:r>
          </a:p>
          <a:p>
            <a:endParaRPr lang="lv-LV" sz="600" dirty="0"/>
          </a:p>
          <a:p>
            <a:r>
              <a:rPr lang="lv-LV" sz="2000" dirty="0"/>
              <a:t>	7.4.3. </a:t>
            </a:r>
            <a:r>
              <a:rPr lang="lv-LV" sz="2000" b="1" dirty="0"/>
              <a:t>ja ārstniecības iestādēm attiecīgajos pakalpojumu veidos nav resursu </a:t>
            </a:r>
            <a:r>
              <a:rPr lang="lv-LV" sz="2000" dirty="0"/>
              <a:t>līgumā plānotā apjoma 	pieauguma izpildei, </a:t>
            </a:r>
            <a:r>
              <a:rPr lang="lv-LV" sz="2000" b="1" dirty="0"/>
              <a:t>tad dienests pārplānošanas rezultātā iegūtos finanšu līdzekļus ir tiesīgs novirzīt 	tādu stacionārās veselības aprūpes pakalpojumu (to skaitā DRG pakalpojumu) apmaksai, kas 	sniegti 	neatliekamā kārtā virs līgumā plānotā apjoma</a:t>
            </a:r>
          </a:p>
        </p:txBody>
      </p:sp>
      <p:sp>
        <p:nvSpPr>
          <p:cNvPr id="6" name="TextBox 5">
            <a:extLst>
              <a:ext uri="{FF2B5EF4-FFF2-40B4-BE49-F238E27FC236}">
                <a16:creationId xmlns:a16="http://schemas.microsoft.com/office/drawing/2014/main" id="{5B648039-AF9B-F92E-6247-76B9BB7295E1}"/>
              </a:ext>
            </a:extLst>
          </p:cNvPr>
          <p:cNvSpPr txBox="1"/>
          <p:nvPr/>
        </p:nvSpPr>
        <p:spPr>
          <a:xfrm>
            <a:off x="1015180" y="735887"/>
            <a:ext cx="10872020" cy="584775"/>
          </a:xfrm>
          <a:prstGeom prst="rect">
            <a:avLst/>
          </a:prstGeom>
          <a:noFill/>
        </p:spPr>
        <p:txBody>
          <a:bodyPr wrap="square" rtlCol="0">
            <a:spAutoFit/>
          </a:bodyPr>
          <a:lstStyle/>
          <a:p>
            <a:r>
              <a:rPr lang="lv-LV" sz="3200" kern="100" dirty="0">
                <a:solidFill>
                  <a:schemeClr val="bg2">
                    <a:lumMod val="50000"/>
                  </a:schemeClr>
                </a:solidFill>
                <a:highlight>
                  <a:srgbClr val="FFFFFF"/>
                </a:highlight>
                <a:latin typeface="Calibri" panose="020F0502020204030204" pitchFamily="34" charset="0"/>
                <a:cs typeface="Calibri" panose="020F0502020204030204" pitchFamily="34" charset="0"/>
              </a:rPr>
              <a:t>DRG pacientu skaita pārplānošana</a:t>
            </a:r>
          </a:p>
        </p:txBody>
      </p:sp>
    </p:spTree>
    <p:extLst>
      <p:ext uri="{BB962C8B-B14F-4D97-AF65-F5344CB8AC3E}">
        <p14:creationId xmlns:p14="http://schemas.microsoft.com/office/powerpoint/2010/main" val="3962496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23220"/>
          </a:xfrm>
          <a:prstGeom prst="rect">
            <a:avLst/>
          </a:prstGeom>
          <a:noFill/>
        </p:spPr>
        <p:txBody>
          <a:bodyPr wrap="square" rtlCol="0">
            <a:spAutoFit/>
          </a:bodyPr>
          <a:lstStyle/>
          <a:p>
            <a:r>
              <a:rPr lang="lv-LV" sz="2800" kern="100" dirty="0">
                <a:solidFill>
                  <a:schemeClr val="bg2">
                    <a:lumMod val="50000"/>
                  </a:schemeClr>
                </a:solidFill>
                <a:highlight>
                  <a:srgbClr val="FFFFFF"/>
                </a:highlight>
                <a:latin typeface="Calibri" panose="020F0502020204030204" pitchFamily="34" charset="0"/>
                <a:cs typeface="Calibri" panose="020F0502020204030204" pitchFamily="34" charset="0"/>
              </a:rPr>
              <a:t>Izmaiņas ēdināšanas tarifos 2023. gadā</a:t>
            </a:r>
          </a:p>
        </p:txBody>
      </p:sp>
      <p:sp>
        <p:nvSpPr>
          <p:cNvPr id="3" name="TextBox 2">
            <a:extLst>
              <a:ext uri="{FF2B5EF4-FFF2-40B4-BE49-F238E27FC236}">
                <a16:creationId xmlns:a16="http://schemas.microsoft.com/office/drawing/2014/main" id="{6CFFD810-BB8E-EEBE-4A40-7A2797D51627}"/>
              </a:ext>
            </a:extLst>
          </p:cNvPr>
          <p:cNvSpPr txBox="1"/>
          <p:nvPr/>
        </p:nvSpPr>
        <p:spPr>
          <a:xfrm>
            <a:off x="643260" y="2303522"/>
            <a:ext cx="11548740" cy="2077492"/>
          </a:xfrm>
          <a:prstGeom prst="rect">
            <a:avLst/>
          </a:prstGeom>
          <a:noFill/>
        </p:spPr>
        <p:txBody>
          <a:bodyPr wrap="square">
            <a:spAutoFit/>
          </a:bodyPr>
          <a:lstStyle/>
          <a:p>
            <a:r>
              <a:rPr lang="lv-LV" sz="2800" dirty="0">
                <a:latin typeface="Segoe UI" panose="020B0502040204020203" pitchFamily="34" charset="0"/>
              </a:rPr>
              <a:t>Ēdināšanai papildus piešķirts finansējums maksas palielināšanai </a:t>
            </a:r>
          </a:p>
          <a:p>
            <a:endParaRPr lang="lv-LV" sz="500" b="1" dirty="0">
              <a:latin typeface="Segoe UI" panose="020B0502040204020203" pitchFamily="34" charset="0"/>
            </a:endParaRPr>
          </a:p>
          <a:p>
            <a:r>
              <a:rPr lang="lv-LV" sz="2000" b="1" dirty="0">
                <a:latin typeface="Segoe UI" panose="020B0502040204020203" pitchFamily="34" charset="0"/>
              </a:rPr>
              <a:t>no</a:t>
            </a:r>
            <a:r>
              <a:rPr lang="lv-LV" sz="2000" dirty="0">
                <a:latin typeface="Segoe UI" panose="020B0502040204020203" pitchFamily="34" charset="0"/>
              </a:rPr>
              <a:t> 2023. gada </a:t>
            </a:r>
            <a:r>
              <a:rPr lang="lv-LV" sz="2000" b="1" dirty="0">
                <a:latin typeface="Segoe UI" panose="020B0502040204020203" pitchFamily="34" charset="0"/>
              </a:rPr>
              <a:t>1. jūlija</a:t>
            </a:r>
            <a:r>
              <a:rPr lang="lv-LV" sz="2000" dirty="0">
                <a:latin typeface="Segoe UI" panose="020B0502040204020203" pitchFamily="34" charset="0"/>
              </a:rPr>
              <a:t> </a:t>
            </a:r>
            <a:r>
              <a:rPr lang="lv-LV" sz="2400" dirty="0">
                <a:latin typeface="Segoe UI" panose="020B0502040204020203" pitchFamily="34" charset="0"/>
              </a:rPr>
              <a:t>no</a:t>
            </a:r>
            <a:r>
              <a:rPr lang="lv-LV" sz="2400" b="1" dirty="0">
                <a:latin typeface="Segoe UI" panose="020B0502040204020203" pitchFamily="34" charset="0"/>
              </a:rPr>
              <a:t> 3.00 uz 5.00 EUR</a:t>
            </a:r>
          </a:p>
          <a:p>
            <a:r>
              <a:rPr lang="lv-LV" sz="2000" b="1" dirty="0">
                <a:latin typeface="Segoe UI" panose="020B0502040204020203" pitchFamily="34" charset="0"/>
              </a:rPr>
              <a:t>no</a:t>
            </a:r>
            <a:r>
              <a:rPr lang="lv-LV" sz="2000" dirty="0">
                <a:latin typeface="Segoe UI" panose="020B0502040204020203" pitchFamily="34" charset="0"/>
              </a:rPr>
              <a:t> 2023. gada </a:t>
            </a:r>
            <a:r>
              <a:rPr lang="lv-LV" sz="2000" b="1" dirty="0">
                <a:latin typeface="Segoe UI" panose="020B0502040204020203" pitchFamily="34" charset="0"/>
              </a:rPr>
              <a:t>1. oktobra</a:t>
            </a:r>
            <a:r>
              <a:rPr lang="lv-LV" sz="2000" dirty="0">
                <a:latin typeface="Segoe UI" panose="020B0502040204020203" pitchFamily="34" charset="0"/>
              </a:rPr>
              <a:t> </a:t>
            </a:r>
            <a:r>
              <a:rPr lang="lv-LV" sz="2400" dirty="0">
                <a:latin typeface="Segoe UI" panose="020B0502040204020203" pitchFamily="34" charset="0"/>
              </a:rPr>
              <a:t>no</a:t>
            </a:r>
            <a:r>
              <a:rPr lang="lv-LV" sz="2400" b="1" dirty="0">
                <a:latin typeface="Segoe UI" panose="020B0502040204020203" pitchFamily="34" charset="0"/>
              </a:rPr>
              <a:t> 5.00 uz 7.00 EUR </a:t>
            </a:r>
          </a:p>
          <a:p>
            <a:endParaRPr lang="lv-LV" sz="2400" b="1" dirty="0">
              <a:latin typeface="Segoe UI" panose="020B0502040204020203" pitchFamily="34" charset="0"/>
            </a:endParaRPr>
          </a:p>
          <a:p>
            <a:r>
              <a:rPr lang="lv-LV" sz="2400" b="1" dirty="0">
                <a:latin typeface="Segoe UI" panose="020B0502040204020203" pitchFamily="34" charset="0"/>
              </a:rPr>
              <a:t>Samaksa </a:t>
            </a:r>
            <a:r>
              <a:rPr lang="lv-LV" sz="2400" dirty="0">
                <a:latin typeface="Segoe UI" panose="020B0502040204020203" pitchFamily="34" charset="0"/>
              </a:rPr>
              <a:t>tiek veikta mēneša griezumā </a:t>
            </a:r>
            <a:r>
              <a:rPr lang="lv-LV" sz="2400" b="1" dirty="0">
                <a:latin typeface="Segoe UI" panose="020B0502040204020203" pitchFamily="34" charset="0"/>
              </a:rPr>
              <a:t>GD * tarifa pieaugums </a:t>
            </a:r>
            <a:r>
              <a:rPr lang="lv-LV" sz="2400" dirty="0">
                <a:latin typeface="Segoe UI" panose="020B0502040204020203" pitchFamily="34" charset="0"/>
              </a:rPr>
              <a:t>ar manuālo aktu</a:t>
            </a:r>
          </a:p>
        </p:txBody>
      </p:sp>
    </p:spTree>
    <p:extLst>
      <p:ext uri="{BB962C8B-B14F-4D97-AF65-F5344CB8AC3E}">
        <p14:creationId xmlns:p14="http://schemas.microsoft.com/office/powerpoint/2010/main" val="1333703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DBB8A-A5A3-D759-FD58-1C4B1B189FDB}"/>
              </a:ext>
            </a:extLst>
          </p:cNvPr>
          <p:cNvSpPr txBox="1"/>
          <p:nvPr/>
        </p:nvSpPr>
        <p:spPr>
          <a:xfrm>
            <a:off x="1015180" y="735887"/>
            <a:ext cx="10872020" cy="523220"/>
          </a:xfrm>
          <a:prstGeom prst="rect">
            <a:avLst/>
          </a:prstGeom>
          <a:noFill/>
        </p:spPr>
        <p:txBody>
          <a:bodyPr wrap="square" rtlCol="0">
            <a:spAutoFit/>
          </a:bodyPr>
          <a:lstStyle/>
          <a:p>
            <a:r>
              <a:rPr lang="lv-LV" sz="2800" kern="100" dirty="0">
                <a:solidFill>
                  <a:schemeClr val="bg2">
                    <a:lumMod val="50000"/>
                  </a:schemeClr>
                </a:solidFill>
                <a:highlight>
                  <a:srgbClr val="FFFFFF"/>
                </a:highlight>
                <a:latin typeface="Calibri" panose="020F0502020204030204" pitchFamily="34" charset="0"/>
                <a:cs typeface="Calibri" panose="020F0502020204030204" pitchFamily="34" charset="0"/>
              </a:rPr>
              <a:t>Neatliekamā palīdzība un tās kvotēšana</a:t>
            </a:r>
          </a:p>
        </p:txBody>
      </p:sp>
      <p:sp>
        <p:nvSpPr>
          <p:cNvPr id="3" name="TextBox 2">
            <a:extLst>
              <a:ext uri="{FF2B5EF4-FFF2-40B4-BE49-F238E27FC236}">
                <a16:creationId xmlns:a16="http://schemas.microsoft.com/office/drawing/2014/main" id="{6CFFD810-BB8E-EEBE-4A40-7A2797D51627}"/>
              </a:ext>
            </a:extLst>
          </p:cNvPr>
          <p:cNvSpPr txBox="1"/>
          <p:nvPr/>
        </p:nvSpPr>
        <p:spPr>
          <a:xfrm>
            <a:off x="1897590" y="1952168"/>
            <a:ext cx="6462639" cy="2677656"/>
          </a:xfrm>
          <a:prstGeom prst="rect">
            <a:avLst/>
          </a:prstGeom>
          <a:noFill/>
        </p:spPr>
        <p:txBody>
          <a:bodyPr wrap="square">
            <a:spAutoFit/>
          </a:bodyPr>
          <a:lstStyle/>
          <a:p>
            <a:r>
              <a:rPr lang="lv-LV" sz="2800" dirty="0">
                <a:latin typeface="Segoe UI" panose="020B0502040204020203" pitchFamily="34" charset="0"/>
              </a:rPr>
              <a:t>Ierobežota finansējuma apstākļos pakalpojumu programmās tiek definēts pacientu skaits, bet </a:t>
            </a:r>
            <a:r>
              <a:rPr lang="lv-LV" sz="2800" b="1" dirty="0">
                <a:latin typeface="Segoe UI" panose="020B0502040204020203" pitchFamily="34" charset="0"/>
              </a:rPr>
              <a:t>neatliekamā palīdzība kā prioritārs pakalpojumu veids līdz šim vienmēr ir apmaksāts</a:t>
            </a:r>
            <a:r>
              <a:rPr lang="lv-LV" sz="2800" dirty="0">
                <a:latin typeface="Segoe UI" panose="020B0502040204020203" pitchFamily="34" charset="0"/>
              </a:rPr>
              <a:t>, tajā skaitā segtas pārstrādes</a:t>
            </a:r>
          </a:p>
        </p:txBody>
      </p:sp>
      <p:pic>
        <p:nvPicPr>
          <p:cNvPr id="5" name="Graphic 4" descr="Hospital outline">
            <a:extLst>
              <a:ext uri="{FF2B5EF4-FFF2-40B4-BE49-F238E27FC236}">
                <a16:creationId xmlns:a16="http://schemas.microsoft.com/office/drawing/2014/main" id="{4DFDCBB9-03F5-C42B-669C-C9058293D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44592" y="3958212"/>
            <a:ext cx="2729345" cy="2729345"/>
          </a:xfrm>
          <a:prstGeom prst="rect">
            <a:avLst/>
          </a:prstGeom>
        </p:spPr>
      </p:pic>
    </p:spTree>
    <p:extLst>
      <p:ext uri="{BB962C8B-B14F-4D97-AF65-F5344CB8AC3E}">
        <p14:creationId xmlns:p14="http://schemas.microsoft.com/office/powerpoint/2010/main" val="3514735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0E293-13DE-C3AD-4E27-1A080787C0A6}"/>
              </a:ext>
            </a:extLst>
          </p:cNvPr>
          <p:cNvSpPr txBox="1"/>
          <p:nvPr/>
        </p:nvSpPr>
        <p:spPr>
          <a:xfrm>
            <a:off x="2579914" y="3972983"/>
            <a:ext cx="6760029" cy="2200602"/>
          </a:xfrm>
          <a:prstGeom prst="rect">
            <a:avLst/>
          </a:prstGeom>
          <a:noFill/>
        </p:spPr>
        <p:txBody>
          <a:bodyPr wrap="square" rtlCol="0">
            <a:spAutoFit/>
          </a:bodyPr>
          <a:lstStyle/>
          <a:p>
            <a:pPr algn="ctr"/>
            <a:r>
              <a:rPr lang="lv-LV" sz="5200" dirty="0">
                <a:solidFill>
                  <a:schemeClr val="accent1"/>
                </a:solidFill>
              </a:rPr>
              <a:t>Paldies</a:t>
            </a:r>
          </a:p>
          <a:p>
            <a:pPr algn="ctr"/>
            <a:endParaRPr lang="lv-LV" sz="5200" dirty="0">
              <a:solidFill>
                <a:schemeClr val="accent2">
                  <a:lumMod val="75000"/>
                </a:schemeClr>
              </a:solidFill>
            </a:endParaRPr>
          </a:p>
          <a:p>
            <a:pPr algn="ctr"/>
            <a:r>
              <a:rPr lang="lv-LV" sz="2800" dirty="0">
                <a:solidFill>
                  <a:schemeClr val="tx2"/>
                </a:solidFill>
              </a:rPr>
              <a:t>Kristine.Putnina@vmnvd.gov.lv</a:t>
            </a:r>
          </a:p>
        </p:txBody>
      </p:sp>
      <p:pic>
        <p:nvPicPr>
          <p:cNvPr id="2" name="Picture 1">
            <a:extLst>
              <a:ext uri="{FF2B5EF4-FFF2-40B4-BE49-F238E27FC236}">
                <a16:creationId xmlns:a16="http://schemas.microsoft.com/office/drawing/2014/main" id="{FF4AA3A5-70AB-AF27-C92B-041B87C165EE}"/>
              </a:ext>
            </a:extLst>
          </p:cNvPr>
          <p:cNvPicPr>
            <a:picLocks noChangeAspect="1"/>
          </p:cNvPicPr>
          <p:nvPr/>
        </p:nvPicPr>
        <p:blipFill>
          <a:blip r:embed="rId3"/>
          <a:stretch>
            <a:fillRect/>
          </a:stretch>
        </p:blipFill>
        <p:spPr>
          <a:xfrm>
            <a:off x="5156860" y="0"/>
            <a:ext cx="1878279" cy="2384425"/>
          </a:xfrm>
          <a:prstGeom prst="rect">
            <a:avLst/>
          </a:prstGeom>
        </p:spPr>
      </p:pic>
      <p:pic>
        <p:nvPicPr>
          <p:cNvPr id="5" name="Picture 4" descr="A person with her hand to her ear&#10;&#10;Description automatically generated">
            <a:extLst>
              <a:ext uri="{FF2B5EF4-FFF2-40B4-BE49-F238E27FC236}">
                <a16:creationId xmlns:a16="http://schemas.microsoft.com/office/drawing/2014/main" id="{70DAB073-AF1A-6BA8-FA76-DB9FCA192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400" y="0"/>
            <a:ext cx="10270952" cy="6858000"/>
          </a:xfrm>
          <a:prstGeom prst="rect">
            <a:avLst/>
          </a:prstGeom>
        </p:spPr>
      </p:pic>
      <p:sp>
        <p:nvSpPr>
          <p:cNvPr id="6" name="Parallelogram 5">
            <a:extLst>
              <a:ext uri="{FF2B5EF4-FFF2-40B4-BE49-F238E27FC236}">
                <a16:creationId xmlns:a16="http://schemas.microsoft.com/office/drawing/2014/main" id="{BAB332AC-A7D1-A1EE-597A-CD0AC681A4A8}"/>
              </a:ext>
            </a:extLst>
          </p:cNvPr>
          <p:cNvSpPr/>
          <p:nvPr/>
        </p:nvSpPr>
        <p:spPr>
          <a:xfrm rot="167647" flipH="1">
            <a:off x="3973758" y="-444611"/>
            <a:ext cx="9960258" cy="7747220"/>
          </a:xfrm>
          <a:prstGeom prst="parallelogram">
            <a:avLst>
              <a:gd name="adj" fmla="val 434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Parallelogram 6">
            <a:extLst>
              <a:ext uri="{FF2B5EF4-FFF2-40B4-BE49-F238E27FC236}">
                <a16:creationId xmlns:a16="http://schemas.microsoft.com/office/drawing/2014/main" id="{8942BE11-6E43-AC2F-8D1C-ACA4C2627807}"/>
              </a:ext>
            </a:extLst>
          </p:cNvPr>
          <p:cNvSpPr/>
          <p:nvPr/>
        </p:nvSpPr>
        <p:spPr>
          <a:xfrm rot="10800000">
            <a:off x="-3423040" y="-393700"/>
            <a:ext cx="11381794" cy="7427935"/>
          </a:xfrm>
          <a:prstGeom prst="parallelogram">
            <a:avLst>
              <a:gd name="adj" fmla="val 42632"/>
            </a:avLst>
          </a:prstGeom>
          <a:solidFill>
            <a:srgbClr val="ABC1CD">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3254882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AD43EA3-8E8F-9214-96B8-A1EFF13D2778}"/>
              </a:ext>
            </a:extLst>
          </p:cNvPr>
          <p:cNvPicPr>
            <a:picLocks noChangeAspect="1"/>
          </p:cNvPicPr>
          <p:nvPr/>
        </p:nvPicPr>
        <p:blipFill>
          <a:blip r:embed="rId3"/>
          <a:stretch>
            <a:fillRect/>
          </a:stretch>
        </p:blipFill>
        <p:spPr>
          <a:xfrm rot="4583616">
            <a:off x="7293671" y="5211173"/>
            <a:ext cx="754907" cy="1649930"/>
          </a:xfrm>
          <a:prstGeom prst="rect">
            <a:avLst/>
          </a:prstGeom>
        </p:spPr>
      </p:pic>
      <p:sp>
        <p:nvSpPr>
          <p:cNvPr id="16" name="Rectangle 15">
            <a:extLst>
              <a:ext uri="{FF2B5EF4-FFF2-40B4-BE49-F238E27FC236}">
                <a16:creationId xmlns:a16="http://schemas.microsoft.com/office/drawing/2014/main" id="{2B86F018-8C8B-BCA6-2995-E7533F3A7644}"/>
              </a:ext>
            </a:extLst>
          </p:cNvPr>
          <p:cNvSpPr/>
          <p:nvPr/>
        </p:nvSpPr>
        <p:spPr>
          <a:xfrm rot="19455372">
            <a:off x="6594037" y="5432002"/>
            <a:ext cx="2341984" cy="7857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a:extLst>
              <a:ext uri="{FF2B5EF4-FFF2-40B4-BE49-F238E27FC236}">
                <a16:creationId xmlns:a16="http://schemas.microsoft.com/office/drawing/2014/main" id="{EE20E293-13DE-C3AD-4E27-1A080787C0A6}"/>
              </a:ext>
            </a:extLst>
          </p:cNvPr>
          <p:cNvSpPr txBox="1"/>
          <p:nvPr/>
        </p:nvSpPr>
        <p:spPr>
          <a:xfrm>
            <a:off x="2727054" y="3796923"/>
            <a:ext cx="6760029" cy="892552"/>
          </a:xfrm>
          <a:prstGeom prst="rect">
            <a:avLst/>
          </a:prstGeom>
          <a:noFill/>
        </p:spPr>
        <p:txBody>
          <a:bodyPr wrap="square" rtlCol="0">
            <a:spAutoFit/>
          </a:bodyPr>
          <a:lstStyle/>
          <a:p>
            <a:pPr algn="ctr"/>
            <a:r>
              <a:rPr lang="lv-LV" sz="5200" dirty="0">
                <a:solidFill>
                  <a:schemeClr val="accent1"/>
                </a:solidFill>
              </a:rPr>
              <a:t>Paldies</a:t>
            </a:r>
          </a:p>
        </p:txBody>
      </p:sp>
      <p:pic>
        <p:nvPicPr>
          <p:cNvPr id="2" name="Picture 1">
            <a:extLst>
              <a:ext uri="{FF2B5EF4-FFF2-40B4-BE49-F238E27FC236}">
                <a16:creationId xmlns:a16="http://schemas.microsoft.com/office/drawing/2014/main" id="{FF4AA3A5-70AB-AF27-C92B-041B87C165EE}"/>
              </a:ext>
            </a:extLst>
          </p:cNvPr>
          <p:cNvPicPr>
            <a:picLocks noChangeAspect="1"/>
          </p:cNvPicPr>
          <p:nvPr/>
        </p:nvPicPr>
        <p:blipFill>
          <a:blip r:embed="rId4"/>
          <a:stretch>
            <a:fillRect/>
          </a:stretch>
        </p:blipFill>
        <p:spPr>
          <a:xfrm>
            <a:off x="5156860" y="0"/>
            <a:ext cx="1878279" cy="2384425"/>
          </a:xfrm>
          <a:prstGeom prst="rect">
            <a:avLst/>
          </a:prstGeom>
        </p:spPr>
      </p:pic>
      <p:sp>
        <p:nvSpPr>
          <p:cNvPr id="8" name="TextBox 7">
            <a:extLst>
              <a:ext uri="{FF2B5EF4-FFF2-40B4-BE49-F238E27FC236}">
                <a16:creationId xmlns:a16="http://schemas.microsoft.com/office/drawing/2014/main" id="{32E76C63-9903-24D3-CFA7-C656B8A418B2}"/>
              </a:ext>
            </a:extLst>
          </p:cNvPr>
          <p:cNvSpPr txBox="1"/>
          <p:nvPr/>
        </p:nvSpPr>
        <p:spPr>
          <a:xfrm>
            <a:off x="2715984" y="5099283"/>
            <a:ext cx="6760029" cy="1123384"/>
          </a:xfrm>
          <a:prstGeom prst="rect">
            <a:avLst/>
          </a:prstGeom>
          <a:noFill/>
        </p:spPr>
        <p:txBody>
          <a:bodyPr wrap="square" rtlCol="0">
            <a:spAutoFit/>
          </a:bodyPr>
          <a:lstStyle/>
          <a:p>
            <a:pPr algn="ctr"/>
            <a:r>
              <a:rPr lang="lv-LV" sz="2800" dirty="0">
                <a:solidFill>
                  <a:schemeClr val="accent2">
                    <a:lumMod val="75000"/>
                  </a:schemeClr>
                </a:solidFill>
              </a:rPr>
              <a:t>Linda.Racika-Rezgale@vmnvd.gov.lv</a:t>
            </a:r>
          </a:p>
          <a:p>
            <a:pPr algn="ctr"/>
            <a:endParaRPr lang="lv-LV" sz="1100" dirty="0">
              <a:solidFill>
                <a:schemeClr val="accent2">
                  <a:lumMod val="75000"/>
                </a:schemeClr>
              </a:solidFill>
            </a:endParaRPr>
          </a:p>
          <a:p>
            <a:pPr algn="ctr"/>
            <a:r>
              <a:rPr lang="lv-LV" sz="2800" dirty="0">
                <a:solidFill>
                  <a:schemeClr val="accent2">
                    <a:lumMod val="75000"/>
                  </a:schemeClr>
                </a:solidFill>
              </a:rPr>
              <a:t>Kristine.Putnina@vmnvd.gov.lv</a:t>
            </a:r>
          </a:p>
        </p:txBody>
      </p:sp>
    </p:spTree>
    <p:extLst>
      <p:ext uri="{BB962C8B-B14F-4D97-AF65-F5344CB8AC3E}">
        <p14:creationId xmlns:p14="http://schemas.microsoft.com/office/powerpoint/2010/main" val="226236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F0145F-2F2A-F523-C9AF-2E1091CD8B80}"/>
              </a:ext>
            </a:extLst>
          </p:cNvPr>
          <p:cNvPicPr>
            <a:picLocks noChangeAspect="1"/>
          </p:cNvPicPr>
          <p:nvPr/>
        </p:nvPicPr>
        <p:blipFill>
          <a:blip r:embed="rId3"/>
          <a:stretch>
            <a:fillRect/>
          </a:stretch>
        </p:blipFill>
        <p:spPr>
          <a:xfrm>
            <a:off x="1222854" y="146241"/>
            <a:ext cx="9119326" cy="6565518"/>
          </a:xfrm>
          <a:prstGeom prst="rect">
            <a:avLst/>
          </a:prstGeom>
        </p:spPr>
      </p:pic>
    </p:spTree>
    <p:extLst>
      <p:ext uri="{BB962C8B-B14F-4D97-AF65-F5344CB8AC3E}">
        <p14:creationId xmlns:p14="http://schemas.microsoft.com/office/powerpoint/2010/main" val="242231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A26B-BDB5-1C0A-1F00-AF21F5AD91EC}"/>
              </a:ext>
            </a:extLst>
          </p:cNvPr>
          <p:cNvSpPr>
            <a:spLocks noGrp="1"/>
          </p:cNvSpPr>
          <p:nvPr>
            <p:ph type="title"/>
          </p:nvPr>
        </p:nvSpPr>
        <p:spPr>
          <a:xfrm>
            <a:off x="596660" y="315717"/>
            <a:ext cx="10515600" cy="1325563"/>
          </a:xfrm>
        </p:spPr>
        <p:txBody>
          <a:bodyPr>
            <a:normAutofit/>
          </a:bodyPr>
          <a:lstStyle/>
          <a:p>
            <a:r>
              <a:rPr lang="lv-LV" b="1" dirty="0"/>
              <a:t>Materiālu </a:t>
            </a:r>
            <a:r>
              <a:rPr lang="lv-LV" dirty="0"/>
              <a:t>izmaksas, piemērs no ĀI iesnieguma </a:t>
            </a:r>
            <a:r>
              <a:rPr lang="lv-LV" sz="2000" dirty="0"/>
              <a:t>(Kakla un krūšu kurvja, vēdera dobuma, mazā iegurņa orgānu, mugurkaulāja un muguras smadzeņu, kaulu-locītavu sistēmas punkcija, biopsija vai perkutāna drenāža CT kontrolē)</a:t>
            </a:r>
          </a:p>
        </p:txBody>
      </p:sp>
      <p:graphicFrame>
        <p:nvGraphicFramePr>
          <p:cNvPr id="7" name="Content Placeholder 6">
            <a:extLst>
              <a:ext uri="{FF2B5EF4-FFF2-40B4-BE49-F238E27FC236}">
                <a16:creationId xmlns:a16="http://schemas.microsoft.com/office/drawing/2014/main" id="{0C6E266D-3948-D513-5521-58ED7D8B57DA}"/>
              </a:ext>
            </a:extLst>
          </p:cNvPr>
          <p:cNvGraphicFramePr>
            <a:graphicFrameLocks noGrp="1"/>
          </p:cNvGraphicFramePr>
          <p:nvPr>
            <p:ph idx="1"/>
          </p:nvPr>
        </p:nvGraphicFramePr>
        <p:xfrm>
          <a:off x="838200" y="1839755"/>
          <a:ext cx="10515599" cy="4323078"/>
        </p:xfrm>
        <a:graphic>
          <a:graphicData uri="http://schemas.openxmlformats.org/drawingml/2006/table">
            <a:tbl>
              <a:tblPr/>
              <a:tblGrid>
                <a:gridCol w="684312">
                  <a:extLst>
                    <a:ext uri="{9D8B030D-6E8A-4147-A177-3AD203B41FA5}">
                      <a16:colId xmlns:a16="http://schemas.microsoft.com/office/drawing/2014/main" val="1957379334"/>
                    </a:ext>
                  </a:extLst>
                </a:gridCol>
                <a:gridCol w="3626856">
                  <a:extLst>
                    <a:ext uri="{9D8B030D-6E8A-4147-A177-3AD203B41FA5}">
                      <a16:colId xmlns:a16="http://schemas.microsoft.com/office/drawing/2014/main" val="2838668241"/>
                    </a:ext>
                  </a:extLst>
                </a:gridCol>
                <a:gridCol w="1174736">
                  <a:extLst>
                    <a:ext uri="{9D8B030D-6E8A-4147-A177-3AD203B41FA5}">
                      <a16:colId xmlns:a16="http://schemas.microsoft.com/office/drawing/2014/main" val="1572251031"/>
                    </a:ext>
                  </a:extLst>
                </a:gridCol>
                <a:gridCol w="1174736">
                  <a:extLst>
                    <a:ext uri="{9D8B030D-6E8A-4147-A177-3AD203B41FA5}">
                      <a16:colId xmlns:a16="http://schemas.microsoft.com/office/drawing/2014/main" val="933083446"/>
                    </a:ext>
                  </a:extLst>
                </a:gridCol>
                <a:gridCol w="1174736">
                  <a:extLst>
                    <a:ext uri="{9D8B030D-6E8A-4147-A177-3AD203B41FA5}">
                      <a16:colId xmlns:a16="http://schemas.microsoft.com/office/drawing/2014/main" val="4172786355"/>
                    </a:ext>
                  </a:extLst>
                </a:gridCol>
                <a:gridCol w="1505487">
                  <a:extLst>
                    <a:ext uri="{9D8B030D-6E8A-4147-A177-3AD203B41FA5}">
                      <a16:colId xmlns:a16="http://schemas.microsoft.com/office/drawing/2014/main" val="1453171017"/>
                    </a:ext>
                  </a:extLst>
                </a:gridCol>
                <a:gridCol w="1174736">
                  <a:extLst>
                    <a:ext uri="{9D8B030D-6E8A-4147-A177-3AD203B41FA5}">
                      <a16:colId xmlns:a16="http://schemas.microsoft.com/office/drawing/2014/main" val="1914860374"/>
                    </a:ext>
                  </a:extLst>
                </a:gridCol>
              </a:tblGrid>
              <a:tr h="538896">
                <a:tc>
                  <a:txBody>
                    <a:bodyPr/>
                    <a:lstStyle/>
                    <a:p>
                      <a:pPr algn="l" fontAlgn="ctr"/>
                      <a:r>
                        <a:rPr lang="lv-LV" sz="1100" b="1" i="0" u="none" strike="noStrike">
                          <a:solidFill>
                            <a:srgbClr val="000000"/>
                          </a:solidFill>
                          <a:effectLst/>
                          <a:latin typeface="Times New Roman" panose="02020603050405020304" pitchFamily="18" charset="0"/>
                        </a:rPr>
                        <a:t>Nr.p.k.</a:t>
                      </a: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100" b="1" i="0" u="none" strike="noStrike">
                          <a:solidFill>
                            <a:srgbClr val="000000"/>
                          </a:solidFill>
                          <a:effectLst/>
                          <a:latin typeface="Times New Roman" panose="02020603050405020304" pitchFamily="18" charset="0"/>
                        </a:rPr>
                        <a:t>Pakalpojuma sniegšanai nepieciešamo </a:t>
                      </a:r>
                      <a:r>
                        <a:rPr lang="lv-LV" sz="1100" b="0" i="0" u="none" strike="noStrike">
                          <a:solidFill>
                            <a:srgbClr val="000000"/>
                          </a:solidFill>
                          <a:effectLst/>
                          <a:latin typeface="Times New Roman" panose="02020603050405020304" pitchFamily="18" charset="0"/>
                        </a:rPr>
                        <a:t>vienreizlietojamo medicīnisko ierīču nosaukums</a:t>
                      </a:r>
                      <a:endParaRPr lang="lv-LV" sz="1100" b="1" i="0" u="none" strike="noStrike">
                        <a:solidFill>
                          <a:srgbClr val="000000"/>
                        </a:solidFill>
                        <a:effectLst/>
                        <a:latin typeface="Times New Roman" panose="02020603050405020304" pitchFamily="18" charset="0"/>
                      </a:endParaRP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pt-BR" sz="1100" b="1" i="0" u="none" strike="noStrike">
                          <a:solidFill>
                            <a:srgbClr val="000000"/>
                          </a:solidFill>
                          <a:effectLst/>
                          <a:latin typeface="Times New Roman" panose="02020603050405020304" pitchFamily="18" charset="0"/>
                        </a:rPr>
                        <a:t>Iepakojuma, cena ar PVN, EUR</a:t>
                      </a: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100" b="1" i="0" u="none" strike="noStrike">
                          <a:solidFill>
                            <a:srgbClr val="000000"/>
                          </a:solidFill>
                          <a:effectLst/>
                          <a:latin typeface="Times New Roman" panose="02020603050405020304" pitchFamily="18" charset="0"/>
                        </a:rPr>
                        <a:t>Skaits iepakojumā</a:t>
                      </a: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100" b="1" i="0" u="none" strike="noStrike">
                          <a:solidFill>
                            <a:srgbClr val="000000"/>
                          </a:solidFill>
                          <a:effectLst/>
                          <a:latin typeface="Times New Roman" panose="02020603050405020304" pitchFamily="18" charset="0"/>
                        </a:rPr>
                        <a:t>Mērvienība (ml, kg  u.tml.)</a:t>
                      </a: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100" b="1" i="0" u="none" strike="noStrike">
                          <a:solidFill>
                            <a:srgbClr val="000000"/>
                          </a:solidFill>
                          <a:effectLst/>
                          <a:latin typeface="Times New Roman" panose="02020603050405020304" pitchFamily="18" charset="0"/>
                        </a:rPr>
                        <a:t>Izlietojums </a:t>
                      </a:r>
                      <a:r>
                        <a:rPr lang="lv-LV" sz="1100" b="0" i="0" u="none" strike="noStrike">
                          <a:solidFill>
                            <a:srgbClr val="000000"/>
                          </a:solidFill>
                          <a:effectLst/>
                          <a:latin typeface="Times New Roman" panose="02020603050405020304" pitchFamily="18" charset="0"/>
                        </a:rPr>
                        <a:t>konkrētā pakalpojumā  (skaits, daudzums)</a:t>
                      </a:r>
                      <a:endParaRPr lang="lv-LV" sz="1100" b="1" i="0" u="none" strike="noStrike">
                        <a:solidFill>
                          <a:srgbClr val="000000"/>
                        </a:solidFill>
                        <a:effectLst/>
                        <a:latin typeface="Times New Roman" panose="02020603050405020304" pitchFamily="18" charset="0"/>
                      </a:endParaRP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100" b="1" i="0" u="none" strike="noStrike">
                          <a:solidFill>
                            <a:srgbClr val="000000"/>
                          </a:solidFill>
                          <a:effectLst/>
                          <a:latin typeface="Times New Roman" panose="02020603050405020304" pitchFamily="18" charset="0"/>
                        </a:rPr>
                        <a:t>Izmaksas vienā pakalpojumā, EUR</a:t>
                      </a:r>
                    </a:p>
                  </a:txBody>
                  <a:tcPr marL="8554" marR="8554" marT="8554"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extLst>
                  <a:ext uri="{0D108BD9-81ED-4DB2-BD59-A6C34878D82A}">
                    <a16:rowId xmlns:a16="http://schemas.microsoft.com/office/drawing/2014/main" val="489657062"/>
                  </a:ext>
                </a:extLst>
              </a:tr>
              <a:tr h="179632">
                <a:tc>
                  <a:txBody>
                    <a:bodyPr/>
                    <a:lstStyle/>
                    <a:p>
                      <a:pPr algn="r" fontAlgn="b"/>
                      <a:r>
                        <a:rPr lang="lv-LV" sz="1100" b="0" i="0" u="none" strike="noStrike" dirty="0">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100" b="0" i="0" u="none" strike="noStrike">
                          <a:solidFill>
                            <a:srgbClr val="000000"/>
                          </a:solidFill>
                          <a:effectLst/>
                          <a:latin typeface="Times New Roman" panose="02020603050405020304" pitchFamily="18" charset="0"/>
                        </a:rPr>
                        <a:t>Cimdi sterili nepūderēti neoprena Protexis NeuThera 7.5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0.68</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2.72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502084021"/>
                  </a:ext>
                </a:extLst>
              </a:tr>
              <a:tr h="179632">
                <a:tc>
                  <a:txBody>
                    <a:bodyPr/>
                    <a:lstStyle/>
                    <a:p>
                      <a:pPr algn="r" fontAlgn="b"/>
                      <a:r>
                        <a:rPr lang="lv-LV" sz="1100" b="0" i="0" u="none" strike="noStrike" dirty="0">
                          <a:solidFill>
                            <a:srgbClr val="000000"/>
                          </a:solidFill>
                          <a:effectLst/>
                          <a:latin typeface="Times New Roman" panose="02020603050405020304" pitchFamily="18" charset="0"/>
                        </a:rPr>
                        <a:t>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Times New Roman" panose="02020603050405020304" pitchFamily="18" charset="0"/>
                        </a:rPr>
                        <a:t>Cimdi nitrila bez pūdera M nester.</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0.14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6</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0.84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276138086"/>
                  </a:ext>
                </a:extLst>
              </a:tr>
              <a:tr h="179632">
                <a:tc>
                  <a:txBody>
                    <a:bodyPr/>
                    <a:lstStyle/>
                    <a:p>
                      <a:pPr algn="r" fontAlgn="b"/>
                      <a:r>
                        <a:rPr lang="lv-LV" sz="1100" b="0" i="0" u="none" strike="noStrike">
                          <a:solidFill>
                            <a:srgbClr val="FF0000"/>
                          </a:solidFill>
                          <a:effectLst/>
                          <a:latin typeface="Times New Roman" panose="02020603050405020304" pitchFamily="18" charset="0"/>
                        </a:rPr>
                        <a:t>3</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dirty="0">
                          <a:solidFill>
                            <a:srgbClr val="FF0000"/>
                          </a:solidFill>
                          <a:effectLst/>
                          <a:latin typeface="Times New Roman" panose="02020603050405020304" pitchFamily="18" charset="0"/>
                        </a:rPr>
                        <a:t>Kostīma komplekts (jaka + bikses) neausta materiāla L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FF0000"/>
                          </a:solidFill>
                          <a:effectLst/>
                          <a:latin typeface="Times New Roman" panose="02020603050405020304" pitchFamily="18" charset="0"/>
                        </a:rPr>
                        <a:t>4.35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FF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FF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FF0000"/>
                          </a:solidFill>
                          <a:effectLst/>
                          <a:latin typeface="Times New Roman" panose="02020603050405020304" pitchFamily="18" charset="0"/>
                        </a:rPr>
                        <a:t>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FF0000"/>
                          </a:solidFill>
                          <a:effectLst/>
                          <a:latin typeface="Times New Roman" panose="02020603050405020304" pitchFamily="18" charset="0"/>
                        </a:rPr>
                        <a:t>21.75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092681081"/>
                  </a:ext>
                </a:extLst>
              </a:tr>
              <a:tr h="179632">
                <a:tc>
                  <a:txBody>
                    <a:bodyPr/>
                    <a:lstStyle/>
                    <a:p>
                      <a:pPr algn="r" fontAlgn="b"/>
                      <a:r>
                        <a:rPr lang="lv-LV" sz="1100" b="0" i="0" u="none" strike="noStrike">
                          <a:solidFill>
                            <a:srgbClr val="000000"/>
                          </a:solidFill>
                          <a:effectLst/>
                          <a:latin typeface="Times New Roman" panose="02020603050405020304" pitchFamily="18" charset="0"/>
                        </a:rPr>
                        <a:t>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sv-SE" sz="1100" b="0" i="0" u="none" strike="noStrike" dirty="0">
                          <a:solidFill>
                            <a:srgbClr val="000000"/>
                          </a:solidFill>
                          <a:effectLst/>
                          <a:latin typeface="Times New Roman" panose="02020603050405020304" pitchFamily="18" charset="0"/>
                        </a:rPr>
                        <a:t>Adata punkcijas Introducer needle 18Gx7 cm/ 219.13</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2.42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2.42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498088663"/>
                  </a:ext>
                </a:extLst>
              </a:tr>
              <a:tr h="179632">
                <a:tc>
                  <a:txBody>
                    <a:bodyPr/>
                    <a:lstStyle/>
                    <a:p>
                      <a:pPr algn="r" fontAlgn="b"/>
                      <a:r>
                        <a:rPr lang="lv-LV" sz="1100" b="0" i="0" u="none" strike="noStrike">
                          <a:solidFill>
                            <a:srgbClr val="000000"/>
                          </a:solidFill>
                          <a:effectLst/>
                          <a:latin typeface="Times New Roman" panose="02020603050405020304" pitchFamily="18" charset="0"/>
                        </a:rPr>
                        <a:t>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Pārklāju komplekts radioloģ. operācijām, ster. Vakumā</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33.96</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33.96</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984633822"/>
                  </a:ext>
                </a:extLst>
              </a:tr>
              <a:tr h="179632">
                <a:tc>
                  <a:txBody>
                    <a:bodyPr/>
                    <a:lstStyle/>
                    <a:p>
                      <a:pPr algn="r" fontAlgn="b"/>
                      <a:r>
                        <a:rPr lang="lv-LV" sz="1100" b="0" i="0" u="none" strike="noStrike">
                          <a:solidFill>
                            <a:srgbClr val="000000"/>
                          </a:solidFill>
                          <a:effectLst/>
                          <a:latin typeface="Times New Roman" panose="02020603050405020304" pitchFamily="18" charset="0"/>
                        </a:rPr>
                        <a:t>6</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sv-SE" sz="1100" b="0" i="0" u="none" strike="noStrike">
                          <a:solidFill>
                            <a:srgbClr val="000000"/>
                          </a:solidFill>
                          <a:effectLst/>
                          <a:latin typeface="Times New Roman" panose="02020603050405020304" pitchFamily="18" charset="0"/>
                        </a:rPr>
                        <a:t>Pārklājs ultraskaņas zondei USG komplekts, sterila.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4.07</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4.07</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1557447089"/>
                  </a:ext>
                </a:extLst>
              </a:tr>
              <a:tr h="179632">
                <a:tc>
                  <a:txBody>
                    <a:bodyPr/>
                    <a:lstStyle/>
                    <a:p>
                      <a:pPr algn="r" fontAlgn="b"/>
                      <a:r>
                        <a:rPr lang="lv-LV" sz="1100" b="0" i="0" u="none" strike="noStrike">
                          <a:solidFill>
                            <a:srgbClr val="000000"/>
                          </a:solidFill>
                          <a:effectLst/>
                          <a:latin typeface="Times New Roman" panose="02020603050405020304" pitchFamily="18" charset="0"/>
                        </a:rPr>
                        <a:t>7</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Pārklājs cepurveida aparatūras aizsardz.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0.55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3624065409"/>
                  </a:ext>
                </a:extLst>
              </a:tr>
              <a:tr h="179632">
                <a:tc>
                  <a:txBody>
                    <a:bodyPr/>
                    <a:lstStyle/>
                    <a:p>
                      <a:pPr algn="r" fontAlgn="b"/>
                      <a:r>
                        <a:rPr lang="lv-LV" sz="1100" b="0" i="0" u="none" strike="noStrike">
                          <a:solidFill>
                            <a:srgbClr val="000000"/>
                          </a:solidFill>
                          <a:effectLst/>
                          <a:latin typeface="Times New Roman" panose="02020603050405020304" pitchFamily="18" charset="0"/>
                        </a:rPr>
                        <a:t>8</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dirty="0" err="1">
                          <a:solidFill>
                            <a:srgbClr val="000000"/>
                          </a:solidFill>
                          <a:effectLst/>
                          <a:latin typeface="Times New Roman" panose="02020603050405020304" pitchFamily="18" charset="0"/>
                        </a:rPr>
                        <a:t>Vertebroplastijas</a:t>
                      </a:r>
                      <a:r>
                        <a:rPr lang="lv-LV" sz="1100" b="0" i="0" u="none" strike="noStrike" dirty="0">
                          <a:solidFill>
                            <a:srgbClr val="000000"/>
                          </a:solidFill>
                          <a:effectLst/>
                          <a:latin typeface="Times New Roman" panose="02020603050405020304" pitchFamily="18" charset="0"/>
                        </a:rPr>
                        <a:t> adata</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54.45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dirty="0">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54.45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1840662522"/>
                  </a:ext>
                </a:extLst>
              </a:tr>
              <a:tr h="337024">
                <a:tc>
                  <a:txBody>
                    <a:bodyPr/>
                    <a:lstStyle/>
                    <a:p>
                      <a:pPr algn="r" fontAlgn="b"/>
                      <a:r>
                        <a:rPr lang="lv-LV" sz="1100" b="0" i="0" u="none" strike="noStrike">
                          <a:solidFill>
                            <a:srgbClr val="000000"/>
                          </a:solidFill>
                          <a:effectLst/>
                          <a:latin typeface="Times New Roman" panose="02020603050405020304" pitchFamily="18" charset="0"/>
                        </a:rPr>
                        <a:t>9</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dirty="0">
                          <a:solidFill>
                            <a:srgbClr val="000000"/>
                          </a:solidFill>
                          <a:effectLst/>
                          <a:latin typeface="Times New Roman" panose="02020603050405020304" pitchFamily="18" charset="0"/>
                        </a:rPr>
                        <a:t>Vienreizlietojamā pusautomātiska biopsijas ierīce ar koaksiālu adatu DT kontrolei</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48.4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dirty="0">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dirty="0">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48.4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482718322"/>
                  </a:ext>
                </a:extLst>
              </a:tr>
              <a:tr h="402034">
                <a:tc>
                  <a:txBody>
                    <a:bodyPr/>
                    <a:lstStyle/>
                    <a:p>
                      <a:pPr algn="r" fontAlgn="b"/>
                      <a:r>
                        <a:rPr lang="lv-LV" sz="1100" b="0" i="0" u="none" strike="noStrike">
                          <a:solidFill>
                            <a:srgbClr val="000000"/>
                          </a:solidFill>
                          <a:effectLst/>
                          <a:latin typeface="Times New Roman" panose="02020603050405020304" pitchFamily="18" charset="0"/>
                        </a:rPr>
                        <a:t>10</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100" b="0" i="0" u="none" strike="noStrike" dirty="0">
                          <a:solidFill>
                            <a:srgbClr val="000000"/>
                          </a:solidFill>
                          <a:effectLst/>
                          <a:latin typeface="Times New Roman" panose="02020603050405020304" pitchFamily="18" charset="0"/>
                        </a:rPr>
                        <a:t>Komplekts </a:t>
                      </a:r>
                      <a:r>
                        <a:rPr lang="lv-LV" sz="1100" b="0" i="0" u="none" strike="noStrike" dirty="0" err="1">
                          <a:solidFill>
                            <a:srgbClr val="000000"/>
                          </a:solidFill>
                          <a:effectLst/>
                          <a:latin typeface="Times New Roman" panose="02020603050405020304" pitchFamily="18" charset="0"/>
                        </a:rPr>
                        <a:t>ievadslūžu</a:t>
                      </a:r>
                      <a:r>
                        <a:rPr lang="lv-LV" sz="1100" b="0" i="0" u="none" strike="noStrike" dirty="0">
                          <a:solidFill>
                            <a:srgbClr val="000000"/>
                          </a:solidFill>
                          <a:effectLst/>
                          <a:latin typeface="Times New Roman" panose="02020603050405020304" pitchFamily="18" charset="0"/>
                        </a:rPr>
                        <a:t> </a:t>
                      </a:r>
                      <a:r>
                        <a:rPr lang="lv-LV" sz="1100" b="0" i="0" u="none" strike="noStrike" dirty="0" err="1">
                          <a:solidFill>
                            <a:srgbClr val="000000"/>
                          </a:solidFill>
                          <a:effectLst/>
                          <a:latin typeface="Times New Roman" panose="02020603050405020304" pitchFamily="18" charset="0"/>
                        </a:rPr>
                        <a:t>mikropunkciju</a:t>
                      </a:r>
                      <a:r>
                        <a:rPr lang="lv-LV" sz="1100" b="0" i="0" u="none" strike="noStrike" dirty="0">
                          <a:solidFill>
                            <a:srgbClr val="000000"/>
                          </a:solidFill>
                          <a:effectLst/>
                          <a:latin typeface="Times New Roman" panose="02020603050405020304" pitchFamily="18" charset="0"/>
                        </a:rPr>
                        <a:t> veikšanai 22G/20cm, .018/40cm, F6/20cm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127.05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127.05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58017191"/>
                  </a:ext>
                </a:extLst>
              </a:tr>
              <a:tr h="179632">
                <a:tc>
                  <a:txBody>
                    <a:bodyPr/>
                    <a:lstStyle/>
                    <a:p>
                      <a:pPr algn="r" fontAlgn="b"/>
                      <a:r>
                        <a:rPr lang="lv-LV" sz="1100" b="0" i="0" u="none" strike="noStrike">
                          <a:solidFill>
                            <a:srgbClr val="000000"/>
                          </a:solidFill>
                          <a:effectLst/>
                          <a:latin typeface="Times New Roman" panose="02020603050405020304" pitchFamily="18" charset="0"/>
                        </a:rPr>
                        <a:t>11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en-US" sz="1100" b="0" i="0" u="none" strike="noStrike">
                          <a:solidFill>
                            <a:srgbClr val="000000"/>
                          </a:solidFill>
                          <a:effectLst/>
                          <a:latin typeface="Times New Roman" panose="02020603050405020304" pitchFamily="18" charset="0"/>
                        </a:rPr>
                        <a:t>Vadītājslūžas Brite Tip Sheath F6 23 cm</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24.2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24.2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146460445"/>
                  </a:ext>
                </a:extLst>
              </a:tr>
              <a:tr h="179632">
                <a:tc>
                  <a:txBody>
                    <a:bodyPr/>
                    <a:lstStyle/>
                    <a:p>
                      <a:pPr algn="r" fontAlgn="b"/>
                      <a:r>
                        <a:rPr lang="lv-LV" sz="1100" b="0" i="0" u="none" strike="noStrike">
                          <a:solidFill>
                            <a:srgbClr val="000000"/>
                          </a:solidFill>
                          <a:effectLst/>
                          <a:latin typeface="Times New Roman" panose="02020603050405020304" pitchFamily="18" charset="0"/>
                        </a:rPr>
                        <a:t>12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a:solidFill>
                            <a:srgbClr val="000000"/>
                          </a:solidFill>
                          <a:effectLst/>
                          <a:latin typeface="Times New Roman" panose="02020603050405020304" pitchFamily="18" charset="0"/>
                        </a:rPr>
                        <a:t>Sonogrāfijas gēls  20 ml ster.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0.42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0.42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2229425851"/>
                  </a:ext>
                </a:extLst>
              </a:tr>
              <a:tr h="337024">
                <a:tc>
                  <a:txBody>
                    <a:bodyPr/>
                    <a:lstStyle/>
                    <a:p>
                      <a:pPr algn="r" fontAlgn="b"/>
                      <a:r>
                        <a:rPr lang="lv-LV" sz="1100" b="0" i="0" u="none" strike="noStrike">
                          <a:solidFill>
                            <a:srgbClr val="000000"/>
                          </a:solidFill>
                          <a:effectLst/>
                          <a:latin typeface="Times New Roman" panose="02020603050405020304" pitchFamily="18" charset="0"/>
                        </a:rPr>
                        <a:t>13</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Vadītāj stīga angiogr.Guide Wire M Stiff type 0.035/0.89mm,180cm/30mm/RF *PA35183M</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49.05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49.05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872343642"/>
                  </a:ext>
                </a:extLst>
              </a:tr>
              <a:tr h="179632">
                <a:tc>
                  <a:txBody>
                    <a:bodyPr/>
                    <a:lstStyle/>
                    <a:p>
                      <a:pPr algn="r" fontAlgn="b"/>
                      <a:r>
                        <a:rPr lang="lv-LV" sz="1100" b="0" i="0" u="none" strike="noStrike">
                          <a:solidFill>
                            <a:srgbClr val="000000"/>
                          </a:solidFill>
                          <a:effectLst/>
                          <a:latin typeface="Times New Roman" panose="02020603050405020304" pitchFamily="18" charset="0"/>
                        </a:rPr>
                        <a:t>14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Vadītājstīga PTFE Amplatz, super stiff, fixed core .035 260 cm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65.34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65.34</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685806790"/>
                  </a:ext>
                </a:extLst>
              </a:tr>
              <a:tr h="179632">
                <a:tc>
                  <a:txBody>
                    <a:bodyPr/>
                    <a:lstStyle/>
                    <a:p>
                      <a:pPr algn="r" fontAlgn="b"/>
                      <a:r>
                        <a:rPr lang="lv-LV" sz="1100" b="0" i="0" u="none" strike="noStrike">
                          <a:solidFill>
                            <a:srgbClr val="000000"/>
                          </a:solidFill>
                          <a:effectLst/>
                          <a:latin typeface="Times New Roman" panose="02020603050405020304" pitchFamily="18" charset="0"/>
                        </a:rPr>
                        <a:t>15</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a:solidFill>
                            <a:srgbClr val="000000"/>
                          </a:solidFill>
                          <a:effectLst/>
                          <a:latin typeface="Times New Roman" panose="02020603050405020304" pitchFamily="18" charset="0"/>
                        </a:rPr>
                        <a:t>Šļirce kontrastvielas ar rotējošo adapteri 12ml</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7.08</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100" b="0" i="0" u="none" strike="noStrike" dirty="0">
                          <a:solidFill>
                            <a:srgbClr val="000000"/>
                          </a:solidFill>
                          <a:effectLst/>
                          <a:latin typeface="Times New Roman" panose="02020603050405020304" pitchFamily="18" charset="0"/>
                        </a:rPr>
                        <a:t>7.08</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1657426972"/>
                  </a:ext>
                </a:extLst>
              </a:tr>
              <a:tr h="179632">
                <a:tc>
                  <a:txBody>
                    <a:bodyPr/>
                    <a:lstStyle/>
                    <a:p>
                      <a:pPr algn="r" fontAlgn="b"/>
                      <a:r>
                        <a:rPr lang="lv-LV" sz="1100" b="0" i="0" u="none" strike="noStrike">
                          <a:solidFill>
                            <a:srgbClr val="000000"/>
                          </a:solidFill>
                          <a:effectLst/>
                          <a:latin typeface="Times New Roman" panose="02020603050405020304" pitchFamily="18" charset="0"/>
                        </a:rPr>
                        <a:t>16</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Vadītājs stīgas Torque device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9.52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Times New Roman" panose="02020603050405020304" pitchFamily="18" charset="0"/>
                        </a:rPr>
                        <a:t>9.52</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718781537"/>
                  </a:ext>
                </a:extLst>
              </a:tr>
              <a:tr h="179632">
                <a:tc>
                  <a:txBody>
                    <a:bodyPr/>
                    <a:lstStyle/>
                    <a:p>
                      <a:pPr algn="r" fontAlgn="b"/>
                      <a:r>
                        <a:rPr lang="lv-LV" sz="1100" b="0" i="0" u="none" strike="noStrike">
                          <a:solidFill>
                            <a:srgbClr val="000000"/>
                          </a:solidFill>
                          <a:effectLst/>
                          <a:latin typeface="Times New Roman" panose="02020603050405020304" pitchFamily="18" charset="0"/>
                        </a:rPr>
                        <a:t>17</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Skalpeļi vienreizējie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0.11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100" b="0" i="0" u="none" strike="noStrike" dirty="0">
                          <a:solidFill>
                            <a:srgbClr val="000000"/>
                          </a:solidFill>
                          <a:effectLst/>
                          <a:latin typeface="Times New Roman" panose="02020603050405020304" pitchFamily="18" charset="0"/>
                        </a:rPr>
                        <a:t>0.11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690531986"/>
                  </a:ext>
                </a:extLst>
              </a:tr>
              <a:tr h="179632">
                <a:tc>
                  <a:txBody>
                    <a:bodyPr/>
                    <a:lstStyle/>
                    <a:p>
                      <a:pPr algn="r" fontAlgn="b"/>
                      <a:r>
                        <a:rPr lang="lv-LV" sz="1100" b="0" i="0" u="none" strike="noStrike">
                          <a:solidFill>
                            <a:srgbClr val="000000"/>
                          </a:solidFill>
                          <a:effectLst/>
                          <a:latin typeface="Times New Roman" panose="02020603050405020304" pitchFamily="18" charset="0"/>
                        </a:rPr>
                        <a:t>18</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100" b="0" i="0" u="none" strike="noStrike">
                          <a:solidFill>
                            <a:srgbClr val="000000"/>
                          </a:solidFill>
                          <a:effectLst/>
                          <a:latin typeface="Times New Roman" panose="02020603050405020304" pitchFamily="18" charset="0"/>
                        </a:rPr>
                        <a:t>Pārklājs operāciju lampas rokturim ster. </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0.61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100" b="0" i="0" u="none" strike="noStrike">
                          <a:solidFill>
                            <a:srgbClr val="000000"/>
                          </a:solidFill>
                          <a:effectLst/>
                          <a:latin typeface="Times New Roman" panose="02020603050405020304" pitchFamily="18" charset="0"/>
                        </a:rPr>
                        <a:t>gab.</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a:solidFill>
                            <a:srgbClr val="000000"/>
                          </a:solidFill>
                          <a:effectLst/>
                          <a:latin typeface="Times New Roman" panose="02020603050405020304" pitchFamily="18" charset="0"/>
                        </a:rPr>
                        <a:t>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100" b="0" i="0" u="none" strike="noStrike" dirty="0">
                          <a:solidFill>
                            <a:srgbClr val="000000"/>
                          </a:solidFill>
                          <a:effectLst/>
                          <a:latin typeface="Times New Roman" panose="02020603050405020304" pitchFamily="18" charset="0"/>
                        </a:rPr>
                        <a:t>0.61</a:t>
                      </a:r>
                    </a:p>
                  </a:txBody>
                  <a:tcPr marL="8554" marR="8554" marT="8554"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374037991"/>
                  </a:ext>
                </a:extLst>
              </a:tr>
            </a:tbl>
          </a:graphicData>
        </a:graphic>
      </p:graphicFrame>
    </p:spTree>
    <p:extLst>
      <p:ext uri="{BB962C8B-B14F-4D97-AF65-F5344CB8AC3E}">
        <p14:creationId xmlns:p14="http://schemas.microsoft.com/office/powerpoint/2010/main" val="144197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A26B-BDB5-1C0A-1F00-AF21F5AD91EC}"/>
              </a:ext>
            </a:extLst>
          </p:cNvPr>
          <p:cNvSpPr>
            <a:spLocks noGrp="1"/>
          </p:cNvSpPr>
          <p:nvPr>
            <p:ph type="title"/>
          </p:nvPr>
        </p:nvSpPr>
        <p:spPr/>
        <p:txBody>
          <a:bodyPr>
            <a:normAutofit fontScale="90000"/>
          </a:bodyPr>
          <a:lstStyle/>
          <a:p>
            <a:r>
              <a:rPr lang="lv-LV" b="1" dirty="0"/>
              <a:t>Materiālu </a:t>
            </a:r>
            <a:r>
              <a:rPr lang="lv-LV" dirty="0"/>
              <a:t>izmaksas, piemērs no otras ĀI iesnieguma </a:t>
            </a:r>
            <a:r>
              <a:rPr kumimoji="0" lang="lv-LV" sz="1800" b="0" i="0" u="none" strike="noStrike" kern="1200" cap="none" spc="0" normalizeH="0" baseline="0" noProof="0" dirty="0">
                <a:ln>
                  <a:noFill/>
                </a:ln>
                <a:solidFill>
                  <a:srgbClr val="003D52"/>
                </a:solidFill>
                <a:effectLst/>
                <a:uLnTx/>
                <a:uFillTx/>
                <a:latin typeface="Calibri Light"/>
                <a:ea typeface="+mj-ea"/>
                <a:cs typeface="+mj-cs"/>
              </a:rPr>
              <a:t>(Kakla un krūšu kurvja, vēdera dobuma, mazā iegurņa orgānu, mugurkaulāja un muguras smadzeņu, kaulu-locītavu sistēmas punkcija, biopsija vai perkutāna drenāža CT kontrolē)</a:t>
            </a:r>
            <a:endParaRPr lang="lv-LV" dirty="0"/>
          </a:p>
        </p:txBody>
      </p:sp>
      <p:graphicFrame>
        <p:nvGraphicFramePr>
          <p:cNvPr id="9" name="Content Placeholder 8">
            <a:extLst>
              <a:ext uri="{FF2B5EF4-FFF2-40B4-BE49-F238E27FC236}">
                <a16:creationId xmlns:a16="http://schemas.microsoft.com/office/drawing/2014/main" id="{C1965EBB-291F-2A3C-0F51-6E730B491E94}"/>
              </a:ext>
            </a:extLst>
          </p:cNvPr>
          <p:cNvGraphicFramePr>
            <a:graphicFrameLocks noGrp="1"/>
          </p:cNvGraphicFramePr>
          <p:nvPr>
            <p:ph idx="1"/>
          </p:nvPr>
        </p:nvGraphicFramePr>
        <p:xfrm>
          <a:off x="838200" y="1690688"/>
          <a:ext cx="10741089" cy="4607477"/>
        </p:xfrm>
        <a:graphic>
          <a:graphicData uri="http://schemas.openxmlformats.org/drawingml/2006/table">
            <a:tbl>
              <a:tblPr/>
              <a:tblGrid>
                <a:gridCol w="755944">
                  <a:extLst>
                    <a:ext uri="{9D8B030D-6E8A-4147-A177-3AD203B41FA5}">
                      <a16:colId xmlns:a16="http://schemas.microsoft.com/office/drawing/2014/main" val="74543730"/>
                    </a:ext>
                  </a:extLst>
                </a:gridCol>
                <a:gridCol w="3378980">
                  <a:extLst>
                    <a:ext uri="{9D8B030D-6E8A-4147-A177-3AD203B41FA5}">
                      <a16:colId xmlns:a16="http://schemas.microsoft.com/office/drawing/2014/main" val="2347152416"/>
                    </a:ext>
                  </a:extLst>
                </a:gridCol>
                <a:gridCol w="1250800">
                  <a:extLst>
                    <a:ext uri="{9D8B030D-6E8A-4147-A177-3AD203B41FA5}">
                      <a16:colId xmlns:a16="http://schemas.microsoft.com/office/drawing/2014/main" val="2458995290"/>
                    </a:ext>
                  </a:extLst>
                </a:gridCol>
                <a:gridCol w="1250800">
                  <a:extLst>
                    <a:ext uri="{9D8B030D-6E8A-4147-A177-3AD203B41FA5}">
                      <a16:colId xmlns:a16="http://schemas.microsoft.com/office/drawing/2014/main" val="3357303996"/>
                    </a:ext>
                  </a:extLst>
                </a:gridCol>
                <a:gridCol w="1250800">
                  <a:extLst>
                    <a:ext uri="{9D8B030D-6E8A-4147-A177-3AD203B41FA5}">
                      <a16:colId xmlns:a16="http://schemas.microsoft.com/office/drawing/2014/main" val="1548375540"/>
                    </a:ext>
                  </a:extLst>
                </a:gridCol>
                <a:gridCol w="1602965">
                  <a:extLst>
                    <a:ext uri="{9D8B030D-6E8A-4147-A177-3AD203B41FA5}">
                      <a16:colId xmlns:a16="http://schemas.microsoft.com/office/drawing/2014/main" val="184749145"/>
                    </a:ext>
                  </a:extLst>
                </a:gridCol>
                <a:gridCol w="1250800">
                  <a:extLst>
                    <a:ext uri="{9D8B030D-6E8A-4147-A177-3AD203B41FA5}">
                      <a16:colId xmlns:a16="http://schemas.microsoft.com/office/drawing/2014/main" val="2480749217"/>
                    </a:ext>
                  </a:extLst>
                </a:gridCol>
              </a:tblGrid>
              <a:tr h="554672">
                <a:tc>
                  <a:txBody>
                    <a:bodyPr/>
                    <a:lstStyle/>
                    <a:p>
                      <a:pPr algn="l" fontAlgn="ctr"/>
                      <a:r>
                        <a:rPr lang="lv-LV" sz="900" b="1" i="0" u="none" strike="noStrike">
                          <a:solidFill>
                            <a:srgbClr val="000000"/>
                          </a:solidFill>
                          <a:effectLst/>
                          <a:latin typeface="Times New Roman" panose="02020603050405020304" pitchFamily="18" charset="0"/>
                        </a:rPr>
                        <a:t>Nr.p.k.</a:t>
                      </a: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050" b="1" i="0" u="none" strike="noStrike" dirty="0">
                          <a:solidFill>
                            <a:srgbClr val="000000"/>
                          </a:solidFill>
                          <a:effectLst/>
                          <a:latin typeface="Times New Roman" panose="02020603050405020304" pitchFamily="18" charset="0"/>
                        </a:rPr>
                        <a:t>Pakalpojuma sniegšanai nepieciešamo </a:t>
                      </a:r>
                      <a:r>
                        <a:rPr lang="lv-LV" sz="1050" b="0" i="0" u="none" strike="noStrike" dirty="0">
                          <a:solidFill>
                            <a:srgbClr val="000000"/>
                          </a:solidFill>
                          <a:effectLst/>
                          <a:latin typeface="Times New Roman" panose="02020603050405020304" pitchFamily="18" charset="0"/>
                        </a:rPr>
                        <a:t>vienreizlietojamo medicīnisko ierīču nosaukums</a:t>
                      </a:r>
                      <a:endParaRPr lang="lv-LV" sz="1050" b="1" i="0" u="none" strike="noStrike" dirty="0">
                        <a:solidFill>
                          <a:srgbClr val="000000"/>
                        </a:solidFill>
                        <a:effectLst/>
                        <a:latin typeface="Times New Roman" panose="02020603050405020304" pitchFamily="18" charset="0"/>
                      </a:endParaRP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pt-BR" sz="1050" b="1" i="0" u="none" strike="noStrike">
                          <a:solidFill>
                            <a:srgbClr val="000000"/>
                          </a:solidFill>
                          <a:effectLst/>
                          <a:latin typeface="Times New Roman" panose="02020603050405020304" pitchFamily="18" charset="0"/>
                        </a:rPr>
                        <a:t>Iepakojuma, cena ar PVN, EUR</a:t>
                      </a: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050" b="1" i="0" u="none" strike="noStrike">
                          <a:solidFill>
                            <a:srgbClr val="000000"/>
                          </a:solidFill>
                          <a:effectLst/>
                          <a:latin typeface="Times New Roman" panose="02020603050405020304" pitchFamily="18" charset="0"/>
                        </a:rPr>
                        <a:t>Skaits iepakojumā</a:t>
                      </a: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050" b="1" i="0" u="none" strike="noStrike">
                          <a:solidFill>
                            <a:srgbClr val="000000"/>
                          </a:solidFill>
                          <a:effectLst/>
                          <a:latin typeface="Times New Roman" panose="02020603050405020304" pitchFamily="18" charset="0"/>
                        </a:rPr>
                        <a:t>Mērvienība (ml, kg  u.tml.)</a:t>
                      </a: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050" b="1" i="0" u="none" strike="noStrike">
                          <a:solidFill>
                            <a:srgbClr val="000000"/>
                          </a:solidFill>
                          <a:effectLst/>
                          <a:latin typeface="Times New Roman" panose="02020603050405020304" pitchFamily="18" charset="0"/>
                        </a:rPr>
                        <a:t>Izlietojums </a:t>
                      </a:r>
                      <a:r>
                        <a:rPr lang="lv-LV" sz="1050" b="0" i="0" u="none" strike="noStrike">
                          <a:solidFill>
                            <a:srgbClr val="000000"/>
                          </a:solidFill>
                          <a:effectLst/>
                          <a:latin typeface="Times New Roman" panose="02020603050405020304" pitchFamily="18" charset="0"/>
                        </a:rPr>
                        <a:t>konkrētā pakalpojumā  (skaits, daudzums)</a:t>
                      </a:r>
                      <a:endParaRPr lang="lv-LV" sz="1050" b="1" i="0" u="none" strike="noStrike">
                        <a:solidFill>
                          <a:srgbClr val="000000"/>
                        </a:solidFill>
                        <a:effectLst/>
                        <a:latin typeface="Times New Roman" panose="02020603050405020304" pitchFamily="18" charset="0"/>
                      </a:endParaRP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tc>
                  <a:txBody>
                    <a:bodyPr/>
                    <a:lstStyle/>
                    <a:p>
                      <a:pPr algn="l" fontAlgn="ctr"/>
                      <a:r>
                        <a:rPr lang="lv-LV" sz="1050" b="1" i="0" u="none" strike="noStrike">
                          <a:solidFill>
                            <a:srgbClr val="000000"/>
                          </a:solidFill>
                          <a:effectLst/>
                          <a:latin typeface="Times New Roman" panose="02020603050405020304" pitchFamily="18" charset="0"/>
                        </a:rPr>
                        <a:t>Izmaksas vienā pakalpojumā, EUR</a:t>
                      </a:r>
                    </a:p>
                  </a:txBody>
                  <a:tcPr marL="6907" marR="6907" marT="6907"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C6E0B4"/>
                    </a:solidFill>
                  </a:tcPr>
                </a:tc>
                <a:extLst>
                  <a:ext uri="{0D108BD9-81ED-4DB2-BD59-A6C34878D82A}">
                    <a16:rowId xmlns:a16="http://schemas.microsoft.com/office/drawing/2014/main" val="716172521"/>
                  </a:ext>
                </a:extLst>
              </a:tr>
              <a:tr h="190136">
                <a:tc>
                  <a:txBody>
                    <a:bodyPr/>
                    <a:lstStyle/>
                    <a:p>
                      <a:pPr algn="r" fontAlgn="b"/>
                      <a:r>
                        <a:rPr lang="lv-LV" sz="900" b="0" i="0" u="none" strike="noStrike" dirty="0">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050" b="0" i="0" u="none" strike="noStrike">
                          <a:solidFill>
                            <a:srgbClr val="000000"/>
                          </a:solidFill>
                          <a:effectLst/>
                          <a:latin typeface="Times New Roman" panose="02020603050405020304" pitchFamily="18" charset="0"/>
                        </a:rPr>
                        <a:t>Nefrost.divm.perk.SKATER 10F 35cm, 757310000</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181.5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0.5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90.75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409401074"/>
                  </a:ext>
                </a:extLst>
              </a:tr>
              <a:tr h="372404">
                <a:tc>
                  <a:txBody>
                    <a:bodyPr/>
                    <a:lstStyle/>
                    <a:p>
                      <a:pPr algn="r" fontAlgn="b"/>
                      <a:r>
                        <a:rPr lang="lv-LV" sz="900" b="0" i="0" u="none" strike="noStrike" dirty="0">
                          <a:solidFill>
                            <a:srgbClr val="000000"/>
                          </a:solidFill>
                          <a:effectLst/>
                          <a:latin typeface="Times New Roman" panose="02020603050405020304" pitchFamily="18" charset="0"/>
                        </a:rPr>
                        <a:t>2</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dirty="0">
                          <a:solidFill>
                            <a:srgbClr val="000000"/>
                          </a:solidFill>
                          <a:effectLst/>
                          <a:latin typeface="Times New Roman" panose="02020603050405020304" pitchFamily="18" charset="0"/>
                        </a:rPr>
                        <a:t>SKATER vienm.10F 25cm (756510025) -</a:t>
                      </a:r>
                      <a:r>
                        <a:rPr lang="lv-LV" sz="1050" b="0" i="0" u="none" strike="noStrike" dirty="0" err="1">
                          <a:solidFill>
                            <a:srgbClr val="000000"/>
                          </a:solidFill>
                          <a:effectLst/>
                          <a:latin typeface="Times New Roman" panose="02020603050405020304" pitchFamily="18" charset="0"/>
                        </a:rPr>
                        <a:t>Single</a:t>
                      </a:r>
                      <a:r>
                        <a:rPr lang="lv-LV" sz="1050" b="0" i="0" u="none" strike="noStrike" dirty="0">
                          <a:solidFill>
                            <a:srgbClr val="000000"/>
                          </a:solidFill>
                          <a:effectLst/>
                          <a:latin typeface="Times New Roman" panose="02020603050405020304" pitchFamily="18" charset="0"/>
                        </a:rPr>
                        <a:t> Step </a:t>
                      </a:r>
                      <a:r>
                        <a:rPr lang="lv-LV" sz="1050" b="0" i="0" u="none" strike="noStrike" dirty="0" err="1">
                          <a:solidFill>
                            <a:srgbClr val="000000"/>
                          </a:solidFill>
                          <a:effectLst/>
                          <a:latin typeface="Times New Roman" panose="02020603050405020304" pitchFamily="18" charset="0"/>
                        </a:rPr>
                        <a:t>Drainage</a:t>
                      </a:r>
                      <a:r>
                        <a:rPr lang="lv-LV" sz="1050" b="0" i="0" u="none" strike="noStrike" dirty="0">
                          <a:solidFill>
                            <a:srgbClr val="000000"/>
                          </a:solidFill>
                          <a:effectLst/>
                          <a:latin typeface="Times New Roman" panose="02020603050405020304" pitchFamily="18" charset="0"/>
                        </a:rPr>
                        <a:t> Set-</a:t>
                      </a:r>
                      <a:r>
                        <a:rPr lang="lv-LV" sz="1050" b="0" i="0" u="none" strike="noStrike" dirty="0" err="1">
                          <a:solidFill>
                            <a:srgbClr val="000000"/>
                          </a:solidFill>
                          <a:effectLst/>
                          <a:latin typeface="Times New Roman" panose="02020603050405020304" pitchFamily="18" charset="0"/>
                        </a:rPr>
                        <a:t>Locking</a:t>
                      </a:r>
                      <a:endParaRPr lang="lv-LV" sz="1050" b="0" i="0" u="none" strike="noStrike" dirty="0">
                        <a:solidFill>
                          <a:srgbClr val="000000"/>
                        </a:solidFill>
                        <a:effectLst/>
                        <a:latin typeface="Times New Roman" panose="02020603050405020304" pitchFamily="18" charset="0"/>
                      </a:endParaRP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72.6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dirty="0">
                          <a:solidFill>
                            <a:srgbClr val="000000"/>
                          </a:solidFill>
                          <a:effectLst/>
                          <a:latin typeface="Times New Roman" panose="02020603050405020304" pitchFamily="18" charset="0"/>
                        </a:rPr>
                        <a:t>0.5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36.3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96589204"/>
                  </a:ext>
                </a:extLst>
              </a:tr>
              <a:tr h="190136">
                <a:tc>
                  <a:txBody>
                    <a:bodyPr/>
                    <a:lstStyle/>
                    <a:p>
                      <a:pPr algn="r" fontAlgn="b"/>
                      <a:r>
                        <a:rPr lang="lv-LV" sz="900" b="0" i="0" u="none" strike="noStrike" dirty="0">
                          <a:solidFill>
                            <a:srgbClr val="000000"/>
                          </a:solidFill>
                          <a:effectLst/>
                          <a:latin typeface="Times New Roman" panose="02020603050405020304" pitchFamily="18" charset="0"/>
                        </a:rPr>
                        <a:t>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dirty="0">
                          <a:solidFill>
                            <a:srgbClr val="000000"/>
                          </a:solidFill>
                          <a:effectLst/>
                          <a:latin typeface="Times New Roman" panose="02020603050405020304" pitchFamily="18" charset="0"/>
                        </a:rPr>
                        <a:t>Šļirce 10ml 3-daļ.ar adatu 0.8x32(38-40)mm, LS; N1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0.053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0.5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0.0265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365438625"/>
                  </a:ext>
                </a:extLst>
              </a:tr>
              <a:tr h="342789">
                <a:tc>
                  <a:txBody>
                    <a:bodyPr/>
                    <a:lstStyle/>
                    <a:p>
                      <a:pPr algn="r" fontAlgn="b"/>
                      <a:r>
                        <a:rPr lang="lv-LV" sz="900" b="0" i="0" u="none" strike="noStrike" dirty="0">
                          <a:solidFill>
                            <a:srgbClr val="000000"/>
                          </a:solidFill>
                          <a:effectLst/>
                          <a:latin typeface="Times New Roman" panose="02020603050405020304" pitchFamily="18" charset="0"/>
                        </a:rPr>
                        <a:t>4</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1050" b="0" i="0" u="none" strike="noStrike">
                          <a:solidFill>
                            <a:srgbClr val="000000"/>
                          </a:solidFill>
                          <a:effectLst/>
                          <a:latin typeface="Times New Roman" panose="02020603050405020304" pitchFamily="18" charset="0"/>
                        </a:rPr>
                        <a:t>Šļirce 20ml 3-daļ.ar adatu 0.8x38(40)mm, LuerSlip; N1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0.0755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0.03775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162700513"/>
                  </a:ext>
                </a:extLst>
              </a:tr>
              <a:tr h="353590">
                <a:tc>
                  <a:txBody>
                    <a:bodyPr/>
                    <a:lstStyle/>
                    <a:p>
                      <a:pPr algn="r" fontAlgn="b"/>
                      <a:r>
                        <a:rPr lang="lv-LV" sz="900" b="0" i="0" u="none" strike="noStrike">
                          <a:solidFill>
                            <a:srgbClr val="000000"/>
                          </a:solidFill>
                          <a:effectLst/>
                          <a:latin typeface="Times New Roman" panose="02020603050405020304" pitchFamily="18" charset="0"/>
                        </a:rPr>
                        <a:t>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fr-FR" sz="1050" b="0" i="0" u="none" strike="noStrike">
                          <a:solidFill>
                            <a:srgbClr val="000000"/>
                          </a:solidFill>
                          <a:effectLst/>
                          <a:latin typeface="Times New Roman" panose="02020603050405020304" pitchFamily="18" charset="0"/>
                        </a:rPr>
                        <a:t>Šļirce 5ml 3-daļ.ar adatu 0.8(0.7)x32(38)mm, Luer-Slip; N1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0.044</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0.5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0.022</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951283168"/>
                  </a:ext>
                </a:extLst>
              </a:tr>
              <a:tr h="372404">
                <a:tc>
                  <a:txBody>
                    <a:bodyPr/>
                    <a:lstStyle/>
                    <a:p>
                      <a:pPr algn="r" fontAlgn="b"/>
                      <a:r>
                        <a:rPr lang="lv-LV" sz="900" b="0" i="0" u="none" strike="noStrike">
                          <a:solidFill>
                            <a:srgbClr val="000000"/>
                          </a:solidFill>
                          <a:effectLst/>
                          <a:latin typeface="Times New Roman" panose="02020603050405020304" pitchFamily="18" charset="0"/>
                        </a:rPr>
                        <a:t>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050" b="0" i="0" u="none" strike="noStrike" dirty="0">
                          <a:solidFill>
                            <a:srgbClr val="000000"/>
                          </a:solidFill>
                          <a:effectLst/>
                          <a:latin typeface="Times New Roman" panose="02020603050405020304" pitchFamily="18" charset="0"/>
                        </a:rPr>
                        <a:t>Pārklājs </a:t>
                      </a:r>
                      <a:r>
                        <a:rPr lang="lv-LV" sz="1050" b="0" i="0" u="none" strike="noStrike" dirty="0" err="1">
                          <a:solidFill>
                            <a:srgbClr val="000000"/>
                          </a:solidFill>
                          <a:effectLst/>
                          <a:latin typeface="Times New Roman" panose="02020603050405020304" pitchFamily="18" charset="0"/>
                        </a:rPr>
                        <a:t>ķir</a:t>
                      </a:r>
                      <a:r>
                        <a:rPr lang="lv-LV" sz="1050" b="0" i="0" u="none" strike="noStrike" dirty="0">
                          <a:solidFill>
                            <a:srgbClr val="000000"/>
                          </a:solidFill>
                          <a:effectLst/>
                          <a:latin typeface="Times New Roman" panose="02020603050405020304" pitchFamily="18" charset="0"/>
                        </a:rPr>
                        <a:t>. </a:t>
                      </a:r>
                      <a:r>
                        <a:rPr lang="lv-LV" sz="1050" b="0" i="0" u="none" strike="noStrike" dirty="0" err="1">
                          <a:solidFill>
                            <a:srgbClr val="000000"/>
                          </a:solidFill>
                          <a:effectLst/>
                          <a:latin typeface="Times New Roman" panose="02020603050405020304" pitchFamily="18" charset="0"/>
                        </a:rPr>
                        <a:t>līp.caur</a:t>
                      </a:r>
                      <a:r>
                        <a:rPr lang="lv-LV" sz="1050" b="0" i="0" u="none" strike="noStrike" dirty="0">
                          <a:solidFill>
                            <a:srgbClr val="000000"/>
                          </a:solidFill>
                          <a:effectLst/>
                          <a:latin typeface="Times New Roman" panose="02020603050405020304" pitchFamily="18" charset="0"/>
                        </a:rPr>
                        <a:t>. 120x150cm, atv.5x7; N1 (1520-01-On; </a:t>
                      </a:r>
                      <a:r>
                        <a:rPr lang="lv-LV" sz="1050" b="0" i="0" u="none" strike="noStrike" dirty="0" err="1">
                          <a:solidFill>
                            <a:srgbClr val="000000"/>
                          </a:solidFill>
                          <a:effectLst/>
                          <a:latin typeface="Times New Roman" panose="02020603050405020304" pitchFamily="18" charset="0"/>
                        </a:rPr>
                        <a:t>Medcare</a:t>
                      </a:r>
                      <a:r>
                        <a:rPr lang="lv-LV" sz="1050" b="0" i="0" u="none" strike="noStrike" dirty="0">
                          <a:solidFill>
                            <a:srgbClr val="000000"/>
                          </a:solidFill>
                          <a:effectLst/>
                          <a:latin typeface="Times New Roman" panose="02020603050405020304" pitchFamily="18" charset="0"/>
                        </a:rPr>
                        <a:t>; H081007-Henso)</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0.46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dirty="0">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0.46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5461306"/>
                  </a:ext>
                </a:extLst>
              </a:tr>
              <a:tr h="372404">
                <a:tc>
                  <a:txBody>
                    <a:bodyPr/>
                    <a:lstStyle/>
                    <a:p>
                      <a:pPr algn="r" fontAlgn="b"/>
                      <a:r>
                        <a:rPr lang="lv-LV" sz="900" b="0" i="0" u="none" strike="noStrike" dirty="0">
                          <a:solidFill>
                            <a:srgbClr val="000000"/>
                          </a:solidFill>
                          <a:effectLst/>
                          <a:latin typeface="Times New Roman" panose="02020603050405020304" pitchFamily="18" charset="0"/>
                        </a:rPr>
                        <a:t>9</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050" b="0" i="0" u="none" strike="noStrike" dirty="0">
                          <a:solidFill>
                            <a:srgbClr val="000000"/>
                          </a:solidFill>
                          <a:effectLst/>
                          <a:latin typeface="Times New Roman" panose="02020603050405020304" pitchFamily="18" charset="0"/>
                        </a:rPr>
                        <a:t>Cimdi </a:t>
                      </a:r>
                      <a:r>
                        <a:rPr lang="lv-LV" sz="1050" b="0" i="0" u="none" strike="noStrike" dirty="0" err="1">
                          <a:solidFill>
                            <a:srgbClr val="000000"/>
                          </a:solidFill>
                          <a:effectLst/>
                          <a:latin typeface="Times New Roman" panose="02020603050405020304" pitchFamily="18" charset="0"/>
                        </a:rPr>
                        <a:t>ster.Latex</a:t>
                      </a:r>
                      <a:r>
                        <a:rPr lang="lv-LV" sz="1050" b="0" i="0" u="none" strike="noStrike" dirty="0">
                          <a:solidFill>
                            <a:srgbClr val="000000"/>
                          </a:solidFill>
                          <a:effectLst/>
                          <a:latin typeface="Times New Roman" panose="02020603050405020304" pitchFamily="18" charset="0"/>
                        </a:rPr>
                        <a:t> </a:t>
                      </a:r>
                      <a:r>
                        <a:rPr lang="lv-LV" sz="1050" b="0" i="0" u="none" strike="noStrike" dirty="0" err="1">
                          <a:solidFill>
                            <a:srgbClr val="000000"/>
                          </a:solidFill>
                          <a:effectLst/>
                          <a:latin typeface="Times New Roman" panose="02020603050405020304" pitchFamily="18" charset="0"/>
                        </a:rPr>
                        <a:t>Vasco</a:t>
                      </a:r>
                      <a:r>
                        <a:rPr lang="lv-LV" sz="1050" b="0" i="0" u="none" strike="noStrike" dirty="0">
                          <a:solidFill>
                            <a:srgbClr val="000000"/>
                          </a:solidFill>
                          <a:effectLst/>
                          <a:latin typeface="Times New Roman" panose="02020603050405020304" pitchFamily="18" charset="0"/>
                        </a:rPr>
                        <a:t> OP </a:t>
                      </a:r>
                      <a:r>
                        <a:rPr lang="lv-LV" sz="1050" b="0" i="0" u="none" strike="noStrike" dirty="0" err="1">
                          <a:solidFill>
                            <a:srgbClr val="000000"/>
                          </a:solidFill>
                          <a:effectLst/>
                          <a:latin typeface="Times New Roman" panose="02020603050405020304" pitchFamily="18" charset="0"/>
                        </a:rPr>
                        <a:t>Powdered</a:t>
                      </a:r>
                      <a:r>
                        <a:rPr lang="lv-LV" sz="1050" b="0" i="0" u="none" strike="noStrike" dirty="0">
                          <a:solidFill>
                            <a:srgbClr val="000000"/>
                          </a:solidFill>
                          <a:effectLst/>
                          <a:latin typeface="Times New Roman" panose="02020603050405020304" pitchFamily="18" charset="0"/>
                        </a:rPr>
                        <a:t> 8.0; N2-pāris (</a:t>
                      </a:r>
                      <a:r>
                        <a:rPr lang="lv-LV" sz="1050" b="0" i="0" u="none" strike="noStrike" dirty="0" err="1">
                          <a:solidFill>
                            <a:srgbClr val="000000"/>
                          </a:solidFill>
                          <a:effectLst/>
                          <a:latin typeface="Times New Roman" panose="02020603050405020304" pitchFamily="18" charset="0"/>
                        </a:rPr>
                        <a:t>iep</a:t>
                      </a:r>
                      <a:r>
                        <a:rPr lang="lv-LV" sz="1050" b="0" i="0" u="none" strike="noStrike" dirty="0">
                          <a:solidFill>
                            <a:srgbClr val="000000"/>
                          </a:solidFill>
                          <a:effectLst/>
                          <a:latin typeface="Times New Roman" panose="02020603050405020304" pitchFamily="18" charset="0"/>
                        </a:rPr>
                        <a:t>/50p) 6031553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0.52</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2</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4</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1.04</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863809334"/>
                  </a:ext>
                </a:extLst>
              </a:tr>
              <a:tr h="372404">
                <a:tc>
                  <a:txBody>
                    <a:bodyPr/>
                    <a:lstStyle/>
                    <a:p>
                      <a:pPr algn="r" fontAlgn="b"/>
                      <a:r>
                        <a:rPr lang="lv-LV" sz="900" b="0" i="0" u="none" strike="noStrike" dirty="0">
                          <a:solidFill>
                            <a:srgbClr val="000000"/>
                          </a:solidFill>
                          <a:effectLst/>
                          <a:latin typeface="Times New Roman" panose="02020603050405020304" pitchFamily="18" charset="0"/>
                        </a:rPr>
                        <a:t>11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it-IT" sz="1050" b="0" i="0" u="none" strike="noStrike">
                          <a:solidFill>
                            <a:srgbClr val="000000"/>
                          </a:solidFill>
                          <a:effectLst/>
                          <a:latin typeface="Times New Roman" panose="02020603050405020304" pitchFamily="18" charset="0"/>
                        </a:rPr>
                        <a:t>Adata biops.SUPER-CORE 18G, 15cm Pusautom. (701118150)</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47.19</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47.19</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467336208"/>
                  </a:ext>
                </a:extLst>
              </a:tr>
              <a:tr h="372404">
                <a:tc>
                  <a:txBody>
                    <a:bodyPr/>
                    <a:lstStyle/>
                    <a:p>
                      <a:pPr algn="r" fontAlgn="b"/>
                      <a:r>
                        <a:rPr lang="lv-LV" sz="900" b="0" i="0" u="none" strike="noStrike">
                          <a:solidFill>
                            <a:srgbClr val="000000"/>
                          </a:solidFill>
                          <a:effectLst/>
                          <a:latin typeface="Times New Roman" panose="02020603050405020304" pitchFamily="18" charset="0"/>
                        </a:rPr>
                        <a:t>12</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l" fontAlgn="b"/>
                      <a:r>
                        <a:rPr lang="lv-LV" sz="1050" b="0" i="0" u="none" strike="noStrike">
                          <a:solidFill>
                            <a:srgbClr val="000000"/>
                          </a:solidFill>
                          <a:effectLst/>
                          <a:latin typeface="Times New Roman" panose="02020603050405020304" pitchFamily="18" charset="0"/>
                        </a:rPr>
                        <a:t>Pl.fiks.drenu, universāls, SKATER FIX, N1 (5-16Fr drenām) 802500001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7.865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dirty="0">
                          <a:solidFill>
                            <a:srgbClr val="000000"/>
                          </a:solidFill>
                          <a:effectLst/>
                          <a:latin typeface="Times New Roman" panose="02020603050405020304" pitchFamily="18" charset="0"/>
                        </a:rPr>
                        <a:t>7.865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27665080"/>
                  </a:ext>
                </a:extLst>
              </a:tr>
              <a:tr h="353590">
                <a:tc>
                  <a:txBody>
                    <a:bodyPr/>
                    <a:lstStyle/>
                    <a:p>
                      <a:pPr algn="r" fontAlgn="b"/>
                      <a:r>
                        <a:rPr lang="lv-LV" sz="900" b="0" i="0" u="none" strike="noStrike">
                          <a:solidFill>
                            <a:srgbClr val="000000"/>
                          </a:solidFill>
                          <a:effectLst/>
                          <a:latin typeface="Times New Roman" panose="02020603050405020304" pitchFamily="18" charset="0"/>
                        </a:rPr>
                        <a:t>13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pt-BR" sz="1050" b="0" i="0" u="none" strike="noStrike">
                          <a:solidFill>
                            <a:srgbClr val="000000"/>
                          </a:solidFill>
                          <a:effectLst/>
                          <a:latin typeface="Times New Roman" panose="02020603050405020304" pitchFamily="18" charset="0"/>
                        </a:rPr>
                        <a:t>Adata biops.14G 10cm MN1410; MDM1410; N1 (oriģ/10)</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12.0395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12.0395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225879470"/>
                  </a:ext>
                </a:extLst>
              </a:tr>
              <a:tr h="190136">
                <a:tc>
                  <a:txBody>
                    <a:bodyPr/>
                    <a:lstStyle/>
                    <a:p>
                      <a:pPr algn="r" fontAlgn="b"/>
                      <a:r>
                        <a:rPr lang="lv-LV" sz="900" b="0" i="0" u="none" strike="noStrike">
                          <a:solidFill>
                            <a:srgbClr val="000000"/>
                          </a:solidFill>
                          <a:effectLst/>
                          <a:latin typeface="Times New Roman" panose="02020603050405020304" pitchFamily="18" charset="0"/>
                        </a:rPr>
                        <a:t>14</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Adata inj. garās 21G 0.8x120mm N1 (iep/100) - zaļās</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0.1936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0.1936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3114266862"/>
                  </a:ext>
                </a:extLst>
              </a:tr>
              <a:tr h="190136">
                <a:tc>
                  <a:txBody>
                    <a:bodyPr/>
                    <a:lstStyle/>
                    <a:p>
                      <a:pPr algn="r" fontAlgn="b"/>
                      <a:r>
                        <a:rPr lang="lv-LV" sz="900" b="0" i="0" u="none" strike="noStrike">
                          <a:solidFill>
                            <a:srgbClr val="000000"/>
                          </a:solidFill>
                          <a:effectLst/>
                          <a:latin typeface="Times New Roman" panose="02020603050405020304" pitchFamily="18" charset="0"/>
                        </a:rPr>
                        <a:t>15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pt-BR" sz="1050" b="0" i="0" u="none" strike="noStrike">
                          <a:solidFill>
                            <a:srgbClr val="000000"/>
                          </a:solidFill>
                          <a:effectLst/>
                          <a:latin typeface="Times New Roman" panose="02020603050405020304" pitchFamily="18" charset="0"/>
                        </a:rPr>
                        <a:t>Adata inj.20G 0.9x70mm v/l N100 (Sterican)</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6.75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r" fontAlgn="b"/>
                      <a:r>
                        <a:rPr lang="lv-LV" sz="1050" b="0" i="0" u="none" strike="noStrike" dirty="0">
                          <a:solidFill>
                            <a:srgbClr val="000000"/>
                          </a:solidFill>
                          <a:effectLst/>
                          <a:latin typeface="Times New Roman" panose="02020603050405020304" pitchFamily="18" charset="0"/>
                        </a:rPr>
                        <a:t>6.75</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581620930"/>
                  </a:ext>
                </a:extLst>
              </a:tr>
              <a:tr h="190136">
                <a:tc>
                  <a:txBody>
                    <a:bodyPr/>
                    <a:lstStyle/>
                    <a:p>
                      <a:pPr algn="r" fontAlgn="b"/>
                      <a:r>
                        <a:rPr lang="lv-LV" sz="900" b="0" i="0" u="none" strike="noStrike">
                          <a:solidFill>
                            <a:srgbClr val="000000"/>
                          </a:solidFill>
                          <a:effectLst/>
                          <a:latin typeface="Times New Roman" panose="02020603050405020304" pitchFamily="18" charset="0"/>
                        </a:rPr>
                        <a:t>16</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Biops.ierīce BARD MISSION 18Gx10cm N1 </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39.93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050" b="0" i="0" u="none" strike="noStrike">
                          <a:solidFill>
                            <a:srgbClr val="000000"/>
                          </a:solidFill>
                          <a:effectLst/>
                          <a:latin typeface="Times New Roman" panose="02020603050405020304" pitchFamily="18" charset="0"/>
                        </a:rPr>
                        <a:t>1</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050" b="0" i="0" u="none" strike="noStrike" dirty="0">
                          <a:solidFill>
                            <a:srgbClr val="000000"/>
                          </a:solidFill>
                          <a:effectLst/>
                          <a:latin typeface="Times New Roman" panose="02020603050405020304" pitchFamily="18" charset="0"/>
                        </a:rPr>
                        <a:t>39.93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658890684"/>
                  </a:ext>
                </a:extLst>
              </a:tr>
              <a:tr h="190136">
                <a:tc>
                  <a:txBody>
                    <a:bodyPr/>
                    <a:lstStyle/>
                    <a:p>
                      <a:pPr algn="r" fontAlgn="b"/>
                      <a:r>
                        <a:rPr lang="lv-LV" sz="900" b="0" i="0" u="none" strike="noStrike">
                          <a:solidFill>
                            <a:srgbClr val="000000"/>
                          </a:solidFill>
                          <a:effectLst/>
                          <a:latin typeface="Times New Roman" panose="02020603050405020304" pitchFamily="18" charset="0"/>
                        </a:rPr>
                        <a:t>17</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l" fontAlgn="b"/>
                      <a:r>
                        <a:rPr lang="lv-LV" sz="1050" b="0" i="0" u="none" strike="noStrike">
                          <a:solidFill>
                            <a:srgbClr val="000000"/>
                          </a:solidFill>
                          <a:effectLst/>
                          <a:latin typeface="Times New Roman" panose="02020603050405020304" pitchFamily="18" charset="0"/>
                        </a:rPr>
                        <a:t>Maska ķir. 3-slāņu ar gumijām nester.</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r" fontAlgn="b"/>
                      <a:r>
                        <a:rPr lang="lv-LV" sz="1050" b="0" i="0" u="none" strike="noStrike">
                          <a:solidFill>
                            <a:srgbClr val="000000"/>
                          </a:solidFill>
                          <a:effectLst/>
                          <a:latin typeface="Times New Roman" panose="02020603050405020304" pitchFamily="18" charset="0"/>
                        </a:rPr>
                        <a:t>0.03</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lv-LV" sz="1050" b="0" i="0" u="none" strike="noStrike">
                          <a:solidFill>
                            <a:srgbClr val="000000"/>
                          </a:solidFill>
                          <a:effectLst/>
                          <a:latin typeface="Times New Roman" panose="02020603050405020304" pitchFamily="18" charset="0"/>
                        </a:rPr>
                        <a:t>1</a:t>
                      </a:r>
                    </a:p>
                  </a:txBody>
                  <a:tcPr marL="6907" marR="6907" marT="6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lv-LV" sz="1050" b="0" i="0" u="none" strike="noStrike">
                          <a:solidFill>
                            <a:srgbClr val="000000"/>
                          </a:solidFill>
                          <a:effectLst/>
                          <a:latin typeface="Times New Roman" panose="02020603050405020304" pitchFamily="18" charset="0"/>
                        </a:rPr>
                        <a:t>gab.</a:t>
                      </a:r>
                    </a:p>
                  </a:txBody>
                  <a:tcPr marL="6907" marR="6907" marT="6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lv-LV" sz="1050" b="0" i="0" u="none" strike="noStrike">
                          <a:solidFill>
                            <a:srgbClr val="000000"/>
                          </a:solidFill>
                          <a:effectLst/>
                          <a:latin typeface="Times New Roman" panose="02020603050405020304" pitchFamily="18" charset="0"/>
                        </a:rPr>
                        <a:t>4</a:t>
                      </a:r>
                    </a:p>
                  </a:txBody>
                  <a:tcPr marL="6907" marR="6907" marT="6907" marB="0" anchor="b">
                    <a:lnL w="635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lv-LV" sz="1050" b="0" i="0" u="none" strike="noStrike" dirty="0">
                          <a:solidFill>
                            <a:srgbClr val="000000"/>
                          </a:solidFill>
                          <a:effectLst/>
                          <a:latin typeface="Times New Roman" panose="02020603050405020304" pitchFamily="18" charset="0"/>
                        </a:rPr>
                        <a:t>0.12</a:t>
                      </a:r>
                    </a:p>
                  </a:txBody>
                  <a:tcPr marL="6907" marR="6907" marT="6907"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1986942290"/>
                  </a:ext>
                </a:extLst>
              </a:tr>
            </a:tbl>
          </a:graphicData>
        </a:graphic>
      </p:graphicFrame>
    </p:spTree>
    <p:extLst>
      <p:ext uri="{BB962C8B-B14F-4D97-AF65-F5344CB8AC3E}">
        <p14:creationId xmlns:p14="http://schemas.microsoft.com/office/powerpoint/2010/main" val="191399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8320-AEAC-B157-56E8-3F964443FE97}"/>
              </a:ext>
            </a:extLst>
          </p:cNvPr>
          <p:cNvSpPr>
            <a:spLocks noGrp="1"/>
          </p:cNvSpPr>
          <p:nvPr>
            <p:ph type="title"/>
          </p:nvPr>
        </p:nvSpPr>
        <p:spPr>
          <a:xfrm>
            <a:off x="494070" y="348334"/>
            <a:ext cx="10515600" cy="1325563"/>
          </a:xfrm>
        </p:spPr>
        <p:txBody>
          <a:bodyPr/>
          <a:lstStyle/>
          <a:p>
            <a:r>
              <a:rPr lang="lv-LV" b="1" dirty="0"/>
              <a:t>Iekārtu nolietojums</a:t>
            </a:r>
            <a:r>
              <a:rPr lang="lv-LV" dirty="0"/>
              <a:t>, piemērs no ĀI iesnieguma</a:t>
            </a:r>
          </a:p>
        </p:txBody>
      </p:sp>
      <p:graphicFrame>
        <p:nvGraphicFramePr>
          <p:cNvPr id="5" name="Content Placeholder 4">
            <a:extLst>
              <a:ext uri="{FF2B5EF4-FFF2-40B4-BE49-F238E27FC236}">
                <a16:creationId xmlns:a16="http://schemas.microsoft.com/office/drawing/2014/main" id="{BD6EECE0-6572-4206-761E-751A0B906D57}"/>
              </a:ext>
            </a:extLst>
          </p:cNvPr>
          <p:cNvGraphicFramePr>
            <a:graphicFrameLocks noGrp="1"/>
          </p:cNvGraphicFramePr>
          <p:nvPr>
            <p:ph idx="1"/>
          </p:nvPr>
        </p:nvGraphicFramePr>
        <p:xfrm>
          <a:off x="838200" y="2016414"/>
          <a:ext cx="10515600" cy="3969760"/>
        </p:xfrm>
        <a:graphic>
          <a:graphicData uri="http://schemas.openxmlformats.org/drawingml/2006/table">
            <a:tbl>
              <a:tblPr/>
              <a:tblGrid>
                <a:gridCol w="588756">
                  <a:extLst>
                    <a:ext uri="{9D8B030D-6E8A-4147-A177-3AD203B41FA5}">
                      <a16:colId xmlns:a16="http://schemas.microsoft.com/office/drawing/2014/main" val="1558569295"/>
                    </a:ext>
                  </a:extLst>
                </a:gridCol>
                <a:gridCol w="2882270">
                  <a:extLst>
                    <a:ext uri="{9D8B030D-6E8A-4147-A177-3AD203B41FA5}">
                      <a16:colId xmlns:a16="http://schemas.microsoft.com/office/drawing/2014/main" val="3030656125"/>
                    </a:ext>
                  </a:extLst>
                </a:gridCol>
                <a:gridCol w="1816064">
                  <a:extLst>
                    <a:ext uri="{9D8B030D-6E8A-4147-A177-3AD203B41FA5}">
                      <a16:colId xmlns:a16="http://schemas.microsoft.com/office/drawing/2014/main" val="1439612339"/>
                    </a:ext>
                  </a:extLst>
                </a:gridCol>
                <a:gridCol w="1045702">
                  <a:extLst>
                    <a:ext uri="{9D8B030D-6E8A-4147-A177-3AD203B41FA5}">
                      <a16:colId xmlns:a16="http://schemas.microsoft.com/office/drawing/2014/main" val="3946815084"/>
                    </a:ext>
                  </a:extLst>
                </a:gridCol>
                <a:gridCol w="1045702">
                  <a:extLst>
                    <a:ext uri="{9D8B030D-6E8A-4147-A177-3AD203B41FA5}">
                      <a16:colId xmlns:a16="http://schemas.microsoft.com/office/drawing/2014/main" val="828355777"/>
                    </a:ext>
                  </a:extLst>
                </a:gridCol>
                <a:gridCol w="1045702">
                  <a:extLst>
                    <a:ext uri="{9D8B030D-6E8A-4147-A177-3AD203B41FA5}">
                      <a16:colId xmlns:a16="http://schemas.microsoft.com/office/drawing/2014/main" val="250836979"/>
                    </a:ext>
                  </a:extLst>
                </a:gridCol>
                <a:gridCol w="1045702">
                  <a:extLst>
                    <a:ext uri="{9D8B030D-6E8A-4147-A177-3AD203B41FA5}">
                      <a16:colId xmlns:a16="http://schemas.microsoft.com/office/drawing/2014/main" val="2002879715"/>
                    </a:ext>
                  </a:extLst>
                </a:gridCol>
                <a:gridCol w="1045702">
                  <a:extLst>
                    <a:ext uri="{9D8B030D-6E8A-4147-A177-3AD203B41FA5}">
                      <a16:colId xmlns:a16="http://schemas.microsoft.com/office/drawing/2014/main" val="3482600742"/>
                    </a:ext>
                  </a:extLst>
                </a:gridCol>
              </a:tblGrid>
              <a:tr h="184845">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a:noFill/>
                    </a:lnL>
                    <a:lnR w="6350" cap="flat" cmpd="sng" algn="ctr">
                      <a:solidFill>
                        <a:srgbClr val="A5A5A5"/>
                      </a:solidFill>
                      <a:prstDash val="solid"/>
                      <a:round/>
                      <a:headEnd type="none" w="med" len="med"/>
                      <a:tailEnd type="none" w="med" len="med"/>
                    </a:lnR>
                    <a:lnT>
                      <a:noFill/>
                    </a:lnT>
                    <a:lnB>
                      <a:noFill/>
                    </a:lnB>
                  </a:tcPr>
                </a:tc>
                <a:tc>
                  <a:txBody>
                    <a:bodyPr/>
                    <a:lstStyle/>
                    <a:p>
                      <a:pPr algn="l" fontAlgn="b"/>
                      <a:r>
                        <a:rPr lang="lv-LV" sz="1100" b="1" i="0" u="none" strike="noStrike">
                          <a:solidFill>
                            <a:srgbClr val="000000"/>
                          </a:solidFill>
                          <a:effectLst/>
                          <a:latin typeface="Times New Roman" panose="02020603050405020304" pitchFamily="18" charset="0"/>
                        </a:rPr>
                        <a:t>Laiks</a:t>
                      </a:r>
                    </a:p>
                  </a:txBody>
                  <a:tcPr marL="8802" marR="8802" marT="8802"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100" b="1" i="0" u="none" strike="noStrike">
                          <a:solidFill>
                            <a:srgbClr val="000000"/>
                          </a:solidFill>
                          <a:effectLst/>
                          <a:latin typeface="Times New Roman" panose="02020603050405020304" pitchFamily="18" charset="0"/>
                        </a:rPr>
                        <a:t>Formula</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100" b="1" i="0" u="none" strike="noStrike">
                          <a:solidFill>
                            <a:srgbClr val="000000"/>
                          </a:solidFill>
                          <a:effectLst/>
                          <a:latin typeface="Times New Roman" panose="02020603050405020304" pitchFamily="18" charset="0"/>
                        </a:rPr>
                        <a:t>Stundas</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100" b="1" i="0" u="none" strike="noStrike">
                          <a:solidFill>
                            <a:srgbClr val="000000"/>
                          </a:solidFill>
                          <a:effectLst/>
                          <a:latin typeface="Times New Roman" panose="02020603050405020304" pitchFamily="18" charset="0"/>
                        </a:rPr>
                        <a:t>Minūtes</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100" b="1" i="0" u="none" strike="noStrike">
                          <a:solidFill>
                            <a:srgbClr val="000000"/>
                          </a:solidFill>
                          <a:effectLst/>
                          <a:latin typeface="Times New Roman" panose="02020603050405020304" pitchFamily="18" charset="0"/>
                        </a:rPr>
                        <a:t>Piezīmes</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w="635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a:noFill/>
                    </a:lnL>
                    <a:lnR>
                      <a:noFill/>
                    </a:lnR>
                    <a:lnT>
                      <a:noFill/>
                    </a:lnT>
                    <a:lnB>
                      <a:noFill/>
                    </a:lnB>
                  </a:tcPr>
                </a:tc>
                <a:extLst>
                  <a:ext uri="{0D108BD9-81ED-4DB2-BD59-A6C34878D82A}">
                    <a16:rowId xmlns:a16="http://schemas.microsoft.com/office/drawing/2014/main" val="2344010641"/>
                  </a:ext>
                </a:extLst>
              </a:tr>
              <a:tr h="184845">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a:noFill/>
                    </a:lnL>
                    <a:lnR w="6350" cap="flat" cmpd="sng" algn="ctr">
                      <a:solidFill>
                        <a:srgbClr val="A5A5A5"/>
                      </a:solidFill>
                      <a:prstDash val="solid"/>
                      <a:round/>
                      <a:headEnd type="none" w="med" len="med"/>
                      <a:tailEnd type="none" w="med" len="med"/>
                    </a:lnR>
                    <a:lnT>
                      <a:noFill/>
                    </a:lnT>
                    <a:lnB>
                      <a:noFill/>
                    </a:lnB>
                  </a:tcPr>
                </a:tc>
                <a:tc>
                  <a:txBody>
                    <a:bodyPr/>
                    <a:lstStyle/>
                    <a:p>
                      <a:pPr algn="l" fontAlgn="ctr"/>
                      <a:r>
                        <a:rPr lang="lv-LV" sz="1100" b="0" i="0" u="none" strike="noStrike">
                          <a:solidFill>
                            <a:srgbClr val="000000"/>
                          </a:solidFill>
                          <a:effectLst/>
                          <a:latin typeface="Times New Roman" panose="02020603050405020304" pitchFamily="18" charset="0"/>
                        </a:rPr>
                        <a:t>10 gadu darba dienas darba laikā</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ctr"/>
                      <a:r>
                        <a:rPr lang="lv-LV" sz="1100" b="0" i="0" u="none" strike="noStrike">
                          <a:solidFill>
                            <a:srgbClr val="000000"/>
                          </a:solidFill>
                          <a:effectLst/>
                          <a:latin typeface="Times New Roman" panose="02020603050405020304" pitchFamily="18" charset="0"/>
                        </a:rPr>
                        <a:t>254d.d.gadā*8stundas*10 gadi</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20320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1219200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endParaRPr lang="lv-LV" sz="1100" b="0" i="0" u="none" strike="noStrike">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w="635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a:noFill/>
                    </a:lnL>
                    <a:lnR>
                      <a:noFill/>
                    </a:lnR>
                    <a:lnT>
                      <a:noFill/>
                    </a:lnT>
                    <a:lnB>
                      <a:noFill/>
                    </a:lnB>
                  </a:tcPr>
                </a:tc>
                <a:extLst>
                  <a:ext uri="{0D108BD9-81ED-4DB2-BD59-A6C34878D82A}">
                    <a16:rowId xmlns:a16="http://schemas.microsoft.com/office/drawing/2014/main" val="3569974361"/>
                  </a:ext>
                </a:extLst>
              </a:tr>
              <a:tr h="184845">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a:noFill/>
                    </a:lnL>
                    <a:lnR w="6350" cap="flat" cmpd="sng" algn="ctr">
                      <a:solidFill>
                        <a:srgbClr val="A5A5A5"/>
                      </a:solidFill>
                      <a:prstDash val="solid"/>
                      <a:round/>
                      <a:headEnd type="none" w="med" len="med"/>
                      <a:tailEnd type="none" w="med" len="med"/>
                    </a:lnR>
                    <a:lnT>
                      <a:noFill/>
                    </a:lnT>
                    <a:lnB>
                      <a:noFill/>
                    </a:lnB>
                  </a:tcPr>
                </a:tc>
                <a:tc>
                  <a:txBody>
                    <a:bodyPr/>
                    <a:lstStyle/>
                    <a:p>
                      <a:pPr algn="l" fontAlgn="ctr"/>
                      <a:r>
                        <a:rPr lang="lv-LV" sz="1100" b="0" i="0" u="none" strike="noStrike">
                          <a:solidFill>
                            <a:srgbClr val="000000"/>
                          </a:solidFill>
                          <a:effectLst/>
                          <a:latin typeface="Times New Roman" panose="02020603050405020304" pitchFamily="18" charset="0"/>
                        </a:rPr>
                        <a:t>8 gadu darba dienas darba laikā</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100" b="0" i="0" u="none" strike="noStrike">
                          <a:solidFill>
                            <a:srgbClr val="000000"/>
                          </a:solidFill>
                          <a:effectLst/>
                          <a:latin typeface="Times New Roman" panose="02020603050405020304" pitchFamily="18" charset="0"/>
                        </a:rPr>
                        <a:t>254d.d.gadā*8stundas*8 gadi</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16256</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975360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lv-LV" sz="1100" b="0" i="0" u="none" strike="noStrike">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w="6350" cap="flat" cmpd="sng" algn="ctr">
                      <a:solidFill>
                        <a:srgbClr val="A5A5A5"/>
                      </a:solidFill>
                      <a:prstDash val="solid"/>
                      <a:round/>
                      <a:headEnd type="none" w="med" len="med"/>
                      <a:tailEnd type="none" w="med" len="med"/>
                    </a:lnL>
                    <a:lnR>
                      <a:noFill/>
                    </a:lnR>
                    <a:lnT>
                      <a:noFill/>
                    </a:lnT>
                    <a:lnB>
                      <a:noFill/>
                    </a:lnB>
                  </a:tcPr>
                </a:tc>
                <a:tc>
                  <a:txBody>
                    <a:bodyPr/>
                    <a:lstStyle/>
                    <a:p>
                      <a:pPr algn="l"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a:noFill/>
                    </a:lnT>
                    <a:lnB>
                      <a:noFill/>
                    </a:lnB>
                  </a:tcPr>
                </a:tc>
                <a:extLst>
                  <a:ext uri="{0D108BD9-81ED-4DB2-BD59-A6C34878D82A}">
                    <a16:rowId xmlns:a16="http://schemas.microsoft.com/office/drawing/2014/main" val="3165047691"/>
                  </a:ext>
                </a:extLst>
              </a:tr>
              <a:tr h="177803">
                <a:tc>
                  <a:txBody>
                    <a:bodyPr/>
                    <a:lstStyle/>
                    <a:p>
                      <a:pPr algn="l"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w="6350" cap="flat" cmpd="sng" algn="ctr">
                      <a:solidFill>
                        <a:srgbClr val="A5A5A5"/>
                      </a:solidFill>
                      <a:prstDash val="solid"/>
                      <a:round/>
                      <a:headEnd type="none" w="med" len="med"/>
                      <a:tailEnd type="none" w="med" len="med"/>
                    </a:lnR>
                    <a:lnT>
                      <a:noFill/>
                    </a:lnT>
                    <a:lnB>
                      <a:noFill/>
                    </a:lnB>
                  </a:tcPr>
                </a:tc>
                <a:tc>
                  <a:txBody>
                    <a:bodyPr/>
                    <a:lstStyle/>
                    <a:p>
                      <a:pPr algn="l" fontAlgn="ctr"/>
                      <a:r>
                        <a:rPr lang="lv-LV" sz="1100" b="0" i="0" u="none" strike="noStrike">
                          <a:solidFill>
                            <a:srgbClr val="000000"/>
                          </a:solidFill>
                          <a:effectLst/>
                          <a:latin typeface="Times New Roman" panose="02020603050405020304" pitchFamily="18" charset="0"/>
                        </a:rPr>
                        <a:t>5 gadu darba dienas darba laikā</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ctr"/>
                      <a:r>
                        <a:rPr lang="lv-LV" sz="1100" b="0" i="0" u="none" strike="noStrike">
                          <a:solidFill>
                            <a:srgbClr val="000000"/>
                          </a:solidFill>
                          <a:effectLst/>
                          <a:latin typeface="Times New Roman" panose="02020603050405020304" pitchFamily="18" charset="0"/>
                        </a:rPr>
                        <a:t>254d.d.gadā*8stundas*5 gadi</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10160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609600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endParaRPr lang="lv-LV" sz="1100" b="0" i="0" u="none" strike="noStrike">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w="635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a:noFill/>
                    </a:lnL>
                    <a:lnR>
                      <a:noFill/>
                    </a:lnR>
                    <a:lnT>
                      <a:noFill/>
                    </a:lnT>
                    <a:lnB>
                      <a:noFill/>
                    </a:lnB>
                  </a:tcPr>
                </a:tc>
                <a:extLst>
                  <a:ext uri="{0D108BD9-81ED-4DB2-BD59-A6C34878D82A}">
                    <a16:rowId xmlns:a16="http://schemas.microsoft.com/office/drawing/2014/main" val="1706711313"/>
                  </a:ext>
                </a:extLst>
              </a:tr>
              <a:tr h="177803">
                <a:tc>
                  <a:txBody>
                    <a:bodyPr/>
                    <a:lstStyle/>
                    <a:p>
                      <a:pPr algn="l"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w="6350" cap="flat" cmpd="sng" algn="ctr">
                      <a:solidFill>
                        <a:srgbClr val="A5A5A5"/>
                      </a:solidFill>
                      <a:prstDash val="solid"/>
                      <a:round/>
                      <a:headEnd type="none" w="med" len="med"/>
                      <a:tailEnd type="none" w="med" len="med"/>
                    </a:lnR>
                    <a:lnT>
                      <a:noFill/>
                    </a:lnT>
                    <a:lnB>
                      <a:noFill/>
                    </a:lnB>
                  </a:tcPr>
                </a:tc>
                <a:tc>
                  <a:txBody>
                    <a:bodyPr/>
                    <a:lstStyle/>
                    <a:p>
                      <a:pPr algn="l" fontAlgn="ctr"/>
                      <a:r>
                        <a:rPr lang="lv-LV" sz="1100" b="0" i="0" u="none" strike="noStrike">
                          <a:solidFill>
                            <a:srgbClr val="000000"/>
                          </a:solidFill>
                          <a:effectLst/>
                          <a:latin typeface="Times New Roman" panose="02020603050405020304" pitchFamily="18" charset="0"/>
                        </a:rPr>
                        <a:t>2 gadu darba dienas darba laikā</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100" b="0" i="0" u="none" strike="noStrike">
                          <a:solidFill>
                            <a:srgbClr val="000000"/>
                          </a:solidFill>
                          <a:effectLst/>
                          <a:latin typeface="Times New Roman" panose="02020603050405020304" pitchFamily="18" charset="0"/>
                        </a:rPr>
                        <a:t>254d.d.gadā*8stundas*2 gadi</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4064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243840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endParaRPr lang="lv-LV" sz="1100" b="0" i="0" u="none" strike="noStrike">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lv-LV" sz="1100" b="0" i="0" u="none" strike="noStrike">
                        <a:solidFill>
                          <a:srgbClr val="000000"/>
                        </a:solidFill>
                        <a:effectLst/>
                        <a:latin typeface="Times New Roman" panose="02020603050405020304" pitchFamily="18" charset="0"/>
                      </a:endParaRPr>
                    </a:p>
                  </a:txBody>
                  <a:tcPr marL="8802" marR="8802" marT="8802" marB="0" anchor="b">
                    <a:lnL w="6350" cap="flat" cmpd="sng" algn="ctr">
                      <a:solidFill>
                        <a:srgbClr val="A5A5A5"/>
                      </a:solidFill>
                      <a:prstDash val="solid"/>
                      <a:round/>
                      <a:headEnd type="none" w="med" len="med"/>
                      <a:tailEnd type="none" w="med" len="med"/>
                    </a:lnL>
                    <a:lnR>
                      <a:noFill/>
                    </a:lnR>
                    <a:lnT>
                      <a:noFill/>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a:noFill/>
                    </a:lnT>
                    <a:lnB>
                      <a:noFill/>
                    </a:lnB>
                  </a:tcPr>
                </a:tc>
                <a:extLst>
                  <a:ext uri="{0D108BD9-81ED-4DB2-BD59-A6C34878D82A}">
                    <a16:rowId xmlns:a16="http://schemas.microsoft.com/office/drawing/2014/main" val="2191206183"/>
                  </a:ext>
                </a:extLst>
              </a:tr>
              <a:tr h="177803">
                <a:tc>
                  <a:txBody>
                    <a:bodyPr/>
                    <a:lstStyle/>
                    <a:p>
                      <a:pPr algn="l"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a:noFill/>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w="6350" cap="flat" cmpd="sng" algn="ctr">
                      <a:solidFill>
                        <a:srgbClr val="A5A5A5"/>
                      </a:solidFill>
                      <a:prstDash val="solid"/>
                      <a:round/>
                      <a:headEnd type="none" w="med" len="med"/>
                      <a:tailEnd type="none" w="med" len="med"/>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w="6350" cap="flat" cmpd="sng" algn="ctr">
                      <a:solidFill>
                        <a:srgbClr val="A5A5A5"/>
                      </a:solidFill>
                      <a:prstDash val="solid"/>
                      <a:round/>
                      <a:headEnd type="none" w="med" len="med"/>
                      <a:tailEnd type="none" w="med" len="med"/>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w="6350" cap="flat" cmpd="sng" algn="ctr">
                      <a:solidFill>
                        <a:srgbClr val="A5A5A5"/>
                      </a:solidFill>
                      <a:prstDash val="solid"/>
                      <a:round/>
                      <a:headEnd type="none" w="med" len="med"/>
                      <a:tailEnd type="none" w="med" len="med"/>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w="6350" cap="flat" cmpd="sng" algn="ctr">
                      <a:solidFill>
                        <a:srgbClr val="A5A5A5"/>
                      </a:solidFill>
                      <a:prstDash val="solid"/>
                      <a:round/>
                      <a:headEnd type="none" w="med" len="med"/>
                      <a:tailEnd type="none" w="med" len="med"/>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w="6350" cap="flat" cmpd="sng" algn="ctr">
                      <a:solidFill>
                        <a:srgbClr val="A5A5A5"/>
                      </a:solidFill>
                      <a:prstDash val="solid"/>
                      <a:round/>
                      <a:headEnd type="none" w="med" len="med"/>
                      <a:tailEnd type="none" w="med" len="med"/>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a:noFill/>
                    </a:lnT>
                    <a:lnB>
                      <a:noFill/>
                    </a:lnB>
                  </a:tcPr>
                </a:tc>
                <a:tc>
                  <a:txBody>
                    <a:bodyPr/>
                    <a:lstStyle/>
                    <a:p>
                      <a:pPr algn="ctr" fontAlgn="ctr"/>
                      <a:endParaRPr lang="lv-LV" sz="1100" b="1" i="0" u="none" strike="noStrike">
                        <a:solidFill>
                          <a:srgbClr val="000000"/>
                        </a:solidFill>
                        <a:effectLst/>
                        <a:latin typeface="Times New Roman" panose="02020603050405020304" pitchFamily="18" charset="0"/>
                      </a:endParaRPr>
                    </a:p>
                  </a:txBody>
                  <a:tcPr marL="8802" marR="8802" marT="8802" marB="0" anchor="ctr">
                    <a:lnL>
                      <a:noFill/>
                    </a:lnL>
                    <a:lnR>
                      <a:noFill/>
                    </a:lnR>
                    <a:lnT>
                      <a:noFill/>
                    </a:lnT>
                    <a:lnB>
                      <a:noFill/>
                    </a:lnB>
                  </a:tcPr>
                </a:tc>
                <a:extLst>
                  <a:ext uri="{0D108BD9-81ED-4DB2-BD59-A6C34878D82A}">
                    <a16:rowId xmlns:a16="http://schemas.microsoft.com/office/drawing/2014/main" val="3333326323"/>
                  </a:ext>
                </a:extLst>
              </a:tr>
              <a:tr h="177803">
                <a:tc gridSpan="8">
                  <a:txBody>
                    <a:bodyPr/>
                    <a:lstStyle/>
                    <a:p>
                      <a:pPr algn="l" fontAlgn="ctr"/>
                      <a:r>
                        <a:rPr lang="lv-LV" sz="1100" b="1" i="0" u="none" strike="noStrike">
                          <a:solidFill>
                            <a:srgbClr val="000000"/>
                          </a:solidFill>
                          <a:effectLst/>
                          <a:latin typeface="Times New Roman" panose="02020603050405020304" pitchFamily="18" charset="0"/>
                        </a:rPr>
                        <a:t>Pakalpojuma sniegšanai nepieciešamie pamatlīdzekļi un vairākas reizes lietojamās medicīniskās ierīces:</a:t>
                      </a:r>
                    </a:p>
                  </a:txBody>
                  <a:tcPr marL="8802" marR="8802" marT="880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060263914"/>
                  </a:ext>
                </a:extLst>
              </a:tr>
              <a:tr h="1663601">
                <a:tc>
                  <a:txBody>
                    <a:bodyPr/>
                    <a:lstStyle/>
                    <a:p>
                      <a:pPr algn="ctr" fontAlgn="ctr"/>
                      <a:r>
                        <a:rPr lang="lv-LV" sz="1100" b="1" i="0" u="none" strike="noStrike">
                          <a:solidFill>
                            <a:srgbClr val="000000"/>
                          </a:solidFill>
                          <a:effectLst/>
                          <a:latin typeface="Times New Roman" panose="02020603050405020304" pitchFamily="18" charset="0"/>
                        </a:rPr>
                        <a:t>Nr.p.k.</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dirty="0">
                          <a:solidFill>
                            <a:srgbClr val="000000"/>
                          </a:solidFill>
                          <a:effectLst/>
                          <a:latin typeface="Times New Roman" panose="02020603050405020304" pitchFamily="18" charset="0"/>
                        </a:rPr>
                        <a:t>Pakalpojumu sniegšanai nepieciešamo pamatlīdzekļu un vairākas reizes lietojamo</a:t>
                      </a:r>
                      <a:r>
                        <a:rPr lang="lv-LV" sz="1100" b="0" i="0" u="none" strike="noStrike" dirty="0">
                          <a:solidFill>
                            <a:srgbClr val="FF0000"/>
                          </a:solidFill>
                          <a:effectLst/>
                          <a:latin typeface="Times New Roman" panose="02020603050405020304" pitchFamily="18" charset="0"/>
                        </a:rPr>
                        <a:t> </a:t>
                      </a:r>
                      <a:r>
                        <a:rPr lang="lv-LV" sz="1100" b="0" i="0" u="none" strike="noStrike" dirty="0">
                          <a:solidFill>
                            <a:srgbClr val="000000"/>
                          </a:solidFill>
                          <a:effectLst/>
                          <a:latin typeface="Times New Roman" panose="02020603050405020304" pitchFamily="18" charset="0"/>
                        </a:rPr>
                        <a:t>medicīnisko ierīču nosaukums</a:t>
                      </a:r>
                      <a:endParaRPr lang="lv-LV" sz="1100" b="1" i="0" u="none" strike="noStrike" dirty="0">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a:solidFill>
                            <a:srgbClr val="000000"/>
                          </a:solidFill>
                          <a:effectLst/>
                          <a:latin typeface="Times New Roman" panose="02020603050405020304" pitchFamily="18" charset="0"/>
                        </a:rPr>
                        <a:t>Iegādes cena, EUR</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a:solidFill>
                            <a:srgbClr val="000000"/>
                          </a:solidFill>
                          <a:effectLst/>
                          <a:latin typeface="Times New Roman" panose="02020603050405020304" pitchFamily="18" charset="0"/>
                        </a:rPr>
                        <a:t>Maksimāli veicamais Pakalpojumu skaits vai ekspluatācijas laiks </a:t>
                      </a:r>
                      <a:r>
                        <a:rPr lang="lv-LV" sz="1100" b="0" i="0" u="none" strike="noStrike">
                          <a:solidFill>
                            <a:srgbClr val="2F75B5"/>
                          </a:solidFill>
                          <a:effectLst/>
                          <a:latin typeface="Times New Roman" panose="02020603050405020304" pitchFamily="18" charset="0"/>
                        </a:rPr>
                        <a:t>(stundas dienā)</a:t>
                      </a:r>
                      <a:r>
                        <a:rPr lang="lv-LV" sz="1100" b="0" i="0" u="none" strike="noStrike">
                          <a:solidFill>
                            <a:srgbClr val="000000"/>
                          </a:solidFill>
                          <a:effectLst/>
                          <a:latin typeface="Times New Roman" panose="02020603050405020304" pitchFamily="18" charset="0"/>
                        </a:rPr>
                        <a:t> (atbilstoši tehniskai dokumentācija)</a:t>
                      </a:r>
                      <a:endParaRPr lang="lv-LV" sz="1100" b="1" i="0" u="none" strike="noStrike">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a:solidFill>
                            <a:srgbClr val="000000"/>
                          </a:solidFill>
                          <a:effectLst/>
                          <a:latin typeface="Times New Roman" panose="02020603050405020304" pitchFamily="18" charset="0"/>
                        </a:rPr>
                        <a:t>Noslogojums konkrētā pakalpojumā (minūtēs)</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a:solidFill>
                            <a:srgbClr val="000000"/>
                          </a:solidFill>
                          <a:effectLst/>
                          <a:latin typeface="Times New Roman" panose="02020603050405020304" pitchFamily="18" charset="0"/>
                        </a:rPr>
                        <a:t>Vienas minūtes  vērtība, EUR</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a:solidFill>
                            <a:srgbClr val="000000"/>
                          </a:solidFill>
                          <a:effectLst/>
                          <a:latin typeface="Times New Roman" panose="02020603050405020304" pitchFamily="18" charset="0"/>
                        </a:rPr>
                        <a:t>Viena pakalpojuma  izmaksas, EUR</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tc>
                  <a:txBody>
                    <a:bodyPr/>
                    <a:lstStyle/>
                    <a:p>
                      <a:pPr algn="ctr" fontAlgn="ctr"/>
                      <a:r>
                        <a:rPr lang="lv-LV" sz="1100" b="1" i="0" u="none" strike="noStrike">
                          <a:solidFill>
                            <a:srgbClr val="000000"/>
                          </a:solidFill>
                          <a:effectLst/>
                          <a:latin typeface="Times New Roman" panose="02020603050405020304" pitchFamily="18" charset="0"/>
                        </a:rPr>
                        <a:t>N</a:t>
                      </a:r>
                      <a:r>
                        <a:rPr lang="lv-LV" sz="1100" b="0" i="0" u="none" strike="noStrike" baseline="-25000">
                          <a:solidFill>
                            <a:srgbClr val="000000"/>
                          </a:solidFill>
                          <a:effectLst/>
                          <a:latin typeface="Times New Roman" panose="02020603050405020304" pitchFamily="18" charset="0"/>
                        </a:rPr>
                        <a:t>m</a:t>
                      </a:r>
                      <a:endParaRPr lang="lv-LV" sz="1100" b="1" i="0" u="none" strike="noStrike">
                        <a:solidFill>
                          <a:srgbClr val="000000"/>
                        </a:solidFill>
                        <a:effectLst/>
                        <a:latin typeface="Times New Roman" panose="02020603050405020304" pitchFamily="18" charset="0"/>
                      </a:endParaRP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2EFDA"/>
                    </a:solidFill>
                  </a:tcPr>
                </a:tc>
                <a:extLst>
                  <a:ext uri="{0D108BD9-81ED-4DB2-BD59-A6C34878D82A}">
                    <a16:rowId xmlns:a16="http://schemas.microsoft.com/office/drawing/2014/main" val="3739415922"/>
                  </a:ext>
                </a:extLst>
              </a:tr>
              <a:tr h="346804">
                <a:tc>
                  <a:txBody>
                    <a:bodyPr/>
                    <a:lstStyle/>
                    <a:p>
                      <a:pPr algn="ctr" fontAlgn="ctr"/>
                      <a:r>
                        <a:rPr lang="lv-LV" sz="1100" b="0" i="0" u="none" strike="noStrike">
                          <a:solidFill>
                            <a:srgbClr val="000000"/>
                          </a:solidFill>
                          <a:effectLst/>
                          <a:latin typeface="Times New Roman" panose="02020603050405020304" pitchFamily="18" charset="0"/>
                        </a:rPr>
                        <a:t>1</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sv-SE" sz="1100" b="0" i="0" u="none" strike="noStrike">
                          <a:solidFill>
                            <a:srgbClr val="000000"/>
                          </a:solidFill>
                          <a:effectLst/>
                          <a:latin typeface="Times New Roman" panose="02020603050405020304" pitchFamily="18" charset="0"/>
                        </a:rPr>
                        <a:t>Datortomogrāfs 64 slāņu, Revolution Maxima, GE</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845790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10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90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dirty="0">
                          <a:solidFill>
                            <a:srgbClr val="000000"/>
                          </a:solidFill>
                          <a:effectLst/>
                          <a:latin typeface="Times New Roman" panose="02020603050405020304" pitchFamily="18" charset="0"/>
                        </a:rPr>
                        <a:t>0.693725394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62.43528543</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62.44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3642568768"/>
                  </a:ext>
                </a:extLst>
              </a:tr>
              <a:tr h="346804">
                <a:tc>
                  <a:txBody>
                    <a:bodyPr/>
                    <a:lstStyle/>
                    <a:p>
                      <a:pPr algn="ctr" fontAlgn="ctr"/>
                      <a:r>
                        <a:rPr lang="lv-LV" sz="1100" b="0" i="0" u="none" strike="noStrike">
                          <a:solidFill>
                            <a:srgbClr val="000000"/>
                          </a:solidFill>
                          <a:effectLst/>
                          <a:latin typeface="Times New Roman" panose="02020603050405020304" pitchFamily="18" charset="0"/>
                        </a:rPr>
                        <a:t>2</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Komplekts rtg aizsarglīdzekļu: veste, svārki, apkakle, rozā RA631, RA614, Mavig</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1137.4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10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90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0.000932907</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0.083961614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100" b="0" i="0" u="none" strike="noStrike">
                          <a:solidFill>
                            <a:srgbClr val="000000"/>
                          </a:solidFill>
                          <a:effectLst/>
                          <a:latin typeface="Times New Roman" panose="02020603050405020304" pitchFamily="18" charset="0"/>
                        </a:rPr>
                        <a:t>0.08</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24684147"/>
                  </a:ext>
                </a:extLst>
              </a:tr>
              <a:tr h="346804">
                <a:tc>
                  <a:txBody>
                    <a:bodyPr/>
                    <a:lstStyle/>
                    <a:p>
                      <a:pPr algn="ctr" fontAlgn="ctr"/>
                      <a:r>
                        <a:rPr lang="lv-LV" sz="1100" b="0" i="0" u="none" strike="noStrike">
                          <a:solidFill>
                            <a:srgbClr val="000000"/>
                          </a:solidFill>
                          <a:effectLst/>
                          <a:latin typeface="Times New Roman" panose="02020603050405020304" pitchFamily="18" charset="0"/>
                        </a:rPr>
                        <a:t>3</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Komplekts rtg aizsarglīdzekļu: veste, svārki, apkakle, rozā RA631, RA614, Mavig</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1137.4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10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90</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0.000932907</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a:solidFill>
                            <a:srgbClr val="000000"/>
                          </a:solidFill>
                          <a:effectLst/>
                          <a:latin typeface="Times New Roman" panose="02020603050405020304" pitchFamily="18" charset="0"/>
                        </a:rPr>
                        <a:t>0.083961614</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100" b="0" i="0" u="none" strike="noStrike" dirty="0">
                          <a:solidFill>
                            <a:srgbClr val="000000"/>
                          </a:solidFill>
                          <a:effectLst/>
                          <a:latin typeface="Times New Roman" panose="02020603050405020304" pitchFamily="18" charset="0"/>
                        </a:rPr>
                        <a:t>0.08</a:t>
                      </a:r>
                    </a:p>
                  </a:txBody>
                  <a:tcPr marL="8802" marR="8802" marT="8802"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131513681"/>
                  </a:ext>
                </a:extLst>
              </a:tr>
            </a:tbl>
          </a:graphicData>
        </a:graphic>
      </p:graphicFrame>
    </p:spTree>
    <p:extLst>
      <p:ext uri="{BB962C8B-B14F-4D97-AF65-F5344CB8AC3E}">
        <p14:creationId xmlns:p14="http://schemas.microsoft.com/office/powerpoint/2010/main" val="87912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1408-44E2-FE76-93DC-9E109CAC7594}"/>
              </a:ext>
            </a:extLst>
          </p:cNvPr>
          <p:cNvSpPr>
            <a:spLocks noGrp="1"/>
          </p:cNvSpPr>
          <p:nvPr>
            <p:ph type="title"/>
          </p:nvPr>
        </p:nvSpPr>
        <p:spPr/>
        <p:txBody>
          <a:bodyPr/>
          <a:lstStyle/>
          <a:p>
            <a:r>
              <a:rPr kumimoji="0" lang="lv-LV" sz="2800" b="1" i="0" u="none" strike="noStrike" kern="1200" cap="none" spc="0" normalizeH="0" baseline="0" noProof="0" dirty="0">
                <a:ln>
                  <a:noFill/>
                </a:ln>
                <a:solidFill>
                  <a:srgbClr val="003D52"/>
                </a:solidFill>
                <a:effectLst/>
                <a:uLnTx/>
                <a:uFillTx/>
                <a:latin typeface="Calibri Light"/>
                <a:ea typeface="+mj-ea"/>
                <a:cs typeface="+mj-cs"/>
              </a:rPr>
              <a:t>Medicīnas personāla darba laiks, salīdzinājums no 2 ĀI </a:t>
            </a:r>
            <a:r>
              <a:rPr kumimoji="0" lang="lv-LV" sz="1600" b="0" i="0" u="none" strike="noStrike" kern="1200" cap="none" spc="0" normalizeH="0" baseline="0" noProof="0" dirty="0">
                <a:ln>
                  <a:noFill/>
                </a:ln>
                <a:solidFill>
                  <a:srgbClr val="003D52"/>
                </a:solidFill>
                <a:effectLst/>
                <a:uLnTx/>
                <a:uFillTx/>
                <a:latin typeface="Calibri Light"/>
                <a:ea typeface="+mj-ea"/>
                <a:cs typeface="+mj-cs"/>
              </a:rPr>
              <a:t>(Kakla un krūšu kurvja, vēdera dobuma, mazā iegurņa orgānu, mugurkaulāja un muguras smadzeņu, kaulu-locītavu sistēmas punkcija, biopsija vai perkutāna drenāža CT kontrolē)</a:t>
            </a:r>
            <a:endParaRPr lang="lv-LV" dirty="0"/>
          </a:p>
        </p:txBody>
      </p:sp>
      <p:graphicFrame>
        <p:nvGraphicFramePr>
          <p:cNvPr id="5" name="Content Placeholder 4">
            <a:extLst>
              <a:ext uri="{FF2B5EF4-FFF2-40B4-BE49-F238E27FC236}">
                <a16:creationId xmlns:a16="http://schemas.microsoft.com/office/drawing/2014/main" id="{90E4C890-F777-0313-1CC9-BDE7FA6DADF1}"/>
              </a:ext>
            </a:extLst>
          </p:cNvPr>
          <p:cNvGraphicFramePr>
            <a:graphicFrameLocks noGrp="1"/>
          </p:cNvGraphicFramePr>
          <p:nvPr>
            <p:ph idx="1"/>
          </p:nvPr>
        </p:nvGraphicFramePr>
        <p:xfrm>
          <a:off x="838200" y="2064914"/>
          <a:ext cx="10515600" cy="1876008"/>
        </p:xfrm>
        <a:graphic>
          <a:graphicData uri="http://schemas.openxmlformats.org/drawingml/2006/table">
            <a:tbl>
              <a:tblPr/>
              <a:tblGrid>
                <a:gridCol w="783540">
                  <a:extLst>
                    <a:ext uri="{9D8B030D-6E8A-4147-A177-3AD203B41FA5}">
                      <a16:colId xmlns:a16="http://schemas.microsoft.com/office/drawing/2014/main" val="1361405830"/>
                    </a:ext>
                  </a:extLst>
                </a:gridCol>
                <a:gridCol w="2823230">
                  <a:extLst>
                    <a:ext uri="{9D8B030D-6E8A-4147-A177-3AD203B41FA5}">
                      <a16:colId xmlns:a16="http://schemas.microsoft.com/office/drawing/2014/main" val="577715435"/>
                    </a:ext>
                  </a:extLst>
                </a:gridCol>
                <a:gridCol w="2089439">
                  <a:extLst>
                    <a:ext uri="{9D8B030D-6E8A-4147-A177-3AD203B41FA5}">
                      <a16:colId xmlns:a16="http://schemas.microsoft.com/office/drawing/2014/main" val="380120598"/>
                    </a:ext>
                  </a:extLst>
                </a:gridCol>
                <a:gridCol w="2714405">
                  <a:extLst>
                    <a:ext uri="{9D8B030D-6E8A-4147-A177-3AD203B41FA5}">
                      <a16:colId xmlns:a16="http://schemas.microsoft.com/office/drawing/2014/main" val="1237242983"/>
                    </a:ext>
                  </a:extLst>
                </a:gridCol>
                <a:gridCol w="957660">
                  <a:extLst>
                    <a:ext uri="{9D8B030D-6E8A-4147-A177-3AD203B41FA5}">
                      <a16:colId xmlns:a16="http://schemas.microsoft.com/office/drawing/2014/main" val="2597195264"/>
                    </a:ext>
                  </a:extLst>
                </a:gridCol>
                <a:gridCol w="1147326">
                  <a:extLst>
                    <a:ext uri="{9D8B030D-6E8A-4147-A177-3AD203B41FA5}">
                      <a16:colId xmlns:a16="http://schemas.microsoft.com/office/drawing/2014/main" val="2393304597"/>
                    </a:ext>
                  </a:extLst>
                </a:gridCol>
              </a:tblGrid>
              <a:tr h="550669">
                <a:tc>
                  <a:txBody>
                    <a:bodyPr/>
                    <a:lstStyle/>
                    <a:p>
                      <a:pPr algn="ctr" fontAlgn="ctr"/>
                      <a:r>
                        <a:rPr lang="lv-LV" sz="1200" b="1" i="0" u="none" strike="noStrike">
                          <a:solidFill>
                            <a:srgbClr val="000000"/>
                          </a:solidFill>
                          <a:effectLst/>
                          <a:latin typeface="Times New Roman" panose="02020603050405020304" pitchFamily="18" charset="0"/>
                        </a:rPr>
                        <a:t>Nr.p.k.</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Ārstniecības personas</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Sadaļa</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fr-FR" sz="1200" b="1" i="0" u="none" strike="noStrike">
                          <a:solidFill>
                            <a:srgbClr val="000000"/>
                          </a:solidFill>
                          <a:effectLst/>
                          <a:latin typeface="Times New Roman" panose="02020603050405020304" pitchFamily="18" charset="0"/>
                        </a:rPr>
                        <a:t>Patērētais laiks (minūtes) vienai personai</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Skaits</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Kopā laiks</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extLst>
                  <a:ext uri="{0D108BD9-81ED-4DB2-BD59-A6C34878D82A}">
                    <a16:rowId xmlns:a16="http://schemas.microsoft.com/office/drawing/2014/main" val="24346018"/>
                  </a:ext>
                </a:extLst>
              </a:tr>
              <a:tr h="326668">
                <a:tc>
                  <a:txBody>
                    <a:bodyPr/>
                    <a:lstStyle/>
                    <a:p>
                      <a:pPr algn="ctr" fontAlgn="ctr"/>
                      <a:r>
                        <a:rPr lang="lv-LV" sz="12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ctr"/>
                      <a:r>
                        <a:rPr lang="lv-LV" sz="1200" b="0" i="0" u="none" strike="noStrike">
                          <a:solidFill>
                            <a:srgbClr val="000000"/>
                          </a:solidFill>
                          <a:effectLst/>
                          <a:latin typeface="Times New Roman" panose="02020603050405020304" pitchFamily="18" charset="0"/>
                        </a:rPr>
                        <a:t>Ārsts un funkcionālais speciālists</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Ārsts</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90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90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2520937477"/>
                  </a:ext>
                </a:extLst>
              </a:tr>
              <a:tr h="998671">
                <a:tc>
                  <a:txBody>
                    <a:bodyPr/>
                    <a:lstStyle/>
                    <a:p>
                      <a:pPr algn="ctr" fontAlgn="ctr"/>
                      <a:r>
                        <a:rPr lang="lv-LV" sz="1200" b="0" i="0" u="none" strike="noStrike">
                          <a:solidFill>
                            <a:srgbClr val="000000"/>
                          </a:solidFill>
                          <a:effectLst/>
                          <a:latin typeface="Times New Roman" panose="02020603050405020304" pitchFamily="18" charset="0"/>
                        </a:rPr>
                        <a:t>2</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200" b="0" i="0" u="none" strike="noStrike" dirty="0">
                          <a:solidFill>
                            <a:srgbClr val="000000"/>
                          </a:solidFill>
                          <a:effectLst/>
                          <a:latin typeface="Times New Roman" panose="02020603050405020304" pitchFamily="18" charset="0"/>
                        </a:rPr>
                        <a:t>Ārstniecības un pacientu aprūpes personas un funkcionālo speciālistu asistenti (ārsta palīgi (feldšeri), vecmātes, </a:t>
                      </a:r>
                      <a:r>
                        <a:rPr lang="lv-LV" sz="1200" b="0" i="0" u="none" strike="noStrike" dirty="0" err="1">
                          <a:solidFill>
                            <a:srgbClr val="000000"/>
                          </a:solidFill>
                          <a:effectLst/>
                          <a:latin typeface="Times New Roman" panose="02020603050405020304" pitchFamily="18" charset="0"/>
                        </a:rPr>
                        <a:t>biomedicīnas</a:t>
                      </a:r>
                      <a:r>
                        <a:rPr lang="lv-LV" sz="1200" b="0" i="0" u="none" strike="noStrike" dirty="0">
                          <a:solidFill>
                            <a:srgbClr val="000000"/>
                          </a:solidFill>
                          <a:effectLst/>
                          <a:latin typeface="Times New Roman" panose="02020603050405020304" pitchFamily="18" charset="0"/>
                        </a:rPr>
                        <a:t> laboranti, medicīnas māsas, zobārstniecības māsas)</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a:solidFill>
                            <a:srgbClr val="000000"/>
                          </a:solidFill>
                          <a:effectLst/>
                          <a:latin typeface="Times New Roman" panose="02020603050405020304" pitchFamily="18" charset="0"/>
                        </a:rPr>
                        <a:t>Māsa</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a:solidFill>
                            <a:srgbClr val="000000"/>
                          </a:solidFill>
                          <a:effectLst/>
                          <a:latin typeface="Times New Roman" panose="02020603050405020304" pitchFamily="18" charset="0"/>
                        </a:rPr>
                        <a:t>90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a:solidFill>
                            <a:srgbClr val="000000"/>
                          </a:solidFill>
                          <a:effectLst/>
                          <a:latin typeface="Times New Roman" panose="02020603050405020304" pitchFamily="18" charset="0"/>
                        </a:rPr>
                        <a:t>3</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dirty="0">
                          <a:solidFill>
                            <a:srgbClr val="000000"/>
                          </a:solidFill>
                          <a:effectLst/>
                          <a:latin typeface="Times New Roman" panose="02020603050405020304" pitchFamily="18" charset="0"/>
                        </a:rPr>
                        <a:t>270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023006667"/>
                  </a:ext>
                </a:extLst>
              </a:tr>
            </a:tbl>
          </a:graphicData>
        </a:graphic>
      </p:graphicFrame>
      <p:graphicFrame>
        <p:nvGraphicFramePr>
          <p:cNvPr id="6" name="Table 5">
            <a:extLst>
              <a:ext uri="{FF2B5EF4-FFF2-40B4-BE49-F238E27FC236}">
                <a16:creationId xmlns:a16="http://schemas.microsoft.com/office/drawing/2014/main" id="{190E628C-358D-3CB5-BB3D-A87233652291}"/>
              </a:ext>
            </a:extLst>
          </p:cNvPr>
          <p:cNvGraphicFramePr>
            <a:graphicFrameLocks noGrp="1"/>
          </p:cNvGraphicFramePr>
          <p:nvPr/>
        </p:nvGraphicFramePr>
        <p:xfrm>
          <a:off x="838200" y="4210955"/>
          <a:ext cx="10515600" cy="1876008"/>
        </p:xfrm>
        <a:graphic>
          <a:graphicData uri="http://schemas.openxmlformats.org/drawingml/2006/table">
            <a:tbl>
              <a:tblPr/>
              <a:tblGrid>
                <a:gridCol w="783540">
                  <a:extLst>
                    <a:ext uri="{9D8B030D-6E8A-4147-A177-3AD203B41FA5}">
                      <a16:colId xmlns:a16="http://schemas.microsoft.com/office/drawing/2014/main" val="3718460305"/>
                    </a:ext>
                  </a:extLst>
                </a:gridCol>
                <a:gridCol w="2823230">
                  <a:extLst>
                    <a:ext uri="{9D8B030D-6E8A-4147-A177-3AD203B41FA5}">
                      <a16:colId xmlns:a16="http://schemas.microsoft.com/office/drawing/2014/main" val="2258713614"/>
                    </a:ext>
                  </a:extLst>
                </a:gridCol>
                <a:gridCol w="2089439">
                  <a:extLst>
                    <a:ext uri="{9D8B030D-6E8A-4147-A177-3AD203B41FA5}">
                      <a16:colId xmlns:a16="http://schemas.microsoft.com/office/drawing/2014/main" val="3571514522"/>
                    </a:ext>
                  </a:extLst>
                </a:gridCol>
                <a:gridCol w="2714405">
                  <a:extLst>
                    <a:ext uri="{9D8B030D-6E8A-4147-A177-3AD203B41FA5}">
                      <a16:colId xmlns:a16="http://schemas.microsoft.com/office/drawing/2014/main" val="2354020565"/>
                    </a:ext>
                  </a:extLst>
                </a:gridCol>
                <a:gridCol w="957660">
                  <a:extLst>
                    <a:ext uri="{9D8B030D-6E8A-4147-A177-3AD203B41FA5}">
                      <a16:colId xmlns:a16="http://schemas.microsoft.com/office/drawing/2014/main" val="4112095985"/>
                    </a:ext>
                  </a:extLst>
                </a:gridCol>
                <a:gridCol w="1147326">
                  <a:extLst>
                    <a:ext uri="{9D8B030D-6E8A-4147-A177-3AD203B41FA5}">
                      <a16:colId xmlns:a16="http://schemas.microsoft.com/office/drawing/2014/main" val="3153545788"/>
                    </a:ext>
                  </a:extLst>
                </a:gridCol>
              </a:tblGrid>
              <a:tr h="550669">
                <a:tc>
                  <a:txBody>
                    <a:bodyPr/>
                    <a:lstStyle/>
                    <a:p>
                      <a:pPr algn="ctr" fontAlgn="ctr"/>
                      <a:r>
                        <a:rPr lang="lv-LV" sz="1200" b="1" i="0" u="none" strike="noStrike">
                          <a:solidFill>
                            <a:srgbClr val="000000"/>
                          </a:solidFill>
                          <a:effectLst/>
                          <a:latin typeface="Times New Roman" panose="02020603050405020304" pitchFamily="18" charset="0"/>
                        </a:rPr>
                        <a:t>Nr.p.k.</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Ārstniecības personas</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Sadaļa</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fr-FR" sz="1200" b="1" i="0" u="none" strike="noStrike">
                          <a:solidFill>
                            <a:srgbClr val="000000"/>
                          </a:solidFill>
                          <a:effectLst/>
                          <a:latin typeface="Times New Roman" panose="02020603050405020304" pitchFamily="18" charset="0"/>
                        </a:rPr>
                        <a:t>Patērētais laiks (minūtes) vienai personai</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Skaits</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tc>
                  <a:txBody>
                    <a:bodyPr/>
                    <a:lstStyle/>
                    <a:p>
                      <a:pPr algn="ctr" fontAlgn="ctr"/>
                      <a:r>
                        <a:rPr lang="lv-LV" sz="1200" b="1" i="0" u="none" strike="noStrike">
                          <a:solidFill>
                            <a:srgbClr val="000000"/>
                          </a:solidFill>
                          <a:effectLst/>
                          <a:latin typeface="Times New Roman" panose="02020603050405020304" pitchFamily="18" charset="0"/>
                        </a:rPr>
                        <a:t>Kopā laiks</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A9D08E"/>
                    </a:solidFill>
                  </a:tcPr>
                </a:tc>
                <a:extLst>
                  <a:ext uri="{0D108BD9-81ED-4DB2-BD59-A6C34878D82A}">
                    <a16:rowId xmlns:a16="http://schemas.microsoft.com/office/drawing/2014/main" val="3478127382"/>
                  </a:ext>
                </a:extLst>
              </a:tr>
              <a:tr h="326668">
                <a:tc>
                  <a:txBody>
                    <a:bodyPr/>
                    <a:lstStyle/>
                    <a:p>
                      <a:pPr algn="ctr" fontAlgn="ctr"/>
                      <a:r>
                        <a:rPr lang="lv-LV" sz="1200" b="0" i="0" u="none" strike="noStrike">
                          <a:solidFill>
                            <a:srgbClr val="000000"/>
                          </a:solidFill>
                          <a:effectLst/>
                          <a:latin typeface="Times New Roman" panose="02020603050405020304" pitchFamily="18" charset="0"/>
                        </a:rPr>
                        <a:t>1</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l" fontAlgn="ctr"/>
                      <a:r>
                        <a:rPr lang="lv-LV" sz="1200" b="0" i="0" u="none" strike="noStrike" dirty="0">
                          <a:solidFill>
                            <a:srgbClr val="000000"/>
                          </a:solidFill>
                          <a:effectLst/>
                          <a:latin typeface="Times New Roman" panose="02020603050405020304" pitchFamily="18" charset="0"/>
                        </a:rPr>
                        <a:t>Ārsts un funkcionālais speciālists</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Ārsts</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120</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2</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tc>
                  <a:txBody>
                    <a:bodyPr/>
                    <a:lstStyle/>
                    <a:p>
                      <a:pPr algn="ctr" fontAlgn="ctr"/>
                      <a:r>
                        <a:rPr lang="lv-LV" sz="1200" b="0" i="0" u="none" strike="noStrike">
                          <a:solidFill>
                            <a:srgbClr val="000000"/>
                          </a:solidFill>
                          <a:effectLst/>
                          <a:latin typeface="Times New Roman" panose="02020603050405020304" pitchFamily="18" charset="0"/>
                        </a:rPr>
                        <a:t>240</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EDEDED"/>
                    </a:solidFill>
                  </a:tcPr>
                </a:tc>
                <a:extLst>
                  <a:ext uri="{0D108BD9-81ED-4DB2-BD59-A6C34878D82A}">
                    <a16:rowId xmlns:a16="http://schemas.microsoft.com/office/drawing/2014/main" val="1145612742"/>
                  </a:ext>
                </a:extLst>
              </a:tr>
              <a:tr h="998671">
                <a:tc>
                  <a:txBody>
                    <a:bodyPr/>
                    <a:lstStyle/>
                    <a:p>
                      <a:pPr algn="ctr" fontAlgn="ctr"/>
                      <a:r>
                        <a:rPr lang="lv-LV" sz="1200" b="0" i="0" u="none" strike="noStrike">
                          <a:solidFill>
                            <a:srgbClr val="000000"/>
                          </a:solidFill>
                          <a:effectLst/>
                          <a:latin typeface="Times New Roman" panose="02020603050405020304" pitchFamily="18" charset="0"/>
                        </a:rPr>
                        <a:t>2</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ctr"/>
                      <a:r>
                        <a:rPr lang="lv-LV" sz="1200" b="0" i="0" u="none" strike="noStrike">
                          <a:solidFill>
                            <a:srgbClr val="000000"/>
                          </a:solidFill>
                          <a:effectLst/>
                          <a:latin typeface="Times New Roman" panose="02020603050405020304" pitchFamily="18" charset="0"/>
                        </a:rPr>
                        <a:t>Ārstniecības un pacientu aprūpes personas un funkcionālo speciālistu asistenti (ārsta palīgi (feldšeri), vecmātes, biomedicīnas laboranti, medicīnas māsas, zobārstniecības māsas)</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a:solidFill>
                            <a:srgbClr val="000000"/>
                          </a:solidFill>
                          <a:effectLst/>
                          <a:latin typeface="Times New Roman" panose="02020603050405020304" pitchFamily="18" charset="0"/>
                        </a:rPr>
                        <a:t>Māsa</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a:solidFill>
                            <a:srgbClr val="000000"/>
                          </a:solidFill>
                          <a:effectLst/>
                          <a:latin typeface="Times New Roman" panose="02020603050405020304" pitchFamily="18" charset="0"/>
                        </a:rPr>
                        <a:t>140</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a:solidFill>
                            <a:srgbClr val="000000"/>
                          </a:solidFill>
                          <a:effectLst/>
                          <a:latin typeface="Times New Roman" panose="02020603050405020304" pitchFamily="18" charset="0"/>
                        </a:rPr>
                        <a:t>2</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ctr" fontAlgn="ctr"/>
                      <a:r>
                        <a:rPr lang="lv-LV" sz="1200" b="0" i="0" u="none" strike="noStrike" dirty="0">
                          <a:solidFill>
                            <a:srgbClr val="000000"/>
                          </a:solidFill>
                          <a:effectLst/>
                          <a:latin typeface="Times New Roman" panose="02020603050405020304" pitchFamily="18" charset="0"/>
                        </a:rPr>
                        <a:t>280</a:t>
                      </a:r>
                    </a:p>
                  </a:txBody>
                  <a:tcPr marL="9333" marR="9333" marT="9333"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2129227000"/>
                  </a:ext>
                </a:extLst>
              </a:tr>
            </a:tbl>
          </a:graphicData>
        </a:graphic>
      </p:graphicFrame>
    </p:spTree>
    <p:extLst>
      <p:ext uri="{BB962C8B-B14F-4D97-AF65-F5344CB8AC3E}">
        <p14:creationId xmlns:p14="http://schemas.microsoft.com/office/powerpoint/2010/main" val="4286424140"/>
      </p:ext>
    </p:extLst>
  </p:cSld>
  <p:clrMapOvr>
    <a:masterClrMapping/>
  </p:clrMapOvr>
</p:sld>
</file>

<file path=ppt/theme/theme1.xml><?xml version="1.0" encoding="utf-8"?>
<a:theme xmlns:a="http://schemas.openxmlformats.org/drawingml/2006/main" name="Office Theme">
  <a:themeElements>
    <a:clrScheme name="Outliers">
      <a:dk1>
        <a:srgbClr val="003D52"/>
      </a:dk1>
      <a:lt1>
        <a:srgbClr val="FFFFFF"/>
      </a:lt1>
      <a:dk2>
        <a:srgbClr val="709FB4"/>
      </a:dk2>
      <a:lt2>
        <a:srgbClr val="EBDDC3"/>
      </a:lt2>
      <a:accent1>
        <a:srgbClr val="597F95"/>
      </a:accent1>
      <a:accent2>
        <a:srgbClr val="ABC1CD"/>
      </a:accent2>
      <a:accent3>
        <a:srgbClr val="A5AB81"/>
      </a:accent3>
      <a:accent4>
        <a:srgbClr val="E0CAA2"/>
      </a:accent4>
      <a:accent5>
        <a:srgbClr val="D5814D"/>
      </a:accent5>
      <a:accent6>
        <a:srgbClr val="968C8C"/>
      </a:accent6>
      <a:hlink>
        <a:srgbClr val="716767"/>
      </a:hlink>
      <a:folHlink>
        <a:srgbClr val="CADBD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10616</TotalTime>
  <Words>3519</Words>
  <Application>Microsoft Office PowerPoint</Application>
  <PresentationFormat>Widescreen</PresentationFormat>
  <Paragraphs>742</Paragraphs>
  <Slides>44</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Profesionāļiem – Pakalpojumu tarifi - Jaunu medicīnas pakalpojumu iekļaušana un tarifu pārrēķināšana</vt:lpstr>
      <vt:lpstr>PowerPoint Presentation</vt:lpstr>
      <vt:lpstr>Materiālu izmaksas, piemērs no ĀI iesnieguma (Kakla un krūšu kurvja, vēdera dobuma, mazā iegurņa orgānu, mugurkaulāja un muguras smadzeņu, kaulu-locītavu sistēmas punkcija, biopsija vai perkutāna drenāža CT kontrolē)</vt:lpstr>
      <vt:lpstr>Materiālu izmaksas, piemērs no otras ĀI iesnieguma (Kakla un krūšu kurvja, vēdera dobuma, mazā iegurņa orgānu, mugurkaulāja un muguras smadzeņu, kaulu-locītavu sistēmas punkcija, biopsija vai perkutāna drenāža CT kontrolē)</vt:lpstr>
      <vt:lpstr>Iekārtu nolietojums, piemērs no ĀI iesnieguma</vt:lpstr>
      <vt:lpstr>Medicīnas personāla darba laiks, salīdzinājums no 2 ĀI (Kakla un krūšu kurvja, vēdera dobuma, mazā iegurņa orgānu, mugurkaulāja un muguras smadzeņu, kaulu-locītavu sistēmas punkcija, biopsija vai perkutāna drenāža CT kontrolē)</vt:lpstr>
      <vt:lpstr>Darba laika atšifrējums, piemērs no divu ĀI iesnieguma</vt:lpstr>
      <vt:lpstr>Pārējās izmaksas – no līdzekļu izlietojuma atskaitēm (neliela daļa no tabulas)</vt:lpstr>
      <vt:lpstr>Kontroles mehānismi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Kristīne Putniņa</dc:creator>
  <cp:lastModifiedBy>Kristīne Putniņa</cp:lastModifiedBy>
  <cp:revision>145</cp:revision>
  <dcterms:created xsi:type="dcterms:W3CDTF">2022-05-18T11:48:31Z</dcterms:created>
  <dcterms:modified xsi:type="dcterms:W3CDTF">2023-10-03T12:53:28Z</dcterms:modified>
</cp:coreProperties>
</file>