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5" r:id="rId2"/>
    <p:sldId id="335" r:id="rId3"/>
    <p:sldId id="326" r:id="rId4"/>
    <p:sldId id="334" r:id="rId5"/>
    <p:sldId id="337" r:id="rId6"/>
    <p:sldId id="324" r:id="rId7"/>
    <p:sldId id="323" r:id="rId8"/>
    <p:sldId id="336" r:id="rId9"/>
    <p:sldId id="333" r:id="rId10"/>
    <p:sldId id="325" r:id="rId11"/>
    <p:sldId id="331" r:id="rId12"/>
    <p:sldId id="306" r:id="rId13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88B50D26-04CA-46EF-833C-225930E2D8D9}">
          <p14:sldIdLst>
            <p14:sldId id="265"/>
            <p14:sldId id="335"/>
            <p14:sldId id="326"/>
            <p14:sldId id="334"/>
            <p14:sldId id="337"/>
            <p14:sldId id="324"/>
            <p14:sldId id="323"/>
            <p14:sldId id="336"/>
            <p14:sldId id="333"/>
            <p14:sldId id="325"/>
            <p14:sldId id="331"/>
          </p14:sldIdLst>
        </p14:section>
        <p14:section name="Untitled Section" id="{EE46C657-3BD0-4BDE-8987-3D14E569C104}">
          <p14:sldIdLst>
            <p14:sldId id="30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40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20F0EB-E323-485F-9191-2E568B6B44CA}" type="doc">
      <dgm:prSet loTypeId="urn:microsoft.com/office/officeart/2011/layout/HexagonRadial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lv-LV"/>
        </a:p>
      </dgm:t>
    </dgm:pt>
    <dgm:pt modelId="{8795A11F-8B91-4959-B0BF-6E4B892451F4}">
      <dgm:prSet phldrT="[Text]" phldr="1"/>
      <dgm:spPr/>
      <dgm:t>
        <a:bodyPr/>
        <a:lstStyle/>
        <a:p>
          <a:endParaRPr lang="lv-LV" dirty="0"/>
        </a:p>
      </dgm:t>
    </dgm:pt>
    <dgm:pt modelId="{BCCD2134-C0F9-4895-93E1-3959069259F7}" type="parTrans" cxnId="{4085C137-A977-46AF-BE38-85679ABFCD4D}">
      <dgm:prSet/>
      <dgm:spPr/>
      <dgm:t>
        <a:bodyPr/>
        <a:lstStyle/>
        <a:p>
          <a:endParaRPr lang="lv-LV"/>
        </a:p>
      </dgm:t>
    </dgm:pt>
    <dgm:pt modelId="{B7EF7209-FE11-40DA-BDE6-5C7B53369F8B}" type="sibTrans" cxnId="{4085C137-A977-46AF-BE38-85679ABFCD4D}">
      <dgm:prSet/>
      <dgm:spPr/>
      <dgm:t>
        <a:bodyPr/>
        <a:lstStyle/>
        <a:p>
          <a:endParaRPr lang="lv-LV"/>
        </a:p>
      </dgm:t>
    </dgm:pt>
    <dgm:pt modelId="{894438AD-554F-4D54-96B0-141423BF623B}">
      <dgm:prSet phldrT="[Text]" custT="1"/>
      <dgm:spPr/>
      <dgm:t>
        <a:bodyPr/>
        <a:lstStyle/>
        <a:p>
          <a:r>
            <a:rPr lang="lv-LV" sz="1400" b="1" dirty="0"/>
            <a:t>Klīniskais un veselības psihologs</a:t>
          </a:r>
        </a:p>
      </dgm:t>
    </dgm:pt>
    <dgm:pt modelId="{2233B4EE-5927-460A-9EB1-AFC143283BCA}" type="parTrans" cxnId="{AFF6CF25-F771-4460-9E60-7EA23E144205}">
      <dgm:prSet/>
      <dgm:spPr/>
      <dgm:t>
        <a:bodyPr/>
        <a:lstStyle/>
        <a:p>
          <a:endParaRPr lang="lv-LV"/>
        </a:p>
      </dgm:t>
    </dgm:pt>
    <dgm:pt modelId="{B3C980BE-E73D-4525-A9BC-87D0E15ADE56}" type="sibTrans" cxnId="{AFF6CF25-F771-4460-9E60-7EA23E144205}">
      <dgm:prSet/>
      <dgm:spPr/>
      <dgm:t>
        <a:bodyPr/>
        <a:lstStyle/>
        <a:p>
          <a:endParaRPr lang="lv-LV"/>
        </a:p>
      </dgm:t>
    </dgm:pt>
    <dgm:pt modelId="{75963E4D-34FE-4842-A760-9C9CEFC838B8}">
      <dgm:prSet phldrT="[Text]" custT="1"/>
      <dgm:spPr/>
      <dgm:t>
        <a:bodyPr/>
        <a:lstStyle/>
        <a:p>
          <a:r>
            <a:rPr lang="lv-LV" sz="1400" b="1" dirty="0" err="1"/>
            <a:t>Ergoterapeits</a:t>
          </a:r>
          <a:endParaRPr lang="lv-LV" sz="1400" b="1" dirty="0"/>
        </a:p>
      </dgm:t>
    </dgm:pt>
    <dgm:pt modelId="{C9DC09CF-019F-4C09-AAFD-85B036FBD0D7}" type="parTrans" cxnId="{0B36B007-D26E-4BB0-9A02-7D42F5D68D69}">
      <dgm:prSet/>
      <dgm:spPr/>
      <dgm:t>
        <a:bodyPr/>
        <a:lstStyle/>
        <a:p>
          <a:endParaRPr lang="lv-LV"/>
        </a:p>
      </dgm:t>
    </dgm:pt>
    <dgm:pt modelId="{EF6130EB-39D0-4EAC-97E1-B3AEC042C04C}" type="sibTrans" cxnId="{0B36B007-D26E-4BB0-9A02-7D42F5D68D69}">
      <dgm:prSet/>
      <dgm:spPr/>
      <dgm:t>
        <a:bodyPr/>
        <a:lstStyle/>
        <a:p>
          <a:endParaRPr lang="lv-LV"/>
        </a:p>
      </dgm:t>
    </dgm:pt>
    <dgm:pt modelId="{06B4509F-0374-47D8-B524-9C1BA22B1D8D}">
      <dgm:prSet phldrT="[Text]" custT="1"/>
      <dgm:spPr/>
      <dgm:t>
        <a:bodyPr/>
        <a:lstStyle/>
        <a:p>
          <a:r>
            <a:rPr lang="lv-LV" sz="1400" b="1" dirty="0" err="1"/>
            <a:t>Audiologopēds</a:t>
          </a:r>
          <a:endParaRPr lang="lv-LV" sz="1400" b="1" dirty="0"/>
        </a:p>
      </dgm:t>
    </dgm:pt>
    <dgm:pt modelId="{B2C8D0EC-62ED-4527-AE65-D1B716415C35}" type="parTrans" cxnId="{020E4CC6-C7B5-4508-99A4-AEA6EBDC8CC3}">
      <dgm:prSet/>
      <dgm:spPr/>
      <dgm:t>
        <a:bodyPr/>
        <a:lstStyle/>
        <a:p>
          <a:endParaRPr lang="lv-LV"/>
        </a:p>
      </dgm:t>
    </dgm:pt>
    <dgm:pt modelId="{63F98DFF-7EEF-42B9-9393-33DC3179CAD9}" type="sibTrans" cxnId="{020E4CC6-C7B5-4508-99A4-AEA6EBDC8CC3}">
      <dgm:prSet/>
      <dgm:spPr/>
      <dgm:t>
        <a:bodyPr/>
        <a:lstStyle/>
        <a:p>
          <a:endParaRPr lang="lv-LV"/>
        </a:p>
      </dgm:t>
    </dgm:pt>
    <dgm:pt modelId="{69990430-1804-4629-9F86-77F58E0A9F67}">
      <dgm:prSet phldrT="[Text]" custT="1"/>
      <dgm:spPr/>
      <dgm:t>
        <a:bodyPr/>
        <a:lstStyle/>
        <a:p>
          <a:r>
            <a:rPr lang="lv-LV" sz="1400" b="1" dirty="0"/>
            <a:t>Fizioterapeits</a:t>
          </a:r>
        </a:p>
      </dgm:t>
    </dgm:pt>
    <dgm:pt modelId="{73CFF00D-5E10-498E-96EB-612098CA99B4}" type="parTrans" cxnId="{712C32CE-EC71-4929-8AE7-2BCC441DC138}">
      <dgm:prSet/>
      <dgm:spPr/>
      <dgm:t>
        <a:bodyPr/>
        <a:lstStyle/>
        <a:p>
          <a:endParaRPr lang="lv-LV"/>
        </a:p>
      </dgm:t>
    </dgm:pt>
    <dgm:pt modelId="{C87A8E10-F331-41B5-80AB-CD2B6C26D7B9}" type="sibTrans" cxnId="{712C32CE-EC71-4929-8AE7-2BCC441DC138}">
      <dgm:prSet/>
      <dgm:spPr/>
      <dgm:t>
        <a:bodyPr/>
        <a:lstStyle/>
        <a:p>
          <a:endParaRPr lang="lv-LV"/>
        </a:p>
      </dgm:t>
    </dgm:pt>
    <dgm:pt modelId="{5F966EE6-DFB7-4DE6-873D-588CC41FF3D5}">
      <dgm:prSet phldrT="[Text]" custT="1"/>
      <dgm:spPr/>
      <dgm:t>
        <a:bodyPr/>
        <a:lstStyle/>
        <a:p>
          <a:r>
            <a:rPr lang="lv-LV" sz="1400" b="1" dirty="0"/>
            <a:t>Lietišķās uzvedības analīzes (ABA) </a:t>
          </a:r>
          <a:r>
            <a:rPr lang="lv-LV" sz="1400" b="1" dirty="0" err="1"/>
            <a:t>terepeits</a:t>
          </a:r>
          <a:endParaRPr lang="lv-LV" sz="1400" b="1" dirty="0"/>
        </a:p>
      </dgm:t>
    </dgm:pt>
    <dgm:pt modelId="{4777BB35-7431-4184-A1BE-D9B25D501FE0}" type="parTrans" cxnId="{4C9C3822-AF3A-49C0-B6C7-0C2643A87F5D}">
      <dgm:prSet/>
      <dgm:spPr/>
      <dgm:t>
        <a:bodyPr/>
        <a:lstStyle/>
        <a:p>
          <a:endParaRPr lang="lv-LV"/>
        </a:p>
      </dgm:t>
    </dgm:pt>
    <dgm:pt modelId="{361E9D54-B092-44A8-B89E-C70F740A29BF}" type="sibTrans" cxnId="{4C9C3822-AF3A-49C0-B6C7-0C2643A87F5D}">
      <dgm:prSet/>
      <dgm:spPr/>
      <dgm:t>
        <a:bodyPr/>
        <a:lstStyle/>
        <a:p>
          <a:endParaRPr lang="lv-LV"/>
        </a:p>
      </dgm:t>
    </dgm:pt>
    <dgm:pt modelId="{D1E6AC94-7526-491A-BBF0-AE4F603FB5FB}">
      <dgm:prSet phldrT="[Text]" custT="1"/>
      <dgm:spPr/>
      <dgm:t>
        <a:bodyPr/>
        <a:lstStyle/>
        <a:p>
          <a:r>
            <a:rPr lang="lv-LV" sz="1400" b="1" dirty="0"/>
            <a:t>Psihiatrs vai bērnu psihiatrs</a:t>
          </a:r>
        </a:p>
      </dgm:t>
    </dgm:pt>
    <dgm:pt modelId="{187CA6C8-F06C-45CB-AEF4-E7A85AA63763}" type="parTrans" cxnId="{93401C1F-B441-418C-AE82-A649D8D38E80}">
      <dgm:prSet/>
      <dgm:spPr/>
      <dgm:t>
        <a:bodyPr/>
        <a:lstStyle/>
        <a:p>
          <a:endParaRPr lang="lv-LV"/>
        </a:p>
      </dgm:t>
    </dgm:pt>
    <dgm:pt modelId="{7E91FAD6-6B76-4ED7-A103-1CB1ABA613C2}" type="sibTrans" cxnId="{93401C1F-B441-418C-AE82-A649D8D38E80}">
      <dgm:prSet/>
      <dgm:spPr/>
      <dgm:t>
        <a:bodyPr/>
        <a:lstStyle/>
        <a:p>
          <a:endParaRPr lang="lv-LV"/>
        </a:p>
      </dgm:t>
    </dgm:pt>
    <dgm:pt modelId="{1B7EF8E1-ED7D-4FE1-83C2-501835C1D1E0}" type="pres">
      <dgm:prSet presAssocID="{2A20F0EB-E323-485F-9191-2E568B6B44C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4AB94F03-D064-4E24-88EB-373285E369A2}" type="pres">
      <dgm:prSet presAssocID="{8795A11F-8B91-4959-B0BF-6E4B892451F4}" presName="Parent" presStyleLbl="node0" presStyleIdx="0" presStyleCnt="1">
        <dgm:presLayoutVars>
          <dgm:chMax val="6"/>
          <dgm:chPref val="6"/>
        </dgm:presLayoutVars>
      </dgm:prSet>
      <dgm:spPr/>
    </dgm:pt>
    <dgm:pt modelId="{843F9C03-2377-4AE6-938A-E79D9FFD28C9}" type="pres">
      <dgm:prSet presAssocID="{894438AD-554F-4D54-96B0-141423BF623B}" presName="Accent1" presStyleCnt="0"/>
      <dgm:spPr/>
    </dgm:pt>
    <dgm:pt modelId="{388F3916-6394-451E-855F-3877E753CACF}" type="pres">
      <dgm:prSet presAssocID="{894438AD-554F-4D54-96B0-141423BF623B}" presName="Accent" presStyleLbl="bgShp" presStyleIdx="0" presStyleCnt="6"/>
      <dgm:spPr/>
    </dgm:pt>
    <dgm:pt modelId="{1000DB4D-145C-4256-BC98-1E471BCA73EE}" type="pres">
      <dgm:prSet presAssocID="{894438AD-554F-4D54-96B0-141423BF623B}" presName="Child1" presStyleLbl="node1" presStyleIdx="0" presStyleCnt="6" custLinFactNeighborX="-4215">
        <dgm:presLayoutVars>
          <dgm:chMax val="0"/>
          <dgm:chPref val="0"/>
          <dgm:bulletEnabled val="1"/>
        </dgm:presLayoutVars>
      </dgm:prSet>
      <dgm:spPr/>
    </dgm:pt>
    <dgm:pt modelId="{61FE5CBB-B309-4399-AE71-DF21A6663361}" type="pres">
      <dgm:prSet presAssocID="{75963E4D-34FE-4842-A760-9C9CEFC838B8}" presName="Accent2" presStyleCnt="0"/>
      <dgm:spPr/>
    </dgm:pt>
    <dgm:pt modelId="{AB2196B4-B62D-452A-9DEE-FC4B3F90ED63}" type="pres">
      <dgm:prSet presAssocID="{75963E4D-34FE-4842-A760-9C9CEFC838B8}" presName="Accent" presStyleLbl="bgShp" presStyleIdx="1" presStyleCnt="6" custLinFactNeighborX="-9778" custLinFactNeighborY="1419"/>
      <dgm:spPr/>
    </dgm:pt>
    <dgm:pt modelId="{78989999-9A86-401A-9079-796E0CDAF941}" type="pres">
      <dgm:prSet presAssocID="{75963E4D-34FE-4842-A760-9C9CEFC838B8}" presName="Child2" presStyleLbl="node1" presStyleIdx="1" presStyleCnt="6" custLinFactNeighborX="-4215">
        <dgm:presLayoutVars>
          <dgm:chMax val="0"/>
          <dgm:chPref val="0"/>
          <dgm:bulletEnabled val="1"/>
        </dgm:presLayoutVars>
      </dgm:prSet>
      <dgm:spPr/>
    </dgm:pt>
    <dgm:pt modelId="{8409E1A5-6E66-4A55-892D-06EAB3AD44D6}" type="pres">
      <dgm:prSet presAssocID="{06B4509F-0374-47D8-B524-9C1BA22B1D8D}" presName="Accent3" presStyleCnt="0"/>
      <dgm:spPr/>
    </dgm:pt>
    <dgm:pt modelId="{4BF4AD97-3FD5-4FD8-8135-7C0D66FBA163}" type="pres">
      <dgm:prSet presAssocID="{06B4509F-0374-47D8-B524-9C1BA22B1D8D}" presName="Accent" presStyleLbl="bgShp" presStyleIdx="2" presStyleCnt="6" custLinFactNeighborX="-7333" custLinFactNeighborY="2837"/>
      <dgm:spPr/>
    </dgm:pt>
    <dgm:pt modelId="{687FC3D4-D219-4D61-AF0C-2B70DD190880}" type="pres">
      <dgm:prSet presAssocID="{06B4509F-0374-47D8-B524-9C1BA22B1D8D}" presName="Child3" presStyleLbl="node1" presStyleIdx="2" presStyleCnt="6" custLinFactNeighborX="-4215">
        <dgm:presLayoutVars>
          <dgm:chMax val="0"/>
          <dgm:chPref val="0"/>
          <dgm:bulletEnabled val="1"/>
        </dgm:presLayoutVars>
      </dgm:prSet>
      <dgm:spPr/>
    </dgm:pt>
    <dgm:pt modelId="{451DEF32-6523-402D-9F8A-FEFAFA7B81FD}" type="pres">
      <dgm:prSet presAssocID="{69990430-1804-4629-9F86-77F58E0A9F67}" presName="Accent4" presStyleCnt="0"/>
      <dgm:spPr/>
    </dgm:pt>
    <dgm:pt modelId="{6155D718-335A-4875-9A37-135FAA71AC75}" type="pres">
      <dgm:prSet presAssocID="{69990430-1804-4629-9F86-77F58E0A9F67}" presName="Accent" presStyleLbl="bgShp" presStyleIdx="3" presStyleCnt="6" custLinFactNeighborX="-15889" custLinFactNeighborY="7802"/>
      <dgm:spPr/>
    </dgm:pt>
    <dgm:pt modelId="{DE12F985-70AC-4417-9DE4-8CFA559574BA}" type="pres">
      <dgm:prSet presAssocID="{69990430-1804-4629-9F86-77F58E0A9F67}" presName="Child4" presStyleLbl="node1" presStyleIdx="3" presStyleCnt="6" custLinFactNeighborX="-4215">
        <dgm:presLayoutVars>
          <dgm:chMax val="0"/>
          <dgm:chPref val="0"/>
          <dgm:bulletEnabled val="1"/>
        </dgm:presLayoutVars>
      </dgm:prSet>
      <dgm:spPr/>
    </dgm:pt>
    <dgm:pt modelId="{6400FF19-ED0F-46D6-8E2F-6C615F57F7D4}" type="pres">
      <dgm:prSet presAssocID="{5F966EE6-DFB7-4DE6-873D-588CC41FF3D5}" presName="Accent5" presStyleCnt="0"/>
      <dgm:spPr/>
    </dgm:pt>
    <dgm:pt modelId="{12237D1E-7467-4398-9B05-2BD9D626D874}" type="pres">
      <dgm:prSet presAssocID="{5F966EE6-DFB7-4DE6-873D-588CC41FF3D5}" presName="Accent" presStyleLbl="bgShp" presStyleIdx="4" presStyleCnt="6" custLinFactNeighborX="-14932" custLinFactNeighborY="-3464"/>
      <dgm:spPr/>
    </dgm:pt>
    <dgm:pt modelId="{60449B00-4258-4A76-9B59-271DF1B612CE}" type="pres">
      <dgm:prSet presAssocID="{5F966EE6-DFB7-4DE6-873D-588CC41FF3D5}" presName="Child5" presStyleLbl="node1" presStyleIdx="4" presStyleCnt="6" custLinFactNeighborX="-4215">
        <dgm:presLayoutVars>
          <dgm:chMax val="0"/>
          <dgm:chPref val="0"/>
          <dgm:bulletEnabled val="1"/>
        </dgm:presLayoutVars>
      </dgm:prSet>
      <dgm:spPr/>
    </dgm:pt>
    <dgm:pt modelId="{F2DCFFA1-0AD8-4CFA-9C3E-EE4DB8ADDCED}" type="pres">
      <dgm:prSet presAssocID="{D1E6AC94-7526-491A-BBF0-AE4F603FB5FB}" presName="Accent6" presStyleCnt="0"/>
      <dgm:spPr/>
    </dgm:pt>
    <dgm:pt modelId="{971D1E76-7F68-46B5-BCA3-05453DCA7DFD}" type="pres">
      <dgm:prSet presAssocID="{D1E6AC94-7526-491A-BBF0-AE4F603FB5FB}" presName="Accent" presStyleLbl="bgShp" presStyleIdx="5" presStyleCnt="6" custLinFactNeighborX="-7334" custLinFactNeighborY="6093"/>
      <dgm:spPr/>
    </dgm:pt>
    <dgm:pt modelId="{65207E76-AFD4-47A1-9FE1-59DB14E6A895}" type="pres">
      <dgm:prSet presAssocID="{D1E6AC94-7526-491A-BBF0-AE4F603FB5FB}" presName="Child6" presStyleLbl="node1" presStyleIdx="5" presStyleCnt="6" custLinFactNeighborX="-4215">
        <dgm:presLayoutVars>
          <dgm:chMax val="0"/>
          <dgm:chPref val="0"/>
          <dgm:bulletEnabled val="1"/>
        </dgm:presLayoutVars>
      </dgm:prSet>
      <dgm:spPr/>
    </dgm:pt>
  </dgm:ptLst>
  <dgm:cxnLst>
    <dgm:cxn modelId="{0B36B007-D26E-4BB0-9A02-7D42F5D68D69}" srcId="{8795A11F-8B91-4959-B0BF-6E4B892451F4}" destId="{75963E4D-34FE-4842-A760-9C9CEFC838B8}" srcOrd="1" destOrd="0" parTransId="{C9DC09CF-019F-4C09-AAFD-85B036FBD0D7}" sibTransId="{EF6130EB-39D0-4EAC-97E1-B3AEC042C04C}"/>
    <dgm:cxn modelId="{86715F14-0E92-4CC5-8B76-A4AEBECC5C1E}" type="presOf" srcId="{D1E6AC94-7526-491A-BBF0-AE4F603FB5FB}" destId="{65207E76-AFD4-47A1-9FE1-59DB14E6A895}" srcOrd="0" destOrd="0" presId="urn:microsoft.com/office/officeart/2011/layout/HexagonRadial"/>
    <dgm:cxn modelId="{93401C1F-B441-418C-AE82-A649D8D38E80}" srcId="{8795A11F-8B91-4959-B0BF-6E4B892451F4}" destId="{D1E6AC94-7526-491A-BBF0-AE4F603FB5FB}" srcOrd="5" destOrd="0" parTransId="{187CA6C8-F06C-45CB-AEF4-E7A85AA63763}" sibTransId="{7E91FAD6-6B76-4ED7-A103-1CB1ABA613C2}"/>
    <dgm:cxn modelId="{4C9C3822-AF3A-49C0-B6C7-0C2643A87F5D}" srcId="{8795A11F-8B91-4959-B0BF-6E4B892451F4}" destId="{5F966EE6-DFB7-4DE6-873D-588CC41FF3D5}" srcOrd="4" destOrd="0" parTransId="{4777BB35-7431-4184-A1BE-D9B25D501FE0}" sibTransId="{361E9D54-B092-44A8-B89E-C70F740A29BF}"/>
    <dgm:cxn modelId="{AFF6CF25-F771-4460-9E60-7EA23E144205}" srcId="{8795A11F-8B91-4959-B0BF-6E4B892451F4}" destId="{894438AD-554F-4D54-96B0-141423BF623B}" srcOrd="0" destOrd="0" parTransId="{2233B4EE-5927-460A-9EB1-AFC143283BCA}" sibTransId="{B3C980BE-E73D-4525-A9BC-87D0E15ADE56}"/>
    <dgm:cxn modelId="{4085C137-A977-46AF-BE38-85679ABFCD4D}" srcId="{2A20F0EB-E323-485F-9191-2E568B6B44CA}" destId="{8795A11F-8B91-4959-B0BF-6E4B892451F4}" srcOrd="0" destOrd="0" parTransId="{BCCD2134-C0F9-4895-93E1-3959069259F7}" sibTransId="{B7EF7209-FE11-40DA-BDE6-5C7B53369F8B}"/>
    <dgm:cxn modelId="{2B5B095B-DDF5-4E86-8C0C-65D45E5C212E}" type="presOf" srcId="{8795A11F-8B91-4959-B0BF-6E4B892451F4}" destId="{4AB94F03-D064-4E24-88EB-373285E369A2}" srcOrd="0" destOrd="0" presId="urn:microsoft.com/office/officeart/2011/layout/HexagonRadial"/>
    <dgm:cxn modelId="{5AB65E50-478D-433A-8A30-224A5EC81BFE}" type="presOf" srcId="{5F966EE6-DFB7-4DE6-873D-588CC41FF3D5}" destId="{60449B00-4258-4A76-9B59-271DF1B612CE}" srcOrd="0" destOrd="0" presId="urn:microsoft.com/office/officeart/2011/layout/HexagonRadial"/>
    <dgm:cxn modelId="{3B246685-DEB4-4FB4-B9E6-B1B205457531}" type="presOf" srcId="{75963E4D-34FE-4842-A760-9C9CEFC838B8}" destId="{78989999-9A86-401A-9079-796E0CDAF941}" srcOrd="0" destOrd="0" presId="urn:microsoft.com/office/officeart/2011/layout/HexagonRadial"/>
    <dgm:cxn modelId="{1220BA8D-D64B-4E99-9DED-1B7B4E9865A2}" type="presOf" srcId="{69990430-1804-4629-9F86-77F58E0A9F67}" destId="{DE12F985-70AC-4417-9DE4-8CFA559574BA}" srcOrd="0" destOrd="0" presId="urn:microsoft.com/office/officeart/2011/layout/HexagonRadial"/>
    <dgm:cxn modelId="{7ADC8BB0-312B-4148-8766-55B1BC9604B6}" type="presOf" srcId="{06B4509F-0374-47D8-B524-9C1BA22B1D8D}" destId="{687FC3D4-D219-4D61-AF0C-2B70DD190880}" srcOrd="0" destOrd="0" presId="urn:microsoft.com/office/officeart/2011/layout/HexagonRadial"/>
    <dgm:cxn modelId="{020E4CC6-C7B5-4508-99A4-AEA6EBDC8CC3}" srcId="{8795A11F-8B91-4959-B0BF-6E4B892451F4}" destId="{06B4509F-0374-47D8-B524-9C1BA22B1D8D}" srcOrd="2" destOrd="0" parTransId="{B2C8D0EC-62ED-4527-AE65-D1B716415C35}" sibTransId="{63F98DFF-7EEF-42B9-9393-33DC3179CAD9}"/>
    <dgm:cxn modelId="{712C32CE-EC71-4929-8AE7-2BCC441DC138}" srcId="{8795A11F-8B91-4959-B0BF-6E4B892451F4}" destId="{69990430-1804-4629-9F86-77F58E0A9F67}" srcOrd="3" destOrd="0" parTransId="{73CFF00D-5E10-498E-96EB-612098CA99B4}" sibTransId="{C87A8E10-F331-41B5-80AB-CD2B6C26D7B9}"/>
    <dgm:cxn modelId="{426583EA-33E4-4E99-A188-723E26A34716}" type="presOf" srcId="{2A20F0EB-E323-485F-9191-2E568B6B44CA}" destId="{1B7EF8E1-ED7D-4FE1-83C2-501835C1D1E0}" srcOrd="0" destOrd="0" presId="urn:microsoft.com/office/officeart/2011/layout/HexagonRadial"/>
    <dgm:cxn modelId="{AB5773F7-3B6C-482A-BA35-47B4F512AF70}" type="presOf" srcId="{894438AD-554F-4D54-96B0-141423BF623B}" destId="{1000DB4D-145C-4256-BC98-1E471BCA73EE}" srcOrd="0" destOrd="0" presId="urn:microsoft.com/office/officeart/2011/layout/HexagonRadial"/>
    <dgm:cxn modelId="{7D3CE63E-627A-4173-B6D1-162360AC9572}" type="presParOf" srcId="{1B7EF8E1-ED7D-4FE1-83C2-501835C1D1E0}" destId="{4AB94F03-D064-4E24-88EB-373285E369A2}" srcOrd="0" destOrd="0" presId="urn:microsoft.com/office/officeart/2011/layout/HexagonRadial"/>
    <dgm:cxn modelId="{58C57CDF-C6DD-40E9-B4D8-AD26208B27E5}" type="presParOf" srcId="{1B7EF8E1-ED7D-4FE1-83C2-501835C1D1E0}" destId="{843F9C03-2377-4AE6-938A-E79D9FFD28C9}" srcOrd="1" destOrd="0" presId="urn:microsoft.com/office/officeart/2011/layout/HexagonRadial"/>
    <dgm:cxn modelId="{CFB6B68E-88A0-4EF2-997F-4305893DB8F8}" type="presParOf" srcId="{843F9C03-2377-4AE6-938A-E79D9FFD28C9}" destId="{388F3916-6394-451E-855F-3877E753CACF}" srcOrd="0" destOrd="0" presId="urn:microsoft.com/office/officeart/2011/layout/HexagonRadial"/>
    <dgm:cxn modelId="{5E42E362-D868-4B92-9EC9-6F51A2440575}" type="presParOf" srcId="{1B7EF8E1-ED7D-4FE1-83C2-501835C1D1E0}" destId="{1000DB4D-145C-4256-BC98-1E471BCA73EE}" srcOrd="2" destOrd="0" presId="urn:microsoft.com/office/officeart/2011/layout/HexagonRadial"/>
    <dgm:cxn modelId="{8C95497F-CE20-47C4-BAA1-937881BB259E}" type="presParOf" srcId="{1B7EF8E1-ED7D-4FE1-83C2-501835C1D1E0}" destId="{61FE5CBB-B309-4399-AE71-DF21A6663361}" srcOrd="3" destOrd="0" presId="urn:microsoft.com/office/officeart/2011/layout/HexagonRadial"/>
    <dgm:cxn modelId="{91F66212-9428-4AAC-B808-9C80A4DDF87F}" type="presParOf" srcId="{61FE5CBB-B309-4399-AE71-DF21A6663361}" destId="{AB2196B4-B62D-452A-9DEE-FC4B3F90ED63}" srcOrd="0" destOrd="0" presId="urn:microsoft.com/office/officeart/2011/layout/HexagonRadial"/>
    <dgm:cxn modelId="{62DB9572-6E09-4438-A5F3-C9E5AA4E9477}" type="presParOf" srcId="{1B7EF8E1-ED7D-4FE1-83C2-501835C1D1E0}" destId="{78989999-9A86-401A-9079-796E0CDAF941}" srcOrd="4" destOrd="0" presId="urn:microsoft.com/office/officeart/2011/layout/HexagonRadial"/>
    <dgm:cxn modelId="{679BFE13-0148-4A94-9FF4-CDC285B105FA}" type="presParOf" srcId="{1B7EF8E1-ED7D-4FE1-83C2-501835C1D1E0}" destId="{8409E1A5-6E66-4A55-892D-06EAB3AD44D6}" srcOrd="5" destOrd="0" presId="urn:microsoft.com/office/officeart/2011/layout/HexagonRadial"/>
    <dgm:cxn modelId="{E0263DD8-39F2-431B-B44C-FDACD9DB2524}" type="presParOf" srcId="{8409E1A5-6E66-4A55-892D-06EAB3AD44D6}" destId="{4BF4AD97-3FD5-4FD8-8135-7C0D66FBA163}" srcOrd="0" destOrd="0" presId="urn:microsoft.com/office/officeart/2011/layout/HexagonRadial"/>
    <dgm:cxn modelId="{DA9775D1-5BEF-42CE-8634-15114457C202}" type="presParOf" srcId="{1B7EF8E1-ED7D-4FE1-83C2-501835C1D1E0}" destId="{687FC3D4-D219-4D61-AF0C-2B70DD190880}" srcOrd="6" destOrd="0" presId="urn:microsoft.com/office/officeart/2011/layout/HexagonRadial"/>
    <dgm:cxn modelId="{8E1FD3B1-4DAF-4306-9EF4-42D21CF9467F}" type="presParOf" srcId="{1B7EF8E1-ED7D-4FE1-83C2-501835C1D1E0}" destId="{451DEF32-6523-402D-9F8A-FEFAFA7B81FD}" srcOrd="7" destOrd="0" presId="urn:microsoft.com/office/officeart/2011/layout/HexagonRadial"/>
    <dgm:cxn modelId="{D7A178A9-553E-4244-9C90-B6E1D9D3417E}" type="presParOf" srcId="{451DEF32-6523-402D-9F8A-FEFAFA7B81FD}" destId="{6155D718-335A-4875-9A37-135FAA71AC75}" srcOrd="0" destOrd="0" presId="urn:microsoft.com/office/officeart/2011/layout/HexagonRadial"/>
    <dgm:cxn modelId="{EE2C11FF-1EFB-49D9-8CEE-7E7EAC8BAF6E}" type="presParOf" srcId="{1B7EF8E1-ED7D-4FE1-83C2-501835C1D1E0}" destId="{DE12F985-70AC-4417-9DE4-8CFA559574BA}" srcOrd="8" destOrd="0" presId="urn:microsoft.com/office/officeart/2011/layout/HexagonRadial"/>
    <dgm:cxn modelId="{DF153309-2D6A-496E-9084-EB5540640B64}" type="presParOf" srcId="{1B7EF8E1-ED7D-4FE1-83C2-501835C1D1E0}" destId="{6400FF19-ED0F-46D6-8E2F-6C615F57F7D4}" srcOrd="9" destOrd="0" presId="urn:microsoft.com/office/officeart/2011/layout/HexagonRadial"/>
    <dgm:cxn modelId="{A1FFD284-4393-40AA-872E-17B2A270A951}" type="presParOf" srcId="{6400FF19-ED0F-46D6-8E2F-6C615F57F7D4}" destId="{12237D1E-7467-4398-9B05-2BD9D626D874}" srcOrd="0" destOrd="0" presId="urn:microsoft.com/office/officeart/2011/layout/HexagonRadial"/>
    <dgm:cxn modelId="{7D765246-1AAE-475C-8EEB-B72ECF1FF751}" type="presParOf" srcId="{1B7EF8E1-ED7D-4FE1-83C2-501835C1D1E0}" destId="{60449B00-4258-4A76-9B59-271DF1B612CE}" srcOrd="10" destOrd="0" presId="urn:microsoft.com/office/officeart/2011/layout/HexagonRadial"/>
    <dgm:cxn modelId="{24B94A30-B67A-41B9-886D-198DE3CFB762}" type="presParOf" srcId="{1B7EF8E1-ED7D-4FE1-83C2-501835C1D1E0}" destId="{F2DCFFA1-0AD8-4CFA-9C3E-EE4DB8ADDCED}" srcOrd="11" destOrd="0" presId="urn:microsoft.com/office/officeart/2011/layout/HexagonRadial"/>
    <dgm:cxn modelId="{AEE20BDD-D6BF-41CA-BB6C-3B1C2F2AD646}" type="presParOf" srcId="{F2DCFFA1-0AD8-4CFA-9C3E-EE4DB8ADDCED}" destId="{971D1E76-7F68-46B5-BCA3-05453DCA7DFD}" srcOrd="0" destOrd="0" presId="urn:microsoft.com/office/officeart/2011/layout/HexagonRadial"/>
    <dgm:cxn modelId="{A1952DCB-6279-484E-A80B-454051661CBB}" type="presParOf" srcId="{1B7EF8E1-ED7D-4FE1-83C2-501835C1D1E0}" destId="{65207E76-AFD4-47A1-9FE1-59DB14E6A895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B94F03-D064-4E24-88EB-373285E369A2}">
      <dsp:nvSpPr>
        <dsp:cNvPr id="0" name=""/>
        <dsp:cNvSpPr/>
      </dsp:nvSpPr>
      <dsp:spPr>
        <a:xfrm>
          <a:off x="3223111" y="1733374"/>
          <a:ext cx="2203194" cy="190585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4400" kern="1200" dirty="0"/>
        </a:p>
      </dsp:txBody>
      <dsp:txXfrm>
        <a:off x="3588211" y="2049200"/>
        <a:ext cx="1472994" cy="1274200"/>
      </dsp:txXfrm>
    </dsp:sp>
    <dsp:sp modelId="{AB2196B4-B62D-452A-9DEE-FC4B3F90ED63}">
      <dsp:nvSpPr>
        <dsp:cNvPr id="0" name=""/>
        <dsp:cNvSpPr/>
      </dsp:nvSpPr>
      <dsp:spPr>
        <a:xfrm>
          <a:off x="4521454" y="831716"/>
          <a:ext cx="831258" cy="716239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00DB4D-145C-4256-BC98-1E471BCA73EE}">
      <dsp:nvSpPr>
        <dsp:cNvPr id="0" name=""/>
        <dsp:cNvSpPr/>
      </dsp:nvSpPr>
      <dsp:spPr>
        <a:xfrm>
          <a:off x="3349955" y="0"/>
          <a:ext cx="1805502" cy="1561971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/>
            <a:t>Klīniskais un veselības psihologs</a:t>
          </a:r>
        </a:p>
      </dsp:txBody>
      <dsp:txXfrm>
        <a:off x="3649165" y="258852"/>
        <a:ext cx="1207082" cy="1044267"/>
      </dsp:txXfrm>
    </dsp:sp>
    <dsp:sp modelId="{4BF4AD97-3FD5-4FD8-8135-7C0D66FBA163}">
      <dsp:nvSpPr>
        <dsp:cNvPr id="0" name=""/>
        <dsp:cNvSpPr/>
      </dsp:nvSpPr>
      <dsp:spPr>
        <a:xfrm>
          <a:off x="5511921" y="2180858"/>
          <a:ext cx="831258" cy="716239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989999-9A86-401A-9079-796E0CDAF941}">
      <dsp:nvSpPr>
        <dsp:cNvPr id="0" name=""/>
        <dsp:cNvSpPr/>
      </dsp:nvSpPr>
      <dsp:spPr>
        <a:xfrm>
          <a:off x="5005810" y="960717"/>
          <a:ext cx="1805502" cy="1561971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 err="1"/>
            <a:t>Ergoterapeits</a:t>
          </a:r>
          <a:endParaRPr lang="lv-LV" sz="1400" b="1" kern="1200" dirty="0"/>
        </a:p>
      </dsp:txBody>
      <dsp:txXfrm>
        <a:off x="5305020" y="1219569"/>
        <a:ext cx="1207082" cy="1044267"/>
      </dsp:txXfrm>
    </dsp:sp>
    <dsp:sp modelId="{6155D718-335A-4875-9A37-135FAA71AC75}">
      <dsp:nvSpPr>
        <dsp:cNvPr id="0" name=""/>
        <dsp:cNvSpPr/>
      </dsp:nvSpPr>
      <dsp:spPr>
        <a:xfrm>
          <a:off x="4766875" y="3727884"/>
          <a:ext cx="831258" cy="716239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7FC3D4-D219-4D61-AF0C-2B70DD190880}">
      <dsp:nvSpPr>
        <dsp:cNvPr id="0" name=""/>
        <dsp:cNvSpPr/>
      </dsp:nvSpPr>
      <dsp:spPr>
        <a:xfrm>
          <a:off x="5005810" y="2849375"/>
          <a:ext cx="1805502" cy="1561971"/>
        </a:xfrm>
        <a:prstGeom prst="hexagon">
          <a:avLst>
            <a:gd name="adj" fmla="val 2857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 err="1"/>
            <a:t>Audiologopēds</a:t>
          </a:r>
          <a:endParaRPr lang="lv-LV" sz="1400" b="1" kern="1200" dirty="0"/>
        </a:p>
      </dsp:txBody>
      <dsp:txXfrm>
        <a:off x="5305020" y="3108227"/>
        <a:ext cx="1207082" cy="1044267"/>
      </dsp:txXfrm>
    </dsp:sp>
    <dsp:sp modelId="{12237D1E-7467-4398-9B05-2BD9D626D874}">
      <dsp:nvSpPr>
        <dsp:cNvPr id="0" name=""/>
        <dsp:cNvSpPr/>
      </dsp:nvSpPr>
      <dsp:spPr>
        <a:xfrm>
          <a:off x="3103087" y="3804088"/>
          <a:ext cx="831258" cy="716239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12F985-70AC-4417-9DE4-8CFA559574BA}">
      <dsp:nvSpPr>
        <dsp:cNvPr id="0" name=""/>
        <dsp:cNvSpPr/>
      </dsp:nvSpPr>
      <dsp:spPr>
        <a:xfrm>
          <a:off x="3349955" y="3811167"/>
          <a:ext cx="1805502" cy="1561971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/>
            <a:t>Fizioterapeits</a:t>
          </a:r>
        </a:p>
      </dsp:txBody>
      <dsp:txXfrm>
        <a:off x="3649165" y="4070019"/>
        <a:ext cx="1207082" cy="1044267"/>
      </dsp:txXfrm>
    </dsp:sp>
    <dsp:sp modelId="{971D1E76-7F68-46B5-BCA3-05453DCA7DFD}">
      <dsp:nvSpPr>
        <dsp:cNvPr id="0" name=""/>
        <dsp:cNvSpPr/>
      </dsp:nvSpPr>
      <dsp:spPr>
        <a:xfrm>
          <a:off x="2180216" y="2534090"/>
          <a:ext cx="831258" cy="716239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449B00-4258-4A76-9B59-271DF1B612CE}">
      <dsp:nvSpPr>
        <dsp:cNvPr id="0" name=""/>
        <dsp:cNvSpPr/>
      </dsp:nvSpPr>
      <dsp:spPr>
        <a:xfrm>
          <a:off x="1686413" y="2850450"/>
          <a:ext cx="1805502" cy="1561971"/>
        </a:xfrm>
        <a:prstGeom prst="hexagon">
          <a:avLst>
            <a:gd name="adj" fmla="val 2857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/>
            <a:t>Lietišķās uzvedības analīzes (ABA) </a:t>
          </a:r>
          <a:r>
            <a:rPr lang="lv-LV" sz="1400" b="1" kern="1200" dirty="0" err="1"/>
            <a:t>terepeits</a:t>
          </a:r>
          <a:endParaRPr lang="lv-LV" sz="1400" b="1" kern="1200" dirty="0"/>
        </a:p>
      </dsp:txBody>
      <dsp:txXfrm>
        <a:off x="1985623" y="3109302"/>
        <a:ext cx="1207082" cy="1044267"/>
      </dsp:txXfrm>
    </dsp:sp>
    <dsp:sp modelId="{65207E76-AFD4-47A1-9FE1-59DB14E6A895}">
      <dsp:nvSpPr>
        <dsp:cNvPr id="0" name=""/>
        <dsp:cNvSpPr/>
      </dsp:nvSpPr>
      <dsp:spPr>
        <a:xfrm>
          <a:off x="1686413" y="958567"/>
          <a:ext cx="1805502" cy="1561971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/>
            <a:t>Psihiatrs vai bērnu psihiatrs</a:t>
          </a:r>
        </a:p>
      </dsp:txBody>
      <dsp:txXfrm>
        <a:off x="1985623" y="1217419"/>
        <a:ext cx="1207082" cy="10442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37FEA-E339-45ED-B617-03274BB5A0C6}" type="datetimeFigureOut">
              <a:rPr lang="lv-LV" smtClean="0"/>
              <a:t>02.11.2023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F2146-EEEE-45D9-8D9E-847C52215B3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59646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3265B93-06AB-4325-8841-E989342D6000}" type="datetimeFigureOut">
              <a:rPr lang="lv-LV"/>
              <a:pPr>
                <a:defRPr/>
              </a:pPr>
              <a:t>02.11.2023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D72620B4-AC02-4A36-88EA-675332F44195}" type="slidenum">
              <a:rPr lang="lv-LV" altLang="en-US"/>
              <a:pPr/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6241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3435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757B116-C236-4B1A-A29F-6EC446939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4257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A5D73BE-0AD0-481A-BCFB-E6B235076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1669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471DA70-A33F-4D8A-A930-E559D2F22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758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3DCC78A-4830-4AE1-84B3-9DC1F7533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5737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3E01878-8258-4C2A-BB3E-218C12CD73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309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409CEAE-C0B0-4A7A-869B-5A2EFAFA1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62605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88DE374-5F27-4970-B704-F55326612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85987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2321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FE2685F-5E42-4E67-B94B-7FE74A6171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0403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E1DF035-D211-4561-AF85-B77CA96028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987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569949A5-7BCF-40BE-B390-BE3DCE97CF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7807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390835A-765E-4508-BD88-BBFE5A24ED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8825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602A870-C8B9-4A6F-8056-8303C4CFCB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467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A70285F-A554-4057-B56C-65A5D29961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893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A11337A-0603-43E6-9E78-40F3618E3A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3220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9998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362000-2BDD-4295-BE76-87299D1648F4}" type="datetime1">
              <a:rPr lang="en-US"/>
              <a:pPr>
                <a:defRPr/>
              </a:pPr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E8C0EAC5-62A5-4241-A753-769E4718AF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9" r:id="rId10"/>
    <p:sldLayoutId id="2147483840" r:id="rId11"/>
    <p:sldLayoutId id="2147483841" r:id="rId12"/>
    <p:sldLayoutId id="2147483842" r:id="rId13"/>
    <p:sldLayoutId id="2147483843" r:id="rId14"/>
    <p:sldLayoutId id="2147483844" r:id="rId15"/>
    <p:sldLayoutId id="2147483845" r:id="rId16"/>
    <p:sldLayoutId id="2147483846" r:id="rId17"/>
    <p:sldLayoutId id="2147483847" r:id="rId18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mnvd.gov.lv/lv/pazinojums-par-agrinas-intervences-pakalpojumu-sniedzeju-atlases-proceduru-pakalpojumu-sniegsanai-no-2023-gada-1oktobra" TargetMode="External"/><Relationship Id="rId2" Type="http://schemas.openxmlformats.org/officeDocument/2006/relationships/hyperlink" Target="mailto:elina.engelberga@vmnvd.gov.l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likumi.lv/ta/id/33946-par-nodokliem-un-nodeva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540125"/>
            <a:ext cx="7772400" cy="9604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lv-LV" altLang="en-US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ヒラギノ角ゴ Pro W3" pitchFamily="125" charset="-128"/>
                <a:cs typeface="Times New Roman" panose="02020603050405020304" pitchFamily="18" charset="0"/>
              </a:rPr>
              <a:t>Agrīnās intervences pakalpojums bērniem ar </a:t>
            </a:r>
            <a:r>
              <a:rPr lang="lv-LV" altLang="en-US" sz="36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ヒラギノ角ゴ Pro W3" pitchFamily="125" charset="-128"/>
                <a:cs typeface="Times New Roman" panose="02020603050405020304" pitchFamily="18" charset="0"/>
              </a:rPr>
              <a:t>autiskā</a:t>
            </a:r>
            <a:r>
              <a:rPr lang="lv-LV" altLang="en-US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ヒラギノ角ゴ Pro W3" pitchFamily="125" charset="-128"/>
                <a:cs typeface="Times New Roman" panose="02020603050405020304" pitchFamily="18" charset="0"/>
              </a:rPr>
              <a:t> spektra traucējumiem</a:t>
            </a:r>
            <a:br>
              <a:rPr lang="lv-LV" altLang="en-US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ヒラギノ角ゴ Pro W3" pitchFamily="125" charset="-128"/>
                <a:cs typeface="Times New Roman" panose="02020603050405020304" pitchFamily="18" charset="0"/>
              </a:rPr>
            </a:br>
            <a:br>
              <a:rPr lang="lv-LV" alt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ヒラギノ角ゴ Pro W3" pitchFamily="125" charset="-128"/>
                <a:cs typeface="Times New Roman" panose="02020603050405020304" pitchFamily="18" charset="0"/>
              </a:rPr>
            </a:br>
            <a:endParaRPr lang="lv-LV" altLang="en-US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FFA443-3744-CB04-C5ED-4BC0D4CE8DFA}"/>
              </a:ext>
            </a:extLst>
          </p:cNvPr>
          <p:cNvSpPr txBox="1"/>
          <p:nvPr/>
        </p:nvSpPr>
        <p:spPr>
          <a:xfrm>
            <a:off x="5506720" y="5323840"/>
            <a:ext cx="3448445" cy="11849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800" dirty="0">
                <a:latin typeface="+mj-lt"/>
              </a:rPr>
              <a:t>Ambulatoro pakalpojumu nodaļas</a:t>
            </a:r>
          </a:p>
          <a:p>
            <a:r>
              <a:rPr lang="lv-LV" sz="1800" dirty="0">
                <a:latin typeface="+mj-lt"/>
              </a:rPr>
              <a:t>Veselības aprūpes projektu vadītāja</a:t>
            </a:r>
          </a:p>
          <a:p>
            <a:r>
              <a:rPr lang="lv-LV" sz="1800" b="1" dirty="0">
                <a:latin typeface="+mj-lt"/>
              </a:rPr>
              <a:t>Linda Celmiņa-Ķeze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09330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C6078-18F5-E572-3DF5-EFD184DAA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32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Kāpēc par šo stāstam?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2B2C4-36C7-26B4-1E34-5196BC4D4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880" y="1752600"/>
            <a:ext cx="8249920" cy="4373573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dirty="0"/>
              <a:t>Liels pieprasījums pēc pakalpojuma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dirty="0"/>
              <a:t>Vairumam rehabilitācijas pakalpojumu sniedzēju ir pieejama lielākā daļa no nepieciešamajiem speciālistiem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dirty="0"/>
              <a:t>Pārskatot pacientu grupas, kurām sniedzat pakalpojumus, noteikti varat identificēt bērnus ar AST, kurus jau ārstējat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dirty="0"/>
              <a:t>Bērnam pieaugot, pakalpojumu pēctecības ietvaros, minētā pacientu grupa tāpat nonāks arī jūsu ĀI</a:t>
            </a: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06EA41-4088-C8F9-D181-1E4717E058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B5D718-84E9-B073-6917-9B000DA9D35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01B78-895D-A57F-C4A0-F70F958DDA3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E2685F-5E42-4E67-B94B-7FE74A617128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2050" name="Picture 2" descr="Congenital heart disease and autism: A possible link? - Harvard Health">
            <a:extLst>
              <a:ext uri="{FF2B5EF4-FFF2-40B4-BE49-F238E27FC236}">
                <a16:creationId xmlns:a16="http://schemas.microsoft.com/office/drawing/2014/main" id="{BD4E3360-A632-24CE-C5C0-92C9AA815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2232" y="4546924"/>
            <a:ext cx="1856568" cy="1238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4414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0BF80-A7D9-E83E-B5EE-A9CED321C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75476"/>
            <a:ext cx="6400800" cy="1036642"/>
          </a:xfrm>
        </p:spPr>
        <p:txBody>
          <a:bodyPr>
            <a:noAutofit/>
          </a:bodyPr>
          <a:lstStyle/>
          <a:p>
            <a:pPr algn="ctr"/>
            <a:r>
              <a:rPr lang="lv-LV" sz="32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Papildus informācija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8FB4B-5D3E-EF71-E74C-6959B9870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720" y="1752600"/>
            <a:ext cx="8006080" cy="4373573"/>
          </a:xfrm>
        </p:spPr>
        <p:txBody>
          <a:bodyPr/>
          <a:lstStyle/>
          <a:p>
            <a:pPr marL="718820" indent="-342900" algn="just">
              <a:buFont typeface="Arial" panose="020B0604020202020204" pitchFamily="34" charset="0"/>
              <a:buChar char="•"/>
              <a:tabLst>
                <a:tab pos="270510" algn="l"/>
              </a:tabLst>
            </a:pPr>
            <a:r>
              <a:rPr lang="lv-LV" dirty="0"/>
              <a:t>Elīna Engelberga tālruņa numurs: 67387671</a:t>
            </a:r>
          </a:p>
          <a:p>
            <a:r>
              <a:rPr lang="lv-LV" dirty="0"/>
              <a:t>elektroniskā pasta adrese: </a:t>
            </a:r>
            <a:r>
              <a:rPr lang="lv-LV" dirty="0">
                <a:hlinkClick r:id="rId2"/>
              </a:rPr>
              <a:t>elina.engelberga@vmnvd.gov.lv</a:t>
            </a:r>
            <a:endParaRPr lang="lv-LV" dirty="0"/>
          </a:p>
          <a:p>
            <a:endParaRPr lang="lv-LV" dirty="0"/>
          </a:p>
          <a:p>
            <a:r>
              <a:rPr lang="lv-LV" dirty="0"/>
              <a:t>     Dienesta tīmekļa vietnē: </a:t>
            </a:r>
            <a:r>
              <a:rPr lang="lv-LV" dirty="0">
                <a:hlinkClick r:id="rId3"/>
              </a:rPr>
              <a:t>https://www.vmnvd.gov.lv/lv/pazinojums-par-agrinas-intervences-pakalpojumu-sniedzeju-atlases-proceduru-pakalpojumu-sniegsanai-no-2023-gada-1oktobra</a:t>
            </a:r>
            <a:r>
              <a:rPr lang="lv-LV" dirty="0"/>
              <a:t> </a:t>
            </a:r>
            <a:endParaRPr lang="lv-LV" sz="1800" u="sng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845B4D-9975-93D4-A1EC-57D077023D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27F743-6D45-5A6F-CC92-2B82B77B00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22F6D-991D-5D23-3E16-2ED7D074E9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E2685F-5E42-4E67-B94B-7FE74A617128}" type="slidenum">
              <a:rPr lang="en-US" altLang="en-US" smtClean="0"/>
              <a:pPr/>
              <a:t>11</a:t>
            </a:fld>
            <a:endParaRPr lang="en-US" altLang="en-US"/>
          </a:p>
        </p:txBody>
      </p:sp>
      <p:pic>
        <p:nvPicPr>
          <p:cNvPr id="7" name="Picture 2" descr="Congenital heart disease and autism: A possible link? - Harvard Health">
            <a:extLst>
              <a:ext uri="{FF2B5EF4-FFF2-40B4-BE49-F238E27FC236}">
                <a16:creationId xmlns:a16="http://schemas.microsoft.com/office/drawing/2014/main" id="{CDD5085F-8BFD-4115-D086-84B54AAA4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716" y="4501833"/>
            <a:ext cx="1856568" cy="1238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9130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Paldies par uzmanību!</a:t>
            </a:r>
            <a:br>
              <a:rPr lang="lv-LV" dirty="0">
                <a:solidFill>
                  <a:schemeClr val="accent6">
                    <a:lumMod val="75000"/>
                  </a:schemeClr>
                </a:solidFill>
              </a:rPr>
            </a:br>
            <a:endParaRPr lang="lv-LV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5800" y="4328159"/>
            <a:ext cx="7772400" cy="1532709"/>
          </a:xfrm>
        </p:spPr>
        <p:txBody>
          <a:bodyPr>
            <a:normAutofit fontScale="92500" lnSpcReduction="20000"/>
          </a:bodyPr>
          <a:lstStyle/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Nacionālais veselības dienests</a:t>
            </a:r>
          </a:p>
          <a:p>
            <a:r>
              <a:rPr lang="lv-LV" dirty="0" err="1"/>
              <a:t>Cēsu</a:t>
            </a:r>
            <a:r>
              <a:rPr lang="lv-LV" dirty="0"/>
              <a:t> iela 31 k-3 (6.ieeja, 2., 3. un 4.stāvs)</a:t>
            </a:r>
          </a:p>
          <a:p>
            <a:r>
              <a:rPr lang="lv-LV" dirty="0"/>
              <a:t>Rīga, Latvija, LV-1012</a:t>
            </a:r>
          </a:p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Tālrunis: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lv-LV" dirty="0"/>
              <a:t>67043700</a:t>
            </a:r>
          </a:p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E-pasts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lv-LV" dirty="0"/>
              <a:t>nvd@vmnvd.gov.lv </a:t>
            </a:r>
          </a:p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Mājas lapa: </a:t>
            </a:r>
            <a:r>
              <a:rPr lang="lv-LV" dirty="0"/>
              <a:t>www.vmnvd.gov.lv</a:t>
            </a:r>
          </a:p>
          <a:p>
            <a:r>
              <a:rPr lang="lv-LV" b="1" dirty="0" err="1">
                <a:solidFill>
                  <a:schemeClr val="accent6">
                    <a:lumMod val="75000"/>
                  </a:schemeClr>
                </a:solidFill>
              </a:rPr>
              <a:t>Twitter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lv-LV" dirty="0"/>
              <a:t>www.twitter.com/vmnvd</a:t>
            </a:r>
          </a:p>
        </p:txBody>
      </p:sp>
    </p:spTree>
    <p:extLst>
      <p:ext uri="{BB962C8B-B14F-4D97-AF65-F5344CB8AC3E}">
        <p14:creationId xmlns:p14="http://schemas.microsoft.com/office/powerpoint/2010/main" val="1125656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6AD8B-616D-6B83-67B0-4E6EFBEB5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0" y="601777"/>
            <a:ext cx="6096000" cy="1036642"/>
          </a:xfrm>
        </p:spPr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Par pakalpojumu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FA297-5A9F-466E-4783-2E2439754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F3FC57-A448-1C86-1743-DB6E88207B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EAA3CD-EE8B-B10D-435B-26ACCF69649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72196-1BAA-DBC0-ACA8-27A02FE6807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E2685F-5E42-4E67-B94B-7FE74A617128}" type="slidenum">
              <a:rPr lang="en-US" altLang="en-US" smtClean="0"/>
              <a:pPr/>
              <a:t>2</a:t>
            </a:fld>
            <a:endParaRPr lang="en-US" alt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216798F-4288-5CD0-A354-749943C8BC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1" y="1519641"/>
            <a:ext cx="7331994" cy="5223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68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C67DD-763F-8B59-E9AE-37C032D65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0" y="616745"/>
            <a:ext cx="6756400" cy="1036642"/>
          </a:xfrm>
        </p:spPr>
        <p:txBody>
          <a:bodyPr>
            <a:noAutofit/>
          </a:bodyPr>
          <a:lstStyle/>
          <a:p>
            <a:r>
              <a:rPr lang="lv-LV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 pakalpojumu:</a:t>
            </a:r>
            <a:endParaRPr lang="lv-LV" sz="32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CD6E-A1A3-A6D1-3D04-EB1A3067A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1752600"/>
            <a:ext cx="7833360" cy="4373573"/>
          </a:xfrm>
        </p:spPr>
        <p:txBody>
          <a:bodyPr>
            <a:normAutofit lnSpcReduction="10000"/>
          </a:bodyPr>
          <a:lstStyle/>
          <a:p>
            <a:r>
              <a:rPr lang="lv-LV" b="1" dirty="0"/>
              <a:t>Mērķa grupa: </a:t>
            </a:r>
            <a:r>
              <a:rPr lang="lv-LV" dirty="0"/>
              <a:t>bērni no 0-6 gadu vecumam ar AST vai aizdomām par AST</a:t>
            </a:r>
          </a:p>
          <a:p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balstīts uz nefarmakoloģisko pieeju;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agrīnu pasākumu kopums;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solidFill>
                  <a:srgbClr val="212529"/>
                </a:solidFill>
                <a:latin typeface="RobustaTLPro-Regular"/>
              </a:rPr>
              <a:t>bērniem palīdz iegūt </a:t>
            </a:r>
            <a:r>
              <a:rPr lang="lv-LV" b="0" i="0" dirty="0" err="1">
                <a:solidFill>
                  <a:srgbClr val="212529"/>
                </a:solidFill>
                <a:effectLst/>
                <a:latin typeface="RobustaTLPro-Regular"/>
              </a:rPr>
              <a:t>pamatprasmes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, kuras parasti jāapgūst pirmajos dzīves gados (fiziskās prasmes, domāšanas prasme, komunikācijas prasmes, sociālās prasmes, emocionālās prasmes u.c.);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Sniedz atbalstu arī vecākiem;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solidFill>
                  <a:srgbClr val="212529"/>
                </a:solidFill>
                <a:latin typeface="RobustaTLPro-Regular"/>
              </a:rPr>
              <a:t>katram bērnam programma tiek izstrādāta individuāla un sniegta atbilstoši bērna vajadzībām un spējām;</a:t>
            </a: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 tiek nodrošināts kā </a:t>
            </a:r>
            <a:r>
              <a:rPr lang="lv-LV" b="0" i="0" dirty="0" err="1">
                <a:solidFill>
                  <a:srgbClr val="212529"/>
                </a:solidFill>
                <a:effectLst/>
                <a:latin typeface="RobustaTLPro-Regular"/>
              </a:rPr>
              <a:t>multiprofesionāls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 pakalpojums;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solidFill>
                  <a:srgbClr val="212529"/>
                </a:solidFill>
                <a:latin typeface="RobustaTLPro-Regular"/>
              </a:rPr>
              <a:t>va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r saņemt ar ārstu speciālistu nosūtījumu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6A789A-3DC0-0294-E1A3-D78E462CC48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328E66-2694-F936-2A8B-B3D7B031ED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38583-2890-8E9E-A4F8-E34B7815B78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E2685F-5E42-4E67-B94B-7FE74A617128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7" name="Picture 2" descr="Congenital heart disease and autism: A possible link? - Harvard Health">
            <a:extLst>
              <a:ext uri="{FF2B5EF4-FFF2-40B4-BE49-F238E27FC236}">
                <a16:creationId xmlns:a16="http://schemas.microsoft.com/office/drawing/2014/main" id="{2B626D0E-F9F5-DB42-ED06-1DAC24AA59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832" y="228600"/>
            <a:ext cx="1856568" cy="1238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976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F162A-29B6-64A7-42E2-FF10ECFA4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522611"/>
            <a:ext cx="6096000" cy="1036642"/>
          </a:xfrm>
        </p:spPr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Pakalpojuma norise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1FD0A-8790-8A30-9284-14882FC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" y="1559253"/>
            <a:ext cx="8442960" cy="4776135"/>
          </a:xfrm>
        </p:spPr>
        <p:txBody>
          <a:bodyPr>
            <a:normAutofit fontScale="92500" lnSpcReduction="20000"/>
          </a:bodyPr>
          <a:lstStyle/>
          <a:p>
            <a:pPr marL="742950" lvl="1" indent="-28575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lv-LV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pacienta anamnēzes apkopojums (attālinātas konsultācijas veidā – komandas </a:t>
            </a:r>
            <a:r>
              <a:rPr lang="lv-LV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sazvans</a:t>
            </a:r>
            <a:r>
              <a:rPr lang="lv-LV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ar vecākiem);</a:t>
            </a:r>
            <a:endParaRPr lang="lv-LV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lv-LV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pacienta attīstības, spēju un prasmju izvērtēšana;</a:t>
            </a:r>
            <a:endParaRPr lang="lv-LV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lv-LV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pacienta individuālā intervences plāna izstrādāšana;</a:t>
            </a:r>
            <a:endParaRPr lang="lv-LV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lv-LV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agrīnās intervences nodarbības;</a:t>
            </a:r>
            <a:endParaRPr lang="lv-LV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lv-LV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agrīnās intervences komandas sanāksmes;</a:t>
            </a:r>
            <a:endParaRPr lang="lv-LV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lv-LV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</a:t>
            </a:r>
            <a:r>
              <a:rPr lang="lv-LV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oslēguma </a:t>
            </a:r>
            <a:r>
              <a:rPr lang="lv-LV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vizīte/</a:t>
            </a:r>
            <a:r>
              <a:rPr lang="lv-LV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ieteikumi pacienta ģimenei un tālākās sadarbības organizēšana;</a:t>
            </a:r>
          </a:p>
          <a:p>
            <a:pPr marL="742950" lvl="1" indent="-28575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sniegtā p</a:t>
            </a: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akalpojuma kvalitātes novērtēšana (vienota pacienta apmierinātības vērtēšanas anketa)</a:t>
            </a:r>
          </a:p>
          <a:p>
            <a:pPr marL="742950" lvl="1" indent="-28575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lv-LV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pacienta monitorings ne retāk kā reizi gadā (līdz 6 gadu vecumam, ieskaitot)</a:t>
            </a:r>
            <a:endParaRPr lang="lv-LV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74048D-8EFA-0CB5-6F60-8783293F13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F6E8BA-DACC-7ACC-08E1-EC7675473E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AD853-3FD1-85CD-D2F9-FF11867A6A6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E2685F-5E42-4E67-B94B-7FE74A61712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9367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545D5-97E2-5CEF-32E6-AF6F09222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532771"/>
            <a:ext cx="6096000" cy="1036642"/>
          </a:xfrm>
        </p:spPr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Pakalpojums ietver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00643-7032-8115-9C9B-7232CC556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360" y="1752600"/>
            <a:ext cx="7965440" cy="437357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Attālināta vecāku intervija (anamnēzes ievākšana)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Pacienta novērtēšana, intervences plāna sastādīšana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Speciālistu individuālās intervences (ne vairāk kā 20 nodarbības katram)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Vecāku atbalsta grupas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Iknedēļa </a:t>
            </a:r>
            <a:r>
              <a:rPr lang="lv-LV" dirty="0" err="1"/>
              <a:t>multidisciplinārās</a:t>
            </a:r>
            <a:r>
              <a:rPr lang="lv-LV" dirty="0"/>
              <a:t> komandas sanāksmes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Noslēguma vizīte vecākiem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Kopumā pakalpojums ilgst 4-6 nedēļas atkarībā no pacienta slodzes tolerances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73F356-2382-D22F-513A-1F5DF95389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550815-31E3-541A-660E-43267900AA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DBF3E0-FD82-6008-A92E-80590A9364C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E2685F-5E42-4E67-B94B-7FE74A617128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7" name="Picture 2" descr="Congenital heart disease and autism: A possible link? - Harvard Health">
            <a:extLst>
              <a:ext uri="{FF2B5EF4-FFF2-40B4-BE49-F238E27FC236}">
                <a16:creationId xmlns:a16="http://schemas.microsoft.com/office/drawing/2014/main" id="{79080CA7-4BED-E36D-74B3-4090088DD9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0160" y="4816486"/>
            <a:ext cx="1856568" cy="1238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7164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4DCBB-5CF2-3489-CB3E-23F9A1619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502291"/>
            <a:ext cx="6096000" cy="1036642"/>
          </a:xfrm>
        </p:spPr>
        <p:txBody>
          <a:bodyPr>
            <a:normAutofit fontScale="90000"/>
          </a:bodyPr>
          <a:lstStyle/>
          <a:p>
            <a:r>
              <a:rPr lang="lv-LV" sz="32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Vispārējās prasības pretendentam: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C71B8-0440-A541-28D4-804E8A693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752600"/>
            <a:ext cx="7467600" cy="437357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Ir ārstniecības iestāde, reģistrēts Ā.I. reģistrā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Prasībām atbilstoša speciālistu komanda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Nav apturēta pretendenta saimnieciskā darbība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/>
              <a:t>Atbilstība likumā </a:t>
            </a:r>
            <a:r>
              <a:rPr lang="lv-LV" dirty="0">
                <a:effectLst/>
              </a:rPr>
              <a:t>"</a:t>
            </a:r>
            <a:r>
              <a:rPr lang="lv-LV" u="sng" dirty="0">
                <a:solidFill>
                  <a:srgbClr val="0000FF"/>
                </a:solidFill>
                <a:effectLst/>
                <a:hlinkClick r:id="rId2"/>
              </a:rPr>
              <a:t>Par nodokļiem un nodevām</a:t>
            </a:r>
            <a:r>
              <a:rPr lang="lv-LV" dirty="0">
                <a:effectLst/>
              </a:rPr>
              <a:t>" noteiktajam</a:t>
            </a: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D2B144-1115-1917-6E60-71D0884B89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8BB413-8973-93F6-1AE5-C6712B795B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E416A7-43EE-4BA5-0716-FE8CDDD8F3F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E2685F-5E42-4E67-B94B-7FE74A617128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7" name="Picture 2" descr="Congenital heart disease and autism: A possible link? - Harvard Health">
            <a:extLst>
              <a:ext uri="{FF2B5EF4-FFF2-40B4-BE49-F238E27FC236}">
                <a16:creationId xmlns:a16="http://schemas.microsoft.com/office/drawing/2014/main" id="{56FAEBBC-ACA5-20FC-99D1-8BAB2B0CAE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887606"/>
            <a:ext cx="1856568" cy="1238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704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exagon 6">
            <a:extLst>
              <a:ext uri="{FF2B5EF4-FFF2-40B4-BE49-F238E27FC236}">
                <a16:creationId xmlns:a16="http://schemas.microsoft.com/office/drawing/2014/main" id="{A972BD8B-48E5-FCCC-FCEA-4FEC7E196A99}"/>
              </a:ext>
            </a:extLst>
          </p:cNvPr>
          <p:cNvSpPr/>
          <p:nvPr/>
        </p:nvSpPr>
        <p:spPr>
          <a:xfrm>
            <a:off x="4952575" y="2109892"/>
            <a:ext cx="831258" cy="716239"/>
          </a:xfrm>
          <a:prstGeom prst="hexagon">
            <a:avLst>
              <a:gd name="adj" fmla="val 28900"/>
              <a:gd name="vf" fmla="val 11547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lv-LV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5455" y="461792"/>
            <a:ext cx="6785498" cy="907003"/>
          </a:xfrm>
        </p:spPr>
        <p:txBody>
          <a:bodyPr>
            <a:noAutofit/>
          </a:bodyPr>
          <a:lstStyle/>
          <a:p>
            <a:pPr algn="ctr"/>
            <a:r>
              <a:rPr lang="lv-LV" sz="3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Komanda: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362765" y="6324600"/>
            <a:ext cx="476435" cy="304800"/>
          </a:xfrm>
        </p:spPr>
        <p:txBody>
          <a:bodyPr/>
          <a:lstStyle/>
          <a:p>
            <a:fld id="{2FE2685F-5E42-4E67-B94B-7FE74A617128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5DF33-5FE7-05C6-5097-FF2A4AAA9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44320"/>
            <a:ext cx="3332480" cy="5181600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dirty="0">
                <a:latin typeface="Times New Roman" panose="02020603050405020304" pitchFamily="18" charset="0"/>
                <a:ea typeface="Calibri" panose="020F0502020204030204" pitchFamily="34" charset="0"/>
              </a:rPr>
              <a:t>S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ertificētas ārstniecības personas </a:t>
            </a:r>
            <a:endParaRPr lang="lv-LV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dirty="0">
                <a:latin typeface="Times New Roman" panose="02020603050405020304" pitchFamily="18" charset="0"/>
                <a:ea typeface="Calibri" panose="020F0502020204030204" pitchFamily="34" charset="0"/>
              </a:rPr>
              <a:t>R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eģistrētas Psihologu reģistrā vai Ārstniecības personu un ārstniecības atbalsta personu reģistrā attiecīgajā specialitātē;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lv-LV" dirty="0">
                <a:latin typeface="Times New Roman" panose="02020603050405020304" pitchFamily="18" charset="0"/>
                <a:ea typeface="Calibri" panose="020F0502020204030204" pitchFamily="34" charset="0"/>
              </a:rPr>
              <a:t>L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ietišķās uzvedības analīzes (ABA) speciālists - bakalaura izglītība sociālās zinātnēs vai veselības aprūpē; derīgs sertifikāts ar apgūtu metodi vismaz 270 stundu apmērā vai izglītības iestādes izziņa ar apgūtu metodi vismaz 187 stundu apmērā un norādītu supervizoru;</a:t>
            </a:r>
            <a:endParaRPr lang="lv-LV" dirty="0"/>
          </a:p>
          <a:p>
            <a:endParaRPr lang="lv-LV" b="1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75865DC-689C-FA89-F0DE-4853AA51EB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0109162"/>
              </p:ext>
            </p:extLst>
          </p:nvPr>
        </p:nvGraphicFramePr>
        <p:xfrm>
          <a:off x="2082513" y="1155369"/>
          <a:ext cx="8649930" cy="5373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Picture 10" descr="A child holding a puzzle piece over his face">
            <a:extLst>
              <a:ext uri="{FF2B5EF4-FFF2-40B4-BE49-F238E27FC236}">
                <a16:creationId xmlns:a16="http://schemas.microsoft.com/office/drawing/2014/main" id="{A38BFA70-5FBF-EE8D-CD70-DB8595F74B18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2" r="46667"/>
          <a:stretch/>
        </p:blipFill>
        <p:spPr>
          <a:xfrm>
            <a:off x="5562612" y="2898284"/>
            <a:ext cx="1616737" cy="1958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38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1C85D-DB45-61A9-764F-6046C8197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0560" y="583560"/>
            <a:ext cx="6593840" cy="1036642"/>
          </a:xfrm>
        </p:spPr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Pakalpojuma apmaksas nosacījumi </a:t>
            </a:r>
            <a:r>
              <a:rPr lang="lv-LV" sz="2000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lv-LV" sz="2000" dirty="0" err="1">
                <a:solidFill>
                  <a:schemeClr val="accent6">
                    <a:lumMod val="75000"/>
                  </a:schemeClr>
                </a:solidFill>
              </a:rPr>
              <a:t>nekvotēts</a:t>
            </a:r>
            <a:r>
              <a:rPr lang="lv-LV" sz="2000" dirty="0">
                <a:solidFill>
                  <a:schemeClr val="accent6">
                    <a:lumMod val="75000"/>
                  </a:schemeClr>
                </a:solidFill>
              </a:rPr>
              <a:t> pakalpojums)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C93AD6F-74E6-B488-A263-7737911B5F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6672212"/>
              </p:ext>
            </p:extLst>
          </p:nvPr>
        </p:nvGraphicFramePr>
        <p:xfrm>
          <a:off x="518160" y="1696712"/>
          <a:ext cx="8392160" cy="4577729"/>
        </p:xfrm>
        <a:graphic>
          <a:graphicData uri="http://schemas.openxmlformats.org/drawingml/2006/table">
            <a:tbl>
              <a:tblPr/>
              <a:tblGrid>
                <a:gridCol w="1012487">
                  <a:extLst>
                    <a:ext uri="{9D8B030D-6E8A-4147-A177-3AD203B41FA5}">
                      <a16:colId xmlns:a16="http://schemas.microsoft.com/office/drawing/2014/main" val="813759852"/>
                    </a:ext>
                  </a:extLst>
                </a:gridCol>
                <a:gridCol w="6440252">
                  <a:extLst>
                    <a:ext uri="{9D8B030D-6E8A-4147-A177-3AD203B41FA5}">
                      <a16:colId xmlns:a16="http://schemas.microsoft.com/office/drawing/2014/main" val="2371321935"/>
                    </a:ext>
                  </a:extLst>
                </a:gridCol>
                <a:gridCol w="939421">
                  <a:extLst>
                    <a:ext uri="{9D8B030D-6E8A-4147-A177-3AD203B41FA5}">
                      <a16:colId xmlns:a16="http://schemas.microsoft.com/office/drawing/2014/main" val="4047575210"/>
                    </a:ext>
                  </a:extLst>
                </a:gridCol>
              </a:tblGrid>
              <a:tr h="40326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Manipulācijas kods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Manipulācijas nosaukums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Tarifs (euro)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67597"/>
                  </a:ext>
                </a:extLst>
              </a:tr>
              <a:tr h="382152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13109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Autiska</a:t>
                      </a:r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spektra traucējumu diagnostika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257.12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2526579"/>
                  </a:ext>
                </a:extLst>
              </a:tr>
              <a:tr h="671401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13119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Multiprofesionālas</a:t>
                      </a:r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komandas izvērtēšanas un vizītes ar vecākiem veikšana AST agrīnās intervences ietvaros, ko nodrošina 6 speciālisti. Norāda </a:t>
                      </a:r>
                      <a:r>
                        <a:rPr lang="lv-LV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multiprofesionālas</a:t>
                      </a:r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intervences komandas vadītājs vienu reizi kursa ietvaros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275.37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0155452"/>
                  </a:ext>
                </a:extLst>
              </a:tr>
              <a:tr h="671401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13120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Multiprofesionālas</a:t>
                      </a:r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komandas individuāla AST agrīnās intervences plāna izstrādāšana pacientam, ko nodrošina 6 speciālisti. Norāda </a:t>
                      </a:r>
                      <a:r>
                        <a:rPr lang="lv-LV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multiprofesionālas</a:t>
                      </a:r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intervences komandas vadītājs vienu reizi kursa ietvaros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146.86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8955725"/>
                  </a:ext>
                </a:extLst>
              </a:tr>
              <a:tr h="52444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13121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Multiprofesionāls</a:t>
                      </a:r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AST agrīnās intervences pakalpojums - nodarbības, ko nodrošina 2 līdz 3 speciālistiem 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61.19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548685"/>
                  </a:ext>
                </a:extLst>
              </a:tr>
              <a:tr h="671401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13122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Multiprofesionālas</a:t>
                      </a:r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komandas apspriede -  intervences novērtējums, AST agrīnās intervences ietvaros, ko nodrošina 5 speciālisti.  Norāda </a:t>
                      </a:r>
                      <a:r>
                        <a:rPr lang="lv-LV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multiprofesionālas</a:t>
                      </a:r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intervences komandas vadītājs vienu reizi kursa ietvaros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286.12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9999576"/>
                  </a:ext>
                </a:extLst>
              </a:tr>
              <a:tr h="44860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13123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Piemaksa manipulācijai 13120 un 13122 </a:t>
                      </a:r>
                      <a:r>
                        <a:rPr lang="lv-LV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multiprofesionāla</a:t>
                      </a:r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AST agrīnās intervences pakalpojuma ietvaros par viena papildus speciālista darbu (60 min.)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24.47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20508"/>
                  </a:ext>
                </a:extLst>
              </a:tr>
              <a:tr h="26835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13124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Grupas nodarbība vecākiem AST agrīnās intervences ietvaros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3.07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8568129"/>
                  </a:ext>
                </a:extLst>
              </a:tr>
              <a:tr h="26835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13125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Piemaksa manipulācijai 13119 par Minhenes testa veikšanu, atzinuma sagatavošanu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122.52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0049515"/>
                  </a:ext>
                </a:extLst>
              </a:tr>
              <a:tr h="268354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13126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Gala vizīte vecākiem pēc AST agrīnās intervences kursa pabeigšanas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24.47</a:t>
                      </a:r>
                    </a:p>
                  </a:txBody>
                  <a:tcPr marL="2884" marR="2884" marT="2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089043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1FAFC-CE16-2B18-3D13-06BD7CB9E4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AD766D-9854-2EAE-12E7-61695288469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9F274-0588-5562-092F-CF42D15D848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E2685F-5E42-4E67-B94B-7FE74A617128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4845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CF969-E55B-755B-C0DE-DB4296103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731827"/>
            <a:ext cx="6096000" cy="1036642"/>
          </a:xfrm>
        </p:spPr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Pašreiz pakalpojumu nodrošina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4B589-D4F7-2B31-21EA-F10450FD7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840" y="1752600"/>
            <a:ext cx="7934960" cy="4373573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lv-LV" dirty="0"/>
              <a:t>BKUS (metodiskais centrs)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pc="-50" dirty="0">
                <a:effectLst/>
              </a:rPr>
              <a:t>TALSU VESELĪBAS CENTRS</a:t>
            </a:r>
            <a:endParaRPr lang="lv-LV" spc="-50" dirty="0">
              <a:effectLst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pc="-50" dirty="0">
                <a:effectLst/>
              </a:rPr>
              <a:t>RSU ambulance</a:t>
            </a:r>
            <a:endParaRPr lang="lv-LV" spc="-50" dirty="0">
              <a:effectLst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pc="-50" dirty="0" err="1">
                <a:effectLst/>
              </a:rPr>
              <a:t>Slimnīca</a:t>
            </a:r>
            <a:r>
              <a:rPr lang="en-US" spc="-50" dirty="0">
                <a:effectLst/>
              </a:rPr>
              <a:t> </a:t>
            </a:r>
            <a:r>
              <a:rPr lang="en-US" spc="-50" dirty="0" err="1">
                <a:effectLst/>
              </a:rPr>
              <a:t>Ģintermuiža</a:t>
            </a:r>
            <a:endParaRPr lang="lv-LV" spc="-5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pc="-50" dirty="0">
                <a:effectLst/>
              </a:rPr>
              <a:t>Daugavpils </a:t>
            </a:r>
            <a:r>
              <a:rPr lang="en-US" spc="-50" dirty="0" err="1">
                <a:effectLst/>
              </a:rPr>
              <a:t>psihoneiroloģiskā</a:t>
            </a:r>
            <a:r>
              <a:rPr lang="en-US" spc="-50" dirty="0">
                <a:effectLst/>
              </a:rPr>
              <a:t> </a:t>
            </a:r>
            <a:r>
              <a:rPr lang="en-US" spc="-50" dirty="0" err="1">
                <a:effectLst/>
              </a:rPr>
              <a:t>slimnīca</a:t>
            </a:r>
            <a:endParaRPr lang="lv-LV" spc="-5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pc="-50" dirty="0" err="1">
                <a:effectLst/>
              </a:rPr>
              <a:t>Rīgas</a:t>
            </a:r>
            <a:r>
              <a:rPr lang="en-US" spc="-50" dirty="0">
                <a:effectLst/>
              </a:rPr>
              <a:t> </a:t>
            </a:r>
            <a:r>
              <a:rPr lang="en-US" spc="-50" dirty="0" err="1">
                <a:effectLst/>
              </a:rPr>
              <a:t>veselības</a:t>
            </a:r>
            <a:r>
              <a:rPr lang="en-US" spc="-50" dirty="0">
                <a:effectLst/>
              </a:rPr>
              <a:t> </a:t>
            </a:r>
            <a:r>
              <a:rPr lang="en-US" spc="-50" dirty="0" err="1">
                <a:effectLst/>
              </a:rPr>
              <a:t>centrs</a:t>
            </a:r>
            <a:r>
              <a:rPr lang="en-US" spc="-50" dirty="0">
                <a:effectLst/>
              </a:rPr>
              <a:t>, SIA</a:t>
            </a:r>
            <a:endParaRPr lang="lv-LV" spc="-50" dirty="0">
              <a:effectLst/>
            </a:endParaRPr>
          </a:p>
          <a:p>
            <a:pPr marL="1104900" lvl="1" indent="-342900">
              <a:buFont typeface="Wingdings" panose="05000000000000000000" pitchFamily="2" charset="2"/>
              <a:buChar char="ü"/>
            </a:pPr>
            <a:r>
              <a:rPr lang="lv-LV" spc="-50" dirty="0">
                <a:latin typeface="Verdana" panose="020B0604030504040204" pitchFamily="34" charset="0"/>
                <a:ea typeface="Verdana" panose="020B0604030504040204" pitchFamily="34" charset="0"/>
              </a:rPr>
              <a:t>Drīzumā uzsāks: B</a:t>
            </a:r>
            <a:r>
              <a:rPr lang="lv-LV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ērnu psihoneiroloģiskā</a:t>
            </a:r>
            <a:br>
              <a:rPr lang="lv-LV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slimnīca «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A</a:t>
            </a:r>
            <a:r>
              <a:rPr lang="lv-LV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inaži</a:t>
            </a:r>
            <a:r>
              <a:rPr lang="lv-LV" b="1" cap="all" dirty="0">
                <a:latin typeface="Raleway" pitchFamily="2" charset="-70"/>
                <a:ea typeface="Verdana" panose="020B0604030504040204" pitchFamily="34" charset="0"/>
              </a:rPr>
              <a:t>»</a:t>
            </a:r>
            <a:endParaRPr lang="lv-LV" b="1" i="0" cap="all" dirty="0">
              <a:effectLst/>
              <a:latin typeface="Raleway" pitchFamily="2" charset="-70"/>
            </a:endParaRPr>
          </a:p>
          <a:p>
            <a:pPr lvl="1" indent="0">
              <a:buNone/>
            </a:pP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F86F26-EE7A-858C-803F-0CE208C23D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EF868C-8041-64CD-8AEC-1E70FECAE3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4F71B-0619-D817-B977-5F82B9F1D51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E2685F-5E42-4E67-B94B-7FE74A617128}" type="slidenum">
              <a:rPr lang="en-US" altLang="en-US" smtClean="0"/>
              <a:pPr/>
              <a:t>9</a:t>
            </a:fld>
            <a:endParaRPr lang="en-US" altLang="en-US"/>
          </a:p>
        </p:txBody>
      </p:sp>
      <p:pic>
        <p:nvPicPr>
          <p:cNvPr id="7" name="Picture 2" descr="Congenital heart disease and autism: A possible link? - Harvard Health">
            <a:extLst>
              <a:ext uri="{FF2B5EF4-FFF2-40B4-BE49-F238E27FC236}">
                <a16:creationId xmlns:a16="http://schemas.microsoft.com/office/drawing/2014/main" id="{435AC877-B9B1-2BD9-076D-7BA6EDF175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755833"/>
            <a:ext cx="1856568" cy="1238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8674874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13061</TotalTime>
  <Words>711</Words>
  <Application>Microsoft Office PowerPoint</Application>
  <PresentationFormat>On-screen Show (4:3)</PresentationFormat>
  <Paragraphs>114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Raleway</vt:lpstr>
      <vt:lpstr>RobustaTLPro-Regular</vt:lpstr>
      <vt:lpstr>Times New Roman</vt:lpstr>
      <vt:lpstr>Verdana</vt:lpstr>
      <vt:lpstr>Wingdings</vt:lpstr>
      <vt:lpstr>89_Prezentacija_templateLV</vt:lpstr>
      <vt:lpstr>Agrīnās intervences pakalpojums bērniem ar autiskā spektra traucējumiem  </vt:lpstr>
      <vt:lpstr>Par pakalpojumu</vt:lpstr>
      <vt:lpstr>Par pakalpojumu:</vt:lpstr>
      <vt:lpstr>Pakalpojuma norise</vt:lpstr>
      <vt:lpstr>Pakalpojums ietver</vt:lpstr>
      <vt:lpstr>Vispārējās prasības pretendentam:</vt:lpstr>
      <vt:lpstr>Komanda:</vt:lpstr>
      <vt:lpstr>Pakalpojuma apmaksas nosacījumi (nekvotēts pakalpojums)</vt:lpstr>
      <vt:lpstr>Pašreiz pakalpojumu nodrošina</vt:lpstr>
      <vt:lpstr>Kāpēc par šo stāstam?</vt:lpstr>
      <vt:lpstr>Papildus informācija</vt:lpstr>
      <vt:lpstr>Paldies par uzmanību!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Linda Celmiņa-Ķeze</cp:lastModifiedBy>
  <cp:revision>240</cp:revision>
  <cp:lastPrinted>2018-12-13T07:14:24Z</cp:lastPrinted>
  <dcterms:created xsi:type="dcterms:W3CDTF">2014-11-20T14:46:47Z</dcterms:created>
  <dcterms:modified xsi:type="dcterms:W3CDTF">2023-11-02T10:00:55Z</dcterms:modified>
</cp:coreProperties>
</file>