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1" r:id="rId1"/>
    <p:sldMasterId id="2147483755" r:id="rId2"/>
    <p:sldMasterId id="2147483837" r:id="rId3"/>
  </p:sldMasterIdLst>
  <p:notesMasterIdLst>
    <p:notesMasterId r:id="rId12"/>
  </p:notesMasterIdLst>
  <p:handoutMasterIdLst>
    <p:handoutMasterId r:id="rId13"/>
  </p:handoutMasterIdLst>
  <p:sldIdLst>
    <p:sldId id="265" r:id="rId4"/>
    <p:sldId id="270" r:id="rId5"/>
    <p:sldId id="257" r:id="rId6"/>
    <p:sldId id="274" r:id="rId7"/>
    <p:sldId id="259" r:id="rId8"/>
    <p:sldId id="272" r:id="rId9"/>
    <p:sldId id="273" r:id="rId10"/>
    <p:sldId id="271" r:id="rId11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00040"/>
    <a:srgbClr val="CF0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 snapToObjects="1">
      <p:cViewPr varScale="1">
        <p:scale>
          <a:sx n="17" d="100"/>
          <a:sy n="17" d="100"/>
        </p:scale>
        <p:origin x="3092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29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678DED-9F8B-4C90-9A81-BBAC5C09F5E0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83A257-4F2A-43EE-A894-0D38E89A238E}">
      <dgm:prSet phldrT="[Teksts]"/>
      <dgm:spPr>
        <a:xfrm>
          <a:off x="2254422" y="2434602"/>
          <a:ext cx="1734639" cy="1734639"/>
        </a:xfrm>
        <a:prstGeom prst="ellipse">
          <a:avLst/>
        </a:prstGeom>
        <a:solidFill>
          <a:srgbClr val="4472C4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lv-LV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lv-LV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Paliatīvās aprūpes</a:t>
          </a:r>
        </a:p>
        <a:p>
          <a:pPr>
            <a:buNone/>
          </a:pPr>
          <a:r>
            <a:rPr lang="lv-LV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centrs</a:t>
          </a:r>
          <a:endParaRPr lang="en-US" b="1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  <a:p>
          <a:pPr>
            <a:buNone/>
          </a:pPr>
          <a:r>
            <a:rPr lang="en-US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(R</a:t>
          </a:r>
          <a:r>
            <a:rPr lang="lv-LV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īga) </a:t>
          </a:r>
          <a:endParaRPr lang="en-US" b="1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D7BADBFD-7515-4D0F-BE11-96B4F72D8171}" type="parTrans" cxnId="{19EA27FE-8EA8-49BE-A552-FF7AB6DF36ED}">
      <dgm:prSet/>
      <dgm:spPr/>
      <dgm:t>
        <a:bodyPr/>
        <a:lstStyle/>
        <a:p>
          <a:endParaRPr lang="en-US"/>
        </a:p>
      </dgm:t>
    </dgm:pt>
    <dgm:pt modelId="{4E918DB1-D953-4F5E-A08F-5228807969CB}" type="sibTrans" cxnId="{19EA27FE-8EA8-49BE-A552-FF7AB6DF36ED}">
      <dgm:prSet/>
      <dgm:spPr/>
      <dgm:t>
        <a:bodyPr/>
        <a:lstStyle/>
        <a:p>
          <a:endParaRPr lang="en-US"/>
        </a:p>
      </dgm:t>
    </dgm:pt>
    <dgm:pt modelId="{FD72C76F-4398-4CFB-9928-65B30AB4061F}">
      <dgm:prSet phldrT="[Teksts]" custT="1"/>
      <dgm:spPr>
        <a:xfrm>
          <a:off x="2254422" y="3061"/>
          <a:ext cx="1734639" cy="1734639"/>
        </a:xfrm>
        <a:prstGeom prst="ellipse">
          <a:avLst/>
        </a:prstGeom>
        <a:solidFill>
          <a:srgbClr val="4472C4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lv-LV" sz="1600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Liepājas filiāle</a:t>
          </a:r>
          <a:endParaRPr lang="en-US" sz="1600" b="1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350ACAF0-F212-4C2B-A0B2-62F68FE1602C}" type="parTrans" cxnId="{60892A9C-D2DC-4D05-B067-F4287CCE9D75}">
      <dgm:prSet/>
      <dgm:spPr>
        <a:xfrm rot="16200000">
          <a:off x="2937063" y="1801717"/>
          <a:ext cx="369357" cy="589777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" lastClr="FFFFFF"/>
            </a:solidFill>
            <a:latin typeface="Arial" panose="020B0604020202020204"/>
            <a:ea typeface="+mn-ea"/>
            <a:cs typeface="+mn-cs"/>
          </a:endParaRPr>
        </a:p>
      </dgm:t>
    </dgm:pt>
    <dgm:pt modelId="{735D161B-7B40-4F27-B7E5-7F61B8C02E36}" type="sibTrans" cxnId="{60892A9C-D2DC-4D05-B067-F4287CCE9D75}">
      <dgm:prSet/>
      <dgm:spPr/>
      <dgm:t>
        <a:bodyPr/>
        <a:lstStyle/>
        <a:p>
          <a:endParaRPr lang="en-US"/>
        </a:p>
      </dgm:t>
    </dgm:pt>
    <dgm:pt modelId="{068AB98F-FB38-4EEB-B7EB-A4E410875C9A}">
      <dgm:prSet phldrT="[Teksts]" custT="1"/>
      <dgm:spPr>
        <a:xfrm>
          <a:off x="4360198" y="3650373"/>
          <a:ext cx="1734639" cy="1734639"/>
        </a:xfrm>
        <a:prstGeom prst="ellipse">
          <a:avLst/>
        </a:prstGeom>
        <a:solidFill>
          <a:srgbClr val="4472C4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lv-LV" sz="1400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Latgales</a:t>
          </a:r>
          <a:r>
            <a:rPr lang="lv-LV" sz="1200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 filiālē </a:t>
          </a:r>
          <a:endParaRPr lang="en-US" sz="1200" b="1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A3DD4829-CDC8-4983-9B3C-4D64DAEDA002}" type="parTrans" cxnId="{00A28175-D0F6-468A-84BC-4393048E67A0}">
      <dgm:prSet/>
      <dgm:spPr>
        <a:xfrm rot="1800000">
          <a:off x="3980898" y="3609692"/>
          <a:ext cx="369357" cy="589777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" lastClr="FFFFFF"/>
            </a:solidFill>
            <a:latin typeface="Arial" panose="020B0604020202020204"/>
            <a:ea typeface="+mn-ea"/>
            <a:cs typeface="+mn-cs"/>
          </a:endParaRPr>
        </a:p>
      </dgm:t>
    </dgm:pt>
    <dgm:pt modelId="{C4099A45-E6D4-4307-8074-8DCE215EA259}" type="sibTrans" cxnId="{00A28175-D0F6-468A-84BC-4393048E67A0}">
      <dgm:prSet/>
      <dgm:spPr/>
      <dgm:t>
        <a:bodyPr/>
        <a:lstStyle/>
        <a:p>
          <a:endParaRPr lang="en-US"/>
        </a:p>
      </dgm:t>
    </dgm:pt>
    <dgm:pt modelId="{58716570-6DA2-4C0A-B459-6F87BF8D4A03}">
      <dgm:prSet phldrT="[Teksts]" custT="1"/>
      <dgm:spPr>
        <a:xfrm>
          <a:off x="148645" y="3650373"/>
          <a:ext cx="1734639" cy="1734639"/>
        </a:xfrm>
        <a:prstGeom prst="ellipse">
          <a:avLst/>
        </a:prstGeom>
        <a:solidFill>
          <a:srgbClr val="4472C4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lv-LV" sz="1600" b="1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Vidzemes filiāle</a:t>
          </a:r>
          <a:endParaRPr lang="en-US" sz="1600" b="1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gm:t>
    </dgm:pt>
    <dgm:pt modelId="{F870B4C0-3443-48B6-8AF9-492D7E837BD5}" type="parTrans" cxnId="{911C756E-D733-41FF-A523-50C08A4A1B60}">
      <dgm:prSet/>
      <dgm:spPr>
        <a:xfrm rot="9000000">
          <a:off x="1893228" y="3609692"/>
          <a:ext cx="369357" cy="589777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endParaRPr lang="en-US">
            <a:solidFill>
              <a:sysClr val="window" lastClr="FFFFFF"/>
            </a:solidFill>
            <a:latin typeface="Arial" panose="020B0604020202020204"/>
            <a:ea typeface="+mn-ea"/>
            <a:cs typeface="+mn-cs"/>
          </a:endParaRPr>
        </a:p>
      </dgm:t>
    </dgm:pt>
    <dgm:pt modelId="{30745350-A6BD-437B-99AF-57BE843D9B69}" type="sibTrans" cxnId="{911C756E-D733-41FF-A523-50C08A4A1B60}">
      <dgm:prSet/>
      <dgm:spPr/>
      <dgm:t>
        <a:bodyPr/>
        <a:lstStyle/>
        <a:p>
          <a:endParaRPr lang="en-US"/>
        </a:p>
      </dgm:t>
    </dgm:pt>
    <dgm:pt modelId="{24394C1D-71AF-498F-B5A2-33DCE62A8DF9}" type="pres">
      <dgm:prSet presAssocID="{38678DED-9F8B-4C90-9A81-BBAC5C09F5E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1496044-DD2D-4CBF-A759-FD303A80AF46}" type="pres">
      <dgm:prSet presAssocID="{1D83A257-4F2A-43EE-A894-0D38E89A238E}" presName="centerShape" presStyleLbl="node0" presStyleIdx="0" presStyleCnt="1" custScaleX="82686" custScaleY="82311"/>
      <dgm:spPr/>
    </dgm:pt>
    <dgm:pt modelId="{A973B438-C543-47DC-A002-56589C9C5F47}" type="pres">
      <dgm:prSet presAssocID="{350ACAF0-F212-4C2B-A0B2-62F68FE1602C}" presName="parTrans" presStyleLbl="sibTrans2D1" presStyleIdx="0" presStyleCnt="3"/>
      <dgm:spPr/>
    </dgm:pt>
    <dgm:pt modelId="{6C170FD5-67DB-4728-B276-E20E6430C138}" type="pres">
      <dgm:prSet presAssocID="{350ACAF0-F212-4C2B-A0B2-62F68FE1602C}" presName="connectorText" presStyleLbl="sibTrans2D1" presStyleIdx="0" presStyleCnt="3"/>
      <dgm:spPr/>
    </dgm:pt>
    <dgm:pt modelId="{49CB6BF0-577C-4B60-902F-9CF659EA3F7F}" type="pres">
      <dgm:prSet presAssocID="{FD72C76F-4398-4CFB-9928-65B30AB4061F}" presName="node" presStyleLbl="node1" presStyleIdx="0" presStyleCnt="3" custScaleX="82309" custScaleY="79088">
        <dgm:presLayoutVars>
          <dgm:bulletEnabled val="1"/>
        </dgm:presLayoutVars>
      </dgm:prSet>
      <dgm:spPr/>
    </dgm:pt>
    <dgm:pt modelId="{8D6FBFD0-58E2-4D35-86FD-E9261B398F39}" type="pres">
      <dgm:prSet presAssocID="{A3DD4829-CDC8-4983-9B3C-4D64DAEDA002}" presName="parTrans" presStyleLbl="sibTrans2D1" presStyleIdx="1" presStyleCnt="3"/>
      <dgm:spPr/>
    </dgm:pt>
    <dgm:pt modelId="{998700DC-EB37-49EF-8809-335DA54A8230}" type="pres">
      <dgm:prSet presAssocID="{A3DD4829-CDC8-4983-9B3C-4D64DAEDA002}" presName="connectorText" presStyleLbl="sibTrans2D1" presStyleIdx="1" presStyleCnt="3"/>
      <dgm:spPr/>
    </dgm:pt>
    <dgm:pt modelId="{8C97EE86-14A4-4CC8-B464-1DB0F39007E1}" type="pres">
      <dgm:prSet presAssocID="{068AB98F-FB38-4EEB-B7EB-A4E410875C9A}" presName="node" presStyleLbl="node1" presStyleIdx="1" presStyleCnt="3" custScaleX="96646" custScaleY="98041">
        <dgm:presLayoutVars>
          <dgm:bulletEnabled val="1"/>
        </dgm:presLayoutVars>
      </dgm:prSet>
      <dgm:spPr/>
    </dgm:pt>
    <dgm:pt modelId="{F25FE629-B277-4BE4-997E-30A04E2D20AF}" type="pres">
      <dgm:prSet presAssocID="{F870B4C0-3443-48B6-8AF9-492D7E837BD5}" presName="parTrans" presStyleLbl="sibTrans2D1" presStyleIdx="2" presStyleCnt="3"/>
      <dgm:spPr/>
    </dgm:pt>
    <dgm:pt modelId="{77D35546-AEF4-4426-8862-4629CF44E735}" type="pres">
      <dgm:prSet presAssocID="{F870B4C0-3443-48B6-8AF9-492D7E837BD5}" presName="connectorText" presStyleLbl="sibTrans2D1" presStyleIdx="2" presStyleCnt="3"/>
      <dgm:spPr/>
    </dgm:pt>
    <dgm:pt modelId="{0670AAC9-EB8D-452C-B664-19C882C281C1}" type="pres">
      <dgm:prSet presAssocID="{58716570-6DA2-4C0A-B459-6F87BF8D4A03}" presName="node" presStyleLbl="node1" presStyleIdx="2" presStyleCnt="3" custScaleX="102756" custScaleY="108851">
        <dgm:presLayoutVars>
          <dgm:bulletEnabled val="1"/>
        </dgm:presLayoutVars>
      </dgm:prSet>
      <dgm:spPr/>
    </dgm:pt>
  </dgm:ptLst>
  <dgm:cxnLst>
    <dgm:cxn modelId="{413F2101-7E64-4CC0-BF84-321F5CB826D6}" type="presOf" srcId="{350ACAF0-F212-4C2B-A0B2-62F68FE1602C}" destId="{A973B438-C543-47DC-A002-56589C9C5F47}" srcOrd="0" destOrd="0" presId="urn:microsoft.com/office/officeart/2005/8/layout/radial5"/>
    <dgm:cxn modelId="{B5DD1215-0767-43C0-A7D2-F5034FA55080}" type="presOf" srcId="{58716570-6DA2-4C0A-B459-6F87BF8D4A03}" destId="{0670AAC9-EB8D-452C-B664-19C882C281C1}" srcOrd="0" destOrd="0" presId="urn:microsoft.com/office/officeart/2005/8/layout/radial5"/>
    <dgm:cxn modelId="{D6DF061F-5A09-4E95-AB22-F889AF85BD8B}" type="presOf" srcId="{1D83A257-4F2A-43EE-A894-0D38E89A238E}" destId="{F1496044-DD2D-4CBF-A759-FD303A80AF46}" srcOrd="0" destOrd="0" presId="urn:microsoft.com/office/officeart/2005/8/layout/radial5"/>
    <dgm:cxn modelId="{1D88C832-51B3-4B07-A1D6-DAE106254B00}" type="presOf" srcId="{38678DED-9F8B-4C90-9A81-BBAC5C09F5E0}" destId="{24394C1D-71AF-498F-B5A2-33DCE62A8DF9}" srcOrd="0" destOrd="0" presId="urn:microsoft.com/office/officeart/2005/8/layout/radial5"/>
    <dgm:cxn modelId="{9BA07C36-B1F4-4C3C-8421-9EAC038ACF92}" type="presOf" srcId="{A3DD4829-CDC8-4983-9B3C-4D64DAEDA002}" destId="{8D6FBFD0-58E2-4D35-86FD-E9261B398F39}" srcOrd="0" destOrd="0" presId="urn:microsoft.com/office/officeart/2005/8/layout/radial5"/>
    <dgm:cxn modelId="{DE6BC067-E786-4B07-8C12-32941B1DBF93}" type="presOf" srcId="{068AB98F-FB38-4EEB-B7EB-A4E410875C9A}" destId="{8C97EE86-14A4-4CC8-B464-1DB0F39007E1}" srcOrd="0" destOrd="0" presId="urn:microsoft.com/office/officeart/2005/8/layout/radial5"/>
    <dgm:cxn modelId="{911C756E-D733-41FF-A523-50C08A4A1B60}" srcId="{1D83A257-4F2A-43EE-A894-0D38E89A238E}" destId="{58716570-6DA2-4C0A-B459-6F87BF8D4A03}" srcOrd="2" destOrd="0" parTransId="{F870B4C0-3443-48B6-8AF9-492D7E837BD5}" sibTransId="{30745350-A6BD-437B-99AF-57BE843D9B69}"/>
    <dgm:cxn modelId="{00A28175-D0F6-468A-84BC-4393048E67A0}" srcId="{1D83A257-4F2A-43EE-A894-0D38E89A238E}" destId="{068AB98F-FB38-4EEB-B7EB-A4E410875C9A}" srcOrd="1" destOrd="0" parTransId="{A3DD4829-CDC8-4983-9B3C-4D64DAEDA002}" sibTransId="{C4099A45-E6D4-4307-8074-8DCE215EA259}"/>
    <dgm:cxn modelId="{60892A9C-D2DC-4D05-B067-F4287CCE9D75}" srcId="{1D83A257-4F2A-43EE-A894-0D38E89A238E}" destId="{FD72C76F-4398-4CFB-9928-65B30AB4061F}" srcOrd="0" destOrd="0" parTransId="{350ACAF0-F212-4C2B-A0B2-62F68FE1602C}" sibTransId="{735D161B-7B40-4F27-B7E5-7F61B8C02E36}"/>
    <dgm:cxn modelId="{920683DD-4605-4BF1-A2E9-3D5365917A04}" type="presOf" srcId="{A3DD4829-CDC8-4983-9B3C-4D64DAEDA002}" destId="{998700DC-EB37-49EF-8809-335DA54A8230}" srcOrd="1" destOrd="0" presId="urn:microsoft.com/office/officeart/2005/8/layout/radial5"/>
    <dgm:cxn modelId="{860DFDE2-4124-4719-AAA1-158186231ADD}" type="presOf" srcId="{350ACAF0-F212-4C2B-A0B2-62F68FE1602C}" destId="{6C170FD5-67DB-4728-B276-E20E6430C138}" srcOrd="1" destOrd="0" presId="urn:microsoft.com/office/officeart/2005/8/layout/radial5"/>
    <dgm:cxn modelId="{3C43DCE7-5174-472E-95A1-C5B942E62AFC}" type="presOf" srcId="{F870B4C0-3443-48B6-8AF9-492D7E837BD5}" destId="{77D35546-AEF4-4426-8862-4629CF44E735}" srcOrd="1" destOrd="0" presId="urn:microsoft.com/office/officeart/2005/8/layout/radial5"/>
    <dgm:cxn modelId="{32B567F6-2C23-483E-B6AF-6995414A8AA7}" type="presOf" srcId="{FD72C76F-4398-4CFB-9928-65B30AB4061F}" destId="{49CB6BF0-577C-4B60-902F-9CF659EA3F7F}" srcOrd="0" destOrd="0" presId="urn:microsoft.com/office/officeart/2005/8/layout/radial5"/>
    <dgm:cxn modelId="{19EA27FE-8EA8-49BE-A552-FF7AB6DF36ED}" srcId="{38678DED-9F8B-4C90-9A81-BBAC5C09F5E0}" destId="{1D83A257-4F2A-43EE-A894-0D38E89A238E}" srcOrd="0" destOrd="0" parTransId="{D7BADBFD-7515-4D0F-BE11-96B4F72D8171}" sibTransId="{4E918DB1-D953-4F5E-A08F-5228807969CB}"/>
    <dgm:cxn modelId="{F2AE95FE-F9D9-4487-9701-7D63474F0DE7}" type="presOf" srcId="{F870B4C0-3443-48B6-8AF9-492D7E837BD5}" destId="{F25FE629-B277-4BE4-997E-30A04E2D20AF}" srcOrd="0" destOrd="0" presId="urn:microsoft.com/office/officeart/2005/8/layout/radial5"/>
    <dgm:cxn modelId="{4698E765-2251-4AA8-9DD2-84B6A145F4BF}" type="presParOf" srcId="{24394C1D-71AF-498F-B5A2-33DCE62A8DF9}" destId="{F1496044-DD2D-4CBF-A759-FD303A80AF46}" srcOrd="0" destOrd="0" presId="urn:microsoft.com/office/officeart/2005/8/layout/radial5"/>
    <dgm:cxn modelId="{3328977B-76A3-47D0-8EAA-D1EA83F133CC}" type="presParOf" srcId="{24394C1D-71AF-498F-B5A2-33DCE62A8DF9}" destId="{A973B438-C543-47DC-A002-56589C9C5F47}" srcOrd="1" destOrd="0" presId="urn:microsoft.com/office/officeart/2005/8/layout/radial5"/>
    <dgm:cxn modelId="{6FDB8999-921A-4CD8-A3FF-689E7965C91A}" type="presParOf" srcId="{A973B438-C543-47DC-A002-56589C9C5F47}" destId="{6C170FD5-67DB-4728-B276-E20E6430C138}" srcOrd="0" destOrd="0" presId="urn:microsoft.com/office/officeart/2005/8/layout/radial5"/>
    <dgm:cxn modelId="{2D552935-4FCB-4A74-B99E-11F6C9F626FE}" type="presParOf" srcId="{24394C1D-71AF-498F-B5A2-33DCE62A8DF9}" destId="{49CB6BF0-577C-4B60-902F-9CF659EA3F7F}" srcOrd="2" destOrd="0" presId="urn:microsoft.com/office/officeart/2005/8/layout/radial5"/>
    <dgm:cxn modelId="{95A43B63-804E-4B7C-9BF2-6F60DDD33679}" type="presParOf" srcId="{24394C1D-71AF-498F-B5A2-33DCE62A8DF9}" destId="{8D6FBFD0-58E2-4D35-86FD-E9261B398F39}" srcOrd="3" destOrd="0" presId="urn:microsoft.com/office/officeart/2005/8/layout/radial5"/>
    <dgm:cxn modelId="{171ACC94-CEE1-4821-9FBD-21791EECEF78}" type="presParOf" srcId="{8D6FBFD0-58E2-4D35-86FD-E9261B398F39}" destId="{998700DC-EB37-49EF-8809-335DA54A8230}" srcOrd="0" destOrd="0" presId="urn:microsoft.com/office/officeart/2005/8/layout/radial5"/>
    <dgm:cxn modelId="{9262DBCE-7301-45FA-9B9F-0BD34BBB50B2}" type="presParOf" srcId="{24394C1D-71AF-498F-B5A2-33DCE62A8DF9}" destId="{8C97EE86-14A4-4CC8-B464-1DB0F39007E1}" srcOrd="4" destOrd="0" presId="urn:microsoft.com/office/officeart/2005/8/layout/radial5"/>
    <dgm:cxn modelId="{47024B54-8B43-4807-8E61-05E802DBD1C3}" type="presParOf" srcId="{24394C1D-71AF-498F-B5A2-33DCE62A8DF9}" destId="{F25FE629-B277-4BE4-997E-30A04E2D20AF}" srcOrd="5" destOrd="0" presId="urn:microsoft.com/office/officeart/2005/8/layout/radial5"/>
    <dgm:cxn modelId="{36B65E10-E23D-4CD0-9907-FD10BEFD3761}" type="presParOf" srcId="{F25FE629-B277-4BE4-997E-30A04E2D20AF}" destId="{77D35546-AEF4-4426-8862-4629CF44E735}" srcOrd="0" destOrd="0" presId="urn:microsoft.com/office/officeart/2005/8/layout/radial5"/>
    <dgm:cxn modelId="{F0F016C3-E109-4BA4-82DD-2DEA567507FD}" type="presParOf" srcId="{24394C1D-71AF-498F-B5A2-33DCE62A8DF9}" destId="{0670AAC9-EB8D-452C-B664-19C882C281C1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496044-DD2D-4CBF-A759-FD303A80AF46}">
      <dsp:nvSpPr>
        <dsp:cNvPr id="0" name=""/>
        <dsp:cNvSpPr/>
      </dsp:nvSpPr>
      <dsp:spPr>
        <a:xfrm>
          <a:off x="2543970" y="2054395"/>
          <a:ext cx="1199874" cy="1194433"/>
        </a:xfrm>
        <a:prstGeom prst="ellipse">
          <a:avLst/>
        </a:prstGeom>
        <a:solidFill>
          <a:srgbClr val="4472C4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lv-LV" sz="12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Paliatīvās aprūpes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centrs</a:t>
          </a:r>
          <a:endParaRPr lang="en-US" sz="1200" b="1" kern="12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(R</a:t>
          </a:r>
          <a:r>
            <a:rPr lang="lv-LV" sz="12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īga) </a:t>
          </a:r>
          <a:endParaRPr lang="en-US" sz="1200" b="1" kern="12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2719687" y="2229316"/>
        <a:ext cx="848440" cy="844591"/>
      </dsp:txXfrm>
    </dsp:sp>
    <dsp:sp modelId="{A973B438-C543-47DC-A002-56589C9C5F47}">
      <dsp:nvSpPr>
        <dsp:cNvPr id="0" name=""/>
        <dsp:cNvSpPr/>
      </dsp:nvSpPr>
      <dsp:spPr>
        <a:xfrm rot="16200000">
          <a:off x="2915756" y="1390144"/>
          <a:ext cx="456302" cy="493381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>
            <a:solidFill>
              <a:sysClr val="window" lastClr="FFFFFF"/>
            </a:solidFill>
            <a:latin typeface="Arial" panose="020B0604020202020204"/>
            <a:ea typeface="+mn-ea"/>
            <a:cs typeface="+mn-cs"/>
          </a:endParaRPr>
        </a:p>
      </dsp:txBody>
      <dsp:txXfrm>
        <a:off x="2984202" y="1557266"/>
        <a:ext cx="319411" cy="296029"/>
      </dsp:txXfrm>
    </dsp:sp>
    <dsp:sp modelId="{49CB6BF0-577C-4B60-902F-9CF659EA3F7F}">
      <dsp:nvSpPr>
        <dsp:cNvPr id="0" name=""/>
        <dsp:cNvSpPr/>
      </dsp:nvSpPr>
      <dsp:spPr>
        <a:xfrm>
          <a:off x="2546705" y="45783"/>
          <a:ext cx="1194404" cy="1147663"/>
        </a:xfrm>
        <a:prstGeom prst="ellipse">
          <a:avLst/>
        </a:prstGeom>
        <a:solidFill>
          <a:srgbClr val="4472C4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Liepājas filiāle</a:t>
          </a:r>
          <a:endParaRPr lang="en-US" sz="1600" b="1" kern="12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2721621" y="213854"/>
        <a:ext cx="844572" cy="811521"/>
      </dsp:txXfrm>
    </dsp:sp>
    <dsp:sp modelId="{8D6FBFD0-58E2-4D35-86FD-E9261B398F39}">
      <dsp:nvSpPr>
        <dsp:cNvPr id="0" name=""/>
        <dsp:cNvSpPr/>
      </dsp:nvSpPr>
      <dsp:spPr>
        <a:xfrm rot="1800000">
          <a:off x="3775892" y="2881336"/>
          <a:ext cx="386384" cy="493381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>
            <a:solidFill>
              <a:sysClr val="window" lastClr="FFFFFF"/>
            </a:solidFill>
            <a:latin typeface="Arial" panose="020B0604020202020204"/>
            <a:ea typeface="+mn-ea"/>
            <a:cs typeface="+mn-cs"/>
          </a:endParaRPr>
        </a:p>
      </dsp:txBody>
      <dsp:txXfrm>
        <a:off x="3783657" y="2951033"/>
        <a:ext cx="270469" cy="296029"/>
      </dsp:txXfrm>
    </dsp:sp>
    <dsp:sp modelId="{8C97EE86-14A4-4CC8-B464-1DB0F39007E1}">
      <dsp:nvSpPr>
        <dsp:cNvPr id="0" name=""/>
        <dsp:cNvSpPr/>
      </dsp:nvSpPr>
      <dsp:spPr>
        <a:xfrm>
          <a:off x="4202442" y="2956262"/>
          <a:ext cx="1402451" cy="1422694"/>
        </a:xfrm>
        <a:prstGeom prst="ellipse">
          <a:avLst/>
        </a:prstGeom>
        <a:solidFill>
          <a:srgbClr val="4472C4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Latgales</a:t>
          </a:r>
          <a:r>
            <a:rPr lang="lv-LV" sz="12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 filiālē </a:t>
          </a:r>
          <a:endParaRPr lang="en-US" sz="1200" b="1" kern="12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4407826" y="3164611"/>
        <a:ext cx="991683" cy="1005996"/>
      </dsp:txXfrm>
    </dsp:sp>
    <dsp:sp modelId="{F25FE629-B277-4BE4-997E-30A04E2D20AF}">
      <dsp:nvSpPr>
        <dsp:cNvPr id="0" name=""/>
        <dsp:cNvSpPr/>
      </dsp:nvSpPr>
      <dsp:spPr>
        <a:xfrm rot="9000000">
          <a:off x="2161296" y="2868678"/>
          <a:ext cx="358719" cy="493381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>
            <a:solidFill>
              <a:sysClr val="window" lastClr="FFFFFF"/>
            </a:solidFill>
            <a:latin typeface="Arial" panose="020B0604020202020204"/>
            <a:ea typeface="+mn-ea"/>
            <a:cs typeface="+mn-cs"/>
          </a:endParaRPr>
        </a:p>
      </dsp:txBody>
      <dsp:txXfrm rot="10800000">
        <a:off x="2261703" y="2940450"/>
        <a:ext cx="251103" cy="296029"/>
      </dsp:txXfrm>
    </dsp:sp>
    <dsp:sp modelId="{0670AAC9-EB8D-452C-B664-19C882C281C1}">
      <dsp:nvSpPr>
        <dsp:cNvPr id="0" name=""/>
        <dsp:cNvSpPr/>
      </dsp:nvSpPr>
      <dsp:spPr>
        <a:xfrm>
          <a:off x="638589" y="2877829"/>
          <a:ext cx="1491115" cy="1579561"/>
        </a:xfrm>
        <a:prstGeom prst="ellipse">
          <a:avLst/>
        </a:prstGeom>
        <a:solidFill>
          <a:srgbClr val="4472C4">
            <a:alpha val="5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Vidzemes filiāle</a:t>
          </a:r>
          <a:endParaRPr lang="en-US" sz="1600" b="1" kern="1200" dirty="0">
            <a:solidFill>
              <a:sysClr val="windowText" lastClr="00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856958" y="3109150"/>
        <a:ext cx="1054377" cy="1116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15E0EF-574E-A69D-1E16-C4E407D0B0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5DF9DE-193F-1C50-158E-D6DA5079091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A0C07C-73B2-43B0-A3C2-38159CBC80C1}" type="datetimeFigureOut">
              <a:rPr lang="lv-LV"/>
              <a:pPr>
                <a:defRPr/>
              </a:pPr>
              <a:t>16.11.2023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132221-E429-C588-B1A7-20A7DFEA0F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1D8BE-99B9-820A-0945-0CFB7D66C1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D76942-B8FA-44C5-8CD9-01ECE362CC4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>
            <a:extLst>
              <a:ext uri="{FF2B5EF4-FFF2-40B4-BE49-F238E27FC236}">
                <a16:creationId xmlns:a16="http://schemas.microsoft.com/office/drawing/2014/main" id="{C141AFB6-E073-6FC2-28EB-C89ED7A1DB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7863BC91-07B9-8CE9-D9DF-E51034D99D8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355D374-DFE6-4279-AB64-17B68A265F94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4" name="Slaida attēla vietturis 3">
            <a:extLst>
              <a:ext uri="{FF2B5EF4-FFF2-40B4-BE49-F238E27FC236}">
                <a16:creationId xmlns:a16="http://schemas.microsoft.com/office/drawing/2014/main" id="{FA2D5B70-D1C3-F2EF-02AA-E4829E1D18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Piezīmju vietturis 4">
            <a:extLst>
              <a:ext uri="{FF2B5EF4-FFF2-40B4-BE49-F238E27FC236}">
                <a16:creationId xmlns:a16="http://schemas.microsoft.com/office/drawing/2014/main" id="{39631DED-FCDF-883F-5E55-7EEACCE03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  <a:endParaRPr lang="en-US" noProof="0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5139B0A-B9F5-46C1-EEF7-B7C81CDDF54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69EA60F8-6290-4AF9-3A63-597578F5AD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ECE4DB7-E18D-4056-94B9-BBDFB5FE6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Google Shape;51;g29afb4d243d_0_41:notes">
            <a:extLst>
              <a:ext uri="{FF2B5EF4-FFF2-40B4-BE49-F238E27FC236}">
                <a16:creationId xmlns:a16="http://schemas.microsoft.com/office/drawing/2014/main" id="{4EAD4F4F-DBED-E2AC-8B73-9ABEEA4E7196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Google Shape;52;g29afb4d243d_0_41:notes">
            <a:extLst>
              <a:ext uri="{FF2B5EF4-FFF2-40B4-BE49-F238E27FC236}">
                <a16:creationId xmlns:a16="http://schemas.microsoft.com/office/drawing/2014/main" id="{75F7DCA5-8B93-B6B5-55CE-5754C07EA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evada kad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9616C47-A9BC-A965-6CF8-990B447A5FFE}"/>
              </a:ext>
            </a:extLst>
          </p:cNvPr>
          <p:cNvSpPr/>
          <p:nvPr userDrawn="1"/>
        </p:nvSpPr>
        <p:spPr>
          <a:xfrm>
            <a:off x="0" y="0"/>
            <a:ext cx="2849563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v-LV"/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4171D6C2-EC8B-5797-1F28-014370FCE1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630238"/>
            <a:ext cx="1579563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BFE1D6F9-F332-196E-ACF0-513928E25EE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5394325"/>
            <a:ext cx="869950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393103" y="3976980"/>
            <a:ext cx="4809198" cy="1419967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6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/>
              <a:t>Rediģēt šablona virsraksta stilu</a:t>
            </a:r>
            <a:endParaRPr lang="en-LV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>
          <a:xfrm>
            <a:off x="3393103" y="5840532"/>
            <a:ext cx="1800290" cy="4938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</p:spTree>
    <p:extLst>
      <p:ext uri="{BB962C8B-B14F-4D97-AF65-F5344CB8AC3E}">
        <p14:creationId xmlns:p14="http://schemas.microsoft.com/office/powerpoint/2010/main" val="339329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5DF0F18-B3CA-3CA1-EB7E-1684A1958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3137D-9562-4C30-82BF-1FF1B31AAAC5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C357D5B-2D3D-2872-BE46-5E0BEC395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736205F-9161-3CCA-AF58-D1D199D49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91EF2-5943-4C2A-93E1-D5F74B4CF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4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Datuma vietturis 3">
            <a:extLst>
              <a:ext uri="{FF2B5EF4-FFF2-40B4-BE49-F238E27FC236}">
                <a16:creationId xmlns:a16="http://schemas.microsoft.com/office/drawing/2014/main" id="{F8A4A578-DC13-B0CE-7EDE-DC1FF4A75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61C9F-055A-471B-9E63-226F3FD0D65D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6" name="Kājenes vietturis 4">
            <a:extLst>
              <a:ext uri="{FF2B5EF4-FFF2-40B4-BE49-F238E27FC236}">
                <a16:creationId xmlns:a16="http://schemas.microsoft.com/office/drawing/2014/main" id="{5677B658-C347-9A00-97F0-EB41658A8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ida numura vietturis 5">
            <a:extLst>
              <a:ext uri="{FF2B5EF4-FFF2-40B4-BE49-F238E27FC236}">
                <a16:creationId xmlns:a16="http://schemas.microsoft.com/office/drawing/2014/main" id="{E2C03FE4-04A8-CB5D-6441-2FE670C35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6CDD8-0106-4FCB-9DE6-B929E1DC0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20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7" name="Datuma vietturis 3">
            <a:extLst>
              <a:ext uri="{FF2B5EF4-FFF2-40B4-BE49-F238E27FC236}">
                <a16:creationId xmlns:a16="http://schemas.microsoft.com/office/drawing/2014/main" id="{69EABE2B-BC1C-22F1-6E1D-6162DA976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D0BE8-1845-4ED2-A3D2-F34185DC5383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8" name="Kājenes vietturis 4">
            <a:extLst>
              <a:ext uri="{FF2B5EF4-FFF2-40B4-BE49-F238E27FC236}">
                <a16:creationId xmlns:a16="http://schemas.microsoft.com/office/drawing/2014/main" id="{612B9C49-E682-BF1F-AB5A-6F5ACB965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aida numura vietturis 5">
            <a:extLst>
              <a:ext uri="{FF2B5EF4-FFF2-40B4-BE49-F238E27FC236}">
                <a16:creationId xmlns:a16="http://schemas.microsoft.com/office/drawing/2014/main" id="{A7A9FE64-AFBE-10D1-99AD-1DDBEA912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599FE-78B1-4314-94BA-01CE44A137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295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Datuma vietturis 3">
            <a:extLst>
              <a:ext uri="{FF2B5EF4-FFF2-40B4-BE49-F238E27FC236}">
                <a16:creationId xmlns:a16="http://schemas.microsoft.com/office/drawing/2014/main" id="{486FC6EB-5496-06A4-4952-06A010D3C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AFB85-6E97-4E9E-971F-954FE5E8580D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4" name="Kājenes vietturis 4">
            <a:extLst>
              <a:ext uri="{FF2B5EF4-FFF2-40B4-BE49-F238E27FC236}">
                <a16:creationId xmlns:a16="http://schemas.microsoft.com/office/drawing/2014/main" id="{5897E436-6903-F06E-5418-78014BE5D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aida numura vietturis 5">
            <a:extLst>
              <a:ext uri="{FF2B5EF4-FFF2-40B4-BE49-F238E27FC236}">
                <a16:creationId xmlns:a16="http://schemas.microsoft.com/office/drawing/2014/main" id="{5C3814CE-4793-5FE9-7106-ABAD91881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36EC5-2A30-4D80-A5A2-90777F183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08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3">
            <a:extLst>
              <a:ext uri="{FF2B5EF4-FFF2-40B4-BE49-F238E27FC236}">
                <a16:creationId xmlns:a16="http://schemas.microsoft.com/office/drawing/2014/main" id="{2DDDC086-D3BB-6F7D-E509-FAE92DF06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539AA-2B15-4316-93A3-13F519A0D4E3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3" name="Kājenes vietturis 4">
            <a:extLst>
              <a:ext uri="{FF2B5EF4-FFF2-40B4-BE49-F238E27FC236}">
                <a16:creationId xmlns:a16="http://schemas.microsoft.com/office/drawing/2014/main" id="{55F3A6FF-2092-BCFD-026E-8ADE3E5E5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aida numura vietturis 5">
            <a:extLst>
              <a:ext uri="{FF2B5EF4-FFF2-40B4-BE49-F238E27FC236}">
                <a16:creationId xmlns:a16="http://schemas.microsoft.com/office/drawing/2014/main" id="{E99FDF62-C139-BA33-07EB-5573081A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50FDC-51F5-4A24-8871-2ADA6F80A3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40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3">
            <a:extLst>
              <a:ext uri="{FF2B5EF4-FFF2-40B4-BE49-F238E27FC236}">
                <a16:creationId xmlns:a16="http://schemas.microsoft.com/office/drawing/2014/main" id="{6CC79A1F-2CE8-9939-54C6-6654BC077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AA24F-8124-4516-B4F8-982D257A2B57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6" name="Kājenes vietturis 4">
            <a:extLst>
              <a:ext uri="{FF2B5EF4-FFF2-40B4-BE49-F238E27FC236}">
                <a16:creationId xmlns:a16="http://schemas.microsoft.com/office/drawing/2014/main" id="{04D1ED7A-5F34-9CEC-146D-8954E2F0E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ida numura vietturis 5">
            <a:extLst>
              <a:ext uri="{FF2B5EF4-FFF2-40B4-BE49-F238E27FC236}">
                <a16:creationId xmlns:a16="http://schemas.microsoft.com/office/drawing/2014/main" id="{DB930E8B-7C70-ABC7-8F3B-EF43EBD75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F19D9-E3F7-4A0A-9EC7-4E8728CDC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98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3">
            <a:extLst>
              <a:ext uri="{FF2B5EF4-FFF2-40B4-BE49-F238E27FC236}">
                <a16:creationId xmlns:a16="http://schemas.microsoft.com/office/drawing/2014/main" id="{326D1F3E-F79E-30E1-D0EB-4F449B95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B459C-DDDD-43AF-AD37-E756F02BD4D2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6" name="Kājenes vietturis 4">
            <a:extLst>
              <a:ext uri="{FF2B5EF4-FFF2-40B4-BE49-F238E27FC236}">
                <a16:creationId xmlns:a16="http://schemas.microsoft.com/office/drawing/2014/main" id="{41795B21-4F88-2DAD-0A1B-BE0C77078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ida numura vietturis 5">
            <a:extLst>
              <a:ext uri="{FF2B5EF4-FFF2-40B4-BE49-F238E27FC236}">
                <a16:creationId xmlns:a16="http://schemas.microsoft.com/office/drawing/2014/main" id="{86AF5B22-70A7-0471-D02A-53C3AD33F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3FFD7-4364-43FD-A2FC-D21630042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48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76A945D-6752-DAED-6D5C-753B6AA90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98EDF-1052-44AD-83F4-E9D4A05629E6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A40B32B-E358-EE2C-0615-DA5C51B82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A341B9D-F672-CF30-ADB2-F4D3F0884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D2B3F-991F-423E-A213-375D471ED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6701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9430540-A34E-C8D7-3D9F-A5D283E10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285DB-1199-4E6A-9C8E-00A08F3849B3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B53B220-8C88-A5A5-1EC8-65C65C00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4A6CD9C-53CE-9B0E-552F-9881FA411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71953-F03D-4F61-A765-7D3F79D7AE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04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a kadrs 1, ar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B9E73E-AEAA-D0A2-0DCA-770B63470CC7}"/>
              </a:ext>
            </a:extLst>
          </p:cNvPr>
          <p:cNvSpPr/>
          <p:nvPr userDrawn="1"/>
        </p:nvSpPr>
        <p:spPr>
          <a:xfrm>
            <a:off x="7526338" y="0"/>
            <a:ext cx="1617662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v-LV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19B505-8234-1024-099F-42B9F7E93A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663" y="5572125"/>
            <a:ext cx="746125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51012" y="487645"/>
            <a:ext cx="6974582" cy="66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551012" y="1622308"/>
            <a:ext cx="6974581" cy="474804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</p:txBody>
      </p:sp>
    </p:spTree>
    <p:extLst>
      <p:ext uri="{BB962C8B-B14F-4D97-AF65-F5344CB8AC3E}">
        <p14:creationId xmlns:p14="http://schemas.microsoft.com/office/powerpoint/2010/main" val="30732437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a kadr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51011" y="487645"/>
            <a:ext cx="7886699" cy="66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551012" y="1622309"/>
            <a:ext cx="7886698" cy="4748046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</p:txBody>
      </p:sp>
    </p:spTree>
    <p:extLst>
      <p:ext uri="{BB962C8B-B14F-4D97-AF65-F5344CB8AC3E}">
        <p14:creationId xmlns:p14="http://schemas.microsoft.com/office/powerpoint/2010/main" val="41936766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800"/>
          </a:xfrm>
          <a:prstGeom prst="rect">
            <a:avLst/>
          </a:prstGeom>
        </p:spPr>
        <p:txBody>
          <a:bodyPr spcFirstLastPara="1" anchor="b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8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" name="Google Shape;8;p1">
            <a:extLst>
              <a:ext uri="{FF2B5EF4-FFF2-40B4-BE49-F238E27FC236}">
                <a16:creationId xmlns:a16="http://schemas.microsoft.com/office/drawing/2014/main" id="{156D8B15-E4CE-17F3-1175-8557A62490AC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4CE82-972E-4E2B-A9C2-0DEE863C1B76}" type="slidenum">
              <a:rPr lang="lv"/>
              <a:pPr>
                <a:defRPr/>
              </a:pPr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4067362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anchor="ctr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" name="Google Shape;8;p1">
            <a:extLst>
              <a:ext uri="{FF2B5EF4-FFF2-40B4-BE49-F238E27FC236}">
                <a16:creationId xmlns:a16="http://schemas.microsoft.com/office/drawing/2014/main" id="{E1357F12-C580-6D14-DF0B-3326764BE9D1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E4D14-3A16-46D5-8D0C-87D09FAC14E5}" type="slidenum">
              <a:rPr lang="lv"/>
              <a:pPr>
                <a:defRPr/>
              </a:pPr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37023620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" name="Google Shape;8;p1">
            <a:extLst>
              <a:ext uri="{FF2B5EF4-FFF2-40B4-BE49-F238E27FC236}">
                <a16:creationId xmlns:a16="http://schemas.microsoft.com/office/drawing/2014/main" id="{6DB4504F-C38F-1E92-C730-1193001EE550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D34B9-7D63-45E8-8C79-2A47FFA24A68}" type="slidenum">
              <a:rPr lang="lv"/>
              <a:pPr>
                <a:defRPr/>
              </a:pPr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32651650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" name="Google Shape;8;p1">
            <a:extLst>
              <a:ext uri="{FF2B5EF4-FFF2-40B4-BE49-F238E27FC236}">
                <a16:creationId xmlns:a16="http://schemas.microsoft.com/office/drawing/2014/main" id="{672E6D27-831C-EE85-290D-692AE2CBA85D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16DBE-F45A-42B3-A6DB-CB48CB1AC301}" type="slidenum">
              <a:rPr lang="lv"/>
              <a:pPr>
                <a:defRPr/>
              </a:pPr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11890879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" name="Google Shape;8;p1">
            <a:extLst>
              <a:ext uri="{FF2B5EF4-FFF2-40B4-BE49-F238E27FC236}">
                <a16:creationId xmlns:a16="http://schemas.microsoft.com/office/drawing/2014/main" id="{4DB48119-8220-3C1C-95CF-3921555029D9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79675-62BA-43E2-A876-CCABD33B3F2B}" type="slidenum">
              <a:rPr lang="lv"/>
              <a:pPr>
                <a:defRPr/>
              </a:pPr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36254701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anchor="b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2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" name="Google Shape;8;p1">
            <a:extLst>
              <a:ext uri="{FF2B5EF4-FFF2-40B4-BE49-F238E27FC236}">
                <a16:creationId xmlns:a16="http://schemas.microsoft.com/office/drawing/2014/main" id="{27CAC34A-1E19-A914-CDB4-291867C8BBD0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4CF2C-FD4C-45DE-B502-9FEFA6EE63C1}" type="slidenum">
              <a:rPr lang="lv"/>
              <a:pPr>
                <a:defRPr/>
              </a:pPr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33245687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anchor="ctr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" name="Google Shape;8;p1">
            <a:extLst>
              <a:ext uri="{FF2B5EF4-FFF2-40B4-BE49-F238E27FC236}">
                <a16:creationId xmlns:a16="http://schemas.microsoft.com/office/drawing/2014/main" id="{1CF87EC5-F708-97D3-B700-03F5287BC47B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E1D17-F804-447A-9294-920004B308C7}" type="slidenum">
              <a:rPr lang="lv"/>
              <a:pPr>
                <a:defRPr/>
              </a:pPr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5926225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6;p9">
            <a:extLst>
              <a:ext uri="{FF2B5EF4-FFF2-40B4-BE49-F238E27FC236}">
                <a16:creationId xmlns:a16="http://schemas.microsoft.com/office/drawing/2014/main" id="{7BFAFC9C-A23A-68BC-F0DF-74F46E626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91425" tIns="91425" rIns="91425" bIns="91425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anchor="b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anchor="ctr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" name="Google Shape;40;p9">
            <a:extLst>
              <a:ext uri="{FF2B5EF4-FFF2-40B4-BE49-F238E27FC236}">
                <a16:creationId xmlns:a16="http://schemas.microsoft.com/office/drawing/2014/main" id="{26AF24B2-86F1-3D35-200E-934C5FE9F254}"/>
              </a:ext>
            </a:extLst>
          </p:cNvPr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defRPr/>
            </a:pPr>
            <a:fld id="{834F7A1F-32A1-47E4-A23B-3AAF82BC858A}" type="slidenum">
              <a:rPr lang="lv"/>
              <a:pPr>
                <a:defRPr/>
              </a:pPr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20212655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anchor="ctr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2" name="Google Shape;8;p1">
            <a:extLst>
              <a:ext uri="{FF2B5EF4-FFF2-40B4-BE49-F238E27FC236}">
                <a16:creationId xmlns:a16="http://schemas.microsoft.com/office/drawing/2014/main" id="{29D2E1F0-B07F-1964-6EF0-6C3790B5E1FF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876D8-1FCC-4185-9732-EE91652AD159}" type="slidenum">
              <a:rPr lang="lv"/>
              <a:pPr>
                <a:defRPr/>
              </a:pPr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12964086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anchor="b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lang="lv-LV"/>
              <a:t>Rediģēt šablona virsraksta stilu</a:t>
            </a:r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" name="Google Shape;8;p1">
            <a:extLst>
              <a:ext uri="{FF2B5EF4-FFF2-40B4-BE49-F238E27FC236}">
                <a16:creationId xmlns:a16="http://schemas.microsoft.com/office/drawing/2014/main" id="{4B707480-4654-97B4-47B0-23685DE3EA8E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0CC93-5970-48ED-A456-C3650D65B4E6}" type="slidenum">
              <a:rPr lang="lv"/>
              <a:pPr>
                <a:defRPr/>
              </a:pPr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380916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a kadrs 1, ar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30ECEE9-AFBE-C675-C80D-C1F693551DBE}"/>
              </a:ext>
            </a:extLst>
          </p:cNvPr>
          <p:cNvSpPr/>
          <p:nvPr userDrawn="1"/>
        </p:nvSpPr>
        <p:spPr>
          <a:xfrm>
            <a:off x="7526338" y="0"/>
            <a:ext cx="1617662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v-LV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B59302-14FC-0164-6745-C981744E39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663" y="5572125"/>
            <a:ext cx="746125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51012" y="487645"/>
            <a:ext cx="6974582" cy="66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551012" y="1622308"/>
            <a:ext cx="6974581" cy="474804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</p:txBody>
      </p:sp>
    </p:spTree>
    <p:extLst>
      <p:ext uri="{BB962C8B-B14F-4D97-AF65-F5344CB8AC3E}">
        <p14:creationId xmlns:p14="http://schemas.microsoft.com/office/powerpoint/2010/main" val="923123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>
            <a:extLst>
              <a:ext uri="{FF2B5EF4-FFF2-40B4-BE49-F238E27FC236}">
                <a16:creationId xmlns:a16="http://schemas.microsoft.com/office/drawing/2014/main" id="{E4BDCB8D-9F48-0FBF-1A8B-D99E2B70B1D1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27C44-FC2F-4303-9845-2CBDBE85726F}" type="slidenum">
              <a:rPr lang="lv"/>
              <a:pPr>
                <a:defRPr/>
              </a:pPr>
              <a:t>‹#›</a:t>
            </a:fld>
            <a:endParaRPr lang="lv"/>
          </a:p>
        </p:txBody>
      </p:sp>
    </p:spTree>
    <p:extLst>
      <p:ext uri="{BB962C8B-B14F-4D97-AF65-F5344CB8AC3E}">
        <p14:creationId xmlns:p14="http://schemas.microsoft.com/office/powerpoint/2010/main" val="3561107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a kad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51012" y="487645"/>
            <a:ext cx="7886699" cy="12845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551012" y="2251493"/>
            <a:ext cx="7886698" cy="4118861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</p:spTree>
    <p:extLst>
      <p:ext uri="{BB962C8B-B14F-4D97-AF65-F5344CB8AC3E}">
        <p14:creationId xmlns:p14="http://schemas.microsoft.com/office/powerpoint/2010/main" val="1901370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s un attē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51011" y="487645"/>
            <a:ext cx="7886699" cy="66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551012" y="1622309"/>
            <a:ext cx="4822100" cy="4748046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5770004" y="1622309"/>
            <a:ext cx="3373995" cy="450596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 noProof="0"/>
              <a:t>Noklikšķiniet uz ikonas, lai pievienotu attēlu</a:t>
            </a:r>
            <a:endParaRPr lang="en-LV" noProof="0" dirty="0"/>
          </a:p>
        </p:txBody>
      </p:sp>
    </p:spTree>
    <p:extLst>
      <p:ext uri="{BB962C8B-B14F-4D97-AF65-F5344CB8AC3E}">
        <p14:creationId xmlns:p14="http://schemas.microsoft.com/office/powerpoint/2010/main" val="26202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tēla kad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56997" y="6033240"/>
            <a:ext cx="7829999" cy="384813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50000"/>
              </a:lnSpc>
              <a:buNone/>
              <a:defRPr sz="1600"/>
            </a:lvl1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56998" y="631824"/>
            <a:ext cx="7830000" cy="5220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 noProof="0"/>
              <a:t>Noklikšķiniet uz ikonas, lai pievienotu attēlu</a:t>
            </a:r>
            <a:endParaRPr lang="en-LV" noProof="0" dirty="0"/>
          </a:p>
        </p:txBody>
      </p:sp>
    </p:spTree>
    <p:extLst>
      <p:ext uri="{BB962C8B-B14F-4D97-AF65-F5344CB8AC3E}">
        <p14:creationId xmlns:p14="http://schemas.microsoft.com/office/powerpoint/2010/main" val="299673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lēguma kad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6D42361-854A-82F9-A5CA-308C7B6A063C}"/>
              </a:ext>
            </a:extLst>
          </p:cNvPr>
          <p:cNvSpPr/>
          <p:nvPr userDrawn="1"/>
        </p:nvSpPr>
        <p:spPr>
          <a:xfrm>
            <a:off x="6294438" y="0"/>
            <a:ext cx="2849562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v-LV"/>
          </a:p>
        </p:txBody>
      </p:sp>
      <p:pic>
        <p:nvPicPr>
          <p:cNvPr id="3" name="Picture 8">
            <a:extLst>
              <a:ext uri="{FF2B5EF4-FFF2-40B4-BE49-F238E27FC236}">
                <a16:creationId xmlns:a16="http://schemas.microsoft.com/office/drawing/2014/main" id="{0FE432A4-C071-F02D-B81D-6C1DACDE7F2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275" y="4538663"/>
            <a:ext cx="1579563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7"/>
          <p:cNvSpPr>
            <a:spLocks noGrp="1"/>
          </p:cNvSpPr>
          <p:nvPr>
            <p:ph type="title"/>
          </p:nvPr>
        </p:nvSpPr>
        <p:spPr>
          <a:xfrm>
            <a:off x="537760" y="480639"/>
            <a:ext cx="4809198" cy="2372145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defRPr sz="36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/>
              <a:t>Rediģēt šablona virsraksta stilu</a:t>
            </a:r>
            <a:endParaRPr lang="en-LV" dirty="0"/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0"/>
          </p:nvPr>
        </p:nvSpPr>
        <p:spPr>
          <a:xfrm>
            <a:off x="537759" y="4114473"/>
            <a:ext cx="4809197" cy="211352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</p:txBody>
      </p:sp>
    </p:spTree>
    <p:extLst>
      <p:ext uri="{BB962C8B-B14F-4D97-AF65-F5344CB8AC3E}">
        <p14:creationId xmlns:p14="http://schemas.microsoft.com/office/powerpoint/2010/main" val="190152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lv-LV"/>
              <a:t>Noklikšķiniet, lai rediģētu šablona apakšvirsraksta stilu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4721A9C-6662-88ED-2ACC-6385420EF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D0DA8-E27D-40EC-9F78-4ADB110B170F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3328FF1-DBDA-D493-47E7-4FA2856F2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353B382-F2F9-C268-80CB-74B6E7F6A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00FCD-4A9F-467E-B3AC-984E1AC7C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1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12A90C2-F176-39CE-61F8-9139005C3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EB754-F357-4AB0-9531-343A27BB798B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6D88539-6644-5010-A05D-6901C015F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B772A43-9CE1-9BF8-4097-E60F71B58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FFD5F-0866-4F59-9D58-D10DFAA93E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8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889" r:id="rId2"/>
    <p:sldLayoutId id="2147483915" r:id="rId3"/>
    <p:sldLayoutId id="2147483890" r:id="rId4"/>
    <p:sldLayoutId id="2147483891" r:id="rId5"/>
    <p:sldLayoutId id="2147483892" r:id="rId6"/>
    <p:sldLayoutId id="2147483916" r:id="rId7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Virsraksta vietturis 1">
            <a:extLst>
              <a:ext uri="{FF2B5EF4-FFF2-40B4-BE49-F238E27FC236}">
                <a16:creationId xmlns:a16="http://schemas.microsoft.com/office/drawing/2014/main" id="{55F7A864-593B-C821-EC9E-5C4378F4B7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en-US"/>
              <a:t>Rediģēt šablona virsraksta stilu</a:t>
            </a:r>
            <a:endParaRPr lang="en-US" altLang="en-US"/>
          </a:p>
        </p:txBody>
      </p:sp>
      <p:sp>
        <p:nvSpPr>
          <p:cNvPr id="1027" name="Teksta vietturis 2">
            <a:extLst>
              <a:ext uri="{FF2B5EF4-FFF2-40B4-BE49-F238E27FC236}">
                <a16:creationId xmlns:a16="http://schemas.microsoft.com/office/drawing/2014/main" id="{D5089C10-632D-2D50-FE2A-A9E2465A5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en-US"/>
              <a:t>Noklikšķiniet, lai rediģētu šablona teksta stilus</a:t>
            </a:r>
          </a:p>
          <a:p>
            <a:pPr lvl="1"/>
            <a:r>
              <a:rPr lang="lv-LV" altLang="en-US"/>
              <a:t>Otrais līmenis</a:t>
            </a:r>
          </a:p>
          <a:p>
            <a:pPr lvl="2"/>
            <a:r>
              <a:rPr lang="lv-LV" altLang="en-US"/>
              <a:t>Trešais līmenis</a:t>
            </a:r>
          </a:p>
          <a:p>
            <a:pPr lvl="3"/>
            <a:r>
              <a:rPr lang="lv-LV" altLang="en-US"/>
              <a:t>Ceturtais līmenis</a:t>
            </a:r>
          </a:p>
          <a:p>
            <a:pPr lvl="4"/>
            <a:r>
              <a:rPr lang="lv-LV" altLang="en-US"/>
              <a:t>Piektais līmenis</a:t>
            </a:r>
            <a:endParaRPr lang="en-US" alt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8E4A960-AE31-5866-9C0B-F55C675924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9ABF23-12A3-4A81-84F5-ED2D88F810FB}" type="datetimeFigureOut">
              <a:rPr lang="en-US"/>
              <a:pPr>
                <a:defRPr/>
              </a:pPr>
              <a:t>11/16/2023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B52C0CD-1262-880F-0A23-218BFD23EC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4B1D212-CE9B-2B14-ED2C-0C7D7EC8E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434EB4-4EDB-40C7-B728-59D5D02E2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  <p:sldLayoutId id="2147483917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3429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6858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0287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6;p1">
            <a:extLst>
              <a:ext uri="{FF2B5EF4-FFF2-40B4-BE49-F238E27FC236}">
                <a16:creationId xmlns:a16="http://schemas.microsoft.com/office/drawing/2014/main" id="{2544890B-C03C-2142-AA4E-6A8EE986D91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311150" y="593725"/>
            <a:ext cx="8521700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sp>
        <p:nvSpPr>
          <p:cNvPr id="2051" name="Google Shape;7;p1">
            <a:extLst>
              <a:ext uri="{FF2B5EF4-FFF2-40B4-BE49-F238E27FC236}">
                <a16:creationId xmlns:a16="http://schemas.microsoft.com/office/drawing/2014/main" id="{6F39524B-F7A3-0A46-947C-1DB5CB7BA9C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311150" y="1536700"/>
            <a:ext cx="8521700" cy="455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sp>
        <p:nvSpPr>
          <p:cNvPr id="8" name="Google Shape;8;p1">
            <a:extLst>
              <a:ext uri="{FF2B5EF4-FFF2-40B4-BE49-F238E27FC236}">
                <a16:creationId xmlns:a16="http://schemas.microsoft.com/office/drawing/2014/main" id="{85E7C7CC-BFE8-E1C6-3EA3-075719D6840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88" y="6218238"/>
            <a:ext cx="54927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>
              <a:defRPr/>
            </a:pPr>
            <a:fld id="{BDE9D320-DD27-46E9-A3AD-4EFC479A7063}" type="slidenum">
              <a:rPr lang="lv"/>
              <a:pPr>
                <a:defRPr/>
              </a:pPr>
              <a:t>‹#›</a:t>
            </a:fld>
            <a:endParaRPr lang="lv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8" r:id="rId8"/>
    <p:sldLayoutId id="2147483911" r:id="rId9"/>
    <p:sldLayoutId id="2147483912" r:id="rId10"/>
    <p:sldLayoutId id="214748391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2AD7B14C-89A8-850F-6672-D1A2A2169F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959100" y="698499"/>
            <a:ext cx="5978525" cy="4071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LID4096" altLang="en-US" dirty="0"/>
              <a:t>Bērnu Paliatīvās aprūpes </a:t>
            </a:r>
            <a:r>
              <a:rPr lang="lv-LV" altLang="en-US" dirty="0"/>
              <a:t>dienests </a:t>
            </a:r>
            <a:r>
              <a:rPr lang="lv-LV" altLang="en-US" sz="1600" dirty="0"/>
              <a:t>(kabinets)</a:t>
            </a:r>
            <a:br>
              <a:rPr lang="lv-LV" altLang="en-US" sz="1600" dirty="0"/>
            </a:br>
            <a:br>
              <a:rPr lang="lv-LV" altLang="en-US" sz="1600" dirty="0"/>
            </a:br>
            <a:r>
              <a:rPr lang="lv-LV" altLang="en-US" sz="28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Bērnu Paliatīvās aprūpes centrs</a:t>
            </a:r>
            <a:endParaRPr lang="LID4096" altLang="en-US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243" name="Text Placeholder 2">
            <a:extLst>
              <a:ext uri="{FF2B5EF4-FFF2-40B4-BE49-F238E27FC236}">
                <a16:creationId xmlns:a16="http://schemas.microsoft.com/office/drawing/2014/main" id="{583BA355-816F-8943-DA91-F75807D952B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3392488" y="5840413"/>
            <a:ext cx="5338762" cy="747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 eaLnBrk="1" hangingPunct="1"/>
            <a:r>
              <a:rPr lang="lv-LV" altLang="en-US"/>
              <a:t>16.11.2023.</a:t>
            </a:r>
            <a:endParaRPr lang="LID4096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>
            <a:extLst>
              <a:ext uri="{FF2B5EF4-FFF2-40B4-BE49-F238E27FC236}">
                <a16:creationId xmlns:a16="http://schemas.microsoft.com/office/drawing/2014/main" id="{79FA9E96-BD96-DB22-E08B-73FEF7F45145}"/>
              </a:ext>
            </a:extLst>
          </p:cNvPr>
          <p:cNvSpPr txBox="1"/>
          <p:nvPr/>
        </p:nvSpPr>
        <p:spPr>
          <a:xfrm>
            <a:off x="777875" y="879475"/>
            <a:ext cx="1817688" cy="446088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rmAutofit lnSpcReduction="10000"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solidFill>
                <a:srgbClr val="595959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8B0AC489-9EA9-6884-2988-BF85DC37D612}"/>
              </a:ext>
            </a:extLst>
          </p:cNvPr>
          <p:cNvSpPr/>
          <p:nvPr/>
        </p:nvSpPr>
        <p:spPr>
          <a:xfrm>
            <a:off x="860425" y="1055688"/>
            <a:ext cx="1341438" cy="461962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1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Pacients</a:t>
            </a:r>
            <a:endParaRPr sz="11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A392CE45-6440-25AE-4B20-629CD68DEE19}"/>
              </a:ext>
            </a:extLst>
          </p:cNvPr>
          <p:cNvSpPr txBox="1"/>
          <p:nvPr/>
        </p:nvSpPr>
        <p:spPr>
          <a:xfrm>
            <a:off x="98425" y="5337175"/>
            <a:ext cx="1906588" cy="4000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rmAutofit fontScale="85000" lnSpcReduction="20000"/>
          </a:bodyPr>
          <a:lstStyle/>
          <a:p>
            <a:pPr algn="ctr" defTabSz="914400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1111"/>
              <a:defRPr/>
            </a:pPr>
            <a:endParaRPr b="1" kern="0">
              <a:solidFill>
                <a:srgbClr val="595959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7" name="Google Shape;57;p13">
            <a:extLst>
              <a:ext uri="{FF2B5EF4-FFF2-40B4-BE49-F238E27FC236}">
                <a16:creationId xmlns:a16="http://schemas.microsoft.com/office/drawing/2014/main" id="{073DA548-52BB-C314-075C-334C7EEE8CA8}"/>
              </a:ext>
            </a:extLst>
          </p:cNvPr>
          <p:cNvSpPr/>
          <p:nvPr/>
        </p:nvSpPr>
        <p:spPr>
          <a:xfrm>
            <a:off x="2595563" y="1058863"/>
            <a:ext cx="1495425" cy="474662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1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Izvērtejums, rekomendācijas</a:t>
            </a:r>
            <a:endParaRPr sz="11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8" name="Google Shape;58;p13">
            <a:extLst>
              <a:ext uri="{FF2B5EF4-FFF2-40B4-BE49-F238E27FC236}">
                <a16:creationId xmlns:a16="http://schemas.microsoft.com/office/drawing/2014/main" id="{4452944E-D619-7906-34DF-7BC1DB14652E}"/>
              </a:ext>
            </a:extLst>
          </p:cNvPr>
          <p:cNvSpPr/>
          <p:nvPr/>
        </p:nvSpPr>
        <p:spPr>
          <a:xfrm rot="-5400000">
            <a:off x="2255838" y="1181100"/>
            <a:ext cx="287338" cy="2619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271" name="Google Shape;59;p13">
            <a:extLst>
              <a:ext uri="{FF2B5EF4-FFF2-40B4-BE49-F238E27FC236}">
                <a16:creationId xmlns:a16="http://schemas.microsoft.com/office/drawing/2014/main" id="{9CA3E701-32AC-AB3D-5C3B-AEEA8B689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3" y="4603750"/>
            <a:ext cx="432117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000000"/>
              </a:buClr>
            </a:pPr>
            <a:r>
              <a:rPr lang="lv-LV" altLang="en-US" b="1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BKUS PALA komanda:</a:t>
            </a:r>
          </a:p>
          <a:p>
            <a:pPr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000000"/>
              </a:buClr>
            </a:pPr>
            <a:r>
              <a:rPr lang="lv-LV" altLang="en-US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Ārsts-3,25 slodzes</a:t>
            </a:r>
          </a:p>
          <a:p>
            <a:pPr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000000"/>
              </a:buClr>
            </a:pPr>
            <a:r>
              <a:rPr lang="lv-LV" altLang="en-US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Māsa – 3,5 slodzes</a:t>
            </a:r>
          </a:p>
          <a:p>
            <a:pPr defTabSz="914400" eaLnBrk="1" hangingPunct="1">
              <a:lnSpc>
                <a:spcPct val="150000"/>
              </a:lnSpc>
              <a:spcBef>
                <a:spcPts val="1000"/>
              </a:spcBef>
              <a:buClr>
                <a:srgbClr val="000000"/>
              </a:buClr>
            </a:pPr>
            <a:r>
              <a:rPr lang="lv-LV" altLang="en-US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Klīniskais psihologs – 2 slodzes</a:t>
            </a:r>
            <a:endParaRPr lang="en-US" altLang="en-US">
              <a:solidFill>
                <a:srgbClr val="5959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60" name="Google Shape;60;p13">
            <a:extLst>
              <a:ext uri="{FF2B5EF4-FFF2-40B4-BE49-F238E27FC236}">
                <a16:creationId xmlns:a16="http://schemas.microsoft.com/office/drawing/2014/main" id="{F232D16C-A720-9A7A-01DC-BCC76298CA39}"/>
              </a:ext>
            </a:extLst>
          </p:cNvPr>
          <p:cNvSpPr/>
          <p:nvPr/>
        </p:nvSpPr>
        <p:spPr>
          <a:xfrm rot="-5400000">
            <a:off x="4144963" y="1181100"/>
            <a:ext cx="287338" cy="2619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1" name="Google Shape;61;p13">
            <a:extLst>
              <a:ext uri="{FF2B5EF4-FFF2-40B4-BE49-F238E27FC236}">
                <a16:creationId xmlns:a16="http://schemas.microsoft.com/office/drawing/2014/main" id="{4D51B88E-0E0E-DD2D-02AC-AD770082A5BF}"/>
              </a:ext>
            </a:extLst>
          </p:cNvPr>
          <p:cNvSpPr/>
          <p:nvPr/>
        </p:nvSpPr>
        <p:spPr>
          <a:xfrm>
            <a:off x="4484688" y="1042988"/>
            <a:ext cx="1341437" cy="474662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1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Konsīlijs (SPA-040/02)</a:t>
            </a:r>
            <a:endParaRPr sz="11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2" name="Google Shape;62;p13">
            <a:extLst>
              <a:ext uri="{FF2B5EF4-FFF2-40B4-BE49-F238E27FC236}">
                <a16:creationId xmlns:a16="http://schemas.microsoft.com/office/drawing/2014/main" id="{503C1F2F-3ADB-2E90-46E6-9802E7123C1C}"/>
              </a:ext>
            </a:extLst>
          </p:cNvPr>
          <p:cNvSpPr/>
          <p:nvPr/>
        </p:nvSpPr>
        <p:spPr>
          <a:xfrm>
            <a:off x="6219825" y="1058863"/>
            <a:ext cx="1495425" cy="474662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1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Izvērtejums, rekomendācijas</a:t>
            </a:r>
            <a:endParaRPr sz="11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3" name="Google Shape;63;p13">
            <a:extLst>
              <a:ext uri="{FF2B5EF4-FFF2-40B4-BE49-F238E27FC236}">
                <a16:creationId xmlns:a16="http://schemas.microsoft.com/office/drawing/2014/main" id="{F070C677-FFFD-DD3E-6AD0-6F65350A6B2C}"/>
              </a:ext>
            </a:extLst>
          </p:cNvPr>
          <p:cNvSpPr/>
          <p:nvPr/>
        </p:nvSpPr>
        <p:spPr>
          <a:xfrm rot="-5400000">
            <a:off x="5880100" y="1181100"/>
            <a:ext cx="287338" cy="2619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4" name="Google Shape;64;p13">
            <a:extLst>
              <a:ext uri="{FF2B5EF4-FFF2-40B4-BE49-F238E27FC236}">
                <a16:creationId xmlns:a16="http://schemas.microsoft.com/office/drawing/2014/main" id="{249A9902-3359-74EF-399D-F33AD56BA6DF}"/>
              </a:ext>
            </a:extLst>
          </p:cNvPr>
          <p:cNvSpPr/>
          <p:nvPr/>
        </p:nvSpPr>
        <p:spPr>
          <a:xfrm>
            <a:off x="5449888" y="1666875"/>
            <a:ext cx="2749550" cy="574675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1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Pacienta sagatavošana izrakstīšanai (apmācības, individuālās vajadzības)</a:t>
            </a:r>
            <a:endParaRPr sz="11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5" name="Google Shape;65;p13">
            <a:extLst>
              <a:ext uri="{FF2B5EF4-FFF2-40B4-BE49-F238E27FC236}">
                <a16:creationId xmlns:a16="http://schemas.microsoft.com/office/drawing/2014/main" id="{A72B05CE-5D6A-87F3-3830-074DCE13078B}"/>
              </a:ext>
            </a:extLst>
          </p:cNvPr>
          <p:cNvSpPr/>
          <p:nvPr/>
        </p:nvSpPr>
        <p:spPr>
          <a:xfrm rot="5400000">
            <a:off x="4950619" y="1889919"/>
            <a:ext cx="288925" cy="2619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6" name="Google Shape;66;p13">
            <a:extLst>
              <a:ext uri="{FF2B5EF4-FFF2-40B4-BE49-F238E27FC236}">
                <a16:creationId xmlns:a16="http://schemas.microsoft.com/office/drawing/2014/main" id="{F6AF62E1-ADE2-36A3-F787-224E244E6551}"/>
              </a:ext>
            </a:extLst>
          </p:cNvPr>
          <p:cNvSpPr/>
          <p:nvPr/>
        </p:nvSpPr>
        <p:spPr>
          <a:xfrm>
            <a:off x="2795588" y="1743075"/>
            <a:ext cx="2032000" cy="474663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1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Speciālais transports pacientu pārvadāšanai</a:t>
            </a:r>
            <a:endParaRPr sz="11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7" name="Google Shape;67;p13">
            <a:extLst>
              <a:ext uri="{FF2B5EF4-FFF2-40B4-BE49-F238E27FC236}">
                <a16:creationId xmlns:a16="http://schemas.microsoft.com/office/drawing/2014/main" id="{524E99C5-06B5-1672-B1D1-07D988BEF6D6}"/>
              </a:ext>
            </a:extLst>
          </p:cNvPr>
          <p:cNvSpPr/>
          <p:nvPr/>
        </p:nvSpPr>
        <p:spPr>
          <a:xfrm>
            <a:off x="3581400" y="2324100"/>
            <a:ext cx="287338" cy="2619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8" name="Google Shape;68;p13">
            <a:extLst>
              <a:ext uri="{FF2B5EF4-FFF2-40B4-BE49-F238E27FC236}">
                <a16:creationId xmlns:a16="http://schemas.microsoft.com/office/drawing/2014/main" id="{FA9A763E-12BA-DE54-7824-BEA58D1763E0}"/>
              </a:ext>
            </a:extLst>
          </p:cNvPr>
          <p:cNvSpPr/>
          <p:nvPr/>
        </p:nvSpPr>
        <p:spPr>
          <a:xfrm rot="5400000">
            <a:off x="7869238" y="1244600"/>
            <a:ext cx="274638" cy="287337"/>
          </a:xfrm>
          <a:prstGeom prst="bentArrow">
            <a:avLst>
              <a:gd name="adj1" fmla="val 48666"/>
              <a:gd name="adj2" fmla="val 38017"/>
              <a:gd name="adj3" fmla="val 24952"/>
              <a:gd name="adj4" fmla="val 60568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9" name="Google Shape;69;p13">
            <a:extLst>
              <a:ext uri="{FF2B5EF4-FFF2-40B4-BE49-F238E27FC236}">
                <a16:creationId xmlns:a16="http://schemas.microsoft.com/office/drawing/2014/main" id="{7AD1EBFB-0602-86C2-89F2-D726FAA1D267}"/>
              </a:ext>
            </a:extLst>
          </p:cNvPr>
          <p:cNvSpPr/>
          <p:nvPr/>
        </p:nvSpPr>
        <p:spPr>
          <a:xfrm>
            <a:off x="877888" y="3140075"/>
            <a:ext cx="1652587" cy="574675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defRPr/>
            </a:pPr>
            <a:r>
              <a:rPr lang="lv" sz="12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Psihologa atbalsts sērošanas laikā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0" name="Google Shape;70;p13">
            <a:extLst>
              <a:ext uri="{FF2B5EF4-FFF2-40B4-BE49-F238E27FC236}">
                <a16:creationId xmlns:a16="http://schemas.microsoft.com/office/drawing/2014/main" id="{782BBC35-637B-AA84-A63B-DDD317BCC179}"/>
              </a:ext>
            </a:extLst>
          </p:cNvPr>
          <p:cNvSpPr/>
          <p:nvPr/>
        </p:nvSpPr>
        <p:spPr>
          <a:xfrm>
            <a:off x="3049588" y="2640013"/>
            <a:ext cx="1544637" cy="714375"/>
          </a:xfrm>
          <a:prstGeom prst="roundRect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400" b="1" kern="0">
                <a:solidFill>
                  <a:srgbClr val="595959"/>
                </a:solidFill>
                <a:latin typeface="Arial"/>
                <a:cs typeface="Arial"/>
                <a:sym typeface="Arial"/>
              </a:rPr>
              <a:t>Pacients PALA uzskaite 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1" name="Google Shape;71;p13">
            <a:extLst>
              <a:ext uri="{FF2B5EF4-FFF2-40B4-BE49-F238E27FC236}">
                <a16:creationId xmlns:a16="http://schemas.microsoft.com/office/drawing/2014/main" id="{D821CAFA-7CBD-53FD-3656-C0665A4593AA}"/>
              </a:ext>
            </a:extLst>
          </p:cNvPr>
          <p:cNvSpPr/>
          <p:nvPr/>
        </p:nvSpPr>
        <p:spPr>
          <a:xfrm>
            <a:off x="3962400" y="3919538"/>
            <a:ext cx="1390650" cy="574675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2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Attālinātās konsultācijas</a:t>
            </a:r>
            <a:endParaRPr sz="1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11284" name="Google Shape;72;p13">
            <a:extLst>
              <a:ext uri="{FF2B5EF4-FFF2-40B4-BE49-F238E27FC236}">
                <a16:creationId xmlns:a16="http://schemas.microsoft.com/office/drawing/2014/main" id="{584A675B-C3ED-78A3-A12B-29D8FD7B1A28}"/>
              </a:ext>
            </a:extLst>
          </p:cNvPr>
          <p:cNvCxnSpPr>
            <a:cxnSpLocks noChangeShapeType="1"/>
            <a:stCxn id="70" idx="1"/>
            <a:endCxn id="69" idx="0"/>
          </p:cNvCxnSpPr>
          <p:nvPr/>
        </p:nvCxnSpPr>
        <p:spPr bwMode="auto">
          <a:xfrm flipH="1">
            <a:off x="1703388" y="2997200"/>
            <a:ext cx="1346200" cy="142875"/>
          </a:xfrm>
          <a:prstGeom prst="bentConnector2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3" name="Google Shape;73;p13">
            <a:extLst>
              <a:ext uri="{FF2B5EF4-FFF2-40B4-BE49-F238E27FC236}">
                <a16:creationId xmlns:a16="http://schemas.microsoft.com/office/drawing/2014/main" id="{011F5DBA-E0C1-FEC1-768F-C38823F65C81}"/>
              </a:ext>
            </a:extLst>
          </p:cNvPr>
          <p:cNvSpPr/>
          <p:nvPr/>
        </p:nvSpPr>
        <p:spPr>
          <a:xfrm>
            <a:off x="1839913" y="3919538"/>
            <a:ext cx="1819275" cy="574675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2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Ambulatorās klātienes konsultācijas</a:t>
            </a:r>
            <a:endParaRPr sz="1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11286" name="Google Shape;74;p13">
            <a:extLst>
              <a:ext uri="{FF2B5EF4-FFF2-40B4-BE49-F238E27FC236}">
                <a16:creationId xmlns:a16="http://schemas.microsoft.com/office/drawing/2014/main" id="{D112CD01-3DC6-4A5B-FF0C-3B4B968D2C9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11463" y="3354388"/>
            <a:ext cx="858837" cy="5651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" name="Google Shape;75;p13">
            <a:extLst>
              <a:ext uri="{FF2B5EF4-FFF2-40B4-BE49-F238E27FC236}">
                <a16:creationId xmlns:a16="http://schemas.microsoft.com/office/drawing/2014/main" id="{B6D43C76-CBBE-B3B2-3323-F0F8CF9CBB5F}"/>
              </a:ext>
            </a:extLst>
          </p:cNvPr>
          <p:cNvSpPr/>
          <p:nvPr/>
        </p:nvSpPr>
        <p:spPr>
          <a:xfrm>
            <a:off x="5775325" y="3149600"/>
            <a:ext cx="1390650" cy="574675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2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Mājas vizītes</a:t>
            </a:r>
            <a:endParaRPr sz="1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11288" name="Google Shape;76;p13">
            <a:extLst>
              <a:ext uri="{FF2B5EF4-FFF2-40B4-BE49-F238E27FC236}">
                <a16:creationId xmlns:a16="http://schemas.microsoft.com/office/drawing/2014/main" id="{B0752547-56FD-6E63-0680-DA53BA9304E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98900" y="3354388"/>
            <a:ext cx="1028700" cy="5651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" name="Google Shape;77;p13">
            <a:extLst>
              <a:ext uri="{FF2B5EF4-FFF2-40B4-BE49-F238E27FC236}">
                <a16:creationId xmlns:a16="http://schemas.microsoft.com/office/drawing/2014/main" id="{712C4960-BA56-4138-ED3E-AAD2E14E18A2}"/>
              </a:ext>
            </a:extLst>
          </p:cNvPr>
          <p:cNvSpPr/>
          <p:nvPr/>
        </p:nvSpPr>
        <p:spPr>
          <a:xfrm>
            <a:off x="7531100" y="3919538"/>
            <a:ext cx="1390650" cy="574675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2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Plānveida visai Latvijai </a:t>
            </a:r>
            <a:endParaRPr sz="1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8" name="Google Shape;78;p13">
            <a:extLst>
              <a:ext uri="{FF2B5EF4-FFF2-40B4-BE49-F238E27FC236}">
                <a16:creationId xmlns:a16="http://schemas.microsoft.com/office/drawing/2014/main" id="{A751DD1A-9C25-6AB5-DF60-39C1198EE3F9}"/>
              </a:ext>
            </a:extLst>
          </p:cNvPr>
          <p:cNvSpPr/>
          <p:nvPr/>
        </p:nvSpPr>
        <p:spPr>
          <a:xfrm>
            <a:off x="5788025" y="4056063"/>
            <a:ext cx="1390650" cy="574675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Akūtas Rīga </a:t>
            </a:r>
            <a:endParaRPr sz="12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lv" sz="1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un Pierīga</a:t>
            </a:r>
            <a:endParaRPr sz="12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11291" name="Google Shape;79;p13">
            <a:extLst>
              <a:ext uri="{FF2B5EF4-FFF2-40B4-BE49-F238E27FC236}">
                <a16:creationId xmlns:a16="http://schemas.microsoft.com/office/drawing/2014/main" id="{6F580BE6-C029-0DA1-B1A4-8B9377D3ED4E}"/>
              </a:ext>
            </a:extLst>
          </p:cNvPr>
          <p:cNvCxnSpPr>
            <a:cxnSpLocks noChangeShapeType="1"/>
            <a:stCxn id="70" idx="3"/>
            <a:endCxn id="75" idx="0"/>
          </p:cNvCxnSpPr>
          <p:nvPr/>
        </p:nvCxnSpPr>
        <p:spPr bwMode="auto">
          <a:xfrm>
            <a:off x="4594225" y="2997200"/>
            <a:ext cx="1876425" cy="152400"/>
          </a:xfrm>
          <a:prstGeom prst="bentConnector2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2" name="Google Shape;80;p13">
            <a:extLst>
              <a:ext uri="{FF2B5EF4-FFF2-40B4-BE49-F238E27FC236}">
                <a16:creationId xmlns:a16="http://schemas.microsoft.com/office/drawing/2014/main" id="{3C41349A-1E17-9E92-5A40-7D9A5D8ABBC3}"/>
              </a:ext>
            </a:extLst>
          </p:cNvPr>
          <p:cNvCxnSpPr>
            <a:cxnSpLocks noChangeShapeType="1"/>
            <a:stCxn id="75" idx="3"/>
            <a:endCxn id="77" idx="0"/>
          </p:cNvCxnSpPr>
          <p:nvPr/>
        </p:nvCxnSpPr>
        <p:spPr bwMode="auto">
          <a:xfrm>
            <a:off x="7165975" y="3436938"/>
            <a:ext cx="1062038" cy="482600"/>
          </a:xfrm>
          <a:prstGeom prst="bentConnector2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93" name="Google Shape;81;p13">
            <a:extLst>
              <a:ext uri="{FF2B5EF4-FFF2-40B4-BE49-F238E27FC236}">
                <a16:creationId xmlns:a16="http://schemas.microsoft.com/office/drawing/2014/main" id="{9D5F39D4-0ACC-4123-C038-A37AAE52353F}"/>
              </a:ext>
            </a:extLst>
          </p:cNvPr>
          <p:cNvCxnSpPr>
            <a:cxnSpLocks noChangeShapeType="1"/>
            <a:stCxn id="78" idx="0"/>
            <a:endCxn id="75" idx="2"/>
          </p:cNvCxnSpPr>
          <p:nvPr/>
        </p:nvCxnSpPr>
        <p:spPr bwMode="auto">
          <a:xfrm flipH="1" flipV="1">
            <a:off x="6470650" y="3724275"/>
            <a:ext cx="12700" cy="331788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Attēls 2" descr="Attēls, kurā ir teksts, karte, atlants, diagramma&#10;&#10;Apraksts ģenerēts automātiski">
            <a:extLst>
              <a:ext uri="{FF2B5EF4-FFF2-40B4-BE49-F238E27FC236}">
                <a16:creationId xmlns:a16="http://schemas.microsoft.com/office/drawing/2014/main" id="{6DACB56E-C24C-1630-DB31-0878AE4BB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0"/>
            <a:ext cx="9144000" cy="556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Box 1">
            <a:extLst>
              <a:ext uri="{FF2B5EF4-FFF2-40B4-BE49-F238E27FC236}">
                <a16:creationId xmlns:a16="http://schemas.microsoft.com/office/drawing/2014/main" id="{79C8A895-0AF7-B0BE-06D2-50CB49301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8" y="5467350"/>
            <a:ext cx="71485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/>
              <a:t>R</a:t>
            </a:r>
            <a:r>
              <a:rPr lang="lv-LV" altLang="en-US" b="1"/>
              <a:t>īga</a:t>
            </a:r>
            <a:r>
              <a:rPr lang="en-US" altLang="en-US"/>
              <a:t>-119</a:t>
            </a:r>
            <a:r>
              <a:rPr lang="lv-LV" altLang="en-US"/>
              <a:t> pacienti, </a:t>
            </a:r>
            <a:r>
              <a:rPr lang="lv-LV" altLang="en-US" b="1"/>
              <a:t>Liepājas komanda</a:t>
            </a:r>
            <a:r>
              <a:rPr lang="lv-LV" altLang="en-US"/>
              <a:t> -149 pacienti, </a:t>
            </a:r>
          </a:p>
          <a:p>
            <a:r>
              <a:rPr lang="en-US" altLang="en-US" b="1"/>
              <a:t>R</a:t>
            </a:r>
            <a:r>
              <a:rPr lang="lv-LV" altLang="en-US" b="1"/>
              <a:t>īgas rajons</a:t>
            </a:r>
            <a:r>
              <a:rPr lang="en-US" altLang="en-US"/>
              <a:t>-</a:t>
            </a:r>
            <a:r>
              <a:rPr lang="lv-LV" altLang="en-US"/>
              <a:t> </a:t>
            </a:r>
            <a:r>
              <a:rPr lang="en-US" altLang="en-US"/>
              <a:t>40</a:t>
            </a:r>
            <a:r>
              <a:rPr lang="lv-LV" altLang="en-US"/>
              <a:t> pacienti,</a:t>
            </a:r>
          </a:p>
          <a:p>
            <a:r>
              <a:rPr lang="en-US" altLang="en-US" b="1"/>
              <a:t>V</a:t>
            </a:r>
            <a:r>
              <a:rPr lang="lv-LV" altLang="en-US" b="1"/>
              <a:t>idzeme</a:t>
            </a:r>
            <a:r>
              <a:rPr lang="en-US" altLang="en-US"/>
              <a:t>-30</a:t>
            </a:r>
            <a:r>
              <a:rPr lang="lv-LV" altLang="en-US"/>
              <a:t> pacienti,</a:t>
            </a:r>
          </a:p>
          <a:p>
            <a:r>
              <a:rPr lang="en-US" altLang="en-US" b="1"/>
              <a:t>Z</a:t>
            </a:r>
            <a:r>
              <a:rPr lang="lv-LV" altLang="en-US" b="1"/>
              <a:t>emgale</a:t>
            </a:r>
            <a:r>
              <a:rPr lang="en-US" altLang="en-US"/>
              <a:t>-29</a:t>
            </a:r>
            <a:r>
              <a:rPr lang="lv-LV" altLang="en-US"/>
              <a:t> pacienti, </a:t>
            </a:r>
            <a:r>
              <a:rPr lang="en-US" altLang="en-US" b="1"/>
              <a:t>K</a:t>
            </a:r>
            <a:r>
              <a:rPr lang="lv-LV" altLang="en-US" b="1"/>
              <a:t>urzeme</a:t>
            </a:r>
            <a:r>
              <a:rPr lang="en-US" altLang="en-US"/>
              <a:t>-52</a:t>
            </a:r>
            <a:r>
              <a:rPr lang="lv-LV" altLang="en-US"/>
              <a:t> pacienti</a:t>
            </a:r>
            <a:r>
              <a:rPr lang="en-US" altLang="en-US"/>
              <a:t>, </a:t>
            </a:r>
            <a:r>
              <a:rPr lang="en-US" altLang="en-US" b="1"/>
              <a:t>L</a:t>
            </a:r>
            <a:r>
              <a:rPr lang="lv-LV" altLang="en-US" b="1"/>
              <a:t>atgale </a:t>
            </a:r>
            <a:r>
              <a:rPr lang="lv-LV" altLang="en-US"/>
              <a:t>-</a:t>
            </a:r>
            <a:r>
              <a:rPr lang="en-US" altLang="en-US"/>
              <a:t>25</a:t>
            </a:r>
            <a:r>
              <a:rPr lang="lv-LV" altLang="en-US"/>
              <a:t> pacienti.</a:t>
            </a:r>
            <a:r>
              <a:rPr lang="en-US" altLang="en-US"/>
              <a:t> </a:t>
            </a:r>
          </a:p>
        </p:txBody>
      </p:sp>
      <p:sp>
        <p:nvSpPr>
          <p:cNvPr id="5" name="Taisnstūris 4">
            <a:extLst>
              <a:ext uri="{FF2B5EF4-FFF2-40B4-BE49-F238E27FC236}">
                <a16:creationId xmlns:a16="http://schemas.microsoft.com/office/drawing/2014/main" id="{BD916A46-7A85-E25F-6956-294B2E371A61}"/>
              </a:ext>
            </a:extLst>
          </p:cNvPr>
          <p:cNvSpPr/>
          <p:nvPr/>
        </p:nvSpPr>
        <p:spPr>
          <a:xfrm>
            <a:off x="8848725" y="2644775"/>
            <a:ext cx="119063" cy="1873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lv-LV" dirty="0"/>
              <a:t>1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atura vietturis 3">
            <a:extLst>
              <a:ext uri="{FF2B5EF4-FFF2-40B4-BE49-F238E27FC236}">
                <a16:creationId xmlns:a16="http://schemas.microsoft.com/office/drawing/2014/main" id="{723DFC8C-06EF-C1D2-DA63-F7C439B2AB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7656750"/>
              </p:ext>
            </p:extLst>
          </p:nvPr>
        </p:nvGraphicFramePr>
        <p:xfrm>
          <a:off x="3439314" y="177234"/>
          <a:ext cx="6243484" cy="4503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B63A7E7-8CC0-AF61-EB1E-44E6602DB729}"/>
              </a:ext>
            </a:extLst>
          </p:cNvPr>
          <p:cNvSpPr txBox="1"/>
          <p:nvPr/>
        </p:nvSpPr>
        <p:spPr>
          <a:xfrm>
            <a:off x="424206" y="867266"/>
            <a:ext cx="3337089" cy="5314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BKUS Paliatīvās aprūpes kabinets = BĒRNU PALIATĪVĀS APRŪPES CENTRS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b="1" kern="1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Mērķis</a:t>
            </a:r>
            <a:r>
              <a:rPr lang="lv-LV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–nodrošināt </a:t>
            </a:r>
            <a:r>
              <a:rPr lang="lv-LV" kern="1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kvalitatīvu</a:t>
            </a:r>
            <a:r>
              <a:rPr lang="lv-LV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bērnu paliatīvās aprūpes pakalpojumu pieejamību bērniem un viņu ģimenes locekļiem </a:t>
            </a:r>
            <a:r>
              <a:rPr lang="lv-LV" kern="1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visā Latvijas teritorijā.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b="1" kern="100" dirty="0">
                <a:solidFill>
                  <a:schemeClr val="tx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Nepieciešams: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lv-LV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Vienota pakalpojuma vadība 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lv-LV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metodiskā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lv-LV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stratēģiskā</a:t>
            </a:r>
          </a:p>
          <a:p>
            <a:pPr marL="685800" lvl="1" indent="-2286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lv-LV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uz pacientu orientēta pieeja</a:t>
            </a:r>
            <a:endParaRPr lang="lv-LV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Virsraksts 1">
            <a:extLst>
              <a:ext uri="{FF2B5EF4-FFF2-40B4-BE49-F238E27FC236}">
                <a16:creationId xmlns:a16="http://schemas.microsoft.com/office/drawing/2014/main" id="{E85E9728-E8AD-7370-6490-3BA3AB7866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Bērnu Paliatīvās aprūpes centra funkcijas</a:t>
            </a:r>
            <a:endParaRPr lang="en-US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D02870F-3128-04F2-B35F-AD67B6B9F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273288" cy="43513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attīstīt un nodrošināt bērnu paliatīvās aprūpes pakalpojumus visos Latvijas reģionos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mājās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ambulatoros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Rīgā esošā paliatīvās aprūpes komanda varētu sniegt pakalpojumus Rīgā un Rīgas reģionā mājās;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koordinēt reģionos paliatīvu  aprūpi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pacienta nodošana filiāļu komandām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obila starpdisciplināra PA komanda 24/7</a:t>
            </a: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medicīnas iekārtu uzturēšana;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00B0B2-74DF-9DCE-4905-BD939F424544}"/>
              </a:ext>
            </a:extLst>
          </p:cNvPr>
          <p:cNvSpPr txBox="1"/>
          <p:nvPr/>
        </p:nvSpPr>
        <p:spPr>
          <a:xfrm>
            <a:off x="5335571" y="1825625"/>
            <a:ext cx="3434303" cy="4552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lv-LV" sz="16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Īpaša uzmanība pacientiem terminālā stāvoklī (neizārstējami slimu bērnu dzīves pēdējās dienās, nedēļās) un viņu ģimenēm </a:t>
            </a:r>
          </a:p>
          <a:p>
            <a:pPr marL="685800" lvl="1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lv-LV" sz="16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nodrošinot profesionālas, ar pieredzi mirstoša pacienta aprūpē ārstniecības personas klātbūtni</a:t>
            </a:r>
          </a:p>
          <a:p>
            <a:pPr marL="1143000" lvl="2" indent="-228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16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mazinot bērna ciešanas pirms nāves, </a:t>
            </a:r>
          </a:p>
          <a:p>
            <a:pPr marL="1143000" lvl="2" indent="-228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16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simptomātiskas terapijas saņemšana, </a:t>
            </a:r>
          </a:p>
          <a:p>
            <a:pPr marL="1143000" lvl="2" indent="-2286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16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sniegt psihoemocionālo atbalstu ģimenei 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lv-LV" sz="16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pēcnāves aprūpi.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ksta vietturis 1">
            <a:extLst>
              <a:ext uri="{FF2B5EF4-FFF2-40B4-BE49-F238E27FC236}">
                <a16:creationId xmlns:a16="http://schemas.microsoft.com/office/drawing/2014/main" id="{2C2EA17B-A0C0-0C39-C3F6-DA4733ED8050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550863" y="236538"/>
            <a:ext cx="6975475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>
                <a:latin typeface="+mj-lt"/>
              </a:rPr>
              <a:t>Identificētās problēmas</a:t>
            </a:r>
            <a:endParaRPr lang="en-US" altLang="lv-LV" dirty="0">
              <a:latin typeface="+mj-lt"/>
            </a:endParaRPr>
          </a:p>
        </p:txBody>
      </p:sp>
      <p:sp>
        <p:nvSpPr>
          <p:cNvPr id="16387" name="Teksta vietturis 2">
            <a:extLst>
              <a:ext uri="{FF2B5EF4-FFF2-40B4-BE49-F238E27FC236}">
                <a16:creationId xmlns:a16="http://schemas.microsoft.com/office/drawing/2014/main" id="{BEF66C5E-AC1A-5E7A-4BA9-3DF5B70921FE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 bwMode="auto">
          <a:xfrm>
            <a:off x="466022" y="1582566"/>
            <a:ext cx="7334250" cy="448943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sz="1800" dirty="0">
                <a:cs typeface="Times New Roman" panose="02020603050405020304" pitchFamily="18" charset="0"/>
              </a:rPr>
              <a:t>Reģionos nav pieejama</a:t>
            </a:r>
          </a:p>
          <a:p>
            <a:pPr lvl="1"/>
            <a:r>
              <a:rPr lang="lv-LV" altLang="lv-LV" sz="1800" dirty="0">
                <a:cs typeface="Times New Roman" panose="02020603050405020304" pitchFamily="18" charset="0"/>
              </a:rPr>
              <a:t>Komandas</a:t>
            </a:r>
          </a:p>
          <a:p>
            <a:pPr lvl="1"/>
            <a:r>
              <a:rPr lang="lv-LV" altLang="lv-LV" sz="1800" dirty="0">
                <a:cs typeface="Times New Roman" panose="02020603050405020304" pitchFamily="18" charset="0"/>
              </a:rPr>
              <a:t>mājas aprūpe, transports,</a:t>
            </a:r>
          </a:p>
          <a:p>
            <a:pPr lvl="1"/>
            <a:r>
              <a:rPr lang="lv-LV" altLang="lv-LV" sz="1800" dirty="0" err="1">
                <a:cs typeface="Times New Roman" panose="02020603050405020304" pitchFamily="18" charset="0"/>
              </a:rPr>
              <a:t>Dežūrgatavības</a:t>
            </a:r>
            <a:r>
              <a:rPr lang="lv-LV" altLang="lv-LV" sz="1800" dirty="0">
                <a:cs typeface="Times New Roman" panose="02020603050405020304" pitchFamily="18" charset="0"/>
              </a:rPr>
              <a:t> apmaksas</a:t>
            </a:r>
          </a:p>
          <a:p>
            <a:r>
              <a:rPr lang="lv-LV" altLang="lv-LV" sz="1800" dirty="0">
                <a:cs typeface="Times New Roman" panose="02020603050405020304" pitchFamily="18" charset="0"/>
              </a:rPr>
              <a:t>Neliels pacientu skaits reģionos, īpaši Latgalē, kuri ir PALA uzskaitē</a:t>
            </a:r>
          </a:p>
          <a:p>
            <a:r>
              <a:rPr lang="lv-LV" altLang="lv-LV" sz="1800" dirty="0">
                <a:cs typeface="Times New Roman" panose="02020603050405020304" pitchFamily="18" charset="0"/>
              </a:rPr>
              <a:t>Ir nepieciešams:</a:t>
            </a:r>
          </a:p>
          <a:p>
            <a:pPr lvl="1"/>
            <a:r>
              <a:rPr lang="lv-LV" altLang="lv-LV" sz="1800" dirty="0">
                <a:cs typeface="Times New Roman" panose="02020603050405020304" pitchFamily="18" charset="0"/>
              </a:rPr>
              <a:t>Centra koordinators </a:t>
            </a:r>
          </a:p>
          <a:p>
            <a:pPr lvl="1"/>
            <a:r>
              <a:rPr lang="lv-LV" altLang="lv-LV" sz="1800" dirty="0" err="1">
                <a:cs typeface="Times New Roman" panose="02020603050405020304" pitchFamily="18" charset="0"/>
              </a:rPr>
              <a:t>enterālās</a:t>
            </a:r>
            <a:r>
              <a:rPr lang="lv-LV" altLang="lv-LV" sz="1800" dirty="0">
                <a:cs typeface="Times New Roman" panose="02020603050405020304" pitchFamily="18" charset="0"/>
              </a:rPr>
              <a:t> barošanas ierīces pacientiem</a:t>
            </a:r>
          </a:p>
          <a:p>
            <a:pPr lvl="1"/>
            <a:r>
              <a:rPr lang="lv-LV" altLang="lv-LV" sz="1800" dirty="0">
                <a:cs typeface="Times New Roman" panose="02020603050405020304" pitchFamily="18" charset="0"/>
              </a:rPr>
              <a:t>Specializētais transports pacientiem </a:t>
            </a:r>
          </a:p>
          <a:p>
            <a:pPr marL="457200" lvl="1" indent="0">
              <a:buNone/>
            </a:pPr>
            <a:r>
              <a:rPr lang="lv-LV" altLang="lv-LV" sz="1800" dirty="0">
                <a:cs typeface="Times New Roman" panose="02020603050405020304" pitchFamily="18" charset="0"/>
              </a:rPr>
              <a:t>ārstniecības iestāde  	     mājas</a:t>
            </a:r>
          </a:p>
          <a:p>
            <a:pPr lvl="1"/>
            <a:r>
              <a:rPr lang="lv-LV" altLang="lv-LV" sz="1800" dirty="0">
                <a:cs typeface="Times New Roman" panose="02020603050405020304" pitchFamily="18" charset="0"/>
              </a:rPr>
              <a:t>Speciālistu neatliekamas konsultācijas (pulmonologs, neirologs)</a:t>
            </a:r>
          </a:p>
          <a:p>
            <a:pPr lvl="1"/>
            <a:r>
              <a:rPr lang="lv-LV" altLang="lv-LV" sz="1800" i="1" dirty="0">
                <a:cs typeface="Times New Roman" panose="02020603050405020304" pitchFamily="18" charset="0"/>
              </a:rPr>
              <a:t>Atelpas brīdis mājās </a:t>
            </a:r>
            <a:r>
              <a:rPr lang="lv-LV" altLang="lv-LV" sz="1800" dirty="0">
                <a:cs typeface="Times New Roman" panose="02020603050405020304" pitchFamily="18" charset="0"/>
              </a:rPr>
              <a:t>- pakalpojums kopā ar Labklājības ministriju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3AA612C-BA6C-F854-1247-551C653D2ABC}"/>
              </a:ext>
            </a:extLst>
          </p:cNvPr>
          <p:cNvCxnSpPr/>
          <p:nvPr/>
        </p:nvCxnSpPr>
        <p:spPr>
          <a:xfrm>
            <a:off x="3087279" y="5109329"/>
            <a:ext cx="4242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8AB6436-92B6-1C23-8D16-107FA4EC4E1B}"/>
              </a:ext>
            </a:extLst>
          </p:cNvPr>
          <p:cNvCxnSpPr>
            <a:cxnSpLocks/>
          </p:cNvCxnSpPr>
          <p:nvPr/>
        </p:nvCxnSpPr>
        <p:spPr>
          <a:xfrm flipH="1">
            <a:off x="3087279" y="5214593"/>
            <a:ext cx="3959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ksta vietturis 5">
            <a:extLst>
              <a:ext uri="{FF2B5EF4-FFF2-40B4-BE49-F238E27FC236}">
                <a16:creationId xmlns:a16="http://schemas.microsoft.com/office/drawing/2014/main" id="{C3AFBD05-D597-62CF-7B76-AA4DBDDE1157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550863" y="487363"/>
            <a:ext cx="6975475" cy="661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LID4096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Sagaidām</a:t>
            </a:r>
            <a:r>
              <a:rPr lang="lv-LV" alt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</a:t>
            </a:r>
            <a:r>
              <a:rPr lang="LID4096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ieguvumi</a:t>
            </a:r>
            <a:endParaRPr lang="LID4096" alt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lv-LV" dirty="0"/>
          </a:p>
        </p:txBody>
      </p:sp>
      <p:sp>
        <p:nvSpPr>
          <p:cNvPr id="17411" name="Teksta vietturis 6">
            <a:extLst>
              <a:ext uri="{FF2B5EF4-FFF2-40B4-BE49-F238E27FC236}">
                <a16:creationId xmlns:a16="http://schemas.microsoft.com/office/drawing/2014/main" id="{76513578-6954-E653-578A-581E9AD16933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 bwMode="auto">
          <a:xfrm>
            <a:off x="550863" y="1622425"/>
            <a:ext cx="6975475" cy="4748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</a:pPr>
            <a:r>
              <a:rPr lang="lv-LV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Lietderīgi un plānveidīgi tērēti finanšu un cilvēku resursi;</a:t>
            </a:r>
          </a:p>
          <a:p>
            <a:pPr eaLnBrk="1" hangingPunct="1">
              <a:lnSpc>
                <a:spcPct val="100000"/>
              </a:lnSpc>
            </a:pPr>
            <a:r>
              <a:rPr lang="lv-LV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Nodrošināt paliatīvās aprūpes pakalpojumus lielākam pacientu skaitam (pamatojoties uz PAD ikgadējiem statistikas datiem);</a:t>
            </a:r>
          </a:p>
          <a:p>
            <a:pPr eaLnBrk="1" hangingPunct="1">
              <a:lnSpc>
                <a:spcPct val="100000"/>
              </a:lnSpc>
            </a:pPr>
            <a:r>
              <a:rPr lang="lv-LV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Samazinās NMPD izsaukumi uz mājām;</a:t>
            </a:r>
          </a:p>
          <a:p>
            <a:pPr eaLnBrk="1" hangingPunct="1">
              <a:lnSpc>
                <a:spcPct val="100000"/>
              </a:lnSpc>
            </a:pPr>
            <a:r>
              <a:rPr lang="lv-LV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Samazinās  to ģimeņu skaits, kuri izvēlās slimnīcu kā bērna miršanas vietu;</a:t>
            </a:r>
          </a:p>
          <a:p>
            <a:pPr eaLnBrk="1" hangingPunct="1">
              <a:lnSpc>
                <a:spcPct val="100000"/>
              </a:lnSpc>
            </a:pPr>
            <a:r>
              <a:rPr lang="lv-LV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Samazinās gultas dienu skaits stacionāros;</a:t>
            </a:r>
          </a:p>
          <a:p>
            <a:pPr eaLnBrk="1" hangingPunct="1">
              <a:lnSpc>
                <a:spcPct val="100000"/>
              </a:lnSpc>
            </a:pPr>
            <a:r>
              <a:rPr lang="lv-LV" altLang="lv-LV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Paaugstināta </a:t>
            </a:r>
            <a:r>
              <a:rPr lang="lv-LV" altLang="lv-LV" sz="1800">
                <a:solidFill>
                  <a:srgbClr val="000000"/>
                </a:solidFill>
                <a:cs typeface="Times New Roman" panose="02020603050405020304" pitchFamily="18" charset="0"/>
              </a:rPr>
              <a:t>sociālā aktivitāte, </a:t>
            </a:r>
            <a:r>
              <a:rPr lang="lv-LV" altLang="lv-LV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uzlabota dzīves kvalitāte ģimenei, kura aprūpē bērnu mājās</a:t>
            </a:r>
            <a:r>
              <a:rPr lang="lv-LV" altLang="lv-LV" sz="1600" dirty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en-US" altLang="lv-LV" sz="1600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ksta vietturis 2">
            <a:extLst>
              <a:ext uri="{FF2B5EF4-FFF2-40B4-BE49-F238E27FC236}">
                <a16:creationId xmlns:a16="http://schemas.microsoft.com/office/drawing/2014/main" id="{1DCFA807-0080-6DCD-DF6B-EDC221AD0AD4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 bwMode="auto">
          <a:xfrm>
            <a:off x="550863" y="4464050"/>
            <a:ext cx="8042275" cy="1906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lv-LV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Paldies!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35" name="Attēls 4" descr="Attēls, kurā ir apģērbs, persona, siena, cilvēka seja&#10;&#10;Apraksts ģenerēts automātiski">
            <a:extLst>
              <a:ext uri="{FF2B5EF4-FFF2-40B4-BE49-F238E27FC236}">
                <a16:creationId xmlns:a16="http://schemas.microsoft.com/office/drawing/2014/main" id="{38918EB7-B009-DA70-AF4B-21742F522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03" r="19006" b="6084"/>
          <a:stretch>
            <a:fillRect/>
          </a:stretch>
        </p:blipFill>
        <p:spPr bwMode="auto">
          <a:xfrm>
            <a:off x="1592263" y="500063"/>
            <a:ext cx="5565775" cy="396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B00040"/>
      </a:dk2>
      <a:lt2>
        <a:srgbClr val="FEFFFF"/>
      </a:lt2>
      <a:accent1>
        <a:srgbClr val="BFCD50"/>
      </a:accent1>
      <a:accent2>
        <a:srgbClr val="0C5CED"/>
      </a:accent2>
      <a:accent3>
        <a:srgbClr val="3CA3DD"/>
      </a:accent3>
      <a:accent4>
        <a:srgbClr val="00C6A6"/>
      </a:accent4>
      <a:accent5>
        <a:srgbClr val="FAD722"/>
      </a:accent5>
      <a:accent6>
        <a:srgbClr val="FF930A"/>
      </a:accent6>
      <a:hlink>
        <a:srgbClr val="0563C1"/>
      </a:hlink>
      <a:folHlink>
        <a:srgbClr val="0C5CE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14493</TotalTime>
  <Words>390</Words>
  <Application>Microsoft Office PowerPoint</Application>
  <PresentationFormat>On-screen Show (4:3)</PresentationFormat>
  <Paragraphs>74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Symbol</vt:lpstr>
      <vt:lpstr>Times New Roman</vt:lpstr>
      <vt:lpstr>Wingdings</vt:lpstr>
      <vt:lpstr>Office Theme</vt:lpstr>
      <vt:lpstr>Office dizains</vt:lpstr>
      <vt:lpstr>Simple Light</vt:lpstr>
      <vt:lpstr>Bērnu Paliatīvās aprūpes dienests (kabinets)  Bērnu Paliatīvās aprūpes centrs</vt:lpstr>
      <vt:lpstr>PowerPoint Presentation</vt:lpstr>
      <vt:lpstr>PowerPoint Presentation</vt:lpstr>
      <vt:lpstr>PowerPoint Presentation</vt:lpstr>
      <vt:lpstr>Bērnu Paliatīvās aprūpes centra funkcijas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Virsraksts vienā līnijā</dc:title>
  <dc:creator>Dagnija Balode</dc:creator>
  <cp:lastModifiedBy>Baiba Bērziņa</cp:lastModifiedBy>
  <cp:revision>84</cp:revision>
  <dcterms:created xsi:type="dcterms:W3CDTF">2021-08-16T08:22:19Z</dcterms:created>
  <dcterms:modified xsi:type="dcterms:W3CDTF">2023-11-16T10:24:22Z</dcterms:modified>
</cp:coreProperties>
</file>