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uce" panose="020B0604020202020204" charset="-70"/>
      <p:regular r:id="rId25"/>
    </p:embeddedFont>
    <p:embeddedFont>
      <p:font typeface="Open Sauce Bold" panose="020B0604020202020204" charset="-70"/>
      <p:regular r:id="rId26"/>
    </p:embeddedFont>
    <p:embeddedFont>
      <p:font typeface="Open Sauce Heavy" panose="020B0604020202020204" charset="-7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svg"/><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svg"/><Relationship Id="rId4" Type="http://schemas.openxmlformats.org/officeDocument/2006/relationships/image" Target="../media/image23.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svg"/><Relationship Id="rId4" Type="http://schemas.openxmlformats.org/officeDocument/2006/relationships/image" Target="../media/image25.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rot="5400000">
            <a:off x="11928337" y="3366512"/>
            <a:ext cx="7107950" cy="3553975"/>
          </a:xfrm>
          <a:custGeom>
            <a:avLst/>
            <a:gdLst/>
            <a:ahLst/>
            <a:cxnLst/>
            <a:rect l="l" t="t" r="r" b="b"/>
            <a:pathLst>
              <a:path w="7107950" h="3553975">
                <a:moveTo>
                  <a:pt x="0" y="0"/>
                </a:moveTo>
                <a:lnTo>
                  <a:pt x="7107951" y="0"/>
                </a:lnTo>
                <a:lnTo>
                  <a:pt x="7107951" y="3553976"/>
                </a:lnTo>
                <a:lnTo>
                  <a:pt x="0" y="3553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457732" y="5143500"/>
            <a:ext cx="3553975" cy="3553975"/>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5" name="Freeform 5"/>
          <p:cNvSpPr/>
          <p:nvPr/>
        </p:nvSpPr>
        <p:spPr>
          <a:xfrm>
            <a:off x="11928337" y="3366512"/>
            <a:ext cx="3553975" cy="1776988"/>
          </a:xfrm>
          <a:custGeom>
            <a:avLst/>
            <a:gdLst/>
            <a:ahLst/>
            <a:cxnLst/>
            <a:rect l="l" t="t" r="r" b="b"/>
            <a:pathLst>
              <a:path w="3553975" h="1776988">
                <a:moveTo>
                  <a:pt x="0" y="0"/>
                </a:moveTo>
                <a:lnTo>
                  <a:pt x="3553975" y="0"/>
                </a:lnTo>
                <a:lnTo>
                  <a:pt x="3553975" y="1776988"/>
                </a:lnTo>
                <a:lnTo>
                  <a:pt x="0" y="17769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361230" y="2576084"/>
            <a:ext cx="9902797" cy="5966104"/>
            <a:chOff x="0" y="0"/>
            <a:chExt cx="13203729" cy="7954806"/>
          </a:xfrm>
        </p:grpSpPr>
        <p:sp>
          <p:nvSpPr>
            <p:cNvPr id="7" name="TextBox 7"/>
            <p:cNvSpPr txBox="1"/>
            <p:nvPr/>
          </p:nvSpPr>
          <p:spPr>
            <a:xfrm>
              <a:off x="0" y="19050"/>
              <a:ext cx="12490056" cy="402590"/>
            </a:xfrm>
            <a:prstGeom prst="rect">
              <a:avLst/>
            </a:prstGeom>
          </p:spPr>
          <p:txBody>
            <a:bodyPr lIns="0" tIns="0" rIns="0" bIns="0" rtlCol="0" anchor="t">
              <a:spAutoFit/>
            </a:bodyPr>
            <a:lstStyle/>
            <a:p>
              <a:pPr algn="l">
                <a:lnSpc>
                  <a:spcPts val="2205"/>
                </a:lnSpc>
              </a:pPr>
              <a:r>
                <a:rPr lang="en-US" sz="2100" spc="336">
                  <a:solidFill>
                    <a:srgbClr val="FFFFFF"/>
                  </a:solidFill>
                  <a:latin typeface="Open Sauce"/>
                </a:rPr>
                <a:t>15.11.2023., LIEPĀJA 2023</a:t>
              </a:r>
            </a:p>
          </p:txBody>
        </p:sp>
        <p:sp>
          <p:nvSpPr>
            <p:cNvPr id="8" name="TextBox 8"/>
            <p:cNvSpPr txBox="1"/>
            <p:nvPr/>
          </p:nvSpPr>
          <p:spPr>
            <a:xfrm>
              <a:off x="0" y="5753261"/>
              <a:ext cx="12490056" cy="2201545"/>
            </a:xfrm>
            <a:prstGeom prst="rect">
              <a:avLst/>
            </a:prstGeom>
          </p:spPr>
          <p:txBody>
            <a:bodyPr lIns="0" tIns="0" rIns="0" bIns="0" rtlCol="0" anchor="t">
              <a:spAutoFit/>
            </a:bodyPr>
            <a:lstStyle/>
            <a:p>
              <a:pPr>
                <a:lnSpc>
                  <a:spcPts val="3359"/>
                </a:lnSpc>
              </a:pPr>
              <a:r>
                <a:rPr lang="en-US" sz="2400" spc="48">
                  <a:solidFill>
                    <a:srgbClr val="FFFFFF"/>
                  </a:solidFill>
                  <a:latin typeface="Open Sauce"/>
                </a:rPr>
                <a:t>Jūlija Cīrule – Galuza</a:t>
              </a:r>
            </a:p>
            <a:p>
              <a:pPr>
                <a:lnSpc>
                  <a:spcPts val="3359"/>
                </a:lnSpc>
              </a:pPr>
              <a:r>
                <a:rPr lang="en-US" sz="2400" spc="48">
                  <a:solidFill>
                    <a:srgbClr val="FFFFFF"/>
                  </a:solidFill>
                  <a:latin typeface="Open Sauce"/>
                </a:rPr>
                <a:t>SIA LRS, Bērnu paliatīvās aprūpes komanda</a:t>
              </a:r>
            </a:p>
            <a:p>
              <a:pPr>
                <a:lnSpc>
                  <a:spcPts val="3359"/>
                </a:lnSpc>
              </a:pPr>
              <a:endParaRPr lang="en-US" sz="2400" spc="48">
                <a:solidFill>
                  <a:srgbClr val="FFFFFF"/>
                </a:solidFill>
                <a:latin typeface="Open Sauce"/>
              </a:endParaRPr>
            </a:p>
            <a:p>
              <a:pPr algn="l">
                <a:lnSpc>
                  <a:spcPts val="3359"/>
                </a:lnSpc>
              </a:pPr>
              <a:endParaRPr lang="en-US" sz="2400" spc="48">
                <a:solidFill>
                  <a:srgbClr val="FFFFFF"/>
                </a:solidFill>
                <a:latin typeface="Open Sauce"/>
              </a:endParaRPr>
            </a:p>
          </p:txBody>
        </p:sp>
        <p:sp>
          <p:nvSpPr>
            <p:cNvPr id="9" name="TextBox 9"/>
            <p:cNvSpPr txBox="1"/>
            <p:nvPr/>
          </p:nvSpPr>
          <p:spPr>
            <a:xfrm>
              <a:off x="0" y="1069039"/>
              <a:ext cx="13203729" cy="4010025"/>
            </a:xfrm>
            <a:prstGeom prst="rect">
              <a:avLst/>
            </a:prstGeom>
          </p:spPr>
          <p:txBody>
            <a:bodyPr lIns="0" tIns="0" rIns="0" bIns="0" rtlCol="0" anchor="t">
              <a:spAutoFit/>
            </a:bodyPr>
            <a:lstStyle/>
            <a:p>
              <a:pPr algn="l">
                <a:lnSpc>
                  <a:spcPts val="7919"/>
                </a:lnSpc>
              </a:pPr>
              <a:r>
                <a:rPr lang="en-US" sz="6599">
                  <a:solidFill>
                    <a:srgbClr val="FFFFFF"/>
                  </a:solidFill>
                  <a:latin typeface="Open Sauce Heavy"/>
                </a:rPr>
                <a:t>Paliatīvās aprūpes kabinets – realitāte, vajadzības, redzējums.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7334" y="4147026"/>
            <a:ext cx="5821327" cy="2444115"/>
          </a:xfrm>
          <a:prstGeom prst="rect">
            <a:avLst/>
          </a:prstGeom>
        </p:spPr>
        <p:txBody>
          <a:bodyPr lIns="0" tIns="0" rIns="0" bIns="0" rtlCol="0" anchor="t">
            <a:spAutoFit/>
          </a:bodyPr>
          <a:lstStyle/>
          <a:p>
            <a:pPr>
              <a:lnSpc>
                <a:spcPts val="3900"/>
              </a:lnSpc>
            </a:pPr>
            <a:r>
              <a:rPr lang="en-US" sz="2600">
                <a:solidFill>
                  <a:srgbClr val="230871"/>
                </a:solidFill>
                <a:latin typeface="Open Sauce"/>
              </a:rPr>
              <a:t>Ar patreizējo finansējumu spēj nodrošināt tikai konsultācijas, kas iepriekš saskaņotas, pacientiem, kas jau gatavi sadarboties</a:t>
            </a:r>
          </a:p>
          <a:p>
            <a:pPr algn="l">
              <a:lnSpc>
                <a:spcPts val="3900"/>
              </a:lnSpc>
            </a:pPr>
            <a:endParaRPr lang="en-US" sz="2600">
              <a:solidFill>
                <a:srgbClr val="230871"/>
              </a:solidFill>
              <a:latin typeface="Open Sauce"/>
            </a:endParaRPr>
          </a:p>
        </p:txBody>
      </p:sp>
      <p:sp>
        <p:nvSpPr>
          <p:cNvPr id="3" name="TextBox 3"/>
          <p:cNvSpPr txBox="1"/>
          <p:nvPr/>
        </p:nvSpPr>
        <p:spPr>
          <a:xfrm>
            <a:off x="10404126" y="4147026"/>
            <a:ext cx="4862166" cy="1453515"/>
          </a:xfrm>
          <a:prstGeom prst="rect">
            <a:avLst/>
          </a:prstGeom>
        </p:spPr>
        <p:txBody>
          <a:bodyPr lIns="0" tIns="0" rIns="0" bIns="0" rtlCol="0" anchor="t">
            <a:spAutoFit/>
          </a:bodyPr>
          <a:lstStyle/>
          <a:p>
            <a:pPr>
              <a:lnSpc>
                <a:spcPts val="3900"/>
              </a:lnSpc>
            </a:pPr>
            <a:r>
              <a:rPr lang="en-US" sz="2600">
                <a:solidFill>
                  <a:srgbClr val="230871"/>
                </a:solidFill>
                <a:latin typeface="Open Sauce"/>
              </a:rPr>
              <a:t>Nav nodrošināts konkurentspējīgs atalgojums</a:t>
            </a:r>
          </a:p>
          <a:p>
            <a:pPr algn="l">
              <a:lnSpc>
                <a:spcPts val="3900"/>
              </a:lnSpc>
            </a:pPr>
            <a:endParaRPr lang="en-US" sz="2600">
              <a:solidFill>
                <a:srgbClr val="230871"/>
              </a:solidFill>
              <a:latin typeface="Open Sauce"/>
            </a:endParaRPr>
          </a:p>
        </p:txBody>
      </p:sp>
      <p:sp>
        <p:nvSpPr>
          <p:cNvPr id="4" name="TextBox 4"/>
          <p:cNvSpPr txBox="1"/>
          <p:nvPr/>
        </p:nvSpPr>
        <p:spPr>
          <a:xfrm>
            <a:off x="1028700" y="913401"/>
            <a:ext cx="10555137" cy="1878965"/>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Psihologs paliatīvās aprūpes kabinetā</a:t>
            </a:r>
          </a:p>
        </p:txBody>
      </p:sp>
      <p:grpSp>
        <p:nvGrpSpPr>
          <p:cNvPr id="5" name="Group 5"/>
          <p:cNvGrpSpPr/>
          <p:nvPr/>
        </p:nvGrpSpPr>
        <p:grpSpPr>
          <a:xfrm>
            <a:off x="2707334" y="3305847"/>
            <a:ext cx="891259" cy="773587"/>
            <a:chOff x="0" y="0"/>
            <a:chExt cx="1188346" cy="1031450"/>
          </a:xfrm>
        </p:grpSpPr>
        <p:grpSp>
          <p:nvGrpSpPr>
            <p:cNvPr id="6" name="Group 6"/>
            <p:cNvGrpSpPr/>
            <p:nvPr/>
          </p:nvGrpSpPr>
          <p:grpSpPr>
            <a:xfrm>
              <a:off x="0" y="0"/>
              <a:ext cx="1031450" cy="10314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8" name="Freeform 8"/>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9" name="Group 9"/>
          <p:cNvGrpSpPr/>
          <p:nvPr/>
        </p:nvGrpSpPr>
        <p:grpSpPr>
          <a:xfrm>
            <a:off x="10404126" y="3305847"/>
            <a:ext cx="891259" cy="773587"/>
            <a:chOff x="0" y="0"/>
            <a:chExt cx="1188346" cy="1031450"/>
          </a:xfrm>
        </p:grpSpPr>
        <p:grpSp>
          <p:nvGrpSpPr>
            <p:cNvPr id="10" name="Group 10"/>
            <p:cNvGrpSpPr/>
            <p:nvPr/>
          </p:nvGrpSpPr>
          <p:grpSpPr>
            <a:xfrm>
              <a:off x="0" y="0"/>
              <a:ext cx="1031450" cy="10314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12" name="Freeform 12"/>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3" name="TextBox 13"/>
          <p:cNvSpPr txBox="1"/>
          <p:nvPr/>
        </p:nvSpPr>
        <p:spPr>
          <a:xfrm>
            <a:off x="2707334" y="7347585"/>
            <a:ext cx="7011811" cy="2444115"/>
          </a:xfrm>
          <a:prstGeom prst="rect">
            <a:avLst/>
          </a:prstGeom>
        </p:spPr>
        <p:txBody>
          <a:bodyPr lIns="0" tIns="0" rIns="0" bIns="0" rtlCol="0" anchor="t">
            <a:spAutoFit/>
          </a:bodyPr>
          <a:lstStyle/>
          <a:p>
            <a:pPr>
              <a:lnSpc>
                <a:spcPts val="3900"/>
              </a:lnSpc>
            </a:pPr>
            <a:r>
              <a:rPr lang="en-US" sz="2600">
                <a:solidFill>
                  <a:srgbClr val="230871"/>
                </a:solidFill>
                <a:latin typeface="Open Sauce"/>
              </a:rPr>
              <a:t>Risinam: </a:t>
            </a:r>
          </a:p>
          <a:p>
            <a:pPr marL="561341" lvl="1" indent="-280670" algn="l">
              <a:lnSpc>
                <a:spcPts val="3900"/>
              </a:lnSpc>
              <a:buFont typeface="Arial"/>
              <a:buChar char="•"/>
            </a:pPr>
            <a:r>
              <a:rPr lang="en-US" sz="2600">
                <a:solidFill>
                  <a:srgbClr val="230871"/>
                </a:solidFill>
                <a:latin typeface="Open Sauce"/>
              </a:rPr>
              <a:t>izmantojam psihologa palīdzību izglītojošo pasākumu organizāšanā pacientiem, piederīgiem un kabinetā strādājošiem</a:t>
            </a:r>
          </a:p>
        </p:txBody>
      </p:sp>
      <p:grpSp>
        <p:nvGrpSpPr>
          <p:cNvPr id="14" name="Group 14"/>
          <p:cNvGrpSpPr/>
          <p:nvPr/>
        </p:nvGrpSpPr>
        <p:grpSpPr>
          <a:xfrm>
            <a:off x="2707334" y="6506406"/>
            <a:ext cx="891259" cy="773587"/>
            <a:chOff x="0" y="0"/>
            <a:chExt cx="1188346" cy="1031450"/>
          </a:xfrm>
        </p:grpSpPr>
        <p:grpSp>
          <p:nvGrpSpPr>
            <p:cNvPr id="15" name="Group 15"/>
            <p:cNvGrpSpPr/>
            <p:nvPr/>
          </p:nvGrpSpPr>
          <p:grpSpPr>
            <a:xfrm>
              <a:off x="0" y="0"/>
              <a:ext cx="1031450" cy="10314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17" name="Freeform 17"/>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TextBox 18"/>
          <p:cNvSpPr txBox="1"/>
          <p:nvPr/>
        </p:nvSpPr>
        <p:spPr>
          <a:xfrm>
            <a:off x="9863825" y="7842885"/>
            <a:ext cx="7011811" cy="2444115"/>
          </a:xfrm>
          <a:prstGeom prst="rect">
            <a:avLst/>
          </a:prstGeom>
        </p:spPr>
        <p:txBody>
          <a:bodyPr lIns="0" tIns="0" rIns="0" bIns="0" rtlCol="0" anchor="t">
            <a:spAutoFit/>
          </a:bodyPr>
          <a:lstStyle/>
          <a:p>
            <a:pPr marL="561341" lvl="1" indent="-280670">
              <a:lnSpc>
                <a:spcPts val="3900"/>
              </a:lnSpc>
              <a:buFont typeface="Arial"/>
              <a:buChar char="•"/>
            </a:pPr>
            <a:r>
              <a:rPr lang="en-US" sz="2600">
                <a:solidFill>
                  <a:srgbClr val="230871"/>
                </a:solidFill>
                <a:latin typeface="Open Sauce"/>
              </a:rPr>
              <a:t>iesaistām psihologu paplašinātās apspriedēs par pacientiem, kur ir līdzestības trūkums vai smago lēmumu pieņemšanas nepieciešamība</a:t>
            </a:r>
          </a:p>
          <a:p>
            <a:pPr algn="l">
              <a:lnSpc>
                <a:spcPts val="3900"/>
              </a:lnSpc>
            </a:pPr>
            <a:endParaRPr lang="en-US" sz="2600">
              <a:solidFill>
                <a:srgbClr val="230871"/>
              </a:solidFill>
              <a:latin typeface="Open Sau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08007" y="1871344"/>
            <a:ext cx="14065687" cy="962660"/>
          </a:xfrm>
          <a:prstGeom prst="rect">
            <a:avLst/>
          </a:prstGeom>
        </p:spPr>
        <p:txBody>
          <a:bodyPr lIns="0" tIns="0" rIns="0" bIns="0" rtlCol="0" anchor="t">
            <a:spAutoFit/>
          </a:bodyPr>
          <a:lstStyle/>
          <a:p>
            <a:pPr algn="ctr">
              <a:lnSpc>
                <a:spcPts val="7839"/>
              </a:lnSpc>
            </a:pPr>
            <a:r>
              <a:rPr lang="en-US" sz="5600" spc="56">
                <a:solidFill>
                  <a:srgbClr val="3231B1"/>
                </a:solidFill>
                <a:latin typeface="Open Sauce"/>
              </a:rPr>
              <a:t>Ko varētu uzlabot?</a:t>
            </a:r>
          </a:p>
        </p:txBody>
      </p:sp>
      <p:sp>
        <p:nvSpPr>
          <p:cNvPr id="3" name="AutoShape 3"/>
          <p:cNvSpPr/>
          <p:nvPr/>
        </p:nvSpPr>
        <p:spPr>
          <a:xfrm>
            <a:off x="1028700" y="5181600"/>
            <a:ext cx="3771900" cy="4076700"/>
          </a:xfrm>
          <a:prstGeom prst="rect">
            <a:avLst/>
          </a:prstGeom>
          <a:solidFill>
            <a:srgbClr val="230871">
              <a:alpha val="4706"/>
            </a:srgbClr>
          </a:solidFill>
        </p:spPr>
      </p:sp>
      <p:sp>
        <p:nvSpPr>
          <p:cNvPr id="4" name="AutoShape 4"/>
          <p:cNvSpPr/>
          <p:nvPr/>
        </p:nvSpPr>
        <p:spPr>
          <a:xfrm>
            <a:off x="5187950" y="5181600"/>
            <a:ext cx="3771900" cy="4076700"/>
          </a:xfrm>
          <a:prstGeom prst="rect">
            <a:avLst/>
          </a:prstGeom>
          <a:solidFill>
            <a:srgbClr val="230871">
              <a:alpha val="4706"/>
            </a:srgbClr>
          </a:solidFill>
        </p:spPr>
      </p:sp>
      <p:sp>
        <p:nvSpPr>
          <p:cNvPr id="5" name="AutoShape 5"/>
          <p:cNvSpPr/>
          <p:nvPr/>
        </p:nvSpPr>
        <p:spPr>
          <a:xfrm>
            <a:off x="9340850" y="5181600"/>
            <a:ext cx="3771900" cy="4076700"/>
          </a:xfrm>
          <a:prstGeom prst="rect">
            <a:avLst/>
          </a:prstGeom>
          <a:solidFill>
            <a:srgbClr val="230871">
              <a:alpha val="4706"/>
            </a:srgbClr>
          </a:solidFill>
        </p:spPr>
      </p:sp>
      <p:sp>
        <p:nvSpPr>
          <p:cNvPr id="6" name="AutoShape 6"/>
          <p:cNvSpPr/>
          <p:nvPr/>
        </p:nvSpPr>
        <p:spPr>
          <a:xfrm>
            <a:off x="13500100" y="5181600"/>
            <a:ext cx="3771900" cy="4076700"/>
          </a:xfrm>
          <a:prstGeom prst="rect">
            <a:avLst/>
          </a:prstGeom>
          <a:solidFill>
            <a:srgbClr val="230871">
              <a:alpha val="4706"/>
            </a:srgbClr>
          </a:solidFill>
        </p:spPr>
      </p:sp>
      <p:sp>
        <p:nvSpPr>
          <p:cNvPr id="7" name="AutoShape 7"/>
          <p:cNvSpPr/>
          <p:nvPr/>
        </p:nvSpPr>
        <p:spPr>
          <a:xfrm>
            <a:off x="1035050" y="3867150"/>
            <a:ext cx="3771900" cy="1333500"/>
          </a:xfrm>
          <a:prstGeom prst="rect">
            <a:avLst/>
          </a:prstGeom>
          <a:solidFill>
            <a:srgbClr val="230871"/>
          </a:solidFill>
        </p:spPr>
      </p:sp>
      <p:sp>
        <p:nvSpPr>
          <p:cNvPr id="8" name="AutoShape 8"/>
          <p:cNvSpPr/>
          <p:nvPr/>
        </p:nvSpPr>
        <p:spPr>
          <a:xfrm>
            <a:off x="5194300" y="3867150"/>
            <a:ext cx="3771900" cy="1333500"/>
          </a:xfrm>
          <a:prstGeom prst="rect">
            <a:avLst/>
          </a:prstGeom>
          <a:solidFill>
            <a:srgbClr val="230871"/>
          </a:solidFill>
        </p:spPr>
      </p:sp>
      <p:sp>
        <p:nvSpPr>
          <p:cNvPr id="9" name="AutoShape 9"/>
          <p:cNvSpPr/>
          <p:nvPr/>
        </p:nvSpPr>
        <p:spPr>
          <a:xfrm>
            <a:off x="9347200" y="3867150"/>
            <a:ext cx="3771900" cy="1333500"/>
          </a:xfrm>
          <a:prstGeom prst="rect">
            <a:avLst/>
          </a:prstGeom>
          <a:solidFill>
            <a:srgbClr val="230871"/>
          </a:solidFill>
        </p:spPr>
      </p:sp>
      <p:sp>
        <p:nvSpPr>
          <p:cNvPr id="10" name="AutoShape 10"/>
          <p:cNvSpPr/>
          <p:nvPr/>
        </p:nvSpPr>
        <p:spPr>
          <a:xfrm>
            <a:off x="13506450" y="3867150"/>
            <a:ext cx="3771900" cy="1333500"/>
          </a:xfrm>
          <a:prstGeom prst="rect">
            <a:avLst/>
          </a:prstGeom>
          <a:solidFill>
            <a:srgbClr val="230871"/>
          </a:solidFill>
        </p:spPr>
      </p:sp>
      <p:sp>
        <p:nvSpPr>
          <p:cNvPr id="11" name="TextBox 11"/>
          <p:cNvSpPr txBox="1"/>
          <p:nvPr/>
        </p:nvSpPr>
        <p:spPr>
          <a:xfrm>
            <a:off x="1416916" y="6492875"/>
            <a:ext cx="3018559" cy="1406525"/>
          </a:xfrm>
          <a:prstGeom prst="rect">
            <a:avLst/>
          </a:prstGeom>
        </p:spPr>
        <p:txBody>
          <a:bodyPr lIns="0" tIns="0" rIns="0" bIns="0" rtlCol="0" anchor="t">
            <a:spAutoFit/>
          </a:bodyPr>
          <a:lstStyle/>
          <a:p>
            <a:pPr algn="ctr">
              <a:lnSpc>
                <a:spcPts val="2800"/>
              </a:lnSpc>
            </a:pPr>
            <a:r>
              <a:rPr lang="en-US" sz="2000">
                <a:solidFill>
                  <a:srgbClr val="230871"/>
                </a:solidFill>
                <a:latin typeface="Open Sauce"/>
              </a:rPr>
              <a:t>Konkurētspējīgs atalgojums, kas atbilst reālajam psihologa atalgojumam valstī</a:t>
            </a:r>
          </a:p>
        </p:txBody>
      </p:sp>
      <p:sp>
        <p:nvSpPr>
          <p:cNvPr id="12" name="TextBox 12"/>
          <p:cNvSpPr txBox="1"/>
          <p:nvPr/>
        </p:nvSpPr>
        <p:spPr>
          <a:xfrm>
            <a:off x="5570970" y="6669088"/>
            <a:ext cx="3018559" cy="1054100"/>
          </a:xfrm>
          <a:prstGeom prst="rect">
            <a:avLst/>
          </a:prstGeom>
        </p:spPr>
        <p:txBody>
          <a:bodyPr lIns="0" tIns="0" rIns="0" bIns="0" rtlCol="0" anchor="t">
            <a:spAutoFit/>
          </a:bodyPr>
          <a:lstStyle/>
          <a:p>
            <a:pPr algn="ctr">
              <a:lnSpc>
                <a:spcPts val="2800"/>
              </a:lnSpc>
            </a:pPr>
            <a:r>
              <a:rPr lang="en-US" sz="2000">
                <a:solidFill>
                  <a:srgbClr val="230871"/>
                </a:solidFill>
                <a:latin typeface="Open Sauce"/>
              </a:rPr>
              <a:t>Iespējas iegūt papildus izglītību/apdrošināšanu/veselības veicināšanu</a:t>
            </a:r>
          </a:p>
        </p:txBody>
      </p:sp>
      <p:sp>
        <p:nvSpPr>
          <p:cNvPr id="13" name="TextBox 13"/>
          <p:cNvSpPr txBox="1"/>
          <p:nvPr/>
        </p:nvSpPr>
        <p:spPr>
          <a:xfrm>
            <a:off x="9717520" y="5964238"/>
            <a:ext cx="3018559" cy="2463800"/>
          </a:xfrm>
          <a:prstGeom prst="rect">
            <a:avLst/>
          </a:prstGeom>
        </p:spPr>
        <p:txBody>
          <a:bodyPr lIns="0" tIns="0" rIns="0" bIns="0" rtlCol="0" anchor="t">
            <a:spAutoFit/>
          </a:bodyPr>
          <a:lstStyle/>
          <a:p>
            <a:pPr algn="ctr">
              <a:lnSpc>
                <a:spcPts val="2800"/>
              </a:lnSpc>
            </a:pPr>
            <a:r>
              <a:rPr lang="en-US" sz="2000">
                <a:solidFill>
                  <a:srgbClr val="230871"/>
                </a:solidFill>
                <a:latin typeface="Open Sauce"/>
              </a:rPr>
              <a:t>Iespēja nodarboties ar zinātni (ja būtu vismaz 1 slodze, tad darbā varētu piesaistīt studējošo, kas paralēli varētu arī nodarboties ar lietām, kas palīdz attīstīt jomu)</a:t>
            </a:r>
          </a:p>
        </p:txBody>
      </p:sp>
      <p:sp>
        <p:nvSpPr>
          <p:cNvPr id="14" name="TextBox 14"/>
          <p:cNvSpPr txBox="1"/>
          <p:nvPr/>
        </p:nvSpPr>
        <p:spPr>
          <a:xfrm>
            <a:off x="13803190" y="5611813"/>
            <a:ext cx="3178419" cy="3168650"/>
          </a:xfrm>
          <a:prstGeom prst="rect">
            <a:avLst/>
          </a:prstGeom>
        </p:spPr>
        <p:txBody>
          <a:bodyPr lIns="0" tIns="0" rIns="0" bIns="0" rtlCol="0" anchor="t">
            <a:spAutoFit/>
          </a:bodyPr>
          <a:lstStyle/>
          <a:p>
            <a:pPr algn="ctr">
              <a:lnSpc>
                <a:spcPts val="2800"/>
              </a:lnSpc>
            </a:pPr>
            <a:r>
              <a:rPr lang="en-US" sz="2000">
                <a:solidFill>
                  <a:srgbClr val="230871"/>
                </a:solidFill>
                <a:latin typeface="Open Sauce"/>
              </a:rPr>
              <a:t>Nav iespējas atspoguļot citas darbības – tikai konsultāciju stundas (pasākumu organizēšana, pacientu grupas, piedalīšanās komandas sapulcēs, apspriedēs, zinātnisko rakstu sagatavošana u.t.t.)</a:t>
            </a:r>
          </a:p>
        </p:txBody>
      </p:sp>
      <p:sp>
        <p:nvSpPr>
          <p:cNvPr id="15" name="TextBox 15"/>
          <p:cNvSpPr txBox="1"/>
          <p:nvPr/>
        </p:nvSpPr>
        <p:spPr>
          <a:xfrm>
            <a:off x="1411720" y="4293826"/>
            <a:ext cx="3005859" cy="438785"/>
          </a:xfrm>
          <a:prstGeom prst="rect">
            <a:avLst/>
          </a:prstGeom>
        </p:spPr>
        <p:txBody>
          <a:bodyPr lIns="0" tIns="0" rIns="0" bIns="0" rtlCol="0" anchor="t">
            <a:spAutoFit/>
          </a:bodyPr>
          <a:lstStyle/>
          <a:p>
            <a:pPr algn="ctr">
              <a:lnSpc>
                <a:spcPts val="3639"/>
              </a:lnSpc>
            </a:pPr>
            <a:r>
              <a:rPr lang="en-US" sz="2599" spc="389">
                <a:solidFill>
                  <a:srgbClr val="FFFFFF"/>
                </a:solidFill>
                <a:latin typeface="Open Sauce Bold"/>
              </a:rPr>
              <a:t>ATLAGOJUMS</a:t>
            </a:r>
          </a:p>
        </p:txBody>
      </p:sp>
      <p:sp>
        <p:nvSpPr>
          <p:cNvPr id="16" name="TextBox 16"/>
          <p:cNvSpPr txBox="1"/>
          <p:nvPr/>
        </p:nvSpPr>
        <p:spPr>
          <a:xfrm>
            <a:off x="5570970" y="4293826"/>
            <a:ext cx="3005859" cy="438785"/>
          </a:xfrm>
          <a:prstGeom prst="rect">
            <a:avLst/>
          </a:prstGeom>
        </p:spPr>
        <p:txBody>
          <a:bodyPr lIns="0" tIns="0" rIns="0" bIns="0" rtlCol="0" anchor="t">
            <a:spAutoFit/>
          </a:bodyPr>
          <a:lstStyle/>
          <a:p>
            <a:pPr algn="ctr">
              <a:lnSpc>
                <a:spcPts val="3639"/>
              </a:lnSpc>
            </a:pPr>
            <a:r>
              <a:rPr lang="en-US" sz="2599" spc="389">
                <a:solidFill>
                  <a:srgbClr val="FFFFFF"/>
                </a:solidFill>
                <a:latin typeface="Open Sauce Bold"/>
              </a:rPr>
              <a:t>IZGLĪTĪBA</a:t>
            </a:r>
          </a:p>
        </p:txBody>
      </p:sp>
      <p:sp>
        <p:nvSpPr>
          <p:cNvPr id="17" name="TextBox 17"/>
          <p:cNvSpPr txBox="1"/>
          <p:nvPr/>
        </p:nvSpPr>
        <p:spPr>
          <a:xfrm>
            <a:off x="9723870" y="4065226"/>
            <a:ext cx="3005859" cy="895985"/>
          </a:xfrm>
          <a:prstGeom prst="rect">
            <a:avLst/>
          </a:prstGeom>
        </p:spPr>
        <p:txBody>
          <a:bodyPr lIns="0" tIns="0" rIns="0" bIns="0" rtlCol="0" anchor="t">
            <a:spAutoFit/>
          </a:bodyPr>
          <a:lstStyle/>
          <a:p>
            <a:pPr algn="ctr">
              <a:lnSpc>
                <a:spcPts val="3639"/>
              </a:lnSpc>
            </a:pPr>
            <a:r>
              <a:rPr lang="en-US" sz="2599" spc="389">
                <a:solidFill>
                  <a:srgbClr val="FFFFFF"/>
                </a:solidFill>
                <a:latin typeface="Open Sauce Bold"/>
              </a:rPr>
              <a:t>ZINĀNTISKĀ DARBĪBA</a:t>
            </a:r>
          </a:p>
        </p:txBody>
      </p:sp>
      <p:sp>
        <p:nvSpPr>
          <p:cNvPr id="18" name="TextBox 18"/>
          <p:cNvSpPr txBox="1"/>
          <p:nvPr/>
        </p:nvSpPr>
        <p:spPr>
          <a:xfrm>
            <a:off x="13883120" y="4065226"/>
            <a:ext cx="3005859" cy="895985"/>
          </a:xfrm>
          <a:prstGeom prst="rect">
            <a:avLst/>
          </a:prstGeom>
        </p:spPr>
        <p:txBody>
          <a:bodyPr lIns="0" tIns="0" rIns="0" bIns="0" rtlCol="0" anchor="t">
            <a:spAutoFit/>
          </a:bodyPr>
          <a:lstStyle/>
          <a:p>
            <a:pPr algn="ctr">
              <a:lnSpc>
                <a:spcPts val="3639"/>
              </a:lnSpc>
            </a:pPr>
            <a:r>
              <a:rPr lang="en-US" sz="2599" spc="389">
                <a:solidFill>
                  <a:srgbClr val="FFFFFF"/>
                </a:solidFill>
                <a:latin typeface="Open Sauce Bold"/>
              </a:rPr>
              <a:t>CITAS DARBĪBAS</a:t>
            </a:r>
          </a:p>
        </p:txBody>
      </p:sp>
      <p:grpSp>
        <p:nvGrpSpPr>
          <p:cNvPr id="19" name="Group 19"/>
          <p:cNvGrpSpPr/>
          <p:nvPr/>
        </p:nvGrpSpPr>
        <p:grpSpPr>
          <a:xfrm>
            <a:off x="-866605" y="-176098"/>
            <a:ext cx="3174612" cy="3174612"/>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21" name="Freeform 21"/>
          <p:cNvSpPr/>
          <p:nvPr/>
        </p:nvSpPr>
        <p:spPr>
          <a:xfrm rot="-5400000" flipH="1">
            <a:off x="16373693" y="8040748"/>
            <a:ext cx="2246252" cy="2246252"/>
          </a:xfrm>
          <a:custGeom>
            <a:avLst/>
            <a:gdLst/>
            <a:ahLst/>
            <a:cxnLst/>
            <a:rect l="l" t="t" r="r" b="b"/>
            <a:pathLst>
              <a:path w="2246252" h="2246252">
                <a:moveTo>
                  <a:pt x="2246252" y="0"/>
                </a:moveTo>
                <a:lnTo>
                  <a:pt x="0" y="0"/>
                </a:lnTo>
                <a:lnTo>
                  <a:pt x="0" y="2246252"/>
                </a:lnTo>
                <a:lnTo>
                  <a:pt x="2246252" y="2246252"/>
                </a:lnTo>
                <a:lnTo>
                  <a:pt x="224625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14874668" y="907630"/>
            <a:ext cx="2014311" cy="1007156"/>
          </a:xfrm>
          <a:custGeom>
            <a:avLst/>
            <a:gdLst/>
            <a:ahLst/>
            <a:cxnLst/>
            <a:rect l="l" t="t" r="r" b="b"/>
            <a:pathLst>
              <a:path w="2014311" h="1007156">
                <a:moveTo>
                  <a:pt x="0" y="0"/>
                </a:moveTo>
                <a:lnTo>
                  <a:pt x="2014312" y="0"/>
                </a:lnTo>
                <a:lnTo>
                  <a:pt x="2014312" y="1007155"/>
                </a:lnTo>
                <a:lnTo>
                  <a:pt x="0" y="1007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rot="-5400000" flipH="1">
            <a:off x="1411720" y="836772"/>
            <a:ext cx="1148872" cy="1148872"/>
          </a:xfrm>
          <a:custGeom>
            <a:avLst/>
            <a:gdLst/>
            <a:ahLst/>
            <a:cxnLst/>
            <a:rect l="l" t="t" r="r" b="b"/>
            <a:pathLst>
              <a:path w="1148872" h="1148872">
                <a:moveTo>
                  <a:pt x="1148873" y="0"/>
                </a:moveTo>
                <a:lnTo>
                  <a:pt x="0" y="0"/>
                </a:lnTo>
                <a:lnTo>
                  <a:pt x="0" y="1148872"/>
                </a:lnTo>
                <a:lnTo>
                  <a:pt x="1148873" y="1148872"/>
                </a:lnTo>
                <a:lnTo>
                  <a:pt x="1148873"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10141" y="0"/>
            <a:ext cx="6777859" cy="10287000"/>
          </a:xfrm>
          <a:prstGeom prst="rect">
            <a:avLst/>
          </a:prstGeom>
          <a:solidFill>
            <a:srgbClr val="230871"/>
          </a:solidFill>
        </p:spPr>
      </p:sp>
      <p:sp>
        <p:nvSpPr>
          <p:cNvPr id="3" name="Freeform 3"/>
          <p:cNvSpPr/>
          <p:nvPr/>
        </p:nvSpPr>
        <p:spPr>
          <a:xfrm rot="-5400000" flipH="1">
            <a:off x="10553437" y="8048698"/>
            <a:ext cx="2238302" cy="2238302"/>
          </a:xfrm>
          <a:custGeom>
            <a:avLst/>
            <a:gdLst/>
            <a:ahLst/>
            <a:cxnLst/>
            <a:rect l="l" t="t" r="r" b="b"/>
            <a:pathLst>
              <a:path w="2238302" h="2238302">
                <a:moveTo>
                  <a:pt x="2238302" y="0"/>
                </a:moveTo>
                <a:lnTo>
                  <a:pt x="0" y="0"/>
                </a:lnTo>
                <a:lnTo>
                  <a:pt x="0" y="2238302"/>
                </a:lnTo>
                <a:lnTo>
                  <a:pt x="2238302" y="2238302"/>
                </a:lnTo>
                <a:lnTo>
                  <a:pt x="2238302"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0627792" y="8123053"/>
            <a:ext cx="1044796" cy="104479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6" name="Freeform 6"/>
          <p:cNvSpPr/>
          <p:nvPr/>
        </p:nvSpPr>
        <p:spPr>
          <a:xfrm flipV="1">
            <a:off x="-371409" y="373824"/>
            <a:ext cx="1722608" cy="861304"/>
          </a:xfrm>
          <a:custGeom>
            <a:avLst/>
            <a:gdLst/>
            <a:ahLst/>
            <a:cxnLst/>
            <a:rect l="l" t="t" r="r" b="b"/>
            <a:pathLst>
              <a:path w="1722608" h="861304">
                <a:moveTo>
                  <a:pt x="0" y="861304"/>
                </a:moveTo>
                <a:lnTo>
                  <a:pt x="1722608" y="861304"/>
                </a:lnTo>
                <a:lnTo>
                  <a:pt x="1722608" y="0"/>
                </a:lnTo>
                <a:lnTo>
                  <a:pt x="0" y="0"/>
                </a:lnTo>
                <a:lnTo>
                  <a:pt x="0" y="861304"/>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7" name="Table 7"/>
          <p:cNvGraphicFramePr>
            <a:graphicFrameLocks noGrp="1"/>
          </p:cNvGraphicFramePr>
          <p:nvPr/>
        </p:nvGraphicFramePr>
        <p:xfrm>
          <a:off x="1028700" y="1423555"/>
          <a:ext cx="9405228" cy="6085510"/>
        </p:xfrm>
        <a:graphic>
          <a:graphicData uri="http://schemas.openxmlformats.org/drawingml/2006/table">
            <a:tbl>
              <a:tblPr/>
              <a:tblGrid>
                <a:gridCol w="3135076">
                  <a:extLst>
                    <a:ext uri="{9D8B030D-6E8A-4147-A177-3AD203B41FA5}">
                      <a16:colId xmlns:a16="http://schemas.microsoft.com/office/drawing/2014/main" val="20000"/>
                    </a:ext>
                  </a:extLst>
                </a:gridCol>
                <a:gridCol w="3135076">
                  <a:extLst>
                    <a:ext uri="{9D8B030D-6E8A-4147-A177-3AD203B41FA5}">
                      <a16:colId xmlns:a16="http://schemas.microsoft.com/office/drawing/2014/main" val="20001"/>
                    </a:ext>
                  </a:extLst>
                </a:gridCol>
                <a:gridCol w="3135076">
                  <a:extLst>
                    <a:ext uri="{9D8B030D-6E8A-4147-A177-3AD203B41FA5}">
                      <a16:colId xmlns:a16="http://schemas.microsoft.com/office/drawing/2014/main" val="20002"/>
                    </a:ext>
                  </a:extLst>
                </a:gridCol>
              </a:tblGrid>
              <a:tr h="1521377">
                <a:tc>
                  <a:txBody>
                    <a:bodyPr/>
                    <a:lstStyle/>
                    <a:p>
                      <a:pPr algn="l">
                        <a:lnSpc>
                          <a:spcPts val="2940"/>
                        </a:lnSpc>
                        <a:defRPr/>
                      </a:pPr>
                      <a:r>
                        <a:rPr lang="en-US" sz="2100">
                          <a:solidFill>
                            <a:srgbClr val="000000"/>
                          </a:solidFill>
                          <a:latin typeface="Open Sauce"/>
                        </a:rPr>
                        <a:t>2020. gads</a:t>
                      </a:r>
                      <a:endParaRPr lang="en-US" sz="1100"/>
                    </a:p>
                    <a:p>
                      <a:pPr>
                        <a:lnSpc>
                          <a:spcPts val="2940"/>
                        </a:lnSpc>
                      </a:pPr>
                      <a:r>
                        <a:rPr lang="en-US" sz="2100">
                          <a:solidFill>
                            <a:srgbClr val="000000"/>
                          </a:solidFill>
                          <a:latin typeface="Open Sauce"/>
                        </a:rPr>
                        <a:t>(kopā māsa un ārsts)</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213</a:t>
                      </a:r>
                      <a:endParaRPr lang="en-US" sz="1100"/>
                    </a:p>
                    <a:p>
                      <a:pPr>
                        <a:lnSpc>
                          <a:spcPts val="2940"/>
                        </a:lnSpc>
                      </a:pPr>
                      <a:r>
                        <a:rPr lang="en-US" sz="2100">
                          <a:solidFill>
                            <a:srgbClr val="3231B1"/>
                          </a:solidFill>
                          <a:latin typeface="Open Sauce"/>
                        </a:rPr>
                        <a:t>pieaugušie</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2460</a:t>
                      </a:r>
                      <a:endParaRPr lang="en-US" sz="1100"/>
                    </a:p>
                    <a:p>
                      <a:pPr>
                        <a:lnSpc>
                          <a:spcPts val="2940"/>
                        </a:lnSpc>
                      </a:pPr>
                      <a:r>
                        <a:rPr lang="en-US" sz="2100">
                          <a:solidFill>
                            <a:srgbClr val="3231B1"/>
                          </a:solidFill>
                          <a:latin typeface="Open Sauce"/>
                        </a:rPr>
                        <a:t>bērni</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1377">
                <a:tc>
                  <a:txBody>
                    <a:bodyPr/>
                    <a:lstStyle/>
                    <a:p>
                      <a:pPr algn="l">
                        <a:lnSpc>
                          <a:spcPts val="2940"/>
                        </a:lnSpc>
                        <a:defRPr/>
                      </a:pPr>
                      <a:r>
                        <a:rPr lang="en-US" sz="2100">
                          <a:solidFill>
                            <a:srgbClr val="000000"/>
                          </a:solidFill>
                          <a:latin typeface="Open Sauce"/>
                        </a:rPr>
                        <a:t>2021. gads</a:t>
                      </a:r>
                      <a:endParaRPr lang="en-US" sz="1100"/>
                    </a:p>
                    <a:p>
                      <a:pPr>
                        <a:lnSpc>
                          <a:spcPts val="2940"/>
                        </a:lnSpc>
                      </a:pPr>
                      <a:r>
                        <a:rPr lang="en-US" sz="2100">
                          <a:solidFill>
                            <a:srgbClr val="000000"/>
                          </a:solidFill>
                          <a:latin typeface="Open Sauce"/>
                        </a:rPr>
                        <a:t>(kopā māsa un ārsts)</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78</a:t>
                      </a:r>
                      <a:endParaRPr lang="en-US" sz="1100"/>
                    </a:p>
                    <a:p>
                      <a:pPr>
                        <a:lnSpc>
                          <a:spcPts val="2940"/>
                        </a:lnSpc>
                      </a:pPr>
                      <a:r>
                        <a:rPr lang="en-US" sz="2100">
                          <a:solidFill>
                            <a:srgbClr val="3231B1"/>
                          </a:solidFill>
                          <a:latin typeface="Open Sauce"/>
                        </a:rPr>
                        <a:t>pieaugušie</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2346</a:t>
                      </a:r>
                      <a:endParaRPr lang="en-US" sz="1100"/>
                    </a:p>
                    <a:p>
                      <a:pPr>
                        <a:lnSpc>
                          <a:spcPts val="2940"/>
                        </a:lnSpc>
                      </a:pPr>
                      <a:r>
                        <a:rPr lang="en-US" sz="2100">
                          <a:solidFill>
                            <a:srgbClr val="3231B1"/>
                          </a:solidFill>
                          <a:latin typeface="Open Sauce"/>
                        </a:rPr>
                        <a:t>bērni</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1377">
                <a:tc>
                  <a:txBody>
                    <a:bodyPr/>
                    <a:lstStyle/>
                    <a:p>
                      <a:pPr algn="l">
                        <a:lnSpc>
                          <a:spcPts val="2940"/>
                        </a:lnSpc>
                        <a:defRPr/>
                      </a:pPr>
                      <a:r>
                        <a:rPr lang="en-US" sz="2100">
                          <a:solidFill>
                            <a:srgbClr val="000000"/>
                          </a:solidFill>
                          <a:latin typeface="Open Sauce"/>
                        </a:rPr>
                        <a:t>2022. gads</a:t>
                      </a:r>
                      <a:endParaRPr lang="en-US" sz="1100"/>
                    </a:p>
                    <a:p>
                      <a:pPr>
                        <a:lnSpc>
                          <a:spcPts val="2940"/>
                        </a:lnSpc>
                      </a:pPr>
                      <a:r>
                        <a:rPr lang="en-US" sz="2100">
                          <a:solidFill>
                            <a:srgbClr val="000000"/>
                          </a:solidFill>
                          <a:latin typeface="Open Sauce"/>
                        </a:rPr>
                        <a:t>(kopā māsa un ārsts)</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58</a:t>
                      </a:r>
                      <a:endParaRPr lang="en-US" sz="1100"/>
                    </a:p>
                    <a:p>
                      <a:pPr>
                        <a:lnSpc>
                          <a:spcPts val="2940"/>
                        </a:lnSpc>
                      </a:pPr>
                      <a:r>
                        <a:rPr lang="en-US" sz="2100">
                          <a:solidFill>
                            <a:srgbClr val="3231B1"/>
                          </a:solidFill>
                          <a:latin typeface="Open Sauce"/>
                        </a:rPr>
                        <a:t>pieaugušie</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1804</a:t>
                      </a:r>
                      <a:endParaRPr lang="en-US" sz="1100"/>
                    </a:p>
                    <a:p>
                      <a:pPr>
                        <a:lnSpc>
                          <a:spcPts val="2940"/>
                        </a:lnSpc>
                      </a:pPr>
                      <a:r>
                        <a:rPr lang="en-US" sz="2100">
                          <a:solidFill>
                            <a:srgbClr val="3231B1"/>
                          </a:solidFill>
                          <a:latin typeface="Open Sauce"/>
                        </a:rPr>
                        <a:t>bērni</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1377">
                <a:tc>
                  <a:txBody>
                    <a:bodyPr/>
                    <a:lstStyle/>
                    <a:p>
                      <a:pPr algn="l">
                        <a:lnSpc>
                          <a:spcPts val="2940"/>
                        </a:lnSpc>
                        <a:defRPr/>
                      </a:pPr>
                      <a:r>
                        <a:rPr lang="en-US" sz="2100">
                          <a:solidFill>
                            <a:srgbClr val="000000"/>
                          </a:solidFill>
                          <a:latin typeface="Open Sauce"/>
                        </a:rPr>
                        <a:t>2023. gads</a:t>
                      </a:r>
                      <a:endParaRPr lang="en-US" sz="1100"/>
                    </a:p>
                    <a:p>
                      <a:pPr>
                        <a:lnSpc>
                          <a:spcPts val="2940"/>
                        </a:lnSpc>
                      </a:pPr>
                      <a:r>
                        <a:rPr lang="en-US" sz="2100">
                          <a:solidFill>
                            <a:srgbClr val="000000"/>
                          </a:solidFill>
                          <a:latin typeface="Open Sauce"/>
                        </a:rPr>
                        <a:t>(kopā māsa un ārsts)</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8</a:t>
                      </a:r>
                      <a:endParaRPr lang="en-US" sz="1100"/>
                    </a:p>
                    <a:p>
                      <a:pPr>
                        <a:lnSpc>
                          <a:spcPts val="2940"/>
                        </a:lnSpc>
                      </a:pPr>
                      <a:r>
                        <a:rPr lang="en-US" sz="2100">
                          <a:solidFill>
                            <a:srgbClr val="3231B1"/>
                          </a:solidFill>
                          <a:latin typeface="Open Sauce"/>
                        </a:rPr>
                        <a:t>pieaugušie</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3231B1"/>
                          </a:solidFill>
                          <a:latin typeface="Open Sauce"/>
                        </a:rPr>
                        <a:t>2296</a:t>
                      </a:r>
                      <a:endParaRPr lang="en-US" sz="1100"/>
                    </a:p>
                    <a:p>
                      <a:pPr>
                        <a:lnSpc>
                          <a:spcPts val="2940"/>
                        </a:lnSpc>
                      </a:pPr>
                      <a:r>
                        <a:rPr lang="en-US" sz="2100">
                          <a:solidFill>
                            <a:srgbClr val="3231B1"/>
                          </a:solidFill>
                          <a:latin typeface="Open Sauce"/>
                        </a:rPr>
                        <a:t>bērni</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2791739" y="4218305"/>
            <a:ext cx="6116999" cy="1878965"/>
          </a:xfrm>
          <a:prstGeom prst="rect">
            <a:avLst/>
          </a:prstGeom>
        </p:spPr>
        <p:txBody>
          <a:bodyPr lIns="0" tIns="0" rIns="0" bIns="0" rtlCol="0" anchor="t">
            <a:spAutoFit/>
          </a:bodyPr>
          <a:lstStyle/>
          <a:p>
            <a:pPr algn="l">
              <a:lnSpc>
                <a:spcPts val="7359"/>
              </a:lnSpc>
            </a:pPr>
            <a:r>
              <a:rPr lang="en-US" sz="6400" spc="64">
                <a:solidFill>
                  <a:srgbClr val="B6D0E0"/>
                </a:solidFill>
                <a:latin typeface="Open Sauce Heavy"/>
              </a:rPr>
              <a:t>Ārsts / medmāsa</a:t>
            </a:r>
          </a:p>
        </p:txBody>
      </p:sp>
      <p:sp>
        <p:nvSpPr>
          <p:cNvPr id="9" name="AutoShape 9"/>
          <p:cNvSpPr/>
          <p:nvPr/>
        </p:nvSpPr>
        <p:spPr>
          <a:xfrm>
            <a:off x="1225252" y="2943891"/>
            <a:ext cx="8634425" cy="0"/>
          </a:xfrm>
          <a:prstGeom prst="line">
            <a:avLst/>
          </a:prstGeom>
          <a:ln w="28575" cap="flat">
            <a:solidFill>
              <a:srgbClr val="000000"/>
            </a:solidFill>
            <a:prstDash val="solid"/>
            <a:headEnd type="none" w="sm" len="sm"/>
            <a:tailEnd type="none" w="sm" len="sm"/>
          </a:ln>
        </p:spPr>
      </p:sp>
      <p:sp>
        <p:nvSpPr>
          <p:cNvPr id="10" name="AutoShape 10"/>
          <p:cNvSpPr/>
          <p:nvPr/>
        </p:nvSpPr>
        <p:spPr>
          <a:xfrm>
            <a:off x="1225252" y="4466309"/>
            <a:ext cx="8634425" cy="0"/>
          </a:xfrm>
          <a:prstGeom prst="line">
            <a:avLst/>
          </a:prstGeom>
          <a:ln w="28575" cap="flat">
            <a:solidFill>
              <a:srgbClr val="000000"/>
            </a:solidFill>
            <a:prstDash val="solid"/>
            <a:headEnd type="none" w="sm" len="sm"/>
            <a:tailEnd type="none" w="sm" len="sm"/>
          </a:ln>
        </p:spPr>
      </p:sp>
      <p:sp>
        <p:nvSpPr>
          <p:cNvPr id="11" name="AutoShape 11"/>
          <p:cNvSpPr/>
          <p:nvPr/>
        </p:nvSpPr>
        <p:spPr>
          <a:xfrm>
            <a:off x="1225252" y="5992495"/>
            <a:ext cx="8634425" cy="0"/>
          </a:xfrm>
          <a:prstGeom prst="line">
            <a:avLst/>
          </a:prstGeom>
          <a:ln w="28575" cap="flat">
            <a:solidFill>
              <a:srgbClr val="000000"/>
            </a:solidFill>
            <a:prstDash val="solid"/>
            <a:headEnd type="none" w="sm" len="sm"/>
            <a:tailEnd type="none" w="sm" len="sm"/>
          </a:ln>
        </p:spPr>
      </p:sp>
      <p:sp>
        <p:nvSpPr>
          <p:cNvPr id="12" name="TextBox 12"/>
          <p:cNvSpPr txBox="1"/>
          <p:nvPr/>
        </p:nvSpPr>
        <p:spPr>
          <a:xfrm>
            <a:off x="1159485" y="7905115"/>
            <a:ext cx="8765958" cy="1353185"/>
          </a:xfrm>
          <a:prstGeom prst="rect">
            <a:avLst/>
          </a:prstGeom>
        </p:spPr>
        <p:txBody>
          <a:bodyPr lIns="0" tIns="0" rIns="0" bIns="0" rtlCol="0" anchor="t">
            <a:spAutoFit/>
          </a:bodyPr>
          <a:lstStyle/>
          <a:p>
            <a:pPr>
              <a:lnSpc>
                <a:spcPts val="3564"/>
              </a:lnSpc>
            </a:pPr>
            <a:r>
              <a:rPr lang="en-US" sz="3099" spc="30">
                <a:solidFill>
                  <a:srgbClr val="3231B1"/>
                </a:solidFill>
                <a:latin typeface="Open Sauce Heavy"/>
              </a:rPr>
              <a:t>Alga māsai no 5.61 eiro līdz 6.64 eiro /stundā pirms nodokļu nomaksas</a:t>
            </a:r>
          </a:p>
          <a:p>
            <a:pPr algn="l">
              <a:lnSpc>
                <a:spcPts val="3564"/>
              </a:lnSpc>
            </a:pPr>
            <a:r>
              <a:rPr lang="en-US" sz="3099" spc="30">
                <a:solidFill>
                  <a:srgbClr val="3231B1"/>
                </a:solidFill>
                <a:latin typeface="Open Sauce Heavy"/>
              </a:rPr>
              <a:t>(strādājot slimnīcā - 8.26€/stundā).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57275"/>
            <a:ext cx="15980853" cy="945515"/>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Kādi jautājumi tiek risināti?</a:t>
            </a:r>
          </a:p>
        </p:txBody>
      </p:sp>
      <p:sp>
        <p:nvSpPr>
          <p:cNvPr id="3" name="TextBox 3"/>
          <p:cNvSpPr txBox="1"/>
          <p:nvPr/>
        </p:nvSpPr>
        <p:spPr>
          <a:xfrm>
            <a:off x="1028700" y="2900374"/>
            <a:ext cx="6263720" cy="4613275"/>
          </a:xfrm>
          <a:prstGeom prst="rect">
            <a:avLst/>
          </a:prstGeom>
        </p:spPr>
        <p:txBody>
          <a:bodyPr lIns="0" tIns="0" rIns="0" bIns="0" rtlCol="0" anchor="t">
            <a:spAutoFit/>
          </a:bodyPr>
          <a:lstStyle/>
          <a:p>
            <a:pPr>
              <a:lnSpc>
                <a:spcPts val="8400"/>
              </a:lnSpc>
            </a:pPr>
            <a:r>
              <a:rPr lang="en-US" sz="6000">
                <a:solidFill>
                  <a:srgbClr val="230871"/>
                </a:solidFill>
                <a:latin typeface="Open Sauce"/>
              </a:rPr>
              <a:t>Māsa </a:t>
            </a:r>
          </a:p>
          <a:p>
            <a:pPr>
              <a:lnSpc>
                <a:spcPts val="2800"/>
              </a:lnSpc>
            </a:pPr>
            <a:r>
              <a:rPr lang="en-US" sz="2000">
                <a:solidFill>
                  <a:srgbClr val="230871"/>
                </a:solidFill>
                <a:latin typeface="Open Sauce"/>
              </a:rPr>
              <a:t>– konsultācijas saistībā ar mākslīgo atveru kopšanu, analīžu kontroli, līdzestības kontrole, barošanas uzraudzība, dokumentācijas sakārtošana, dažāda aprīkojuma meklēšana, sūtīšana, problēmu risināšana tehnisko palīdlīdzekļu bojājumu gadījumā, pacientu apmeklējumi dažreiz vairākkārt dienā, ja ir termināls periods hospis līmeņa pacientam, porta katetru skalošana, konsultācijas personālam slimnīcā neskaidros aprūpes jautājumos.</a:t>
            </a:r>
          </a:p>
        </p:txBody>
      </p:sp>
      <p:sp>
        <p:nvSpPr>
          <p:cNvPr id="4" name="TextBox 4"/>
          <p:cNvSpPr txBox="1"/>
          <p:nvPr/>
        </p:nvSpPr>
        <p:spPr>
          <a:xfrm>
            <a:off x="8347714" y="2900374"/>
            <a:ext cx="6775272" cy="5318125"/>
          </a:xfrm>
          <a:prstGeom prst="rect">
            <a:avLst/>
          </a:prstGeom>
        </p:spPr>
        <p:txBody>
          <a:bodyPr lIns="0" tIns="0" rIns="0" bIns="0" rtlCol="0" anchor="t">
            <a:spAutoFit/>
          </a:bodyPr>
          <a:lstStyle/>
          <a:p>
            <a:pPr>
              <a:lnSpc>
                <a:spcPts val="8400"/>
              </a:lnSpc>
            </a:pPr>
            <a:r>
              <a:rPr lang="en-US" sz="6000">
                <a:solidFill>
                  <a:srgbClr val="230871"/>
                </a:solidFill>
                <a:latin typeface="Open Sauce"/>
              </a:rPr>
              <a:t>Ārsts </a:t>
            </a:r>
          </a:p>
          <a:p>
            <a:pPr>
              <a:lnSpc>
                <a:spcPts val="2800"/>
              </a:lnSpc>
            </a:pPr>
            <a:r>
              <a:rPr lang="en-US" sz="2000">
                <a:solidFill>
                  <a:srgbClr val="230871"/>
                </a:solidFill>
                <a:latin typeface="Open Sauce"/>
              </a:rPr>
              <a:t>– konsultācijas saistībā ar pieejamo simptomu kontroli, radikālo ārstēšanu, koordinēšana starp dažādiem speciālistiem, slimības prognozes izskaidrošana, palīdzība lēmumu pieņemšana, interkurento slimību ārstēšana, sadarbība ar BKUS speciālistiem, dažādu izziņu sagatavošana, palīdzība racionālu izmeklējumu nozīmēšanā, darbs ar nelīdzestīgām ģimenēm, bāriņtiesu, sociāliem dienestiem u.tml. Pieaugušo paliatīvo pacientu konsultēšana pie nepieciešamības sniegt simptomātisku palīdzību vai novirzīt uz paliatīvās aprūpes sniegšanu/ enterālas barošanas kabinetu pieaugušiem. Rezidentu apmācība – ja ir rezidenti :)</a:t>
            </a:r>
          </a:p>
        </p:txBody>
      </p:sp>
      <p:sp>
        <p:nvSpPr>
          <p:cNvPr id="5" name="Freeform 5"/>
          <p:cNvSpPr/>
          <p:nvPr/>
        </p:nvSpPr>
        <p:spPr>
          <a:xfrm rot="-5400000" flipH="1">
            <a:off x="16041748" y="8040748"/>
            <a:ext cx="2246252" cy="2246252"/>
          </a:xfrm>
          <a:custGeom>
            <a:avLst/>
            <a:gdLst/>
            <a:ahLst/>
            <a:cxnLst/>
            <a:rect l="l" t="t" r="r" b="b"/>
            <a:pathLst>
              <a:path w="2246252" h="2246252">
                <a:moveTo>
                  <a:pt x="2246252" y="0"/>
                </a:moveTo>
                <a:lnTo>
                  <a:pt x="0" y="0"/>
                </a:lnTo>
                <a:lnTo>
                  <a:pt x="0" y="2246252"/>
                </a:lnTo>
                <a:lnTo>
                  <a:pt x="2246252" y="2246252"/>
                </a:lnTo>
                <a:lnTo>
                  <a:pt x="224625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658774" y="4047304"/>
            <a:ext cx="4906760" cy="2453380"/>
          </a:xfrm>
          <a:custGeom>
            <a:avLst/>
            <a:gdLst/>
            <a:ahLst/>
            <a:cxnLst/>
            <a:rect l="l" t="t" r="r" b="b"/>
            <a:pathLst>
              <a:path w="4906760" h="2453380">
                <a:moveTo>
                  <a:pt x="0" y="0"/>
                </a:moveTo>
                <a:lnTo>
                  <a:pt x="4906760" y="0"/>
                </a:lnTo>
                <a:lnTo>
                  <a:pt x="4906760" y="2453380"/>
                </a:lnTo>
                <a:lnTo>
                  <a:pt x="0" y="2453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282667" y="7827652"/>
            <a:ext cx="4291824" cy="429182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AutoShape 2"/>
          <p:cNvSpPr/>
          <p:nvPr/>
        </p:nvSpPr>
        <p:spPr>
          <a:xfrm>
            <a:off x="12576024" y="2761554"/>
            <a:ext cx="4683276" cy="2853594"/>
          </a:xfrm>
          <a:prstGeom prst="rect">
            <a:avLst/>
          </a:prstGeom>
          <a:solidFill>
            <a:srgbClr val="FFFFFF"/>
          </a:solidFill>
        </p:spPr>
      </p:sp>
      <p:sp>
        <p:nvSpPr>
          <p:cNvPr id="3" name="AutoShape 3"/>
          <p:cNvSpPr/>
          <p:nvPr/>
        </p:nvSpPr>
        <p:spPr>
          <a:xfrm>
            <a:off x="6970215" y="2761554"/>
            <a:ext cx="4680160" cy="2853594"/>
          </a:xfrm>
          <a:prstGeom prst="rect">
            <a:avLst/>
          </a:prstGeom>
          <a:solidFill>
            <a:srgbClr val="FFFFFF"/>
          </a:solidFill>
        </p:spPr>
      </p:sp>
      <p:sp>
        <p:nvSpPr>
          <p:cNvPr id="4" name="Freeform 4"/>
          <p:cNvSpPr/>
          <p:nvPr/>
        </p:nvSpPr>
        <p:spPr>
          <a:xfrm rot="-10800000" flipH="1">
            <a:off x="10324161" y="2397201"/>
            <a:ext cx="1326215" cy="1326215"/>
          </a:xfrm>
          <a:custGeom>
            <a:avLst/>
            <a:gdLst/>
            <a:ahLst/>
            <a:cxnLst/>
            <a:rect l="l" t="t" r="r" b="b"/>
            <a:pathLst>
              <a:path w="1326215" h="1326215">
                <a:moveTo>
                  <a:pt x="1326214" y="0"/>
                </a:moveTo>
                <a:lnTo>
                  <a:pt x="0" y="0"/>
                </a:lnTo>
                <a:lnTo>
                  <a:pt x="0" y="1326215"/>
                </a:lnTo>
                <a:lnTo>
                  <a:pt x="1326214" y="1326215"/>
                </a:lnTo>
                <a:lnTo>
                  <a:pt x="132621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AutoShape 5"/>
          <p:cNvSpPr/>
          <p:nvPr/>
        </p:nvSpPr>
        <p:spPr>
          <a:xfrm>
            <a:off x="1028700" y="2761554"/>
            <a:ext cx="4684215" cy="2853594"/>
          </a:xfrm>
          <a:prstGeom prst="rect">
            <a:avLst/>
          </a:prstGeom>
          <a:solidFill>
            <a:srgbClr val="FFFFFF"/>
          </a:solidFill>
        </p:spPr>
      </p:sp>
      <p:grpSp>
        <p:nvGrpSpPr>
          <p:cNvPr id="6" name="Group 6"/>
          <p:cNvGrpSpPr/>
          <p:nvPr/>
        </p:nvGrpSpPr>
        <p:grpSpPr>
          <a:xfrm>
            <a:off x="5253355" y="4690470"/>
            <a:ext cx="906061" cy="90606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8" name="Freeform 8"/>
          <p:cNvSpPr/>
          <p:nvPr/>
        </p:nvSpPr>
        <p:spPr>
          <a:xfrm rot="5400000">
            <a:off x="16298323" y="4591396"/>
            <a:ext cx="1612181" cy="806090"/>
          </a:xfrm>
          <a:custGeom>
            <a:avLst/>
            <a:gdLst/>
            <a:ahLst/>
            <a:cxnLst/>
            <a:rect l="l" t="t" r="r" b="b"/>
            <a:pathLst>
              <a:path w="1612181" h="806090">
                <a:moveTo>
                  <a:pt x="0" y="0"/>
                </a:moveTo>
                <a:lnTo>
                  <a:pt x="1612180" y="0"/>
                </a:lnTo>
                <a:lnTo>
                  <a:pt x="1612180" y="806090"/>
                </a:lnTo>
                <a:lnTo>
                  <a:pt x="0" y="806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987332" y="882624"/>
            <a:ext cx="14313337" cy="962660"/>
          </a:xfrm>
          <a:prstGeom prst="rect">
            <a:avLst/>
          </a:prstGeom>
        </p:spPr>
        <p:txBody>
          <a:bodyPr lIns="0" tIns="0" rIns="0" bIns="0" rtlCol="0" anchor="t">
            <a:spAutoFit/>
          </a:bodyPr>
          <a:lstStyle/>
          <a:p>
            <a:pPr algn="ctr">
              <a:lnSpc>
                <a:spcPts val="7839"/>
              </a:lnSpc>
            </a:pPr>
            <a:r>
              <a:rPr lang="en-US" sz="5600" spc="56">
                <a:solidFill>
                  <a:srgbClr val="FFFFFF"/>
                </a:solidFill>
                <a:latin typeface="Open Sauce"/>
              </a:rPr>
              <a:t>Kas labojams?</a:t>
            </a:r>
          </a:p>
        </p:txBody>
      </p:sp>
      <p:sp>
        <p:nvSpPr>
          <p:cNvPr id="10" name="TextBox 10"/>
          <p:cNvSpPr txBox="1"/>
          <p:nvPr/>
        </p:nvSpPr>
        <p:spPr>
          <a:xfrm>
            <a:off x="1304686" y="3023815"/>
            <a:ext cx="3948669" cy="2715260"/>
          </a:xfrm>
          <a:prstGeom prst="rect">
            <a:avLst/>
          </a:prstGeom>
        </p:spPr>
        <p:txBody>
          <a:bodyPr lIns="0" tIns="0" rIns="0" bIns="0" rtlCol="0" anchor="t">
            <a:spAutoFit/>
          </a:bodyPr>
          <a:lstStyle/>
          <a:p>
            <a:pPr>
              <a:lnSpc>
                <a:spcPts val="3640"/>
              </a:lnSpc>
            </a:pPr>
            <a:r>
              <a:rPr lang="en-US" sz="2600">
                <a:solidFill>
                  <a:srgbClr val="230871"/>
                </a:solidFill>
                <a:latin typeface="Open Sauce"/>
              </a:rPr>
              <a:t>Es nosauktu – ārpus BKUS – Paliatīvās aprūpes un Reto slimību kabinets, ņemot vērā reālo darba specifiku</a:t>
            </a:r>
          </a:p>
          <a:p>
            <a:pPr algn="l">
              <a:lnSpc>
                <a:spcPts val="3640"/>
              </a:lnSpc>
            </a:pPr>
            <a:endParaRPr lang="en-US" sz="2600">
              <a:solidFill>
                <a:srgbClr val="230871"/>
              </a:solidFill>
              <a:latin typeface="Open Sauce"/>
            </a:endParaRPr>
          </a:p>
        </p:txBody>
      </p:sp>
      <p:sp>
        <p:nvSpPr>
          <p:cNvPr id="11" name="TextBox 11"/>
          <p:cNvSpPr txBox="1"/>
          <p:nvPr/>
        </p:nvSpPr>
        <p:spPr>
          <a:xfrm>
            <a:off x="7246201" y="3022209"/>
            <a:ext cx="3900711" cy="2258060"/>
          </a:xfrm>
          <a:prstGeom prst="rect">
            <a:avLst/>
          </a:prstGeom>
        </p:spPr>
        <p:txBody>
          <a:bodyPr lIns="0" tIns="0" rIns="0" bIns="0" rtlCol="0" anchor="t">
            <a:spAutoFit/>
          </a:bodyPr>
          <a:lstStyle/>
          <a:p>
            <a:pPr algn="l">
              <a:lnSpc>
                <a:spcPts val="3640"/>
              </a:lnSpc>
            </a:pPr>
            <a:r>
              <a:rPr lang="en-US" sz="2600">
                <a:solidFill>
                  <a:srgbClr val="230871"/>
                </a:solidFill>
                <a:latin typeface="Open Sauce"/>
              </a:rPr>
              <a:t>Iespēja atspoguļot reālo darbu, kas neaprobežojas tikai ar pacientu klātienes konsultācijām</a:t>
            </a:r>
          </a:p>
        </p:txBody>
      </p:sp>
      <p:sp>
        <p:nvSpPr>
          <p:cNvPr id="12" name="TextBox 12"/>
          <p:cNvSpPr txBox="1"/>
          <p:nvPr/>
        </p:nvSpPr>
        <p:spPr>
          <a:xfrm>
            <a:off x="12959314" y="3342640"/>
            <a:ext cx="3916697" cy="1800860"/>
          </a:xfrm>
          <a:prstGeom prst="rect">
            <a:avLst/>
          </a:prstGeom>
        </p:spPr>
        <p:txBody>
          <a:bodyPr lIns="0" tIns="0" rIns="0" bIns="0" rtlCol="0" anchor="t">
            <a:spAutoFit/>
          </a:bodyPr>
          <a:lstStyle/>
          <a:p>
            <a:pPr algn="l">
              <a:lnSpc>
                <a:spcPts val="3640"/>
              </a:lnSpc>
            </a:pPr>
            <a:r>
              <a:rPr lang="en-US" sz="2600">
                <a:solidFill>
                  <a:srgbClr val="230871"/>
                </a:solidFill>
                <a:latin typeface="Open Sauce"/>
              </a:rPr>
              <a:t>Paredzēt, ka darbs brīvdienās/svētku dienās tiek papildus apmaksāts</a:t>
            </a:r>
          </a:p>
        </p:txBody>
      </p:sp>
      <p:sp>
        <p:nvSpPr>
          <p:cNvPr id="13" name="AutoShape 13"/>
          <p:cNvSpPr/>
          <p:nvPr/>
        </p:nvSpPr>
        <p:spPr>
          <a:xfrm>
            <a:off x="12576024" y="6219322"/>
            <a:ext cx="4683276" cy="2853594"/>
          </a:xfrm>
          <a:prstGeom prst="rect">
            <a:avLst/>
          </a:prstGeom>
          <a:solidFill>
            <a:srgbClr val="FFFFFF"/>
          </a:solidFill>
        </p:spPr>
      </p:sp>
      <p:sp>
        <p:nvSpPr>
          <p:cNvPr id="14" name="AutoShape 14"/>
          <p:cNvSpPr/>
          <p:nvPr/>
        </p:nvSpPr>
        <p:spPr>
          <a:xfrm>
            <a:off x="6970215" y="6219322"/>
            <a:ext cx="4680160" cy="2853594"/>
          </a:xfrm>
          <a:prstGeom prst="rect">
            <a:avLst/>
          </a:prstGeom>
          <a:solidFill>
            <a:srgbClr val="FFFFFF"/>
          </a:solidFill>
        </p:spPr>
      </p:sp>
      <p:sp>
        <p:nvSpPr>
          <p:cNvPr id="15" name="AutoShape 15"/>
          <p:cNvSpPr/>
          <p:nvPr/>
        </p:nvSpPr>
        <p:spPr>
          <a:xfrm>
            <a:off x="1028700" y="6219322"/>
            <a:ext cx="4684215" cy="2853594"/>
          </a:xfrm>
          <a:prstGeom prst="rect">
            <a:avLst/>
          </a:prstGeom>
          <a:solidFill>
            <a:srgbClr val="FFFFFF"/>
          </a:solidFill>
        </p:spPr>
      </p:sp>
      <p:grpSp>
        <p:nvGrpSpPr>
          <p:cNvPr id="16" name="Group 16"/>
          <p:cNvGrpSpPr/>
          <p:nvPr/>
        </p:nvGrpSpPr>
        <p:grpSpPr>
          <a:xfrm>
            <a:off x="16422980" y="8282443"/>
            <a:ext cx="906061" cy="90606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18" name="Freeform 18"/>
          <p:cNvSpPr/>
          <p:nvPr/>
        </p:nvSpPr>
        <p:spPr>
          <a:xfrm rot="5400000">
            <a:off x="10844285" y="8261308"/>
            <a:ext cx="1612181" cy="806090"/>
          </a:xfrm>
          <a:custGeom>
            <a:avLst/>
            <a:gdLst/>
            <a:ahLst/>
            <a:cxnLst/>
            <a:rect l="l" t="t" r="r" b="b"/>
            <a:pathLst>
              <a:path w="1612181" h="806090">
                <a:moveTo>
                  <a:pt x="0" y="0"/>
                </a:moveTo>
                <a:lnTo>
                  <a:pt x="1612181" y="0"/>
                </a:lnTo>
                <a:lnTo>
                  <a:pt x="1612181" y="806091"/>
                </a:lnTo>
                <a:lnTo>
                  <a:pt x="0" y="80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1304686" y="7055326"/>
            <a:ext cx="3948669" cy="1343660"/>
          </a:xfrm>
          <a:prstGeom prst="rect">
            <a:avLst/>
          </a:prstGeom>
        </p:spPr>
        <p:txBody>
          <a:bodyPr lIns="0" tIns="0" rIns="0" bIns="0" rtlCol="0" anchor="t">
            <a:spAutoFit/>
          </a:bodyPr>
          <a:lstStyle/>
          <a:p>
            <a:pPr algn="l">
              <a:lnSpc>
                <a:spcPts val="3640"/>
              </a:lnSpc>
            </a:pPr>
            <a:r>
              <a:rPr lang="en-US" sz="2600">
                <a:solidFill>
                  <a:srgbClr val="230871"/>
                </a:solidFill>
                <a:latin typeface="Open Sauce"/>
              </a:rPr>
              <a:t>Paredzēt papildus finansējumu izglītošanai, zinātniskai darbībai</a:t>
            </a:r>
          </a:p>
        </p:txBody>
      </p:sp>
      <p:sp>
        <p:nvSpPr>
          <p:cNvPr id="20" name="TextBox 20"/>
          <p:cNvSpPr txBox="1"/>
          <p:nvPr/>
        </p:nvSpPr>
        <p:spPr>
          <a:xfrm>
            <a:off x="7246201" y="6498039"/>
            <a:ext cx="4404174" cy="2258060"/>
          </a:xfrm>
          <a:prstGeom prst="rect">
            <a:avLst/>
          </a:prstGeom>
        </p:spPr>
        <p:txBody>
          <a:bodyPr lIns="0" tIns="0" rIns="0" bIns="0" rtlCol="0" anchor="t">
            <a:spAutoFit/>
          </a:bodyPr>
          <a:lstStyle/>
          <a:p>
            <a:pPr algn="l">
              <a:lnSpc>
                <a:spcPts val="3640"/>
              </a:lnSpc>
            </a:pPr>
            <a:r>
              <a:rPr lang="en-US" sz="2600">
                <a:solidFill>
                  <a:srgbClr val="230871"/>
                </a:solidFill>
                <a:latin typeface="Open Sauce"/>
              </a:rPr>
              <a:t>Paredzēt vēl vienu štata vienību – koordinators? Lietvedis? – kas nodarbotos ar dokumentācijas kārtošanu.</a:t>
            </a:r>
          </a:p>
        </p:txBody>
      </p:sp>
      <p:sp>
        <p:nvSpPr>
          <p:cNvPr id="21" name="TextBox 21"/>
          <p:cNvSpPr txBox="1"/>
          <p:nvPr/>
        </p:nvSpPr>
        <p:spPr>
          <a:xfrm>
            <a:off x="12929720" y="6464384"/>
            <a:ext cx="4145099" cy="2325370"/>
          </a:xfrm>
          <a:prstGeom prst="rect">
            <a:avLst/>
          </a:prstGeom>
        </p:spPr>
        <p:txBody>
          <a:bodyPr lIns="0" tIns="0" rIns="0" bIns="0" rtlCol="0" anchor="t">
            <a:spAutoFit/>
          </a:bodyPr>
          <a:lstStyle/>
          <a:p>
            <a:pPr algn="l">
              <a:lnSpc>
                <a:spcPts val="3079"/>
              </a:lnSpc>
            </a:pPr>
            <a:r>
              <a:rPr lang="en-US" sz="2199">
                <a:solidFill>
                  <a:srgbClr val="230871"/>
                </a:solidFill>
                <a:latin typeface="Open Sauce"/>
              </a:rPr>
              <a:t>Paredzēt sadarbību ar pieaugušo mobilajām brigādēm, lai nodrošinātu terminālā stāvoklī esošo bērnu aprūpi mājās vajadzības gadījumā pediatra uzraudzībā</a:t>
            </a:r>
          </a:p>
        </p:txBody>
      </p:sp>
      <p:sp>
        <p:nvSpPr>
          <p:cNvPr id="22" name="Freeform 22"/>
          <p:cNvSpPr/>
          <p:nvPr/>
        </p:nvSpPr>
        <p:spPr>
          <a:xfrm rot="-10800000" flipH="1">
            <a:off x="5043278" y="8282443"/>
            <a:ext cx="1326215" cy="1326215"/>
          </a:xfrm>
          <a:custGeom>
            <a:avLst/>
            <a:gdLst/>
            <a:ahLst/>
            <a:cxnLst/>
            <a:rect l="l" t="t" r="r" b="b"/>
            <a:pathLst>
              <a:path w="1326215" h="1326215">
                <a:moveTo>
                  <a:pt x="1326214" y="0"/>
                </a:moveTo>
                <a:lnTo>
                  <a:pt x="0" y="0"/>
                </a:lnTo>
                <a:lnTo>
                  <a:pt x="0" y="1326215"/>
                </a:lnTo>
                <a:lnTo>
                  <a:pt x="1326214" y="1326215"/>
                </a:lnTo>
                <a:lnTo>
                  <a:pt x="1326214"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1249763"/>
            <a:ext cx="7888918" cy="945515"/>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Mūsu klienti</a:t>
            </a:r>
          </a:p>
        </p:txBody>
      </p:sp>
      <p:sp>
        <p:nvSpPr>
          <p:cNvPr id="3" name="TextBox 3"/>
          <p:cNvSpPr txBox="1"/>
          <p:nvPr/>
        </p:nvSpPr>
        <p:spPr>
          <a:xfrm>
            <a:off x="9201150" y="3179528"/>
            <a:ext cx="7377366" cy="1063371"/>
          </a:xfrm>
          <a:prstGeom prst="rect">
            <a:avLst/>
          </a:prstGeom>
        </p:spPr>
        <p:txBody>
          <a:bodyPr lIns="0" tIns="0" rIns="0" bIns="0" rtlCol="0" anchor="t">
            <a:spAutoFit/>
          </a:bodyPr>
          <a:lstStyle/>
          <a:p>
            <a:pPr algn="l">
              <a:lnSpc>
                <a:spcPts val="2832"/>
              </a:lnSpc>
            </a:pPr>
            <a:r>
              <a:rPr lang="en-US" sz="2400">
                <a:solidFill>
                  <a:srgbClr val="230871"/>
                </a:solidFill>
                <a:latin typeface="Open Sauce"/>
              </a:rPr>
              <a:t>ar dzīvildzi ierobežojošām vai dzīvību apdraudošām saslimšanām, kuriem nepieciešama steidzama palīdzība simptomu kontrolē</a:t>
            </a:r>
          </a:p>
        </p:txBody>
      </p:sp>
      <p:sp>
        <p:nvSpPr>
          <p:cNvPr id="4" name="TextBox 4"/>
          <p:cNvSpPr txBox="1"/>
          <p:nvPr/>
        </p:nvSpPr>
        <p:spPr>
          <a:xfrm>
            <a:off x="9201150" y="2500078"/>
            <a:ext cx="7888918" cy="679450"/>
          </a:xfrm>
          <a:prstGeom prst="rect">
            <a:avLst/>
          </a:prstGeom>
        </p:spPr>
        <p:txBody>
          <a:bodyPr lIns="0" tIns="0" rIns="0" bIns="0" rtlCol="0" anchor="t">
            <a:spAutoFit/>
          </a:bodyPr>
          <a:lstStyle/>
          <a:p>
            <a:pPr algn="l">
              <a:lnSpc>
                <a:spcPts val="5599"/>
              </a:lnSpc>
            </a:pPr>
            <a:r>
              <a:rPr lang="en-US" sz="3999" spc="599">
                <a:solidFill>
                  <a:srgbClr val="3231B1"/>
                </a:solidFill>
                <a:latin typeface="Open Sauce"/>
              </a:rPr>
              <a:t>PIEAUGUŠIE</a:t>
            </a:r>
          </a:p>
        </p:txBody>
      </p:sp>
      <p:sp>
        <p:nvSpPr>
          <p:cNvPr id="5" name="Freeform 5"/>
          <p:cNvSpPr/>
          <p:nvPr/>
        </p:nvSpPr>
        <p:spPr>
          <a:xfrm>
            <a:off x="1246909" y="1322843"/>
            <a:ext cx="6167087" cy="7382629"/>
          </a:xfrm>
          <a:custGeom>
            <a:avLst/>
            <a:gdLst/>
            <a:ahLst/>
            <a:cxnLst/>
            <a:rect l="l" t="t" r="r" b="b"/>
            <a:pathLst>
              <a:path w="6167087" h="7382629">
                <a:moveTo>
                  <a:pt x="0" y="0"/>
                </a:moveTo>
                <a:lnTo>
                  <a:pt x="6167087" y="0"/>
                </a:lnTo>
                <a:lnTo>
                  <a:pt x="6167087" y="7382629"/>
                </a:lnTo>
                <a:lnTo>
                  <a:pt x="0" y="7382629"/>
                </a:lnTo>
                <a:lnTo>
                  <a:pt x="0" y="0"/>
                </a:lnTo>
                <a:close/>
              </a:path>
            </a:pathLst>
          </a:custGeom>
          <a:blipFill>
            <a:blip r:embed="rId2"/>
            <a:stretch>
              <a:fillRect l="-52362" t="-19951" r="-71603" b="-4697"/>
            </a:stretch>
          </a:blipFill>
        </p:spPr>
      </p:sp>
      <p:sp>
        <p:nvSpPr>
          <p:cNvPr id="6" name="Freeform 6"/>
          <p:cNvSpPr/>
          <p:nvPr/>
        </p:nvSpPr>
        <p:spPr>
          <a:xfrm>
            <a:off x="486608" y="5986959"/>
            <a:ext cx="2668026" cy="1334013"/>
          </a:xfrm>
          <a:custGeom>
            <a:avLst/>
            <a:gdLst/>
            <a:ahLst/>
            <a:cxnLst/>
            <a:rect l="l" t="t" r="r" b="b"/>
            <a:pathLst>
              <a:path w="2668026" h="1334013">
                <a:moveTo>
                  <a:pt x="0" y="0"/>
                </a:moveTo>
                <a:lnTo>
                  <a:pt x="2668026" y="0"/>
                </a:lnTo>
                <a:lnTo>
                  <a:pt x="2668026" y="1334012"/>
                </a:lnTo>
                <a:lnTo>
                  <a:pt x="0" y="1334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6550848" y="1028700"/>
            <a:ext cx="1951428" cy="195142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9" name="TextBox 9"/>
          <p:cNvSpPr txBox="1"/>
          <p:nvPr/>
        </p:nvSpPr>
        <p:spPr>
          <a:xfrm>
            <a:off x="9182100" y="5125494"/>
            <a:ext cx="7617156" cy="1063371"/>
          </a:xfrm>
          <a:prstGeom prst="rect">
            <a:avLst/>
          </a:prstGeom>
        </p:spPr>
        <p:txBody>
          <a:bodyPr lIns="0" tIns="0" rIns="0" bIns="0" rtlCol="0" anchor="t">
            <a:spAutoFit/>
          </a:bodyPr>
          <a:lstStyle/>
          <a:p>
            <a:pPr algn="l">
              <a:lnSpc>
                <a:spcPts val="2832"/>
              </a:lnSpc>
            </a:pPr>
            <a:r>
              <a:rPr lang="en-US" sz="2400">
                <a:solidFill>
                  <a:srgbClr val="230871"/>
                </a:solidFill>
                <a:latin typeface="Open Sauce"/>
              </a:rPr>
              <a:t>ar progresējošām hroniskām slimībām, kas potenciāli apdraud dzīvību un mazina dzīvildzi (šajā skaitā arī bērni ar retām slimībām)</a:t>
            </a:r>
          </a:p>
        </p:txBody>
      </p:sp>
      <p:sp>
        <p:nvSpPr>
          <p:cNvPr id="10" name="TextBox 10"/>
          <p:cNvSpPr txBox="1"/>
          <p:nvPr/>
        </p:nvSpPr>
        <p:spPr>
          <a:xfrm>
            <a:off x="9201150" y="4446043"/>
            <a:ext cx="7888918" cy="679450"/>
          </a:xfrm>
          <a:prstGeom prst="rect">
            <a:avLst/>
          </a:prstGeom>
        </p:spPr>
        <p:txBody>
          <a:bodyPr lIns="0" tIns="0" rIns="0" bIns="0" rtlCol="0" anchor="t">
            <a:spAutoFit/>
          </a:bodyPr>
          <a:lstStyle/>
          <a:p>
            <a:pPr algn="l">
              <a:lnSpc>
                <a:spcPts val="5599"/>
              </a:lnSpc>
            </a:pPr>
            <a:r>
              <a:rPr lang="en-US" sz="3999" spc="599">
                <a:solidFill>
                  <a:srgbClr val="3231B1"/>
                </a:solidFill>
                <a:latin typeface="Open Sauce"/>
              </a:rPr>
              <a:t>BĒRNI</a:t>
            </a:r>
          </a:p>
        </p:txBody>
      </p:sp>
      <p:sp>
        <p:nvSpPr>
          <p:cNvPr id="11" name="TextBox 11"/>
          <p:cNvSpPr txBox="1"/>
          <p:nvPr/>
        </p:nvSpPr>
        <p:spPr>
          <a:xfrm>
            <a:off x="9182100" y="7116059"/>
            <a:ext cx="7888918" cy="358521"/>
          </a:xfrm>
          <a:prstGeom prst="rect">
            <a:avLst/>
          </a:prstGeom>
        </p:spPr>
        <p:txBody>
          <a:bodyPr lIns="0" tIns="0" rIns="0" bIns="0" rtlCol="0" anchor="t">
            <a:spAutoFit/>
          </a:bodyPr>
          <a:lstStyle/>
          <a:p>
            <a:pPr algn="l">
              <a:lnSpc>
                <a:spcPts val="2832"/>
              </a:lnSpc>
            </a:pPr>
            <a:r>
              <a:rPr lang="en-US" sz="2400">
                <a:solidFill>
                  <a:srgbClr val="230871"/>
                </a:solidFill>
                <a:latin typeface="Open Sauce"/>
              </a:rPr>
              <a:t>kuriem radikālas terapijas iespējas ir izsmeltas</a:t>
            </a:r>
          </a:p>
        </p:txBody>
      </p:sp>
      <p:sp>
        <p:nvSpPr>
          <p:cNvPr id="12" name="TextBox 12"/>
          <p:cNvSpPr txBox="1"/>
          <p:nvPr/>
        </p:nvSpPr>
        <p:spPr>
          <a:xfrm>
            <a:off x="9182100" y="6467562"/>
            <a:ext cx="7888918" cy="679450"/>
          </a:xfrm>
          <a:prstGeom prst="rect">
            <a:avLst/>
          </a:prstGeom>
        </p:spPr>
        <p:txBody>
          <a:bodyPr lIns="0" tIns="0" rIns="0" bIns="0" rtlCol="0" anchor="t">
            <a:spAutoFit/>
          </a:bodyPr>
          <a:lstStyle/>
          <a:p>
            <a:pPr algn="l">
              <a:lnSpc>
                <a:spcPts val="5599"/>
              </a:lnSpc>
            </a:pPr>
            <a:r>
              <a:rPr lang="en-US" sz="3999" spc="599">
                <a:solidFill>
                  <a:srgbClr val="3231B1"/>
                </a:solidFill>
                <a:latin typeface="Open Sauce"/>
              </a:rPr>
              <a:t>BĒRNI,</a:t>
            </a:r>
          </a:p>
        </p:txBody>
      </p:sp>
      <p:sp>
        <p:nvSpPr>
          <p:cNvPr id="13" name="TextBox 13"/>
          <p:cNvSpPr txBox="1"/>
          <p:nvPr/>
        </p:nvSpPr>
        <p:spPr>
          <a:xfrm>
            <a:off x="9182100" y="8473243"/>
            <a:ext cx="7888918" cy="358521"/>
          </a:xfrm>
          <a:prstGeom prst="rect">
            <a:avLst/>
          </a:prstGeom>
        </p:spPr>
        <p:txBody>
          <a:bodyPr lIns="0" tIns="0" rIns="0" bIns="0" rtlCol="0" anchor="t">
            <a:spAutoFit/>
          </a:bodyPr>
          <a:lstStyle/>
          <a:p>
            <a:pPr algn="l">
              <a:lnSpc>
                <a:spcPts val="2832"/>
              </a:lnSpc>
            </a:pPr>
            <a:r>
              <a:rPr lang="en-US" sz="2400">
                <a:solidFill>
                  <a:srgbClr val="230871"/>
                </a:solidFill>
                <a:latin typeface="Open Sauce"/>
              </a:rPr>
              <a:t>Kā arī atbalsts ģimenēm pēc bērna nāves</a:t>
            </a:r>
          </a:p>
        </p:txBody>
      </p:sp>
      <p:sp>
        <p:nvSpPr>
          <p:cNvPr id="14" name="TextBox 14"/>
          <p:cNvSpPr txBox="1"/>
          <p:nvPr/>
        </p:nvSpPr>
        <p:spPr>
          <a:xfrm>
            <a:off x="9182100" y="7805696"/>
            <a:ext cx="7888918" cy="679450"/>
          </a:xfrm>
          <a:prstGeom prst="rect">
            <a:avLst/>
          </a:prstGeom>
        </p:spPr>
        <p:txBody>
          <a:bodyPr lIns="0" tIns="0" rIns="0" bIns="0" rtlCol="0" anchor="t">
            <a:spAutoFit/>
          </a:bodyPr>
          <a:lstStyle/>
          <a:p>
            <a:pPr algn="l">
              <a:lnSpc>
                <a:spcPts val="5599"/>
              </a:lnSpc>
            </a:pPr>
            <a:r>
              <a:rPr lang="en-US" sz="3999" spc="599">
                <a:solidFill>
                  <a:srgbClr val="3231B1"/>
                </a:solidFill>
                <a:latin typeface="Open Sauce"/>
              </a:rPr>
              <a:t>ĢIMENES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84001" y="0"/>
            <a:ext cx="8903999" cy="10287000"/>
          </a:xfrm>
          <a:prstGeom prst="rect">
            <a:avLst/>
          </a:prstGeom>
          <a:solidFill>
            <a:srgbClr val="230871"/>
          </a:solidFill>
        </p:spPr>
      </p:sp>
      <p:grpSp>
        <p:nvGrpSpPr>
          <p:cNvPr id="3" name="Group 3"/>
          <p:cNvGrpSpPr/>
          <p:nvPr/>
        </p:nvGrpSpPr>
        <p:grpSpPr>
          <a:xfrm>
            <a:off x="1337154" y="2284855"/>
            <a:ext cx="7518547" cy="5717289"/>
            <a:chOff x="0" y="0"/>
            <a:chExt cx="10024729" cy="7623052"/>
          </a:xfrm>
        </p:grpSpPr>
        <p:sp>
          <p:nvSpPr>
            <p:cNvPr id="4" name="TextBox 4"/>
            <p:cNvSpPr txBox="1"/>
            <p:nvPr/>
          </p:nvSpPr>
          <p:spPr>
            <a:xfrm>
              <a:off x="0" y="19050"/>
              <a:ext cx="10024729" cy="2686897"/>
            </a:xfrm>
            <a:prstGeom prst="rect">
              <a:avLst/>
            </a:prstGeom>
          </p:spPr>
          <p:txBody>
            <a:bodyPr lIns="0" tIns="0" rIns="0" bIns="0" rtlCol="0" anchor="t">
              <a:spAutoFit/>
            </a:bodyPr>
            <a:lstStyle/>
            <a:p>
              <a:pPr algn="l">
                <a:lnSpc>
                  <a:spcPts val="5289"/>
                </a:lnSpc>
              </a:pPr>
              <a:r>
                <a:rPr lang="en-US" sz="4599" spc="45">
                  <a:solidFill>
                    <a:srgbClr val="3231B1"/>
                  </a:solidFill>
                  <a:latin typeface="Open Sauce Heavy"/>
                </a:rPr>
                <a:t>Problēmas paliatīvās aprūpes organizēšanā pasaulē (un arī mums)</a:t>
              </a:r>
            </a:p>
          </p:txBody>
        </p:sp>
        <p:sp>
          <p:nvSpPr>
            <p:cNvPr id="5" name="TextBox 5"/>
            <p:cNvSpPr txBox="1"/>
            <p:nvPr/>
          </p:nvSpPr>
          <p:spPr>
            <a:xfrm>
              <a:off x="0" y="3111377"/>
              <a:ext cx="10024729" cy="4511675"/>
            </a:xfrm>
            <a:prstGeom prst="rect">
              <a:avLst/>
            </a:prstGeom>
          </p:spPr>
          <p:txBody>
            <a:bodyPr lIns="0" tIns="0" rIns="0" bIns="0" rtlCol="0" anchor="t">
              <a:spAutoFit/>
            </a:bodyPr>
            <a:lstStyle/>
            <a:p>
              <a:pPr marL="647698" lvl="1" indent="-323849">
                <a:lnSpc>
                  <a:spcPts val="3899"/>
                </a:lnSpc>
                <a:buFont typeface="Arial"/>
                <a:buChar char="•"/>
              </a:pPr>
              <a:r>
                <a:rPr lang="en-US" sz="2999">
                  <a:solidFill>
                    <a:srgbClr val="230871"/>
                  </a:solidFill>
                  <a:latin typeface="Open Sauce Bold"/>
                </a:rPr>
                <a:t>Nepietiekams finansējums</a:t>
              </a:r>
            </a:p>
            <a:p>
              <a:pPr marL="647698" lvl="1" indent="-323849">
                <a:lnSpc>
                  <a:spcPts val="3899"/>
                </a:lnSpc>
                <a:buFont typeface="Arial"/>
                <a:buChar char="•"/>
              </a:pPr>
              <a:r>
                <a:rPr lang="en-US" sz="2999">
                  <a:solidFill>
                    <a:srgbClr val="230871"/>
                  </a:solidFill>
                  <a:latin typeface="Open Sauce Bold"/>
                </a:rPr>
                <a:t>Nepieciešamība veikt individuālo pieeju</a:t>
              </a:r>
            </a:p>
            <a:p>
              <a:pPr marL="647698" lvl="1" indent="-323849">
                <a:lnSpc>
                  <a:spcPts val="3899"/>
                </a:lnSpc>
                <a:buFont typeface="Arial"/>
                <a:buChar char="•"/>
              </a:pPr>
              <a:r>
                <a:rPr lang="en-US" sz="2999">
                  <a:solidFill>
                    <a:srgbClr val="230871"/>
                  </a:solidFill>
                  <a:latin typeface="Open Sauce Bold"/>
                </a:rPr>
                <a:t>Nepietiekami cilvēku resursi</a:t>
              </a:r>
            </a:p>
            <a:p>
              <a:pPr marL="647698" lvl="1" indent="-323849">
                <a:lnSpc>
                  <a:spcPts val="3899"/>
                </a:lnSpc>
                <a:buFont typeface="Arial"/>
                <a:buChar char="•"/>
              </a:pPr>
              <a:r>
                <a:rPr lang="en-US" sz="2999">
                  <a:solidFill>
                    <a:srgbClr val="230871"/>
                  </a:solidFill>
                  <a:latin typeface="Open Sauce Bold"/>
                </a:rPr>
                <a:t>Nepieciešamība iegūt un paplašināt zināšanas ļoti plašajā lokā</a:t>
              </a:r>
            </a:p>
            <a:p>
              <a:pPr marL="647698" lvl="1" indent="-323849" algn="l">
                <a:lnSpc>
                  <a:spcPts val="3899"/>
                </a:lnSpc>
                <a:buFont typeface="Arial"/>
                <a:buChar char="•"/>
              </a:pPr>
              <a:r>
                <a:rPr lang="en-US" sz="2999">
                  <a:solidFill>
                    <a:srgbClr val="230871"/>
                  </a:solidFill>
                  <a:latin typeface="Open Sauce Bold"/>
                </a:rPr>
                <a:t>Augsts izdegšanas sindroma risks</a:t>
              </a:r>
            </a:p>
          </p:txBody>
        </p:sp>
      </p:grpSp>
      <p:sp>
        <p:nvSpPr>
          <p:cNvPr id="6" name="Freeform 6"/>
          <p:cNvSpPr/>
          <p:nvPr/>
        </p:nvSpPr>
        <p:spPr>
          <a:xfrm rot="-5400000" flipH="1">
            <a:off x="7145699" y="8048698"/>
            <a:ext cx="2238302" cy="2238302"/>
          </a:xfrm>
          <a:custGeom>
            <a:avLst/>
            <a:gdLst/>
            <a:ahLst/>
            <a:cxnLst/>
            <a:rect l="l" t="t" r="r" b="b"/>
            <a:pathLst>
              <a:path w="2238302" h="2238302">
                <a:moveTo>
                  <a:pt x="2238302" y="0"/>
                </a:moveTo>
                <a:lnTo>
                  <a:pt x="0" y="0"/>
                </a:lnTo>
                <a:lnTo>
                  <a:pt x="0" y="2238302"/>
                </a:lnTo>
                <a:lnTo>
                  <a:pt x="2238302" y="2238302"/>
                </a:lnTo>
                <a:lnTo>
                  <a:pt x="2238302"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7220055" y="8123053"/>
            <a:ext cx="1044796" cy="104479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9" name="Freeform 9"/>
          <p:cNvSpPr/>
          <p:nvPr/>
        </p:nvSpPr>
        <p:spPr>
          <a:xfrm flipV="1">
            <a:off x="747612" y="789460"/>
            <a:ext cx="1722608" cy="861304"/>
          </a:xfrm>
          <a:custGeom>
            <a:avLst/>
            <a:gdLst/>
            <a:ahLst/>
            <a:cxnLst/>
            <a:rect l="l" t="t" r="r" b="b"/>
            <a:pathLst>
              <a:path w="1722608" h="861304">
                <a:moveTo>
                  <a:pt x="0" y="861304"/>
                </a:moveTo>
                <a:lnTo>
                  <a:pt x="1722608" y="861304"/>
                </a:lnTo>
                <a:lnTo>
                  <a:pt x="1722608" y="0"/>
                </a:lnTo>
                <a:lnTo>
                  <a:pt x="0" y="0"/>
                </a:lnTo>
                <a:lnTo>
                  <a:pt x="0" y="8613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0031329" y="2294380"/>
            <a:ext cx="7113776" cy="6581775"/>
          </a:xfrm>
          <a:prstGeom prst="rect">
            <a:avLst/>
          </a:prstGeom>
        </p:spPr>
        <p:txBody>
          <a:bodyPr lIns="0" tIns="0" rIns="0" bIns="0" rtlCol="0" anchor="t">
            <a:spAutoFit/>
          </a:bodyPr>
          <a:lstStyle/>
          <a:p>
            <a:pPr marL="647700" lvl="1" indent="-323850">
              <a:lnSpc>
                <a:spcPts val="3450"/>
              </a:lnSpc>
              <a:buFont typeface="Arial"/>
              <a:buChar char="•"/>
            </a:pPr>
            <a:r>
              <a:rPr lang="en-US" sz="3000" spc="30">
                <a:solidFill>
                  <a:srgbClr val="FFFFFF"/>
                </a:solidFill>
                <a:latin typeface="Open Sauce Bold"/>
              </a:rPr>
              <a:t>Problēmas ar darba vadīšanu</a:t>
            </a:r>
            <a:r>
              <a:rPr lang="en-US" sz="3000" spc="30">
                <a:solidFill>
                  <a:srgbClr val="FFFFFF"/>
                </a:solidFill>
                <a:latin typeface="Open Sauce"/>
              </a:rPr>
              <a:t> (formāli paliatīvās aprūpes vadītājs ir paliatīvās aprūpes ārsts, bet viņam ir tikai harizmātiska vara – viņš nevar ietekmēt cilvēku pieņemšanu/atlaišanu, prasības izglītībai, nekādu stimulēšanu). Globāla procesa vadīšana, uzskaite, attīstība nav paredzēta un netiek prasīta.</a:t>
            </a:r>
          </a:p>
          <a:p>
            <a:pPr>
              <a:lnSpc>
                <a:spcPts val="3450"/>
              </a:lnSpc>
            </a:pPr>
            <a:endParaRPr lang="en-US" sz="3000" spc="30">
              <a:solidFill>
                <a:srgbClr val="FFFFFF"/>
              </a:solidFill>
              <a:latin typeface="Open Sauce"/>
            </a:endParaRPr>
          </a:p>
          <a:p>
            <a:pPr marL="647700" lvl="1" indent="-323850">
              <a:lnSpc>
                <a:spcPts val="3450"/>
              </a:lnSpc>
              <a:buFont typeface="Arial"/>
              <a:buChar char="•"/>
            </a:pPr>
            <a:r>
              <a:rPr lang="en-US" sz="3000" spc="30">
                <a:solidFill>
                  <a:srgbClr val="FFFFFF"/>
                </a:solidFill>
                <a:latin typeface="Open Sauce Bold"/>
              </a:rPr>
              <a:t>Nepieciešamība apvienot un koordinēti sasaistīt</a:t>
            </a:r>
            <a:r>
              <a:rPr lang="en-US" sz="3000" spc="30">
                <a:solidFill>
                  <a:srgbClr val="FFFFFF"/>
                </a:solidFill>
                <a:latin typeface="Open Sauce"/>
              </a:rPr>
              <a:t> valstisko un nevalstisko sektoru, dažādu ministriju kompetences laukus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flipH="1">
            <a:off x="8059605" y="7331978"/>
            <a:ext cx="10266495" cy="2955022"/>
          </a:xfrm>
          <a:custGeom>
            <a:avLst/>
            <a:gdLst/>
            <a:ahLst/>
            <a:cxnLst/>
            <a:rect l="l" t="t" r="r" b="b"/>
            <a:pathLst>
              <a:path w="10266495" h="2955022">
                <a:moveTo>
                  <a:pt x="10266495" y="0"/>
                </a:moveTo>
                <a:lnTo>
                  <a:pt x="0" y="0"/>
                </a:lnTo>
                <a:lnTo>
                  <a:pt x="0" y="2955022"/>
                </a:lnTo>
                <a:lnTo>
                  <a:pt x="10266495" y="2955022"/>
                </a:lnTo>
                <a:lnTo>
                  <a:pt x="10266495" y="0"/>
                </a:lnTo>
                <a:close/>
              </a:path>
            </a:pathLst>
          </a:custGeom>
          <a:blipFill>
            <a:blip r:embed="rId2"/>
            <a:stretch>
              <a:fillRect t="-11126" b="-20026"/>
            </a:stretch>
          </a:blipFill>
        </p:spPr>
      </p:sp>
      <p:sp>
        <p:nvSpPr>
          <p:cNvPr id="3" name="Freeform 3"/>
          <p:cNvSpPr/>
          <p:nvPr/>
        </p:nvSpPr>
        <p:spPr>
          <a:xfrm>
            <a:off x="3230328" y="7331978"/>
            <a:ext cx="4848327" cy="2955022"/>
          </a:xfrm>
          <a:custGeom>
            <a:avLst/>
            <a:gdLst/>
            <a:ahLst/>
            <a:cxnLst/>
            <a:rect l="l" t="t" r="r" b="b"/>
            <a:pathLst>
              <a:path w="4848327" h="2955022">
                <a:moveTo>
                  <a:pt x="0" y="0"/>
                </a:moveTo>
                <a:lnTo>
                  <a:pt x="4848327" y="0"/>
                </a:lnTo>
                <a:lnTo>
                  <a:pt x="4848327" y="2955022"/>
                </a:lnTo>
                <a:lnTo>
                  <a:pt x="0" y="2955022"/>
                </a:lnTo>
                <a:lnTo>
                  <a:pt x="0" y="0"/>
                </a:lnTo>
                <a:close/>
              </a:path>
            </a:pathLst>
          </a:custGeom>
          <a:blipFill>
            <a:blip r:embed="rId2"/>
            <a:stretch>
              <a:fillRect l="-111753" t="-11126" b="-20026"/>
            </a:stretch>
          </a:blipFill>
        </p:spPr>
      </p:sp>
      <p:sp>
        <p:nvSpPr>
          <p:cNvPr id="4" name="Freeform 4"/>
          <p:cNvSpPr/>
          <p:nvPr/>
        </p:nvSpPr>
        <p:spPr>
          <a:xfrm flipH="1">
            <a:off x="-1503699" y="7331978"/>
            <a:ext cx="4848327" cy="2955022"/>
          </a:xfrm>
          <a:custGeom>
            <a:avLst/>
            <a:gdLst/>
            <a:ahLst/>
            <a:cxnLst/>
            <a:rect l="l" t="t" r="r" b="b"/>
            <a:pathLst>
              <a:path w="4848327" h="2955022">
                <a:moveTo>
                  <a:pt x="4848327" y="0"/>
                </a:moveTo>
                <a:lnTo>
                  <a:pt x="0" y="0"/>
                </a:lnTo>
                <a:lnTo>
                  <a:pt x="0" y="2955022"/>
                </a:lnTo>
                <a:lnTo>
                  <a:pt x="4848327" y="2955022"/>
                </a:lnTo>
                <a:lnTo>
                  <a:pt x="4848327" y="0"/>
                </a:lnTo>
                <a:close/>
              </a:path>
            </a:pathLst>
          </a:custGeom>
          <a:blipFill>
            <a:blip r:embed="rId2"/>
            <a:stretch>
              <a:fillRect l="-111753" t="-11126" b="-20026"/>
            </a:stretch>
          </a:blipFill>
        </p:spPr>
      </p:sp>
      <p:sp>
        <p:nvSpPr>
          <p:cNvPr id="5" name="TextBox 5"/>
          <p:cNvSpPr txBox="1"/>
          <p:nvPr/>
        </p:nvSpPr>
        <p:spPr>
          <a:xfrm>
            <a:off x="1180899" y="8351019"/>
            <a:ext cx="6476316" cy="945515"/>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Ko mēs daram?</a:t>
            </a:r>
          </a:p>
        </p:txBody>
      </p:sp>
      <p:sp>
        <p:nvSpPr>
          <p:cNvPr id="6" name="TextBox 6"/>
          <p:cNvSpPr txBox="1"/>
          <p:nvPr/>
        </p:nvSpPr>
        <p:spPr>
          <a:xfrm>
            <a:off x="1180899" y="418834"/>
            <a:ext cx="7572071" cy="2127885"/>
          </a:xfrm>
          <a:prstGeom prst="rect">
            <a:avLst/>
          </a:prstGeom>
        </p:spPr>
        <p:txBody>
          <a:bodyPr lIns="0" tIns="0" rIns="0" bIns="0" rtlCol="0" anchor="t">
            <a:spAutoFit/>
          </a:bodyPr>
          <a:lstStyle/>
          <a:p>
            <a:pPr>
              <a:lnSpc>
                <a:spcPts val="5999"/>
              </a:lnSpc>
            </a:pPr>
            <a:r>
              <a:rPr lang="en-US" sz="3999">
                <a:solidFill>
                  <a:srgbClr val="FFBD59"/>
                </a:solidFill>
                <a:latin typeface="Open Sauce"/>
              </a:rPr>
              <a:t>Sadarbība</a:t>
            </a:r>
          </a:p>
          <a:p>
            <a:pPr algn="l">
              <a:lnSpc>
                <a:spcPts val="2700"/>
              </a:lnSpc>
            </a:pPr>
            <a:r>
              <a:rPr lang="en-US" sz="1800">
                <a:solidFill>
                  <a:srgbClr val="FFFFFF"/>
                </a:solidFill>
                <a:latin typeface="Open Sauce"/>
              </a:rPr>
              <a:t>Bērnu paliatīvās aprūpes komanda, Bērnu nodaļa, Mājas aprūpe, ģimenes ārsti, BKUS, Bāriņtiesa, Sociālie dienesti, Rūre u.tml. Sadarbība ar Eiropas Paliatīvās aprūpes Asociāciju (šobrīd tiek saskaņota 2 Ukraīnas ārstu stažēšana pie mums un Rūrē)</a:t>
            </a:r>
          </a:p>
        </p:txBody>
      </p:sp>
      <p:sp>
        <p:nvSpPr>
          <p:cNvPr id="7" name="TextBox 7"/>
          <p:cNvSpPr txBox="1"/>
          <p:nvPr/>
        </p:nvSpPr>
        <p:spPr>
          <a:xfrm>
            <a:off x="9422222" y="418834"/>
            <a:ext cx="7572071" cy="2127885"/>
          </a:xfrm>
          <a:prstGeom prst="rect">
            <a:avLst/>
          </a:prstGeom>
        </p:spPr>
        <p:txBody>
          <a:bodyPr lIns="0" tIns="0" rIns="0" bIns="0" rtlCol="0" anchor="t">
            <a:spAutoFit/>
          </a:bodyPr>
          <a:lstStyle/>
          <a:p>
            <a:pPr>
              <a:lnSpc>
                <a:spcPts val="5999"/>
              </a:lnSpc>
            </a:pPr>
            <a:r>
              <a:rPr lang="en-US" sz="3999">
                <a:solidFill>
                  <a:srgbClr val="FFDE59"/>
                </a:solidFill>
                <a:latin typeface="Open Sauce"/>
              </a:rPr>
              <a:t>Izglītības pasākumi</a:t>
            </a:r>
          </a:p>
          <a:p>
            <a:pPr algn="l">
              <a:lnSpc>
                <a:spcPts val="2700"/>
              </a:lnSpc>
            </a:pPr>
            <a:r>
              <a:rPr lang="en-US" sz="1800">
                <a:solidFill>
                  <a:srgbClr val="FFFFFF"/>
                </a:solidFill>
                <a:latin typeface="Open Sauce"/>
              </a:rPr>
              <a:t>sev un pacientiem/piederīgiem (katru gadu piedalāmies vairākās konferencēs, organizējam Paliatīvās aprūpes Vasaras skolu, kur pulcējas daļibnieki no visas Latvijas, šogad – starptautisko, ar Lietuvas, Ukrainas, Baltkrievijas dalībnieku piedalīšanos)</a:t>
            </a:r>
          </a:p>
        </p:txBody>
      </p:sp>
      <p:sp>
        <p:nvSpPr>
          <p:cNvPr id="8" name="TextBox 8"/>
          <p:cNvSpPr txBox="1"/>
          <p:nvPr/>
        </p:nvSpPr>
        <p:spPr>
          <a:xfrm>
            <a:off x="1180899" y="3175475"/>
            <a:ext cx="7284323" cy="2127885"/>
          </a:xfrm>
          <a:prstGeom prst="rect">
            <a:avLst/>
          </a:prstGeom>
        </p:spPr>
        <p:txBody>
          <a:bodyPr lIns="0" tIns="0" rIns="0" bIns="0" rtlCol="0" anchor="t">
            <a:spAutoFit/>
          </a:bodyPr>
          <a:lstStyle/>
          <a:p>
            <a:pPr>
              <a:lnSpc>
                <a:spcPts val="5999"/>
              </a:lnSpc>
            </a:pPr>
            <a:r>
              <a:rPr lang="en-US" sz="3999">
                <a:solidFill>
                  <a:srgbClr val="FFDE59"/>
                </a:solidFill>
                <a:latin typeface="Open Sauce"/>
              </a:rPr>
              <a:t>Piederīgo apmācība</a:t>
            </a:r>
          </a:p>
          <a:p>
            <a:pPr>
              <a:lnSpc>
                <a:spcPts val="2700"/>
              </a:lnSpc>
            </a:pPr>
            <a:r>
              <a:rPr lang="en-US" sz="1800">
                <a:solidFill>
                  <a:srgbClr val="FFFFFF"/>
                </a:solidFill>
                <a:latin typeface="Open Sauce"/>
              </a:rPr>
              <a:t>katra mēneša 2.cetirtdiena 13:00-15:00 – bezmaksas apmācība piederīgiem un personālam pacientu kopšanā (ārpus šī laika – pēc iepriekšējās vienošanas)</a:t>
            </a:r>
          </a:p>
          <a:p>
            <a:pPr algn="l">
              <a:lnSpc>
                <a:spcPts val="2700"/>
              </a:lnSpc>
            </a:pPr>
            <a:endParaRPr lang="en-US" sz="1800">
              <a:solidFill>
                <a:srgbClr val="FFFFFF"/>
              </a:solidFill>
              <a:latin typeface="Open Sauce"/>
            </a:endParaRPr>
          </a:p>
        </p:txBody>
      </p:sp>
      <p:sp>
        <p:nvSpPr>
          <p:cNvPr id="9" name="TextBox 9"/>
          <p:cNvSpPr txBox="1"/>
          <p:nvPr/>
        </p:nvSpPr>
        <p:spPr>
          <a:xfrm>
            <a:off x="9422222" y="3175475"/>
            <a:ext cx="7572071" cy="1784985"/>
          </a:xfrm>
          <a:prstGeom prst="rect">
            <a:avLst/>
          </a:prstGeom>
        </p:spPr>
        <p:txBody>
          <a:bodyPr lIns="0" tIns="0" rIns="0" bIns="0" rtlCol="0" anchor="t">
            <a:spAutoFit/>
          </a:bodyPr>
          <a:lstStyle/>
          <a:p>
            <a:pPr>
              <a:lnSpc>
                <a:spcPts val="5999"/>
              </a:lnSpc>
            </a:pPr>
            <a:r>
              <a:rPr lang="en-US" sz="3999">
                <a:solidFill>
                  <a:srgbClr val="FFDE59"/>
                </a:solidFill>
                <a:latin typeface="Open Sauce"/>
              </a:rPr>
              <a:t>Zinātnisks darbs</a:t>
            </a:r>
          </a:p>
          <a:p>
            <a:pPr algn="l">
              <a:lnSpc>
                <a:spcPts val="2700"/>
              </a:lnSpc>
            </a:pPr>
            <a:r>
              <a:rPr lang="en-US" sz="1800">
                <a:solidFill>
                  <a:srgbClr val="FFFFFF"/>
                </a:solidFill>
                <a:latin typeface="Open Sauce"/>
              </a:rPr>
              <a:t>(katra mēneša pirmā trešdiena 11:30-12:30 – žurnālrakstu par paliatīvo aprūpi analīze latviešu valodā, ceturdienā 14:00-15:00 - angļu valodā)</a:t>
            </a:r>
          </a:p>
        </p:txBody>
      </p:sp>
      <p:sp>
        <p:nvSpPr>
          <p:cNvPr id="10" name="TextBox 10"/>
          <p:cNvSpPr txBox="1"/>
          <p:nvPr/>
        </p:nvSpPr>
        <p:spPr>
          <a:xfrm>
            <a:off x="1180899" y="5300600"/>
            <a:ext cx="7284323" cy="1442085"/>
          </a:xfrm>
          <a:prstGeom prst="rect">
            <a:avLst/>
          </a:prstGeom>
        </p:spPr>
        <p:txBody>
          <a:bodyPr lIns="0" tIns="0" rIns="0" bIns="0" rtlCol="0" anchor="t">
            <a:spAutoFit/>
          </a:bodyPr>
          <a:lstStyle/>
          <a:p>
            <a:pPr>
              <a:lnSpc>
                <a:spcPts val="5999"/>
              </a:lnSpc>
            </a:pPr>
            <a:r>
              <a:rPr lang="en-US" sz="3999">
                <a:solidFill>
                  <a:srgbClr val="FFDE59"/>
                </a:solidFill>
                <a:latin typeface="Open Sauce"/>
              </a:rPr>
              <a:t>Mūžības piektdiena </a:t>
            </a:r>
          </a:p>
          <a:p>
            <a:pPr algn="l">
              <a:lnSpc>
                <a:spcPts val="2700"/>
              </a:lnSpc>
            </a:pPr>
            <a:r>
              <a:rPr lang="en-US" sz="1800">
                <a:solidFill>
                  <a:srgbClr val="FFFFFF"/>
                </a:solidFill>
                <a:latin typeface="Open Sauce"/>
              </a:rPr>
              <a:t>(Piemiņas brīdis mirušo bērnu vecākiem) – pēdējā piektdienā pirms Adventes</a:t>
            </a:r>
          </a:p>
        </p:txBody>
      </p:sp>
      <p:sp>
        <p:nvSpPr>
          <p:cNvPr id="11" name="TextBox 11"/>
          <p:cNvSpPr txBox="1"/>
          <p:nvPr/>
        </p:nvSpPr>
        <p:spPr>
          <a:xfrm>
            <a:off x="9422222" y="5300600"/>
            <a:ext cx="7572071" cy="1784985"/>
          </a:xfrm>
          <a:prstGeom prst="rect">
            <a:avLst/>
          </a:prstGeom>
        </p:spPr>
        <p:txBody>
          <a:bodyPr lIns="0" tIns="0" rIns="0" bIns="0" rtlCol="0" anchor="t">
            <a:spAutoFit/>
          </a:bodyPr>
          <a:lstStyle/>
          <a:p>
            <a:pPr>
              <a:lnSpc>
                <a:spcPts val="5999"/>
              </a:lnSpc>
            </a:pPr>
            <a:r>
              <a:rPr lang="en-US" sz="3999">
                <a:solidFill>
                  <a:srgbClr val="FFDE59"/>
                </a:solidFill>
                <a:latin typeface="Open Sauce"/>
              </a:rPr>
              <a:t>Atbalsts vecākiem</a:t>
            </a:r>
          </a:p>
          <a:p>
            <a:pPr marL="388620" lvl="1" indent="-194310">
              <a:lnSpc>
                <a:spcPts val="2700"/>
              </a:lnSpc>
              <a:buFont typeface="Arial"/>
              <a:buChar char="•"/>
            </a:pPr>
            <a:r>
              <a:rPr lang="en-US" sz="1800">
                <a:solidFill>
                  <a:srgbClr val="FFFFFF"/>
                </a:solidFill>
                <a:latin typeface="Open Sauce"/>
              </a:rPr>
              <a:t>Atbalsta grupas vecākiem;</a:t>
            </a:r>
          </a:p>
          <a:p>
            <a:pPr marL="388620" lvl="1" indent="-194310">
              <a:lnSpc>
                <a:spcPts val="2700"/>
              </a:lnSpc>
              <a:buFont typeface="Arial"/>
              <a:buChar char="•"/>
            </a:pPr>
            <a:r>
              <a:rPr lang="en-US" sz="1800">
                <a:solidFill>
                  <a:srgbClr val="FFFFFF"/>
                </a:solidFill>
                <a:latin typeface="Open Sauce"/>
              </a:rPr>
              <a:t>Informatīvie semināri vecākiem un likumiskajiem pārstāvjiem</a:t>
            </a:r>
          </a:p>
          <a:p>
            <a:pPr algn="l">
              <a:lnSpc>
                <a:spcPts val="2700"/>
              </a:lnSpc>
            </a:pPr>
            <a:endParaRPr lang="en-US" sz="1800">
              <a:solidFill>
                <a:srgbClr val="FFFFFF"/>
              </a:solidFill>
              <a:latin typeface="Open Sau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75729" y="3620837"/>
            <a:ext cx="6468437" cy="1992122"/>
          </a:xfrm>
          <a:prstGeom prst="rect">
            <a:avLst/>
          </a:prstGeom>
        </p:spPr>
        <p:txBody>
          <a:bodyPr lIns="0" tIns="0" rIns="0" bIns="0" rtlCol="0" anchor="t">
            <a:spAutoFit/>
          </a:bodyPr>
          <a:lstStyle/>
          <a:p>
            <a:pPr algn="l">
              <a:lnSpc>
                <a:spcPts val="3903"/>
              </a:lnSpc>
            </a:pPr>
            <a:r>
              <a:rPr lang="en-US" sz="3199">
                <a:solidFill>
                  <a:srgbClr val="230871"/>
                </a:solidFill>
                <a:latin typeface="Open Sauce"/>
              </a:rPr>
              <a:t>Jaunu modeli, kas apvienos vienā sistēmā esošo piedāvājumu (neatkarībā no ministrijas, kas par to ir atbildīga)</a:t>
            </a:r>
          </a:p>
        </p:txBody>
      </p:sp>
      <p:sp>
        <p:nvSpPr>
          <p:cNvPr id="3" name="TextBox 3"/>
          <p:cNvSpPr txBox="1"/>
          <p:nvPr/>
        </p:nvSpPr>
        <p:spPr>
          <a:xfrm>
            <a:off x="1303716" y="1252975"/>
            <a:ext cx="10555137" cy="945515"/>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Ko mēs gaidām?</a:t>
            </a:r>
          </a:p>
        </p:txBody>
      </p:sp>
      <p:grpSp>
        <p:nvGrpSpPr>
          <p:cNvPr id="4" name="Group 4"/>
          <p:cNvGrpSpPr/>
          <p:nvPr/>
        </p:nvGrpSpPr>
        <p:grpSpPr>
          <a:xfrm>
            <a:off x="2675729" y="2692966"/>
            <a:ext cx="891259" cy="773587"/>
            <a:chOff x="0" y="0"/>
            <a:chExt cx="1188346" cy="1031450"/>
          </a:xfrm>
        </p:grpSpPr>
        <p:grpSp>
          <p:nvGrpSpPr>
            <p:cNvPr id="5" name="Group 5"/>
            <p:cNvGrpSpPr/>
            <p:nvPr/>
          </p:nvGrpSpPr>
          <p:grpSpPr>
            <a:xfrm>
              <a:off x="0" y="0"/>
              <a:ext cx="1031450" cy="103145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7" name="Freeform 7"/>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10036814" y="2692966"/>
            <a:ext cx="891259" cy="773587"/>
            <a:chOff x="0" y="0"/>
            <a:chExt cx="1188346" cy="1031450"/>
          </a:xfrm>
        </p:grpSpPr>
        <p:grpSp>
          <p:nvGrpSpPr>
            <p:cNvPr id="9" name="Group 9"/>
            <p:cNvGrpSpPr/>
            <p:nvPr/>
          </p:nvGrpSpPr>
          <p:grpSpPr>
            <a:xfrm>
              <a:off x="0" y="0"/>
              <a:ext cx="1031450" cy="10314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11" name="Freeform 11"/>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2" name="TextBox 12"/>
          <p:cNvSpPr txBox="1"/>
          <p:nvPr/>
        </p:nvSpPr>
        <p:spPr>
          <a:xfrm>
            <a:off x="10036814" y="3620837"/>
            <a:ext cx="5917031" cy="1992122"/>
          </a:xfrm>
          <a:prstGeom prst="rect">
            <a:avLst/>
          </a:prstGeom>
        </p:spPr>
        <p:txBody>
          <a:bodyPr lIns="0" tIns="0" rIns="0" bIns="0" rtlCol="0" anchor="t">
            <a:spAutoFit/>
          </a:bodyPr>
          <a:lstStyle/>
          <a:p>
            <a:pPr algn="l">
              <a:lnSpc>
                <a:spcPts val="3903"/>
              </a:lnSpc>
            </a:pPr>
            <a:r>
              <a:rPr lang="en-US" sz="3199">
                <a:solidFill>
                  <a:srgbClr val="230871"/>
                </a:solidFill>
                <a:latin typeface="Open Sauce"/>
              </a:rPr>
              <a:t>Tehnisko palīglīdzekļu parku/labošanas iespēju katrā reģionā ar diennakts pieejamību</a:t>
            </a:r>
          </a:p>
        </p:txBody>
      </p:sp>
      <p:sp>
        <p:nvSpPr>
          <p:cNvPr id="13" name="TextBox 13"/>
          <p:cNvSpPr txBox="1"/>
          <p:nvPr/>
        </p:nvSpPr>
        <p:spPr>
          <a:xfrm>
            <a:off x="2675729" y="6712281"/>
            <a:ext cx="6468437" cy="1001522"/>
          </a:xfrm>
          <a:prstGeom prst="rect">
            <a:avLst/>
          </a:prstGeom>
        </p:spPr>
        <p:txBody>
          <a:bodyPr lIns="0" tIns="0" rIns="0" bIns="0" rtlCol="0" anchor="t">
            <a:spAutoFit/>
          </a:bodyPr>
          <a:lstStyle/>
          <a:p>
            <a:pPr>
              <a:lnSpc>
                <a:spcPts val="3903"/>
              </a:lnSpc>
            </a:pPr>
            <a:r>
              <a:rPr lang="en-US" sz="3199">
                <a:solidFill>
                  <a:srgbClr val="230871"/>
                </a:solidFill>
                <a:latin typeface="Open Sauce"/>
              </a:rPr>
              <a:t>Iespēju atspoguļot reālu darbu</a:t>
            </a:r>
          </a:p>
          <a:p>
            <a:pPr algn="l">
              <a:lnSpc>
                <a:spcPts val="3903"/>
              </a:lnSpc>
            </a:pPr>
            <a:endParaRPr lang="en-US" sz="3199">
              <a:solidFill>
                <a:srgbClr val="230871"/>
              </a:solidFill>
              <a:latin typeface="Open Sauce"/>
            </a:endParaRPr>
          </a:p>
        </p:txBody>
      </p:sp>
      <p:grpSp>
        <p:nvGrpSpPr>
          <p:cNvPr id="14" name="Group 14"/>
          <p:cNvGrpSpPr/>
          <p:nvPr/>
        </p:nvGrpSpPr>
        <p:grpSpPr>
          <a:xfrm>
            <a:off x="2675729" y="5784409"/>
            <a:ext cx="891259" cy="773587"/>
            <a:chOff x="0" y="0"/>
            <a:chExt cx="1188346" cy="1031450"/>
          </a:xfrm>
        </p:grpSpPr>
        <p:grpSp>
          <p:nvGrpSpPr>
            <p:cNvPr id="15" name="Group 15"/>
            <p:cNvGrpSpPr/>
            <p:nvPr/>
          </p:nvGrpSpPr>
          <p:grpSpPr>
            <a:xfrm>
              <a:off x="0" y="0"/>
              <a:ext cx="1031450" cy="10314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17" name="Freeform 17"/>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8" name="Group 18"/>
          <p:cNvGrpSpPr/>
          <p:nvPr/>
        </p:nvGrpSpPr>
        <p:grpSpPr>
          <a:xfrm>
            <a:off x="10036814" y="5784409"/>
            <a:ext cx="891259" cy="773587"/>
            <a:chOff x="0" y="0"/>
            <a:chExt cx="1188346" cy="1031450"/>
          </a:xfrm>
        </p:grpSpPr>
        <p:grpSp>
          <p:nvGrpSpPr>
            <p:cNvPr id="19" name="Group 19"/>
            <p:cNvGrpSpPr/>
            <p:nvPr/>
          </p:nvGrpSpPr>
          <p:grpSpPr>
            <a:xfrm>
              <a:off x="0" y="0"/>
              <a:ext cx="1031450" cy="1031450"/>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21" name="Freeform 21"/>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2" name="TextBox 22"/>
          <p:cNvSpPr txBox="1"/>
          <p:nvPr/>
        </p:nvSpPr>
        <p:spPr>
          <a:xfrm>
            <a:off x="10036814" y="6712281"/>
            <a:ext cx="5917031" cy="1001522"/>
          </a:xfrm>
          <a:prstGeom prst="rect">
            <a:avLst/>
          </a:prstGeom>
        </p:spPr>
        <p:txBody>
          <a:bodyPr lIns="0" tIns="0" rIns="0" bIns="0" rtlCol="0" anchor="t">
            <a:spAutoFit/>
          </a:bodyPr>
          <a:lstStyle/>
          <a:p>
            <a:pPr>
              <a:lnSpc>
                <a:spcPts val="3903"/>
              </a:lnSpc>
            </a:pPr>
            <a:r>
              <a:rPr lang="en-US" sz="3199">
                <a:solidFill>
                  <a:srgbClr val="230871"/>
                </a:solidFill>
                <a:latin typeface="Open Sauce"/>
              </a:rPr>
              <a:t>Skaidri definēto finansējumu</a:t>
            </a:r>
          </a:p>
          <a:p>
            <a:pPr algn="l">
              <a:lnSpc>
                <a:spcPts val="3903"/>
              </a:lnSpc>
            </a:pPr>
            <a:endParaRPr lang="en-US" sz="3199">
              <a:solidFill>
                <a:srgbClr val="230871"/>
              </a:solidFill>
              <a:latin typeface="Open Sauce"/>
            </a:endParaRPr>
          </a:p>
        </p:txBody>
      </p:sp>
      <p:sp>
        <p:nvSpPr>
          <p:cNvPr id="23" name="TextBox 23"/>
          <p:cNvSpPr txBox="1"/>
          <p:nvPr/>
        </p:nvSpPr>
        <p:spPr>
          <a:xfrm>
            <a:off x="2675729" y="8627629"/>
            <a:ext cx="6468437" cy="1496822"/>
          </a:xfrm>
          <a:prstGeom prst="rect">
            <a:avLst/>
          </a:prstGeom>
        </p:spPr>
        <p:txBody>
          <a:bodyPr lIns="0" tIns="0" rIns="0" bIns="0" rtlCol="0" anchor="t">
            <a:spAutoFit/>
          </a:bodyPr>
          <a:lstStyle/>
          <a:p>
            <a:pPr>
              <a:lnSpc>
                <a:spcPts val="3903"/>
              </a:lnSpc>
            </a:pPr>
            <a:r>
              <a:rPr lang="en-US" sz="3199">
                <a:solidFill>
                  <a:srgbClr val="230871"/>
                </a:solidFill>
                <a:latin typeface="Open Sauce"/>
              </a:rPr>
              <a:t>Darbs pie izglītības un konkuretspējīga atalgojuma</a:t>
            </a:r>
          </a:p>
          <a:p>
            <a:pPr algn="l">
              <a:lnSpc>
                <a:spcPts val="3903"/>
              </a:lnSpc>
            </a:pPr>
            <a:endParaRPr lang="en-US" sz="3199">
              <a:solidFill>
                <a:srgbClr val="230871"/>
              </a:solidFill>
              <a:latin typeface="Open Sauce"/>
            </a:endParaRPr>
          </a:p>
        </p:txBody>
      </p:sp>
      <p:grpSp>
        <p:nvGrpSpPr>
          <p:cNvPr id="24" name="Group 24"/>
          <p:cNvGrpSpPr/>
          <p:nvPr/>
        </p:nvGrpSpPr>
        <p:grpSpPr>
          <a:xfrm>
            <a:off x="2675729" y="7699758"/>
            <a:ext cx="891259" cy="773587"/>
            <a:chOff x="0" y="0"/>
            <a:chExt cx="1188346" cy="1031450"/>
          </a:xfrm>
        </p:grpSpPr>
        <p:grpSp>
          <p:nvGrpSpPr>
            <p:cNvPr id="25" name="Group 25"/>
            <p:cNvGrpSpPr/>
            <p:nvPr/>
          </p:nvGrpSpPr>
          <p:grpSpPr>
            <a:xfrm>
              <a:off x="0" y="0"/>
              <a:ext cx="1031450" cy="1031450"/>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27" name="Freeform 27"/>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8" name="Freeform 28"/>
          <p:cNvSpPr/>
          <p:nvPr/>
        </p:nvSpPr>
        <p:spPr>
          <a:xfrm rot="5400000">
            <a:off x="13462685" y="8347464"/>
            <a:ext cx="7107950" cy="3553975"/>
          </a:xfrm>
          <a:custGeom>
            <a:avLst/>
            <a:gdLst/>
            <a:ahLst/>
            <a:cxnLst/>
            <a:rect l="l" t="t" r="r" b="b"/>
            <a:pathLst>
              <a:path w="7107950" h="3553975">
                <a:moveTo>
                  <a:pt x="0" y="0"/>
                </a:moveTo>
                <a:lnTo>
                  <a:pt x="7107951" y="0"/>
                </a:lnTo>
                <a:lnTo>
                  <a:pt x="7107951" y="3553975"/>
                </a:lnTo>
                <a:lnTo>
                  <a:pt x="0" y="35539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Freeform 29"/>
          <p:cNvSpPr/>
          <p:nvPr/>
        </p:nvSpPr>
        <p:spPr>
          <a:xfrm>
            <a:off x="10235139" y="8086551"/>
            <a:ext cx="3507295" cy="1753648"/>
          </a:xfrm>
          <a:custGeom>
            <a:avLst/>
            <a:gdLst/>
            <a:ahLst/>
            <a:cxnLst/>
            <a:rect l="l" t="t" r="r" b="b"/>
            <a:pathLst>
              <a:path w="3507295" h="1753648">
                <a:moveTo>
                  <a:pt x="0" y="0"/>
                </a:moveTo>
                <a:lnTo>
                  <a:pt x="3507295" y="0"/>
                </a:lnTo>
                <a:lnTo>
                  <a:pt x="3507295" y="1753648"/>
                </a:lnTo>
                <a:lnTo>
                  <a:pt x="0" y="17536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rot="-5400000" flipH="1">
            <a:off x="15239673" y="287161"/>
            <a:ext cx="2238302" cy="2238302"/>
          </a:xfrm>
          <a:custGeom>
            <a:avLst/>
            <a:gdLst/>
            <a:ahLst/>
            <a:cxnLst/>
            <a:rect l="l" t="t" r="r" b="b"/>
            <a:pathLst>
              <a:path w="2238302" h="2238302">
                <a:moveTo>
                  <a:pt x="2238302" y="0"/>
                </a:moveTo>
                <a:lnTo>
                  <a:pt x="0" y="0"/>
                </a:lnTo>
                <a:lnTo>
                  <a:pt x="0" y="2238301"/>
                </a:lnTo>
                <a:lnTo>
                  <a:pt x="2238302" y="2238301"/>
                </a:lnTo>
                <a:lnTo>
                  <a:pt x="2238302"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95010" y="4076615"/>
            <a:ext cx="8241602" cy="2171871"/>
          </a:xfrm>
          <a:prstGeom prst="rect">
            <a:avLst/>
          </a:prstGeom>
        </p:spPr>
        <p:txBody>
          <a:bodyPr lIns="0" tIns="0" rIns="0" bIns="0" rtlCol="0" anchor="t">
            <a:spAutoFit/>
          </a:bodyPr>
          <a:lstStyle/>
          <a:p>
            <a:pPr>
              <a:lnSpc>
                <a:spcPts val="8526"/>
              </a:lnSpc>
            </a:pPr>
            <a:r>
              <a:rPr lang="en-US" sz="7414" spc="74">
                <a:solidFill>
                  <a:srgbClr val="3231B1"/>
                </a:solidFill>
                <a:latin typeface="Open Sauce Heavy"/>
              </a:rPr>
              <a:t>Paldies </a:t>
            </a:r>
          </a:p>
          <a:p>
            <a:pPr algn="l">
              <a:lnSpc>
                <a:spcPts val="8526"/>
              </a:lnSpc>
            </a:pPr>
            <a:r>
              <a:rPr lang="en-US" sz="7414" spc="74">
                <a:solidFill>
                  <a:srgbClr val="3231B1"/>
                </a:solidFill>
                <a:latin typeface="Open Sauce Heavy"/>
              </a:rPr>
              <a:t>par uzmanību!</a:t>
            </a:r>
          </a:p>
        </p:txBody>
      </p:sp>
      <p:sp>
        <p:nvSpPr>
          <p:cNvPr id="3" name="Freeform 3"/>
          <p:cNvSpPr/>
          <p:nvPr/>
        </p:nvSpPr>
        <p:spPr>
          <a:xfrm rot="5400000">
            <a:off x="11928337" y="3366512"/>
            <a:ext cx="7107950" cy="3553975"/>
          </a:xfrm>
          <a:custGeom>
            <a:avLst/>
            <a:gdLst/>
            <a:ahLst/>
            <a:cxnLst/>
            <a:rect l="l" t="t" r="r" b="b"/>
            <a:pathLst>
              <a:path w="7107950" h="3553975">
                <a:moveTo>
                  <a:pt x="0" y="0"/>
                </a:moveTo>
                <a:lnTo>
                  <a:pt x="7107951" y="0"/>
                </a:lnTo>
                <a:lnTo>
                  <a:pt x="7107951" y="3553976"/>
                </a:lnTo>
                <a:lnTo>
                  <a:pt x="0" y="3553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1582340" y="3859184"/>
            <a:ext cx="2149316" cy="214931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6" name="Freeform 6"/>
          <p:cNvSpPr/>
          <p:nvPr/>
        </p:nvSpPr>
        <p:spPr>
          <a:xfrm>
            <a:off x="10269959" y="6008499"/>
            <a:ext cx="4774079" cy="2387039"/>
          </a:xfrm>
          <a:custGeom>
            <a:avLst/>
            <a:gdLst/>
            <a:ahLst/>
            <a:cxnLst/>
            <a:rect l="l" t="t" r="r" b="b"/>
            <a:pathLst>
              <a:path w="4774079" h="2387039">
                <a:moveTo>
                  <a:pt x="0" y="0"/>
                </a:moveTo>
                <a:lnTo>
                  <a:pt x="4774079" y="0"/>
                </a:lnTo>
                <a:lnTo>
                  <a:pt x="4774079" y="2387040"/>
                </a:lnTo>
                <a:lnTo>
                  <a:pt x="0" y="2387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0713" y="1194444"/>
            <a:ext cx="6163725" cy="7898111"/>
          </a:xfrm>
          <a:custGeom>
            <a:avLst/>
            <a:gdLst/>
            <a:ahLst/>
            <a:cxnLst/>
            <a:rect l="l" t="t" r="r" b="b"/>
            <a:pathLst>
              <a:path w="6163725" h="7898111">
                <a:moveTo>
                  <a:pt x="0" y="0"/>
                </a:moveTo>
                <a:lnTo>
                  <a:pt x="6163725" y="0"/>
                </a:lnTo>
                <a:lnTo>
                  <a:pt x="6163725" y="7898112"/>
                </a:lnTo>
                <a:lnTo>
                  <a:pt x="0" y="7898112"/>
                </a:lnTo>
                <a:lnTo>
                  <a:pt x="0" y="0"/>
                </a:lnTo>
                <a:close/>
              </a:path>
            </a:pathLst>
          </a:custGeom>
          <a:blipFill>
            <a:blip r:embed="rId2"/>
            <a:stretch>
              <a:fillRect l="-29026" r="-28148"/>
            </a:stretch>
          </a:blipFill>
        </p:spPr>
      </p:sp>
      <p:sp>
        <p:nvSpPr>
          <p:cNvPr id="3" name="Freeform 3"/>
          <p:cNvSpPr/>
          <p:nvPr/>
        </p:nvSpPr>
        <p:spPr>
          <a:xfrm>
            <a:off x="486608" y="5986959"/>
            <a:ext cx="2668026" cy="1334013"/>
          </a:xfrm>
          <a:custGeom>
            <a:avLst/>
            <a:gdLst/>
            <a:ahLst/>
            <a:cxnLst/>
            <a:rect l="l" t="t" r="r" b="b"/>
            <a:pathLst>
              <a:path w="2668026" h="1334013">
                <a:moveTo>
                  <a:pt x="0" y="0"/>
                </a:moveTo>
                <a:lnTo>
                  <a:pt x="2668026" y="0"/>
                </a:lnTo>
                <a:lnTo>
                  <a:pt x="2668026" y="1334012"/>
                </a:lnTo>
                <a:lnTo>
                  <a:pt x="0" y="1334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6550848" y="1028700"/>
            <a:ext cx="1951428" cy="195142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6" name="TextBox 6"/>
          <p:cNvSpPr txBox="1"/>
          <p:nvPr/>
        </p:nvSpPr>
        <p:spPr>
          <a:xfrm>
            <a:off x="9048750" y="1057275"/>
            <a:ext cx="7888918" cy="1878965"/>
          </a:xfrm>
          <a:prstGeom prst="rect">
            <a:avLst/>
          </a:prstGeom>
        </p:spPr>
        <p:txBody>
          <a:bodyPr lIns="0" tIns="0" rIns="0" bIns="0" rtlCol="0" anchor="t">
            <a:spAutoFit/>
          </a:bodyPr>
          <a:lstStyle/>
          <a:p>
            <a:pPr>
              <a:lnSpc>
                <a:spcPts val="7359"/>
              </a:lnSpc>
            </a:pPr>
            <a:r>
              <a:rPr lang="en-US" sz="6399" spc="63">
                <a:solidFill>
                  <a:srgbClr val="3231B1"/>
                </a:solidFill>
                <a:latin typeface="Open Sauce Heavy"/>
              </a:rPr>
              <a:t>Bērnu </a:t>
            </a:r>
          </a:p>
          <a:p>
            <a:pPr algn="l">
              <a:lnSpc>
                <a:spcPts val="7359"/>
              </a:lnSpc>
            </a:pPr>
            <a:r>
              <a:rPr lang="en-US" sz="6400" spc="64">
                <a:solidFill>
                  <a:srgbClr val="3231B1"/>
                </a:solidFill>
                <a:latin typeface="Open Sauce Heavy"/>
              </a:rPr>
              <a:t>Paliatīvā aprūpe</a:t>
            </a:r>
          </a:p>
        </p:txBody>
      </p:sp>
      <p:grpSp>
        <p:nvGrpSpPr>
          <p:cNvPr id="7" name="Group 7"/>
          <p:cNvGrpSpPr/>
          <p:nvPr/>
        </p:nvGrpSpPr>
        <p:grpSpPr>
          <a:xfrm>
            <a:off x="9048750" y="3412116"/>
            <a:ext cx="8432443" cy="3788886"/>
            <a:chOff x="0" y="0"/>
            <a:chExt cx="11243257" cy="5051848"/>
          </a:xfrm>
        </p:grpSpPr>
        <p:sp>
          <p:nvSpPr>
            <p:cNvPr id="8" name="TextBox 8"/>
            <p:cNvSpPr txBox="1"/>
            <p:nvPr/>
          </p:nvSpPr>
          <p:spPr>
            <a:xfrm>
              <a:off x="0" y="1177713"/>
              <a:ext cx="11243257" cy="3874135"/>
            </a:xfrm>
            <a:prstGeom prst="rect">
              <a:avLst/>
            </a:prstGeom>
          </p:spPr>
          <p:txBody>
            <a:bodyPr lIns="0" tIns="0" rIns="0" bIns="0" rtlCol="0" anchor="t">
              <a:spAutoFit/>
            </a:bodyPr>
            <a:lstStyle/>
            <a:p>
              <a:pPr algn="l">
                <a:lnSpc>
                  <a:spcPts val="3840"/>
                </a:lnSpc>
              </a:pPr>
              <a:r>
                <a:rPr lang="en-US" sz="3000">
                  <a:solidFill>
                    <a:srgbClr val="230871"/>
                  </a:solidFill>
                  <a:latin typeface="Open Sauce Bold"/>
                </a:rPr>
                <a:t>Bērnu paliatīvā aprūpe ir aktīva, visaptveroša aprūpe bērniem ar progresējošām hroniskām slimībām, kuriem radikālas ārstēšanas iespējas ir izsmeltas. Paliatīvā aprūpe ietver arī atbalstu ģimenei pēc bērna zaudēšanas – sērošanas periodā.</a:t>
              </a:r>
            </a:p>
          </p:txBody>
        </p:sp>
        <p:sp>
          <p:nvSpPr>
            <p:cNvPr id="9" name="TextBox 9"/>
            <p:cNvSpPr txBox="1"/>
            <p:nvPr/>
          </p:nvSpPr>
          <p:spPr>
            <a:xfrm>
              <a:off x="0" y="-47625"/>
              <a:ext cx="11243257" cy="967105"/>
            </a:xfrm>
            <a:prstGeom prst="rect">
              <a:avLst/>
            </a:prstGeom>
          </p:spPr>
          <p:txBody>
            <a:bodyPr lIns="0" tIns="0" rIns="0" bIns="0" rtlCol="0" anchor="t">
              <a:spAutoFit/>
            </a:bodyPr>
            <a:lstStyle/>
            <a:p>
              <a:pPr algn="l">
                <a:lnSpc>
                  <a:spcPts val="2940"/>
                </a:lnSpc>
              </a:pPr>
              <a:r>
                <a:rPr lang="en-US" sz="2100" spc="315">
                  <a:solidFill>
                    <a:srgbClr val="3231B1"/>
                  </a:solidFill>
                  <a:latin typeface="Open Sauce"/>
                </a:rPr>
                <a:t>BĒRNU PALIATĪVĀS APRŪPES BŪTĪBA IR IETVERTA TĀS DEFINĪCIJĀ:</a:t>
              </a:r>
            </a:p>
          </p:txBody>
        </p:sp>
      </p:grpSp>
      <p:sp>
        <p:nvSpPr>
          <p:cNvPr id="10" name="TextBox 10"/>
          <p:cNvSpPr txBox="1"/>
          <p:nvPr/>
        </p:nvSpPr>
        <p:spPr>
          <a:xfrm>
            <a:off x="9048750" y="8109576"/>
            <a:ext cx="8975967" cy="982980"/>
          </a:xfrm>
          <a:prstGeom prst="rect">
            <a:avLst/>
          </a:prstGeom>
        </p:spPr>
        <p:txBody>
          <a:bodyPr lIns="0" tIns="0" rIns="0" bIns="0" rtlCol="0" anchor="t">
            <a:spAutoFit/>
          </a:bodyPr>
          <a:lstStyle/>
          <a:p>
            <a:pPr algn="l">
              <a:lnSpc>
                <a:spcPts val="3960"/>
              </a:lnSpc>
            </a:pPr>
            <a:r>
              <a:rPr lang="en-US" sz="3000">
                <a:solidFill>
                  <a:srgbClr val="230871"/>
                </a:solidFill>
                <a:latin typeface="Open Sauce Bold"/>
              </a:rPr>
              <a:t>Pieaugušo paliatīva aprūpe arī neaprobežojas ar hospis aprūpi jeb terminālo periodu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0871"/>
        </a:solidFill>
        <a:effectLst/>
      </p:bgPr>
    </p:bg>
    <p:spTree>
      <p:nvGrpSpPr>
        <p:cNvPr id="1" name=""/>
        <p:cNvGrpSpPr/>
        <p:nvPr/>
      </p:nvGrpSpPr>
      <p:grpSpPr>
        <a:xfrm>
          <a:off x="0" y="0"/>
          <a:ext cx="0" cy="0"/>
          <a:chOff x="0" y="0"/>
          <a:chExt cx="0" cy="0"/>
        </a:xfrm>
      </p:grpSpPr>
      <p:sp>
        <p:nvSpPr>
          <p:cNvPr id="2" name="TextBox 2"/>
          <p:cNvSpPr txBox="1"/>
          <p:nvPr/>
        </p:nvSpPr>
        <p:spPr>
          <a:xfrm>
            <a:off x="2888910" y="1114425"/>
            <a:ext cx="12510179" cy="1490091"/>
          </a:xfrm>
          <a:prstGeom prst="rect">
            <a:avLst/>
          </a:prstGeom>
        </p:spPr>
        <p:txBody>
          <a:bodyPr lIns="0" tIns="0" rIns="0" bIns="0" rtlCol="0" anchor="t">
            <a:spAutoFit/>
          </a:bodyPr>
          <a:lstStyle/>
          <a:p>
            <a:pPr algn="ctr">
              <a:lnSpc>
                <a:spcPts val="5712"/>
              </a:lnSpc>
            </a:pPr>
            <a:r>
              <a:rPr lang="en-US" sz="5600" spc="56">
                <a:solidFill>
                  <a:srgbClr val="FFFFFF"/>
                </a:solidFill>
                <a:latin typeface="Open Sauce"/>
              </a:rPr>
              <a:t>Paliatīvās aprūpes kabineta pacientu grupas:</a:t>
            </a:r>
          </a:p>
        </p:txBody>
      </p:sp>
      <p:sp>
        <p:nvSpPr>
          <p:cNvPr id="3" name="TextBox 3"/>
          <p:cNvSpPr txBox="1"/>
          <p:nvPr/>
        </p:nvSpPr>
        <p:spPr>
          <a:xfrm>
            <a:off x="2482605" y="3751651"/>
            <a:ext cx="13634614" cy="2971800"/>
          </a:xfrm>
          <a:prstGeom prst="rect">
            <a:avLst/>
          </a:prstGeom>
        </p:spPr>
        <p:txBody>
          <a:bodyPr lIns="0" tIns="0" rIns="0" bIns="0" rtlCol="0" anchor="t">
            <a:spAutoFit/>
          </a:bodyPr>
          <a:lstStyle/>
          <a:p>
            <a:pPr marL="647700" lvl="1" indent="-323850">
              <a:lnSpc>
                <a:spcPts val="3900"/>
              </a:lnSpc>
              <a:buFont typeface="Arial"/>
              <a:buChar char="•"/>
            </a:pPr>
            <a:r>
              <a:rPr lang="en-US" sz="3000">
                <a:solidFill>
                  <a:srgbClr val="FFDE59"/>
                </a:solidFill>
                <a:latin typeface="Open Sauce Bold"/>
              </a:rPr>
              <a:t>Hospis</a:t>
            </a:r>
            <a:r>
              <a:rPr lang="en-US" sz="3000">
                <a:solidFill>
                  <a:srgbClr val="FFFFFF"/>
                </a:solidFill>
                <a:latin typeface="Open Sauce"/>
              </a:rPr>
              <a:t> tipa pacienti (bērni, pieaugušie) – reti, pārsvarā onkoloģiskie pacienti ar pēkšņi pasliktinājušos veselības stāvokli, kuri vel nav tikuši Pieaugušo paliatīvās aprūpes uzraudzībā un kuriem ir komunikatīvas/kooperācijas/tehniskas problēmas</a:t>
            </a:r>
          </a:p>
          <a:p>
            <a:pPr marL="647700" lvl="1" indent="-323850">
              <a:lnSpc>
                <a:spcPts val="3900"/>
              </a:lnSpc>
              <a:buFont typeface="Arial"/>
              <a:buChar char="•"/>
            </a:pPr>
            <a:r>
              <a:rPr lang="en-US" sz="3000">
                <a:solidFill>
                  <a:srgbClr val="FFFFFF"/>
                </a:solidFill>
                <a:latin typeface="Open Sauce"/>
              </a:rPr>
              <a:t>Pacienti ar </a:t>
            </a:r>
            <a:r>
              <a:rPr lang="en-US" sz="3000">
                <a:solidFill>
                  <a:srgbClr val="FFDE59"/>
                </a:solidFill>
                <a:latin typeface="Open Sauce Bold"/>
              </a:rPr>
              <a:t>dzīvildzi ietekmējošām slimībām</a:t>
            </a:r>
          </a:p>
          <a:p>
            <a:pPr marL="647700" lvl="1" indent="-323850" algn="l">
              <a:lnSpc>
                <a:spcPts val="3900"/>
              </a:lnSpc>
              <a:buFont typeface="Arial"/>
              <a:buChar char="•"/>
            </a:pPr>
            <a:r>
              <a:rPr lang="en-US" sz="3000">
                <a:solidFill>
                  <a:srgbClr val="FFFFFF"/>
                </a:solidFill>
                <a:latin typeface="Open Sauce"/>
              </a:rPr>
              <a:t>Pacienti ar </a:t>
            </a:r>
            <a:r>
              <a:rPr lang="en-US" sz="3000">
                <a:solidFill>
                  <a:srgbClr val="FFDE59"/>
                </a:solidFill>
                <a:latin typeface="Open Sauce Bold"/>
              </a:rPr>
              <a:t>dzīvību apdraudošām slimībām</a:t>
            </a:r>
          </a:p>
        </p:txBody>
      </p:sp>
      <p:grpSp>
        <p:nvGrpSpPr>
          <p:cNvPr id="4" name="Group 4"/>
          <p:cNvGrpSpPr/>
          <p:nvPr/>
        </p:nvGrpSpPr>
        <p:grpSpPr>
          <a:xfrm>
            <a:off x="1339436" y="3789751"/>
            <a:ext cx="891259" cy="773587"/>
            <a:chOff x="0" y="0"/>
            <a:chExt cx="1188346" cy="1031450"/>
          </a:xfrm>
        </p:grpSpPr>
        <p:grpSp>
          <p:nvGrpSpPr>
            <p:cNvPr id="5" name="Group 5"/>
            <p:cNvGrpSpPr/>
            <p:nvPr/>
          </p:nvGrpSpPr>
          <p:grpSpPr>
            <a:xfrm>
              <a:off x="0" y="0"/>
              <a:ext cx="1031450" cy="103145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7" name="Freeform 7"/>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TextBox 8"/>
          <p:cNvSpPr txBox="1"/>
          <p:nvPr/>
        </p:nvSpPr>
        <p:spPr>
          <a:xfrm>
            <a:off x="3074088" y="7277100"/>
            <a:ext cx="12851299" cy="1981200"/>
          </a:xfrm>
          <a:prstGeom prst="rect">
            <a:avLst/>
          </a:prstGeom>
        </p:spPr>
        <p:txBody>
          <a:bodyPr lIns="0" tIns="0" rIns="0" bIns="0" rtlCol="0" anchor="t">
            <a:spAutoFit/>
          </a:bodyPr>
          <a:lstStyle/>
          <a:p>
            <a:pPr algn="l">
              <a:lnSpc>
                <a:spcPts val="3900"/>
              </a:lnSpc>
            </a:pPr>
            <a:r>
              <a:rPr lang="en-US" sz="3000">
                <a:solidFill>
                  <a:srgbClr val="FFDE59"/>
                </a:solidFill>
                <a:latin typeface="Open Sauce Bold"/>
              </a:rPr>
              <a:t>Daudzi pacienti ir pacienti ar retām slimībām, pārsvarā bērni, kuriem nepieciešama koordinējoša un atbalstoša aprūpe maksimāli tuvu dzīvesvietai līdz vecāki iemācās sniegt aprūpi patstāvīgi un sapratīs un pieņems jaunus izaicinājumus.</a:t>
            </a:r>
          </a:p>
        </p:txBody>
      </p:sp>
      <p:grpSp>
        <p:nvGrpSpPr>
          <p:cNvPr id="9" name="Group 9"/>
          <p:cNvGrpSpPr/>
          <p:nvPr/>
        </p:nvGrpSpPr>
        <p:grpSpPr>
          <a:xfrm>
            <a:off x="1339436" y="7315200"/>
            <a:ext cx="891259" cy="773587"/>
            <a:chOff x="0" y="0"/>
            <a:chExt cx="1188346" cy="1031450"/>
          </a:xfrm>
        </p:grpSpPr>
        <p:grpSp>
          <p:nvGrpSpPr>
            <p:cNvPr id="10" name="Group 10"/>
            <p:cNvGrpSpPr/>
            <p:nvPr/>
          </p:nvGrpSpPr>
          <p:grpSpPr>
            <a:xfrm>
              <a:off x="0" y="0"/>
              <a:ext cx="1031450" cy="10314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231B1"/>
              </a:solidFill>
            </p:spPr>
          </p:sp>
        </p:grpSp>
        <p:sp>
          <p:nvSpPr>
            <p:cNvPr id="12" name="Freeform 12"/>
            <p:cNvSpPr/>
            <p:nvPr/>
          </p:nvSpPr>
          <p:spPr>
            <a:xfrm rot="-5400000" flipH="1">
              <a:off x="620553" y="231828"/>
              <a:ext cx="567793" cy="567793"/>
            </a:xfrm>
            <a:custGeom>
              <a:avLst/>
              <a:gdLst/>
              <a:ahLst/>
              <a:cxnLst/>
              <a:rect l="l" t="t" r="r" b="b"/>
              <a:pathLst>
                <a:path w="567793" h="567793">
                  <a:moveTo>
                    <a:pt x="567793" y="0"/>
                  </a:moveTo>
                  <a:lnTo>
                    <a:pt x="0" y="0"/>
                  </a:lnTo>
                  <a:lnTo>
                    <a:pt x="0" y="567793"/>
                  </a:lnTo>
                  <a:lnTo>
                    <a:pt x="567793" y="567793"/>
                  </a:lnTo>
                  <a:lnTo>
                    <a:pt x="567793" y="0"/>
                  </a:lnTo>
                  <a:close/>
                </a:path>
              </a:pathLst>
            </a:custGeom>
            <a:blipFill>
              <a:blip r:embed="rId2">
                <a:extLst>
                  <a:ext uri="{96DAC541-7B7A-43D3-8B79-37D633B846F1}">
                    <asvg:svgBlip xmlns:asvg="http://schemas.microsoft.com/office/drawing/2016/SVG/main" r:embed="rId3"/>
                  </a:ext>
                </a:extLst>
              </a:blip>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97342" y="1028700"/>
            <a:ext cx="8635691" cy="6217626"/>
            <a:chOff x="0" y="0"/>
            <a:chExt cx="11514255" cy="8290168"/>
          </a:xfrm>
        </p:grpSpPr>
        <p:sp>
          <p:nvSpPr>
            <p:cNvPr id="3" name="TextBox 3"/>
            <p:cNvSpPr txBox="1"/>
            <p:nvPr/>
          </p:nvSpPr>
          <p:spPr>
            <a:xfrm>
              <a:off x="30651" y="28575"/>
              <a:ext cx="11483604" cy="1270212"/>
            </a:xfrm>
            <a:prstGeom prst="rect">
              <a:avLst/>
            </a:prstGeom>
          </p:spPr>
          <p:txBody>
            <a:bodyPr lIns="0" tIns="0" rIns="0" bIns="0" rtlCol="0" anchor="t">
              <a:spAutoFit/>
            </a:bodyPr>
            <a:lstStyle/>
            <a:p>
              <a:pPr algn="l">
                <a:lnSpc>
                  <a:spcPts val="7359"/>
                </a:lnSpc>
              </a:pPr>
              <a:r>
                <a:rPr lang="en-US" sz="6400" spc="64">
                  <a:solidFill>
                    <a:srgbClr val="3231B1"/>
                  </a:solidFill>
                  <a:latin typeface="Open Sauce Heavy"/>
                </a:rPr>
                <a:t>Liepājas komanda</a:t>
              </a:r>
            </a:p>
          </p:txBody>
        </p:sp>
        <p:sp>
          <p:nvSpPr>
            <p:cNvPr id="4" name="TextBox 4"/>
            <p:cNvSpPr txBox="1"/>
            <p:nvPr/>
          </p:nvSpPr>
          <p:spPr>
            <a:xfrm>
              <a:off x="0" y="1939432"/>
              <a:ext cx="11514255" cy="1209887"/>
            </a:xfrm>
            <a:prstGeom prst="rect">
              <a:avLst/>
            </a:prstGeom>
          </p:spPr>
          <p:txBody>
            <a:bodyPr lIns="0" tIns="0" rIns="0" bIns="0" rtlCol="0" anchor="t">
              <a:spAutoFit/>
            </a:bodyPr>
            <a:lstStyle/>
            <a:p>
              <a:pPr>
                <a:lnSpc>
                  <a:spcPts val="3639"/>
                </a:lnSpc>
              </a:pPr>
              <a:r>
                <a:rPr lang="en-US" sz="2799">
                  <a:solidFill>
                    <a:srgbClr val="230871"/>
                  </a:solidFill>
                  <a:latin typeface="Open Sauce Bold"/>
                </a:rPr>
                <a:t>Paliatīvās aprūpes komanda – </a:t>
              </a:r>
            </a:p>
            <a:p>
              <a:pPr algn="l">
                <a:lnSpc>
                  <a:spcPts val="3640"/>
                </a:lnSpc>
              </a:pPr>
              <a:r>
                <a:rPr lang="en-US" sz="2800">
                  <a:solidFill>
                    <a:srgbClr val="230871"/>
                  </a:solidFill>
                  <a:latin typeface="Open Sauce Bold"/>
                </a:rPr>
                <a:t>nav tikai PA kabinets:</a:t>
              </a:r>
            </a:p>
          </p:txBody>
        </p:sp>
        <p:sp>
          <p:nvSpPr>
            <p:cNvPr id="5" name="TextBox 5"/>
            <p:cNvSpPr txBox="1"/>
            <p:nvPr/>
          </p:nvSpPr>
          <p:spPr>
            <a:xfrm>
              <a:off x="0" y="3728326"/>
              <a:ext cx="11514255" cy="4561842"/>
            </a:xfrm>
            <a:prstGeom prst="rect">
              <a:avLst/>
            </a:prstGeom>
          </p:spPr>
          <p:txBody>
            <a:bodyPr lIns="0" tIns="0" rIns="0" bIns="0" rtlCol="0" anchor="t">
              <a:spAutoFit/>
            </a:bodyPr>
            <a:lstStyle/>
            <a:p>
              <a:pPr marL="798820" lvl="1" indent="-399410">
                <a:lnSpc>
                  <a:spcPts val="5549"/>
                </a:lnSpc>
                <a:buFont typeface="Arial"/>
                <a:buChar char="•"/>
              </a:pPr>
              <a:r>
                <a:rPr lang="en-US" sz="3699">
                  <a:solidFill>
                    <a:srgbClr val="230871"/>
                  </a:solidFill>
                  <a:latin typeface="Open Sauce"/>
                </a:rPr>
                <a:t>ārsts pediatrs</a:t>
              </a:r>
            </a:p>
            <a:p>
              <a:pPr marL="798820" lvl="1" indent="-399410">
                <a:lnSpc>
                  <a:spcPts val="5549"/>
                </a:lnSpc>
                <a:buFont typeface="Arial"/>
                <a:buChar char="•"/>
              </a:pPr>
              <a:r>
                <a:rPr lang="en-US" sz="3699">
                  <a:solidFill>
                    <a:srgbClr val="230871"/>
                  </a:solidFill>
                  <a:latin typeface="Open Sauce"/>
                </a:rPr>
                <a:t>māsa </a:t>
              </a:r>
            </a:p>
            <a:p>
              <a:pPr marL="798820" lvl="1" indent="-399410">
                <a:lnSpc>
                  <a:spcPts val="5549"/>
                </a:lnSpc>
                <a:buFont typeface="Arial"/>
                <a:buChar char="•"/>
              </a:pPr>
              <a:r>
                <a:rPr lang="en-US" sz="3699">
                  <a:solidFill>
                    <a:srgbClr val="230871"/>
                  </a:solidFill>
                  <a:latin typeface="Open Sauce"/>
                </a:rPr>
                <a:t>psihologs un psihoterapeits</a:t>
              </a:r>
            </a:p>
            <a:p>
              <a:pPr marL="798820" lvl="1" indent="-399410">
                <a:lnSpc>
                  <a:spcPts val="5549"/>
                </a:lnSpc>
                <a:buFont typeface="Arial"/>
                <a:buChar char="•"/>
              </a:pPr>
              <a:r>
                <a:rPr lang="en-US" sz="3699">
                  <a:solidFill>
                    <a:srgbClr val="230871"/>
                  </a:solidFill>
                  <a:latin typeface="Open Sauce"/>
                </a:rPr>
                <a:t>3 kapelāni</a:t>
              </a:r>
            </a:p>
            <a:p>
              <a:pPr marL="798820" lvl="1" indent="-399410" algn="l">
                <a:lnSpc>
                  <a:spcPts val="5549"/>
                </a:lnSpc>
                <a:buFont typeface="Arial"/>
                <a:buChar char="•"/>
              </a:pPr>
              <a:r>
                <a:rPr lang="en-US" sz="3699">
                  <a:solidFill>
                    <a:srgbClr val="230871"/>
                  </a:solidFill>
                  <a:latin typeface="Open Sauce"/>
                </a:rPr>
                <a:t>5 sociālie darbinieki</a:t>
              </a:r>
            </a:p>
          </p:txBody>
        </p:sp>
      </p:grpSp>
      <p:grpSp>
        <p:nvGrpSpPr>
          <p:cNvPr id="6" name="Group 6"/>
          <p:cNvGrpSpPr/>
          <p:nvPr/>
        </p:nvGrpSpPr>
        <p:grpSpPr>
          <a:xfrm>
            <a:off x="16511012" y="805134"/>
            <a:ext cx="3329692" cy="332969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8" name="Freeform 8"/>
          <p:cNvSpPr/>
          <p:nvPr/>
        </p:nvSpPr>
        <p:spPr>
          <a:xfrm flipH="1">
            <a:off x="14138095" y="6253227"/>
            <a:ext cx="1986198" cy="1986198"/>
          </a:xfrm>
          <a:custGeom>
            <a:avLst/>
            <a:gdLst/>
            <a:ahLst/>
            <a:cxnLst/>
            <a:rect l="l" t="t" r="r" b="b"/>
            <a:pathLst>
              <a:path w="1986198" h="1986198">
                <a:moveTo>
                  <a:pt x="1986198" y="0"/>
                </a:moveTo>
                <a:lnTo>
                  <a:pt x="0" y="0"/>
                </a:lnTo>
                <a:lnTo>
                  <a:pt x="0" y="1986198"/>
                </a:lnTo>
                <a:lnTo>
                  <a:pt x="1986198" y="1986198"/>
                </a:lnTo>
                <a:lnTo>
                  <a:pt x="198619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0" y="-461168"/>
            <a:ext cx="6738420" cy="11676910"/>
          </a:xfrm>
          <a:custGeom>
            <a:avLst/>
            <a:gdLst/>
            <a:ahLst/>
            <a:cxnLst/>
            <a:rect l="l" t="t" r="r" b="b"/>
            <a:pathLst>
              <a:path w="6738420" h="11676910">
                <a:moveTo>
                  <a:pt x="0" y="0"/>
                </a:moveTo>
                <a:lnTo>
                  <a:pt x="6738420" y="0"/>
                </a:lnTo>
                <a:lnTo>
                  <a:pt x="6738420" y="11676910"/>
                </a:lnTo>
                <a:lnTo>
                  <a:pt x="0" y="11676910"/>
                </a:lnTo>
                <a:lnTo>
                  <a:pt x="0" y="0"/>
                </a:lnTo>
                <a:close/>
              </a:path>
            </a:pathLst>
          </a:custGeom>
          <a:blipFill>
            <a:blip r:embed="rId4"/>
            <a:stretch>
              <a:fillRect l="-15183" r="-17063"/>
            </a:stretch>
          </a:blipFill>
        </p:spPr>
      </p:sp>
      <p:sp>
        <p:nvSpPr>
          <p:cNvPr id="10" name="Freeform 10"/>
          <p:cNvSpPr/>
          <p:nvPr/>
        </p:nvSpPr>
        <p:spPr>
          <a:xfrm>
            <a:off x="5725481" y="4870818"/>
            <a:ext cx="2025877" cy="1012939"/>
          </a:xfrm>
          <a:custGeom>
            <a:avLst/>
            <a:gdLst/>
            <a:ahLst/>
            <a:cxnLst/>
            <a:rect l="l" t="t" r="r" b="b"/>
            <a:pathLst>
              <a:path w="2025877" h="1012939">
                <a:moveTo>
                  <a:pt x="0" y="0"/>
                </a:moveTo>
                <a:lnTo>
                  <a:pt x="2025877" y="0"/>
                </a:lnTo>
                <a:lnTo>
                  <a:pt x="2025877" y="1012938"/>
                </a:lnTo>
                <a:lnTo>
                  <a:pt x="0" y="10129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8197342" y="7724599"/>
            <a:ext cx="9514922" cy="2059307"/>
          </a:xfrm>
          <a:prstGeom prst="rect">
            <a:avLst/>
          </a:prstGeom>
        </p:spPr>
        <p:txBody>
          <a:bodyPr lIns="0" tIns="0" rIns="0" bIns="0" rtlCol="0" anchor="t">
            <a:spAutoFit/>
          </a:bodyPr>
          <a:lstStyle/>
          <a:p>
            <a:pPr>
              <a:lnSpc>
                <a:spcPts val="5549"/>
              </a:lnSpc>
            </a:pPr>
            <a:r>
              <a:rPr lang="en-US" sz="3699">
                <a:solidFill>
                  <a:srgbClr val="230871"/>
                </a:solidFill>
                <a:latin typeface="Open Sauce"/>
              </a:rPr>
              <a:t>Liepājas komanda apkalpo </a:t>
            </a:r>
          </a:p>
          <a:p>
            <a:pPr>
              <a:lnSpc>
                <a:spcPts val="5549"/>
              </a:lnSpc>
            </a:pPr>
            <a:r>
              <a:rPr lang="en-US" sz="3699">
                <a:solidFill>
                  <a:srgbClr val="230871"/>
                </a:solidFill>
                <a:latin typeface="Open Sauce"/>
              </a:rPr>
              <a:t>~148 bērnus un viņu ģimenes locekļus.</a:t>
            </a:r>
          </a:p>
          <a:p>
            <a:pPr algn="l">
              <a:lnSpc>
                <a:spcPts val="5549"/>
              </a:lnSpc>
            </a:pPr>
            <a:endParaRPr lang="en-US" sz="3699">
              <a:solidFill>
                <a:srgbClr val="230871"/>
              </a:solidFill>
              <a:latin typeface="Open Sau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486016" y="9463926"/>
            <a:ext cx="4904335" cy="2452167"/>
          </a:xfrm>
          <a:custGeom>
            <a:avLst/>
            <a:gdLst/>
            <a:ahLst/>
            <a:cxnLst/>
            <a:rect l="l" t="t" r="r" b="b"/>
            <a:pathLst>
              <a:path w="4904335" h="2452167">
                <a:moveTo>
                  <a:pt x="0" y="0"/>
                </a:moveTo>
                <a:lnTo>
                  <a:pt x="4904334" y="0"/>
                </a:lnTo>
                <a:lnTo>
                  <a:pt x="4904334" y="2452167"/>
                </a:lnTo>
                <a:lnTo>
                  <a:pt x="0" y="2452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759284" y="663296"/>
            <a:ext cx="2500016" cy="1250008"/>
          </a:xfrm>
          <a:custGeom>
            <a:avLst/>
            <a:gdLst/>
            <a:ahLst/>
            <a:cxnLst/>
            <a:rect l="l" t="t" r="r" b="b"/>
            <a:pathLst>
              <a:path w="2500016" h="1250008">
                <a:moveTo>
                  <a:pt x="0" y="0"/>
                </a:moveTo>
                <a:lnTo>
                  <a:pt x="2500016" y="0"/>
                </a:lnTo>
                <a:lnTo>
                  <a:pt x="2500016" y="1250008"/>
                </a:lnTo>
                <a:lnTo>
                  <a:pt x="0" y="1250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864056" y="1028700"/>
            <a:ext cx="6626301" cy="8229600"/>
          </a:xfrm>
          <a:custGeom>
            <a:avLst/>
            <a:gdLst/>
            <a:ahLst/>
            <a:cxnLst/>
            <a:rect l="l" t="t" r="r" b="b"/>
            <a:pathLst>
              <a:path w="6626301" h="8229600">
                <a:moveTo>
                  <a:pt x="0" y="0"/>
                </a:moveTo>
                <a:lnTo>
                  <a:pt x="6626301" y="0"/>
                </a:lnTo>
                <a:lnTo>
                  <a:pt x="6626301" y="8229600"/>
                </a:lnTo>
                <a:lnTo>
                  <a:pt x="0" y="8229600"/>
                </a:lnTo>
                <a:lnTo>
                  <a:pt x="0" y="0"/>
                </a:lnTo>
                <a:close/>
              </a:path>
            </a:pathLst>
          </a:custGeom>
          <a:blipFill>
            <a:blip r:embed="rId6"/>
            <a:stretch>
              <a:fillRect l="-34269" t="-9020" r="-68829"/>
            </a:stretch>
          </a:blipFill>
        </p:spPr>
      </p:sp>
      <p:grpSp>
        <p:nvGrpSpPr>
          <p:cNvPr id="5" name="Group 5"/>
          <p:cNvGrpSpPr/>
          <p:nvPr/>
        </p:nvGrpSpPr>
        <p:grpSpPr>
          <a:xfrm>
            <a:off x="16298848" y="1452905"/>
            <a:ext cx="571694" cy="57169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0871"/>
            </a:solidFill>
          </p:spPr>
        </p:sp>
      </p:grpSp>
      <p:sp>
        <p:nvSpPr>
          <p:cNvPr id="7" name="Freeform 7"/>
          <p:cNvSpPr/>
          <p:nvPr/>
        </p:nvSpPr>
        <p:spPr>
          <a:xfrm>
            <a:off x="1864056" y="1028700"/>
            <a:ext cx="6613141" cy="8229600"/>
          </a:xfrm>
          <a:custGeom>
            <a:avLst/>
            <a:gdLst/>
            <a:ahLst/>
            <a:cxnLst/>
            <a:rect l="l" t="t" r="r" b="b"/>
            <a:pathLst>
              <a:path w="6613141" h="8229600">
                <a:moveTo>
                  <a:pt x="0" y="0"/>
                </a:moveTo>
                <a:lnTo>
                  <a:pt x="6613141" y="0"/>
                </a:lnTo>
                <a:lnTo>
                  <a:pt x="6613141" y="8229600"/>
                </a:lnTo>
                <a:lnTo>
                  <a:pt x="0" y="8229600"/>
                </a:lnTo>
                <a:lnTo>
                  <a:pt x="0" y="0"/>
                </a:lnTo>
                <a:close/>
              </a:path>
            </a:pathLst>
          </a:custGeom>
          <a:blipFill>
            <a:blip r:embed="rId7"/>
            <a:stretch>
              <a:fillRect l="-18855" r="-67926"/>
            </a:stretch>
          </a:blipFill>
        </p:spPr>
      </p:sp>
      <p:grpSp>
        <p:nvGrpSpPr>
          <p:cNvPr id="8" name="Group 8"/>
          <p:cNvGrpSpPr/>
          <p:nvPr/>
        </p:nvGrpSpPr>
        <p:grpSpPr>
          <a:xfrm>
            <a:off x="10075834" y="2143335"/>
            <a:ext cx="6666819" cy="5626957"/>
            <a:chOff x="0" y="0"/>
            <a:chExt cx="8889092" cy="7502610"/>
          </a:xfrm>
        </p:grpSpPr>
        <p:sp>
          <p:nvSpPr>
            <p:cNvPr id="9" name="TextBox 9"/>
            <p:cNvSpPr txBox="1"/>
            <p:nvPr/>
          </p:nvSpPr>
          <p:spPr>
            <a:xfrm>
              <a:off x="0" y="28575"/>
              <a:ext cx="8889092" cy="2514812"/>
            </a:xfrm>
            <a:prstGeom prst="rect">
              <a:avLst/>
            </a:prstGeom>
          </p:spPr>
          <p:txBody>
            <a:bodyPr lIns="0" tIns="0" rIns="0" bIns="0" rtlCol="0" anchor="t">
              <a:spAutoFit/>
            </a:bodyPr>
            <a:lstStyle/>
            <a:p>
              <a:pPr>
                <a:lnSpc>
                  <a:spcPts val="7359"/>
                </a:lnSpc>
              </a:pPr>
              <a:r>
                <a:rPr lang="en-US" sz="6399" spc="63">
                  <a:solidFill>
                    <a:srgbClr val="3231B1"/>
                  </a:solidFill>
                  <a:latin typeface="Open Sauce Heavy"/>
                </a:rPr>
                <a:t>Psihologs – </a:t>
              </a:r>
            </a:p>
            <a:p>
              <a:pPr algn="l">
                <a:lnSpc>
                  <a:spcPts val="7359"/>
                </a:lnSpc>
              </a:pPr>
              <a:r>
                <a:rPr lang="en-US" sz="6400" spc="64">
                  <a:solidFill>
                    <a:srgbClr val="3231B1"/>
                  </a:solidFill>
                  <a:latin typeface="Open Sauce Heavy"/>
                </a:rPr>
                <a:t>0.5 slodze</a:t>
              </a:r>
            </a:p>
          </p:txBody>
        </p:sp>
        <p:sp>
          <p:nvSpPr>
            <p:cNvPr id="10" name="TextBox 10"/>
            <p:cNvSpPr txBox="1"/>
            <p:nvPr/>
          </p:nvSpPr>
          <p:spPr>
            <a:xfrm>
              <a:off x="0" y="3082395"/>
              <a:ext cx="7997803" cy="1673860"/>
            </a:xfrm>
            <a:prstGeom prst="rect">
              <a:avLst/>
            </a:prstGeom>
          </p:spPr>
          <p:txBody>
            <a:bodyPr lIns="0" tIns="0" rIns="0" bIns="0" rtlCol="0" anchor="t">
              <a:spAutoFit/>
            </a:bodyPr>
            <a:lstStyle/>
            <a:p>
              <a:pPr>
                <a:lnSpc>
                  <a:spcPts val="5069"/>
                </a:lnSpc>
              </a:pPr>
              <a:r>
                <a:rPr lang="en-US" sz="3899">
                  <a:solidFill>
                    <a:srgbClr val="230871"/>
                  </a:solidFill>
                  <a:latin typeface="Open Sauce Bold"/>
                </a:rPr>
                <a:t>Slodze - 862.28 eiro.</a:t>
              </a:r>
            </a:p>
            <a:p>
              <a:pPr algn="l">
                <a:lnSpc>
                  <a:spcPts val="5069"/>
                </a:lnSpc>
              </a:pPr>
              <a:r>
                <a:rPr lang="en-US" sz="3899">
                  <a:solidFill>
                    <a:srgbClr val="230871"/>
                  </a:solidFill>
                  <a:latin typeface="Open Sauce Bold"/>
                </a:rPr>
                <a:t>0.5 slodze ir 431.14 eiro</a:t>
              </a:r>
            </a:p>
          </p:txBody>
        </p:sp>
        <p:sp>
          <p:nvSpPr>
            <p:cNvPr id="11" name="TextBox 11"/>
            <p:cNvSpPr txBox="1"/>
            <p:nvPr/>
          </p:nvSpPr>
          <p:spPr>
            <a:xfrm>
              <a:off x="0" y="5250900"/>
              <a:ext cx="7987518" cy="2251710"/>
            </a:xfrm>
            <a:prstGeom prst="rect">
              <a:avLst/>
            </a:prstGeom>
          </p:spPr>
          <p:txBody>
            <a:bodyPr lIns="0" tIns="0" rIns="0" bIns="0" rtlCol="0" anchor="t">
              <a:spAutoFit/>
            </a:bodyPr>
            <a:lstStyle/>
            <a:p>
              <a:pPr>
                <a:lnSpc>
                  <a:spcPts val="2700"/>
                </a:lnSpc>
              </a:pPr>
              <a:r>
                <a:rPr lang="en-US" sz="1800">
                  <a:solidFill>
                    <a:srgbClr val="230871"/>
                  </a:solidFill>
                  <a:latin typeface="Open Sauce"/>
                </a:rPr>
                <a:t>Pirmsskolas psihologa darba slodze nedēļā ir 36 stundas ( no 01.09.2023), līdz ar to pusslodze – 18 stundas. Mēnesī aptuveni 71 stunda. Līdz ar to stundas samaksa psihologam paliatīvajā palīdzībā ir 6.15 eiro </a:t>
              </a:r>
            </a:p>
            <a:p>
              <a:pPr algn="l">
                <a:lnSpc>
                  <a:spcPts val="2700"/>
                </a:lnSpc>
              </a:pPr>
              <a:endParaRPr lang="en-US" sz="1800">
                <a:solidFill>
                  <a:srgbClr val="230871"/>
                </a:solidFill>
                <a:latin typeface="Open Sauce"/>
              </a:endParaRPr>
            </a:p>
          </p:txBody>
        </p:sp>
      </p:grpSp>
      <p:sp>
        <p:nvSpPr>
          <p:cNvPr id="12" name="Freeform 12"/>
          <p:cNvSpPr/>
          <p:nvPr/>
        </p:nvSpPr>
        <p:spPr>
          <a:xfrm rot="5400000" flipH="1">
            <a:off x="826035" y="875283"/>
            <a:ext cx="2076042" cy="2076042"/>
          </a:xfrm>
          <a:custGeom>
            <a:avLst/>
            <a:gdLst/>
            <a:ahLst/>
            <a:cxnLst/>
            <a:rect l="l" t="t" r="r" b="b"/>
            <a:pathLst>
              <a:path w="2076042" h="2076042">
                <a:moveTo>
                  <a:pt x="2076042" y="0"/>
                </a:moveTo>
                <a:lnTo>
                  <a:pt x="0" y="0"/>
                </a:lnTo>
                <a:lnTo>
                  <a:pt x="0" y="2076042"/>
                </a:lnTo>
                <a:lnTo>
                  <a:pt x="2076042" y="2076042"/>
                </a:lnTo>
                <a:lnTo>
                  <a:pt x="2076042"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flipH="1">
            <a:off x="10821874" y="1485248"/>
            <a:ext cx="5910993" cy="7316505"/>
          </a:xfrm>
          <a:custGeom>
            <a:avLst/>
            <a:gdLst/>
            <a:ahLst/>
            <a:cxnLst/>
            <a:rect l="l" t="t" r="r" b="b"/>
            <a:pathLst>
              <a:path w="5910993" h="7316505">
                <a:moveTo>
                  <a:pt x="5910993" y="0"/>
                </a:moveTo>
                <a:lnTo>
                  <a:pt x="0" y="0"/>
                </a:lnTo>
                <a:lnTo>
                  <a:pt x="0" y="7316504"/>
                </a:lnTo>
                <a:lnTo>
                  <a:pt x="5910993" y="7316504"/>
                </a:lnTo>
                <a:lnTo>
                  <a:pt x="5910993" y="0"/>
                </a:lnTo>
                <a:close/>
              </a:path>
            </a:pathLst>
          </a:custGeom>
          <a:blipFill>
            <a:blip r:embed="rId2"/>
            <a:stretch>
              <a:fillRect l="-24283" t="-16723" r="-135" b="-34054"/>
            </a:stretch>
          </a:blipFill>
        </p:spPr>
      </p:sp>
      <p:grpSp>
        <p:nvGrpSpPr>
          <p:cNvPr id="3" name="Group 3"/>
          <p:cNvGrpSpPr/>
          <p:nvPr/>
        </p:nvGrpSpPr>
        <p:grpSpPr>
          <a:xfrm>
            <a:off x="-1093894" y="-1076562"/>
            <a:ext cx="3568927" cy="356892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5" name="Freeform 5"/>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3"/>
            <a:stretch>
              <a:fillRect b="-7719"/>
            </a:stretch>
          </a:blipFill>
        </p:spPr>
      </p:sp>
      <p:grpSp>
        <p:nvGrpSpPr>
          <p:cNvPr id="6" name="Group 6"/>
          <p:cNvGrpSpPr/>
          <p:nvPr/>
        </p:nvGrpSpPr>
        <p:grpSpPr>
          <a:xfrm>
            <a:off x="2819805" y="2609383"/>
            <a:ext cx="6324195" cy="5068234"/>
            <a:chOff x="0" y="0"/>
            <a:chExt cx="8432260" cy="6757646"/>
          </a:xfrm>
        </p:grpSpPr>
        <p:sp>
          <p:nvSpPr>
            <p:cNvPr id="7" name="TextBox 7"/>
            <p:cNvSpPr txBox="1"/>
            <p:nvPr/>
          </p:nvSpPr>
          <p:spPr>
            <a:xfrm>
              <a:off x="0" y="28575"/>
              <a:ext cx="8432260" cy="3759412"/>
            </a:xfrm>
            <a:prstGeom prst="rect">
              <a:avLst/>
            </a:prstGeom>
          </p:spPr>
          <p:txBody>
            <a:bodyPr lIns="0" tIns="0" rIns="0" bIns="0" rtlCol="0" anchor="t">
              <a:spAutoFit/>
            </a:bodyPr>
            <a:lstStyle/>
            <a:p>
              <a:pPr>
                <a:lnSpc>
                  <a:spcPts val="7359"/>
                </a:lnSpc>
              </a:pPr>
              <a:r>
                <a:rPr lang="en-US" sz="6399" spc="63">
                  <a:solidFill>
                    <a:srgbClr val="FFFFFF"/>
                  </a:solidFill>
                  <a:latin typeface="Open Sauce Heavy"/>
                </a:rPr>
                <a:t>mēnesī ir </a:t>
              </a:r>
            </a:p>
            <a:p>
              <a:pPr algn="l">
                <a:lnSpc>
                  <a:spcPts val="7359"/>
                </a:lnSpc>
              </a:pPr>
              <a:r>
                <a:rPr lang="en-US" sz="6400" spc="64">
                  <a:solidFill>
                    <a:srgbClr val="FFFFFF"/>
                  </a:solidFill>
                  <a:latin typeface="Open Sauce Heavy"/>
                </a:rPr>
                <a:t>no 11 līdz 76 konsultācijām</a:t>
              </a:r>
            </a:p>
          </p:txBody>
        </p:sp>
        <p:sp>
          <p:nvSpPr>
            <p:cNvPr id="8" name="TextBox 8"/>
            <p:cNvSpPr txBox="1"/>
            <p:nvPr/>
          </p:nvSpPr>
          <p:spPr>
            <a:xfrm>
              <a:off x="0" y="5357471"/>
              <a:ext cx="8432260" cy="1400175"/>
            </a:xfrm>
            <a:prstGeom prst="rect">
              <a:avLst/>
            </a:prstGeom>
          </p:spPr>
          <p:txBody>
            <a:bodyPr lIns="0" tIns="0" rIns="0" bIns="0" rtlCol="0" anchor="t">
              <a:spAutoFit/>
            </a:bodyPr>
            <a:lstStyle/>
            <a:p>
              <a:pPr algn="l">
                <a:lnSpc>
                  <a:spcPts val="9000"/>
                </a:lnSpc>
              </a:pPr>
              <a:r>
                <a:rPr lang="en-US" sz="6000">
                  <a:solidFill>
                    <a:srgbClr val="FFFFFF"/>
                  </a:solidFill>
                  <a:latin typeface="Open Sauce"/>
                </a:rPr>
                <a:t>2020. gads </a:t>
              </a:r>
            </a:p>
          </p:txBody>
        </p:sp>
      </p:grpSp>
      <p:sp>
        <p:nvSpPr>
          <p:cNvPr id="9" name="Freeform 9"/>
          <p:cNvSpPr/>
          <p:nvPr/>
        </p:nvSpPr>
        <p:spPr>
          <a:xfrm rot="-5400000">
            <a:off x="9808637" y="1829258"/>
            <a:ext cx="1326215" cy="1326215"/>
          </a:xfrm>
          <a:custGeom>
            <a:avLst/>
            <a:gdLst/>
            <a:ahLst/>
            <a:cxnLst/>
            <a:rect l="l" t="t" r="r" b="b"/>
            <a:pathLst>
              <a:path w="1326215" h="1326215">
                <a:moveTo>
                  <a:pt x="0" y="0"/>
                </a:moveTo>
                <a:lnTo>
                  <a:pt x="1326215" y="0"/>
                </a:lnTo>
                <a:lnTo>
                  <a:pt x="1326215" y="1326215"/>
                </a:lnTo>
                <a:lnTo>
                  <a:pt x="0" y="13262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flipH="1">
            <a:off x="14759071" y="6758071"/>
            <a:ext cx="3528929" cy="3528929"/>
          </a:xfrm>
          <a:custGeom>
            <a:avLst/>
            <a:gdLst/>
            <a:ahLst/>
            <a:cxnLst/>
            <a:rect l="l" t="t" r="r" b="b"/>
            <a:pathLst>
              <a:path w="3528929" h="3528929">
                <a:moveTo>
                  <a:pt x="3528929" y="0"/>
                </a:moveTo>
                <a:lnTo>
                  <a:pt x="0" y="0"/>
                </a:lnTo>
                <a:lnTo>
                  <a:pt x="0" y="3528929"/>
                </a:lnTo>
                <a:lnTo>
                  <a:pt x="3528929" y="3528929"/>
                </a:lnTo>
                <a:lnTo>
                  <a:pt x="3528929"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flipH="1">
            <a:off x="10821874" y="1485248"/>
            <a:ext cx="5910993" cy="7316505"/>
          </a:xfrm>
          <a:custGeom>
            <a:avLst/>
            <a:gdLst/>
            <a:ahLst/>
            <a:cxnLst/>
            <a:rect l="l" t="t" r="r" b="b"/>
            <a:pathLst>
              <a:path w="5910993" h="7316505">
                <a:moveTo>
                  <a:pt x="5910993" y="0"/>
                </a:moveTo>
                <a:lnTo>
                  <a:pt x="0" y="0"/>
                </a:lnTo>
                <a:lnTo>
                  <a:pt x="0" y="7316504"/>
                </a:lnTo>
                <a:lnTo>
                  <a:pt x="5910993" y="7316504"/>
                </a:lnTo>
                <a:lnTo>
                  <a:pt x="5910993" y="0"/>
                </a:lnTo>
                <a:close/>
              </a:path>
            </a:pathLst>
          </a:custGeom>
          <a:blipFill>
            <a:blip r:embed="rId2"/>
            <a:stretch>
              <a:fillRect l="-24283" t="-16723" r="-135" b="-34054"/>
            </a:stretch>
          </a:blipFill>
        </p:spPr>
      </p:sp>
      <p:grpSp>
        <p:nvGrpSpPr>
          <p:cNvPr id="3" name="Group 3"/>
          <p:cNvGrpSpPr/>
          <p:nvPr/>
        </p:nvGrpSpPr>
        <p:grpSpPr>
          <a:xfrm>
            <a:off x="-1093894" y="-1076562"/>
            <a:ext cx="3568927" cy="356892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5" name="Freeform 5"/>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3"/>
            <a:stretch>
              <a:fillRect b="-7719"/>
            </a:stretch>
          </a:blipFill>
        </p:spPr>
      </p:sp>
      <p:sp>
        <p:nvSpPr>
          <p:cNvPr id="6" name="Freeform 6"/>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4"/>
            <a:stretch>
              <a:fillRect b="-7719"/>
            </a:stretch>
          </a:blipFill>
        </p:spPr>
      </p:sp>
      <p:sp>
        <p:nvSpPr>
          <p:cNvPr id="7" name="Freeform 7"/>
          <p:cNvSpPr/>
          <p:nvPr/>
        </p:nvSpPr>
        <p:spPr>
          <a:xfrm rot="-5400000">
            <a:off x="9808637" y="1829258"/>
            <a:ext cx="1326215" cy="1326215"/>
          </a:xfrm>
          <a:custGeom>
            <a:avLst/>
            <a:gdLst/>
            <a:ahLst/>
            <a:cxnLst/>
            <a:rect l="l" t="t" r="r" b="b"/>
            <a:pathLst>
              <a:path w="1326215" h="1326215">
                <a:moveTo>
                  <a:pt x="0" y="0"/>
                </a:moveTo>
                <a:lnTo>
                  <a:pt x="1326215" y="0"/>
                </a:lnTo>
                <a:lnTo>
                  <a:pt x="1326215" y="1326215"/>
                </a:lnTo>
                <a:lnTo>
                  <a:pt x="0" y="13262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flipH="1">
            <a:off x="14759071" y="6758071"/>
            <a:ext cx="3528929" cy="3528929"/>
          </a:xfrm>
          <a:custGeom>
            <a:avLst/>
            <a:gdLst/>
            <a:ahLst/>
            <a:cxnLst/>
            <a:rect l="l" t="t" r="r" b="b"/>
            <a:pathLst>
              <a:path w="3528929" h="3528929">
                <a:moveTo>
                  <a:pt x="3528929" y="0"/>
                </a:moveTo>
                <a:lnTo>
                  <a:pt x="0" y="0"/>
                </a:lnTo>
                <a:lnTo>
                  <a:pt x="0" y="3528929"/>
                </a:lnTo>
                <a:lnTo>
                  <a:pt x="3528929" y="3528929"/>
                </a:lnTo>
                <a:lnTo>
                  <a:pt x="3528929"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p:cNvGrpSpPr/>
          <p:nvPr/>
        </p:nvGrpSpPr>
        <p:grpSpPr>
          <a:xfrm>
            <a:off x="2819805" y="2609383"/>
            <a:ext cx="6324195" cy="5068234"/>
            <a:chOff x="0" y="0"/>
            <a:chExt cx="8432260" cy="6757646"/>
          </a:xfrm>
        </p:grpSpPr>
        <p:sp>
          <p:nvSpPr>
            <p:cNvPr id="10" name="TextBox 10"/>
            <p:cNvSpPr txBox="1"/>
            <p:nvPr/>
          </p:nvSpPr>
          <p:spPr>
            <a:xfrm>
              <a:off x="0" y="28575"/>
              <a:ext cx="8432260" cy="3759412"/>
            </a:xfrm>
            <a:prstGeom prst="rect">
              <a:avLst/>
            </a:prstGeom>
          </p:spPr>
          <p:txBody>
            <a:bodyPr lIns="0" tIns="0" rIns="0" bIns="0" rtlCol="0" anchor="t">
              <a:spAutoFit/>
            </a:bodyPr>
            <a:lstStyle/>
            <a:p>
              <a:pPr>
                <a:lnSpc>
                  <a:spcPts val="7359"/>
                </a:lnSpc>
              </a:pPr>
              <a:r>
                <a:rPr lang="en-US" sz="6399" spc="63">
                  <a:solidFill>
                    <a:srgbClr val="FFFFFF"/>
                  </a:solidFill>
                  <a:latin typeface="Open Sauce Heavy"/>
                </a:rPr>
                <a:t>mēnesī ir </a:t>
              </a:r>
            </a:p>
            <a:p>
              <a:pPr algn="l">
                <a:lnSpc>
                  <a:spcPts val="7359"/>
                </a:lnSpc>
              </a:pPr>
              <a:r>
                <a:rPr lang="en-US" sz="6400" spc="64">
                  <a:solidFill>
                    <a:srgbClr val="FFFFFF"/>
                  </a:solidFill>
                  <a:latin typeface="Open Sauce Heavy"/>
                </a:rPr>
                <a:t>no 15 līdz 42 konsultācijām</a:t>
              </a:r>
            </a:p>
          </p:txBody>
        </p:sp>
        <p:sp>
          <p:nvSpPr>
            <p:cNvPr id="11" name="TextBox 11"/>
            <p:cNvSpPr txBox="1"/>
            <p:nvPr/>
          </p:nvSpPr>
          <p:spPr>
            <a:xfrm>
              <a:off x="0" y="5357471"/>
              <a:ext cx="8432260" cy="1400175"/>
            </a:xfrm>
            <a:prstGeom prst="rect">
              <a:avLst/>
            </a:prstGeom>
          </p:spPr>
          <p:txBody>
            <a:bodyPr lIns="0" tIns="0" rIns="0" bIns="0" rtlCol="0" anchor="t">
              <a:spAutoFit/>
            </a:bodyPr>
            <a:lstStyle/>
            <a:p>
              <a:pPr algn="l">
                <a:lnSpc>
                  <a:spcPts val="9000"/>
                </a:lnSpc>
              </a:pPr>
              <a:r>
                <a:rPr lang="en-US" sz="6000">
                  <a:solidFill>
                    <a:srgbClr val="FFFFFF"/>
                  </a:solidFill>
                  <a:latin typeface="Open Sauce"/>
                </a:rPr>
                <a:t>2021. gads </a:t>
              </a:r>
            </a:p>
          </p:txBody>
        </p:sp>
      </p:grpSp>
      <p:sp>
        <p:nvSpPr>
          <p:cNvPr id="12" name="Freeform 12"/>
          <p:cNvSpPr/>
          <p:nvPr/>
        </p:nvSpPr>
        <p:spPr>
          <a:xfrm rot="-10800000">
            <a:off x="1028700" y="8931484"/>
            <a:ext cx="2711031" cy="1355516"/>
          </a:xfrm>
          <a:custGeom>
            <a:avLst/>
            <a:gdLst/>
            <a:ahLst/>
            <a:cxnLst/>
            <a:rect l="l" t="t" r="r" b="b"/>
            <a:pathLst>
              <a:path w="2711031" h="1355516">
                <a:moveTo>
                  <a:pt x="0" y="0"/>
                </a:moveTo>
                <a:lnTo>
                  <a:pt x="2711031" y="0"/>
                </a:lnTo>
                <a:lnTo>
                  <a:pt x="2711031" y="1355516"/>
                </a:lnTo>
                <a:lnTo>
                  <a:pt x="0" y="1355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flipH="1">
            <a:off x="10821874" y="1485248"/>
            <a:ext cx="5910993" cy="7316505"/>
          </a:xfrm>
          <a:custGeom>
            <a:avLst/>
            <a:gdLst/>
            <a:ahLst/>
            <a:cxnLst/>
            <a:rect l="l" t="t" r="r" b="b"/>
            <a:pathLst>
              <a:path w="5910993" h="7316505">
                <a:moveTo>
                  <a:pt x="5910993" y="0"/>
                </a:moveTo>
                <a:lnTo>
                  <a:pt x="0" y="0"/>
                </a:lnTo>
                <a:lnTo>
                  <a:pt x="0" y="7316504"/>
                </a:lnTo>
                <a:lnTo>
                  <a:pt x="5910993" y="7316504"/>
                </a:lnTo>
                <a:lnTo>
                  <a:pt x="5910993" y="0"/>
                </a:lnTo>
                <a:close/>
              </a:path>
            </a:pathLst>
          </a:custGeom>
          <a:blipFill>
            <a:blip r:embed="rId2"/>
            <a:stretch>
              <a:fillRect l="-24283" t="-16723" r="-135" b="-34054"/>
            </a:stretch>
          </a:blipFill>
        </p:spPr>
      </p:sp>
      <p:grpSp>
        <p:nvGrpSpPr>
          <p:cNvPr id="3" name="Group 3"/>
          <p:cNvGrpSpPr/>
          <p:nvPr/>
        </p:nvGrpSpPr>
        <p:grpSpPr>
          <a:xfrm>
            <a:off x="-1093894" y="-1076562"/>
            <a:ext cx="3568927" cy="356892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5" name="Freeform 5"/>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3"/>
            <a:stretch>
              <a:fillRect b="-7719"/>
            </a:stretch>
          </a:blipFill>
        </p:spPr>
      </p:sp>
      <p:sp>
        <p:nvSpPr>
          <p:cNvPr id="6" name="Freeform 6"/>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4"/>
            <a:stretch>
              <a:fillRect b="-7919"/>
            </a:stretch>
          </a:blipFill>
        </p:spPr>
      </p:sp>
      <p:grpSp>
        <p:nvGrpSpPr>
          <p:cNvPr id="7" name="Group 7"/>
          <p:cNvGrpSpPr/>
          <p:nvPr/>
        </p:nvGrpSpPr>
        <p:grpSpPr>
          <a:xfrm>
            <a:off x="2819805" y="2609383"/>
            <a:ext cx="6324195" cy="5068234"/>
            <a:chOff x="0" y="0"/>
            <a:chExt cx="8432260" cy="6757646"/>
          </a:xfrm>
        </p:grpSpPr>
        <p:sp>
          <p:nvSpPr>
            <p:cNvPr id="8" name="TextBox 8"/>
            <p:cNvSpPr txBox="1"/>
            <p:nvPr/>
          </p:nvSpPr>
          <p:spPr>
            <a:xfrm>
              <a:off x="0" y="28575"/>
              <a:ext cx="8432260" cy="3759412"/>
            </a:xfrm>
            <a:prstGeom prst="rect">
              <a:avLst/>
            </a:prstGeom>
          </p:spPr>
          <p:txBody>
            <a:bodyPr lIns="0" tIns="0" rIns="0" bIns="0" rtlCol="0" anchor="t">
              <a:spAutoFit/>
            </a:bodyPr>
            <a:lstStyle/>
            <a:p>
              <a:pPr>
                <a:lnSpc>
                  <a:spcPts val="7359"/>
                </a:lnSpc>
              </a:pPr>
              <a:r>
                <a:rPr lang="en-US" sz="6399" spc="63">
                  <a:solidFill>
                    <a:srgbClr val="FFFFFF"/>
                  </a:solidFill>
                  <a:latin typeface="Open Sauce Heavy"/>
                </a:rPr>
                <a:t>mēnesī ir </a:t>
              </a:r>
            </a:p>
            <a:p>
              <a:pPr algn="l">
                <a:lnSpc>
                  <a:spcPts val="7359"/>
                </a:lnSpc>
              </a:pPr>
              <a:r>
                <a:rPr lang="en-US" sz="6400" spc="64">
                  <a:solidFill>
                    <a:srgbClr val="FFFFFF"/>
                  </a:solidFill>
                  <a:latin typeface="Open Sauce Heavy"/>
                </a:rPr>
                <a:t>no 5 līdz 60 konsultācijām</a:t>
              </a:r>
            </a:p>
          </p:txBody>
        </p:sp>
        <p:sp>
          <p:nvSpPr>
            <p:cNvPr id="9" name="TextBox 9"/>
            <p:cNvSpPr txBox="1"/>
            <p:nvPr/>
          </p:nvSpPr>
          <p:spPr>
            <a:xfrm>
              <a:off x="0" y="5357471"/>
              <a:ext cx="8432260" cy="1400175"/>
            </a:xfrm>
            <a:prstGeom prst="rect">
              <a:avLst/>
            </a:prstGeom>
          </p:spPr>
          <p:txBody>
            <a:bodyPr lIns="0" tIns="0" rIns="0" bIns="0" rtlCol="0" anchor="t">
              <a:spAutoFit/>
            </a:bodyPr>
            <a:lstStyle/>
            <a:p>
              <a:pPr algn="l">
                <a:lnSpc>
                  <a:spcPts val="9000"/>
                </a:lnSpc>
              </a:pPr>
              <a:r>
                <a:rPr lang="en-US" sz="6000">
                  <a:solidFill>
                    <a:srgbClr val="FFFFFF"/>
                  </a:solidFill>
                  <a:latin typeface="Open Sauce"/>
                </a:rPr>
                <a:t>2022. gads </a:t>
              </a:r>
            </a:p>
          </p:txBody>
        </p:sp>
      </p:grpSp>
      <p:sp>
        <p:nvSpPr>
          <p:cNvPr id="10" name="Freeform 10"/>
          <p:cNvSpPr/>
          <p:nvPr/>
        </p:nvSpPr>
        <p:spPr>
          <a:xfrm rot="-5400000">
            <a:off x="9808637" y="1829258"/>
            <a:ext cx="1326215" cy="1326215"/>
          </a:xfrm>
          <a:custGeom>
            <a:avLst/>
            <a:gdLst/>
            <a:ahLst/>
            <a:cxnLst/>
            <a:rect l="l" t="t" r="r" b="b"/>
            <a:pathLst>
              <a:path w="1326215" h="1326215">
                <a:moveTo>
                  <a:pt x="0" y="0"/>
                </a:moveTo>
                <a:lnTo>
                  <a:pt x="1326215" y="0"/>
                </a:lnTo>
                <a:lnTo>
                  <a:pt x="1326215" y="1326215"/>
                </a:lnTo>
                <a:lnTo>
                  <a:pt x="0" y="13262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flipH="1">
            <a:off x="14759071" y="6758071"/>
            <a:ext cx="3528929" cy="3528929"/>
          </a:xfrm>
          <a:custGeom>
            <a:avLst/>
            <a:gdLst/>
            <a:ahLst/>
            <a:cxnLst/>
            <a:rect l="l" t="t" r="r" b="b"/>
            <a:pathLst>
              <a:path w="3528929" h="3528929">
                <a:moveTo>
                  <a:pt x="3528929" y="0"/>
                </a:moveTo>
                <a:lnTo>
                  <a:pt x="0" y="0"/>
                </a:lnTo>
                <a:lnTo>
                  <a:pt x="0" y="3528929"/>
                </a:lnTo>
                <a:lnTo>
                  <a:pt x="3528929" y="3528929"/>
                </a:lnTo>
                <a:lnTo>
                  <a:pt x="3528929"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31B1"/>
        </a:solidFill>
        <a:effectLst/>
      </p:bgPr>
    </p:bg>
    <p:spTree>
      <p:nvGrpSpPr>
        <p:cNvPr id="1" name=""/>
        <p:cNvGrpSpPr/>
        <p:nvPr/>
      </p:nvGrpSpPr>
      <p:grpSpPr>
        <a:xfrm>
          <a:off x="0" y="0"/>
          <a:ext cx="0" cy="0"/>
          <a:chOff x="0" y="0"/>
          <a:chExt cx="0" cy="0"/>
        </a:xfrm>
      </p:grpSpPr>
      <p:sp>
        <p:nvSpPr>
          <p:cNvPr id="2" name="Freeform 2"/>
          <p:cNvSpPr/>
          <p:nvPr/>
        </p:nvSpPr>
        <p:spPr>
          <a:xfrm flipH="1">
            <a:off x="10821874" y="1485248"/>
            <a:ext cx="5910993" cy="7316505"/>
          </a:xfrm>
          <a:custGeom>
            <a:avLst/>
            <a:gdLst/>
            <a:ahLst/>
            <a:cxnLst/>
            <a:rect l="l" t="t" r="r" b="b"/>
            <a:pathLst>
              <a:path w="5910993" h="7316505">
                <a:moveTo>
                  <a:pt x="5910993" y="0"/>
                </a:moveTo>
                <a:lnTo>
                  <a:pt x="0" y="0"/>
                </a:lnTo>
                <a:lnTo>
                  <a:pt x="0" y="7316504"/>
                </a:lnTo>
                <a:lnTo>
                  <a:pt x="5910993" y="7316504"/>
                </a:lnTo>
                <a:lnTo>
                  <a:pt x="5910993" y="0"/>
                </a:lnTo>
                <a:close/>
              </a:path>
            </a:pathLst>
          </a:custGeom>
          <a:blipFill>
            <a:blip r:embed="rId2"/>
            <a:stretch>
              <a:fillRect l="-24283" t="-16723" r="-135" b="-34054"/>
            </a:stretch>
          </a:blipFill>
        </p:spPr>
      </p:sp>
      <p:grpSp>
        <p:nvGrpSpPr>
          <p:cNvPr id="3" name="Group 3"/>
          <p:cNvGrpSpPr/>
          <p:nvPr/>
        </p:nvGrpSpPr>
        <p:grpSpPr>
          <a:xfrm>
            <a:off x="-1093894" y="-1076562"/>
            <a:ext cx="3568927" cy="356892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6EAE9"/>
            </a:solidFill>
          </p:spPr>
        </p:sp>
      </p:grpSp>
      <p:sp>
        <p:nvSpPr>
          <p:cNvPr id="5" name="Freeform 5"/>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3"/>
            <a:stretch>
              <a:fillRect b="-7719"/>
            </a:stretch>
          </a:blipFill>
        </p:spPr>
      </p:sp>
      <p:sp>
        <p:nvSpPr>
          <p:cNvPr id="6" name="Freeform 6"/>
          <p:cNvSpPr/>
          <p:nvPr/>
        </p:nvSpPr>
        <p:spPr>
          <a:xfrm>
            <a:off x="10821874" y="1485248"/>
            <a:ext cx="5910993" cy="7316505"/>
          </a:xfrm>
          <a:custGeom>
            <a:avLst/>
            <a:gdLst/>
            <a:ahLst/>
            <a:cxnLst/>
            <a:rect l="l" t="t" r="r" b="b"/>
            <a:pathLst>
              <a:path w="5910993" h="7316505">
                <a:moveTo>
                  <a:pt x="0" y="0"/>
                </a:moveTo>
                <a:lnTo>
                  <a:pt x="5910993" y="0"/>
                </a:lnTo>
                <a:lnTo>
                  <a:pt x="5910993" y="7316504"/>
                </a:lnTo>
                <a:lnTo>
                  <a:pt x="0" y="7316504"/>
                </a:lnTo>
                <a:lnTo>
                  <a:pt x="0" y="0"/>
                </a:lnTo>
                <a:close/>
              </a:path>
            </a:pathLst>
          </a:custGeom>
          <a:blipFill>
            <a:blip r:embed="rId4"/>
            <a:stretch>
              <a:fillRect b="-7719"/>
            </a:stretch>
          </a:blipFill>
        </p:spPr>
      </p:sp>
      <p:grpSp>
        <p:nvGrpSpPr>
          <p:cNvPr id="7" name="Group 7"/>
          <p:cNvGrpSpPr/>
          <p:nvPr/>
        </p:nvGrpSpPr>
        <p:grpSpPr>
          <a:xfrm>
            <a:off x="2819805" y="2609383"/>
            <a:ext cx="6324195" cy="5068234"/>
            <a:chOff x="0" y="0"/>
            <a:chExt cx="8432260" cy="6757646"/>
          </a:xfrm>
        </p:grpSpPr>
        <p:sp>
          <p:nvSpPr>
            <p:cNvPr id="8" name="TextBox 8"/>
            <p:cNvSpPr txBox="1"/>
            <p:nvPr/>
          </p:nvSpPr>
          <p:spPr>
            <a:xfrm>
              <a:off x="0" y="28575"/>
              <a:ext cx="8432260" cy="3759412"/>
            </a:xfrm>
            <a:prstGeom prst="rect">
              <a:avLst/>
            </a:prstGeom>
          </p:spPr>
          <p:txBody>
            <a:bodyPr lIns="0" tIns="0" rIns="0" bIns="0" rtlCol="0" anchor="t">
              <a:spAutoFit/>
            </a:bodyPr>
            <a:lstStyle/>
            <a:p>
              <a:pPr>
                <a:lnSpc>
                  <a:spcPts val="7359"/>
                </a:lnSpc>
              </a:pPr>
              <a:r>
                <a:rPr lang="en-US" sz="6399" spc="63">
                  <a:solidFill>
                    <a:srgbClr val="FFFFFF"/>
                  </a:solidFill>
                  <a:latin typeface="Open Sauce Heavy"/>
                </a:rPr>
                <a:t>mēnesī ir </a:t>
              </a:r>
            </a:p>
            <a:p>
              <a:pPr algn="l">
                <a:lnSpc>
                  <a:spcPts val="7359"/>
                </a:lnSpc>
              </a:pPr>
              <a:r>
                <a:rPr lang="en-US" sz="6400" spc="64">
                  <a:solidFill>
                    <a:srgbClr val="FFFFFF"/>
                  </a:solidFill>
                  <a:latin typeface="Open Sauce Heavy"/>
                </a:rPr>
                <a:t>no 7 līdz 74 konsultācijām</a:t>
              </a:r>
            </a:p>
          </p:txBody>
        </p:sp>
        <p:sp>
          <p:nvSpPr>
            <p:cNvPr id="9" name="TextBox 9"/>
            <p:cNvSpPr txBox="1"/>
            <p:nvPr/>
          </p:nvSpPr>
          <p:spPr>
            <a:xfrm>
              <a:off x="0" y="5357471"/>
              <a:ext cx="8432260" cy="1400175"/>
            </a:xfrm>
            <a:prstGeom prst="rect">
              <a:avLst/>
            </a:prstGeom>
          </p:spPr>
          <p:txBody>
            <a:bodyPr lIns="0" tIns="0" rIns="0" bIns="0" rtlCol="0" anchor="t">
              <a:spAutoFit/>
            </a:bodyPr>
            <a:lstStyle/>
            <a:p>
              <a:pPr algn="l">
                <a:lnSpc>
                  <a:spcPts val="9000"/>
                </a:lnSpc>
              </a:pPr>
              <a:r>
                <a:rPr lang="en-US" sz="6000">
                  <a:solidFill>
                    <a:srgbClr val="FFFFFF"/>
                  </a:solidFill>
                  <a:latin typeface="Open Sauce"/>
                </a:rPr>
                <a:t>2023. gads </a:t>
              </a:r>
            </a:p>
          </p:txBody>
        </p:sp>
      </p:grpSp>
      <p:sp>
        <p:nvSpPr>
          <p:cNvPr id="10" name="Freeform 10"/>
          <p:cNvSpPr/>
          <p:nvPr/>
        </p:nvSpPr>
        <p:spPr>
          <a:xfrm rot="-5400000">
            <a:off x="9808637" y="1829258"/>
            <a:ext cx="1326215" cy="1326215"/>
          </a:xfrm>
          <a:custGeom>
            <a:avLst/>
            <a:gdLst/>
            <a:ahLst/>
            <a:cxnLst/>
            <a:rect l="l" t="t" r="r" b="b"/>
            <a:pathLst>
              <a:path w="1326215" h="1326215">
                <a:moveTo>
                  <a:pt x="0" y="0"/>
                </a:moveTo>
                <a:lnTo>
                  <a:pt x="1326215" y="0"/>
                </a:lnTo>
                <a:lnTo>
                  <a:pt x="1326215" y="1326215"/>
                </a:lnTo>
                <a:lnTo>
                  <a:pt x="0" y="13262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flipH="1">
            <a:off x="14759071" y="6758071"/>
            <a:ext cx="3528929" cy="3528929"/>
          </a:xfrm>
          <a:custGeom>
            <a:avLst/>
            <a:gdLst/>
            <a:ahLst/>
            <a:cxnLst/>
            <a:rect l="l" t="t" r="r" b="b"/>
            <a:pathLst>
              <a:path w="3528929" h="3528929">
                <a:moveTo>
                  <a:pt x="3528929" y="0"/>
                </a:moveTo>
                <a:lnTo>
                  <a:pt x="0" y="0"/>
                </a:lnTo>
                <a:lnTo>
                  <a:pt x="0" y="3528929"/>
                </a:lnTo>
                <a:lnTo>
                  <a:pt x="3528929" y="3528929"/>
                </a:lnTo>
                <a:lnTo>
                  <a:pt x="352892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0800000">
            <a:off x="1028700" y="8931484"/>
            <a:ext cx="2711031" cy="1355516"/>
          </a:xfrm>
          <a:custGeom>
            <a:avLst/>
            <a:gdLst/>
            <a:ahLst/>
            <a:cxnLst/>
            <a:rect l="l" t="t" r="r" b="b"/>
            <a:pathLst>
              <a:path w="2711031" h="1355516">
                <a:moveTo>
                  <a:pt x="0" y="0"/>
                </a:moveTo>
                <a:lnTo>
                  <a:pt x="2711031" y="0"/>
                </a:lnTo>
                <a:lnTo>
                  <a:pt x="2711031" y="1355516"/>
                </a:lnTo>
                <a:lnTo>
                  <a:pt x="0" y="1355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Custom</PresentationFormat>
  <Paragraphs>135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Open Sauce Heavy</vt:lpstr>
      <vt:lpstr>Calibri</vt:lpstr>
      <vt:lpstr>Arial</vt:lpstr>
      <vt:lpstr>Open Sauce</vt:lpstr>
      <vt:lpstr>Open Sauce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Paliatīvās aprūpes kabinets – realitāte, vajadzības, redzējums.</dc:title>
  <dc:creator>Jūlija Cīrule - Galuza</dc:creator>
  <cp:lastModifiedBy>Baiba Bērziņa</cp:lastModifiedBy>
  <cp:revision>1</cp:revision>
  <dcterms:created xsi:type="dcterms:W3CDTF">2006-08-16T00:00:00Z</dcterms:created>
  <dcterms:modified xsi:type="dcterms:W3CDTF">2023-11-16T10:20:32Z</dcterms:modified>
  <dc:identifier>DAF0J4txVRk</dc:identifier>
</cp:coreProperties>
</file>