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5" r:id="rId23"/>
    <p:sldId id="274" r:id="rId24"/>
  </p:sldIdLst>
  <p:sldSz cx="18288000" cy="10287000"/>
  <p:notesSz cx="6858000" cy="9144000"/>
  <p:embeddedFontLst>
    <p:embeddedFont>
      <p:font typeface="29LT Baseet Ultra-Bold" panose="020B0604020202020204" charset="-78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Open Sans" panose="020B0606030504020204" pitchFamily="34" charset="0"/>
      <p:regular r:id="rId30"/>
      <p:bold r:id="rId31"/>
      <p:italic r:id="rId32"/>
      <p:boldItalic r:id="rId33"/>
    </p:embeddedFont>
    <p:embeddedFont>
      <p:font typeface="Open Sans Bold" panose="020B080603050402020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100"/>
    <a:srgbClr val="E57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4D55E4-E0DC-418F-811A-526E192C5CEA}" v="2" dt="2023-11-21T09:22:10.9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igta.Rozentale@lm.gov.l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svg"/><Relationship Id="rId7" Type="http://schemas.openxmlformats.org/officeDocument/2006/relationships/image" Target="../media/image1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662899"/>
            <a:ext cx="9607981" cy="347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6568"/>
              </a:lnSpc>
              <a:spcBef>
                <a:spcPct val="0"/>
              </a:spcBef>
            </a:pPr>
            <a:r>
              <a:rPr lang="en-US" sz="7062">
                <a:solidFill>
                  <a:srgbClr val="394157"/>
                </a:solidFill>
                <a:latin typeface="29LT Baseet Ultra-Bold"/>
              </a:rPr>
              <a:t>Paliatīvās aprūpes mobilo komandu pakalpojuma pacienta dzīvesvietā atlase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8107953"/>
            <a:ext cx="9459924" cy="505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85"/>
              </a:lnSpc>
            </a:pPr>
            <a:r>
              <a:rPr lang="en-US" sz="2989" spc="-59">
                <a:solidFill>
                  <a:srgbClr val="394157"/>
                </a:solidFill>
                <a:latin typeface="Open Sans"/>
              </a:rPr>
              <a:t>JŪLIJA VOROPAJEVA</a:t>
            </a:r>
          </a:p>
        </p:txBody>
      </p:sp>
      <p:sp>
        <p:nvSpPr>
          <p:cNvPr id="4" name="Freeform 4"/>
          <p:cNvSpPr/>
          <p:nvPr/>
        </p:nvSpPr>
        <p:spPr>
          <a:xfrm>
            <a:off x="9571815" y="1245041"/>
            <a:ext cx="6583680" cy="8229600"/>
          </a:xfrm>
          <a:custGeom>
            <a:avLst/>
            <a:gdLst/>
            <a:ahLst/>
            <a:cxnLst/>
            <a:rect l="l" t="t" r="r" b="b"/>
            <a:pathLst>
              <a:path w="6583680" h="8229600">
                <a:moveTo>
                  <a:pt x="0" y="0"/>
                </a:moveTo>
                <a:lnTo>
                  <a:pt x="6583680" y="0"/>
                </a:lnTo>
                <a:lnTo>
                  <a:pt x="658368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5" name="Group 5"/>
          <p:cNvGrpSpPr/>
          <p:nvPr/>
        </p:nvGrpSpPr>
        <p:grpSpPr>
          <a:xfrm>
            <a:off x="1028700" y="0"/>
            <a:ext cx="2197766" cy="2705720"/>
            <a:chOff x="0" y="0"/>
            <a:chExt cx="2930355" cy="3607626"/>
          </a:xfrm>
        </p:grpSpPr>
        <p:sp>
          <p:nvSpPr>
            <p:cNvPr id="6" name="Freeform 6"/>
            <p:cNvSpPr/>
            <p:nvPr/>
          </p:nvSpPr>
          <p:spPr>
            <a:xfrm>
              <a:off x="589592" y="0"/>
              <a:ext cx="1735185" cy="842775"/>
            </a:xfrm>
            <a:custGeom>
              <a:avLst/>
              <a:gdLst/>
              <a:ahLst/>
              <a:cxnLst/>
              <a:rect l="l" t="t" r="r" b="b"/>
              <a:pathLst>
                <a:path w="1735185" h="842775">
                  <a:moveTo>
                    <a:pt x="0" y="0"/>
                  </a:moveTo>
                  <a:lnTo>
                    <a:pt x="1735185" y="0"/>
                  </a:lnTo>
                  <a:lnTo>
                    <a:pt x="1735185" y="842775"/>
                  </a:lnTo>
                  <a:lnTo>
                    <a:pt x="0" y="842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91556" r="-92811" b="-429032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564565"/>
              <a:ext cx="2930355" cy="3043061"/>
            </a:xfrm>
            <a:custGeom>
              <a:avLst/>
              <a:gdLst/>
              <a:ahLst/>
              <a:cxnLst/>
              <a:rect l="l" t="t" r="r" b="b"/>
              <a:pathLst>
                <a:path w="2930355" h="3043061">
                  <a:moveTo>
                    <a:pt x="0" y="0"/>
                  </a:moveTo>
                  <a:lnTo>
                    <a:pt x="2930355" y="0"/>
                  </a:lnTo>
                  <a:lnTo>
                    <a:pt x="2930355" y="3043061"/>
                  </a:lnTo>
                  <a:lnTo>
                    <a:pt x="0" y="3043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8632" t="-25514" r="-26495" b="-9465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11293" y="3197949"/>
            <a:ext cx="2800715" cy="2896430"/>
            <a:chOff x="0" y="0"/>
            <a:chExt cx="812800" cy="84057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40578"/>
            </a:xfrm>
            <a:custGeom>
              <a:avLst/>
              <a:gdLst/>
              <a:ahLst/>
              <a:cxnLst/>
              <a:rect l="l" t="t" r="r" b="b"/>
              <a:pathLst>
                <a:path w="812800" h="840578">
                  <a:moveTo>
                    <a:pt x="406400" y="0"/>
                  </a:moveTo>
                  <a:cubicBezTo>
                    <a:pt x="181951" y="0"/>
                    <a:pt x="0" y="188170"/>
                    <a:pt x="0" y="420289"/>
                  </a:cubicBezTo>
                  <a:cubicBezTo>
                    <a:pt x="0" y="652408"/>
                    <a:pt x="181951" y="840578"/>
                    <a:pt x="406400" y="840578"/>
                  </a:cubicBezTo>
                  <a:cubicBezTo>
                    <a:pt x="630849" y="840578"/>
                    <a:pt x="812800" y="652408"/>
                    <a:pt x="812800" y="420289"/>
                  </a:cubicBezTo>
                  <a:cubicBezTo>
                    <a:pt x="812800" y="188170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0043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40704"/>
              <a:ext cx="660400" cy="7210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399">
                  <a:solidFill>
                    <a:srgbClr val="FFFFFF"/>
                  </a:solidFill>
                  <a:latin typeface="Open Sans Bold"/>
                </a:rPr>
                <a:t>Telpas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866928" y="1028700"/>
            <a:ext cx="2800715" cy="2896430"/>
            <a:chOff x="0" y="0"/>
            <a:chExt cx="812800" cy="8405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40578"/>
            </a:xfrm>
            <a:custGeom>
              <a:avLst/>
              <a:gdLst/>
              <a:ahLst/>
              <a:cxnLst/>
              <a:rect l="l" t="t" r="r" b="b"/>
              <a:pathLst>
                <a:path w="812800" h="840578">
                  <a:moveTo>
                    <a:pt x="406400" y="0"/>
                  </a:moveTo>
                  <a:cubicBezTo>
                    <a:pt x="181951" y="0"/>
                    <a:pt x="0" y="188170"/>
                    <a:pt x="0" y="420289"/>
                  </a:cubicBezTo>
                  <a:cubicBezTo>
                    <a:pt x="0" y="652408"/>
                    <a:pt x="181951" y="840578"/>
                    <a:pt x="406400" y="840578"/>
                  </a:cubicBezTo>
                  <a:cubicBezTo>
                    <a:pt x="630849" y="840578"/>
                    <a:pt x="812800" y="652408"/>
                    <a:pt x="812800" y="420289"/>
                  </a:cubicBezTo>
                  <a:cubicBezTo>
                    <a:pt x="812800" y="188170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0043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0704"/>
              <a:ext cx="660400" cy="7210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399">
                  <a:solidFill>
                    <a:srgbClr val="FFFFFF"/>
                  </a:solidFill>
                  <a:latin typeface="Open Sans Bold"/>
                </a:rPr>
                <a:t>Cilvēkresursi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722564" y="3197949"/>
            <a:ext cx="2800715" cy="2896430"/>
            <a:chOff x="0" y="0"/>
            <a:chExt cx="812800" cy="84057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40578"/>
            </a:xfrm>
            <a:custGeom>
              <a:avLst/>
              <a:gdLst/>
              <a:ahLst/>
              <a:cxnLst/>
              <a:rect l="l" t="t" r="r" b="b"/>
              <a:pathLst>
                <a:path w="812800" h="840578">
                  <a:moveTo>
                    <a:pt x="406400" y="0"/>
                  </a:moveTo>
                  <a:cubicBezTo>
                    <a:pt x="181951" y="0"/>
                    <a:pt x="0" y="188170"/>
                    <a:pt x="0" y="420289"/>
                  </a:cubicBezTo>
                  <a:cubicBezTo>
                    <a:pt x="0" y="652408"/>
                    <a:pt x="181951" y="840578"/>
                    <a:pt x="406400" y="840578"/>
                  </a:cubicBezTo>
                  <a:cubicBezTo>
                    <a:pt x="630849" y="840578"/>
                    <a:pt x="812800" y="652408"/>
                    <a:pt x="812800" y="420289"/>
                  </a:cubicBezTo>
                  <a:cubicBezTo>
                    <a:pt x="812800" y="188170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0043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0704"/>
              <a:ext cx="660400" cy="7210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399">
                  <a:solidFill>
                    <a:srgbClr val="FFFFFF"/>
                  </a:solidFill>
                  <a:latin typeface="Open Sans Bold"/>
                </a:rPr>
                <a:t>Transports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736850" y="6361870"/>
            <a:ext cx="2800715" cy="2896430"/>
            <a:chOff x="0" y="0"/>
            <a:chExt cx="812800" cy="84057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40578"/>
            </a:xfrm>
            <a:custGeom>
              <a:avLst/>
              <a:gdLst/>
              <a:ahLst/>
              <a:cxnLst/>
              <a:rect l="l" t="t" r="r" b="b"/>
              <a:pathLst>
                <a:path w="812800" h="840578">
                  <a:moveTo>
                    <a:pt x="406400" y="0"/>
                  </a:moveTo>
                  <a:cubicBezTo>
                    <a:pt x="181951" y="0"/>
                    <a:pt x="0" y="188170"/>
                    <a:pt x="0" y="420289"/>
                  </a:cubicBezTo>
                  <a:cubicBezTo>
                    <a:pt x="0" y="652408"/>
                    <a:pt x="181951" y="840578"/>
                    <a:pt x="406400" y="840578"/>
                  </a:cubicBezTo>
                  <a:cubicBezTo>
                    <a:pt x="630849" y="840578"/>
                    <a:pt x="812800" y="652408"/>
                    <a:pt x="812800" y="420289"/>
                  </a:cubicBezTo>
                  <a:cubicBezTo>
                    <a:pt x="812800" y="188170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0043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40704"/>
              <a:ext cx="660400" cy="7210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Open Sans Bold"/>
                </a:rPr>
                <a:t>Materiāltehniskie resursi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466570" y="6361870"/>
            <a:ext cx="2800715" cy="2896430"/>
            <a:chOff x="0" y="0"/>
            <a:chExt cx="812800" cy="84057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40578"/>
            </a:xfrm>
            <a:custGeom>
              <a:avLst/>
              <a:gdLst/>
              <a:ahLst/>
              <a:cxnLst/>
              <a:rect l="l" t="t" r="r" b="b"/>
              <a:pathLst>
                <a:path w="812800" h="840578">
                  <a:moveTo>
                    <a:pt x="406400" y="0"/>
                  </a:moveTo>
                  <a:cubicBezTo>
                    <a:pt x="181951" y="0"/>
                    <a:pt x="0" y="188170"/>
                    <a:pt x="0" y="420289"/>
                  </a:cubicBezTo>
                  <a:cubicBezTo>
                    <a:pt x="0" y="652408"/>
                    <a:pt x="181951" y="840578"/>
                    <a:pt x="406400" y="840578"/>
                  </a:cubicBezTo>
                  <a:cubicBezTo>
                    <a:pt x="630849" y="840578"/>
                    <a:pt x="812800" y="652408"/>
                    <a:pt x="812800" y="420289"/>
                  </a:cubicBezTo>
                  <a:cubicBezTo>
                    <a:pt x="812800" y="188170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0043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40704"/>
              <a:ext cx="660400" cy="7210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r>
                <a:rPr lang="en-US" sz="2399">
                  <a:solidFill>
                    <a:srgbClr val="FFFFFF"/>
                  </a:solidFill>
                  <a:latin typeface="Open Sans Bold"/>
                </a:rPr>
                <a:t>Tehniskie palīglīdzekļi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028700" y="923925"/>
            <a:ext cx="8115300" cy="275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383"/>
              </a:lnSpc>
            </a:pPr>
            <a:r>
              <a:rPr lang="en-US" sz="8799">
                <a:solidFill>
                  <a:srgbClr val="5E8DD1"/>
                </a:solidFill>
                <a:latin typeface="29LT Baseet Ultra-Bold"/>
              </a:rPr>
              <a:t>Prasības pretendentiem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654315" y="4907923"/>
            <a:ext cx="5960233" cy="471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5"/>
              </a:lnSpc>
            </a:pPr>
            <a:r>
              <a:rPr lang="en-US" sz="2825" dirty="0">
                <a:solidFill>
                  <a:srgbClr val="F14544"/>
                </a:solidFill>
                <a:latin typeface="Open Sans Bold"/>
              </a:rPr>
              <a:t>PRETENDENTS IR REĢISTRĒTS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33065" y="5823821"/>
            <a:ext cx="2800715" cy="2734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>
              <a:lnSpc>
                <a:spcPts val="3551"/>
              </a:lnSpc>
              <a:buFont typeface="Arial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Open Sans"/>
              </a:rPr>
              <a:t>Ārstniecības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iestāžu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reģistrā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veselības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aprūpes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pakalpojumu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"/>
              </a:rPr>
              <a:t>nodrošināšanai</a:t>
            </a:r>
            <a:endParaRPr lang="en-US" sz="2400" dirty="0">
              <a:solidFill>
                <a:srgbClr val="000000"/>
              </a:solidFill>
              <a:latin typeface="Open Sans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15420109" y="0"/>
            <a:ext cx="2197766" cy="2705720"/>
            <a:chOff x="0" y="0"/>
            <a:chExt cx="2930355" cy="3607626"/>
          </a:xfrm>
        </p:grpSpPr>
        <p:sp>
          <p:nvSpPr>
            <p:cNvPr id="21" name="Freeform 21"/>
            <p:cNvSpPr/>
            <p:nvPr/>
          </p:nvSpPr>
          <p:spPr>
            <a:xfrm>
              <a:off x="589592" y="0"/>
              <a:ext cx="1735185" cy="842775"/>
            </a:xfrm>
            <a:custGeom>
              <a:avLst/>
              <a:gdLst/>
              <a:ahLst/>
              <a:cxnLst/>
              <a:rect l="l" t="t" r="r" b="b"/>
              <a:pathLst>
                <a:path w="1735185" h="842775">
                  <a:moveTo>
                    <a:pt x="0" y="0"/>
                  </a:moveTo>
                  <a:lnTo>
                    <a:pt x="1735185" y="0"/>
                  </a:lnTo>
                  <a:lnTo>
                    <a:pt x="1735185" y="842775"/>
                  </a:lnTo>
                  <a:lnTo>
                    <a:pt x="0" y="842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91556" r="-92811" b="-429032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0" y="564565"/>
              <a:ext cx="2930355" cy="3043061"/>
            </a:xfrm>
            <a:custGeom>
              <a:avLst/>
              <a:gdLst/>
              <a:ahLst/>
              <a:cxnLst/>
              <a:rect l="l" t="t" r="r" b="b"/>
              <a:pathLst>
                <a:path w="2930355" h="3043061">
                  <a:moveTo>
                    <a:pt x="0" y="0"/>
                  </a:moveTo>
                  <a:lnTo>
                    <a:pt x="2930355" y="0"/>
                  </a:lnTo>
                  <a:lnTo>
                    <a:pt x="2930355" y="3043061"/>
                  </a:lnTo>
                  <a:lnTo>
                    <a:pt x="0" y="3043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8632" t="-25514" r="-26495" b="-9465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23" name="TextBox 19">
            <a:extLst>
              <a:ext uri="{FF2B5EF4-FFF2-40B4-BE49-F238E27FC236}">
                <a16:creationId xmlns:a16="http://schemas.microsoft.com/office/drawing/2014/main" id="{982321EA-77C2-1093-AD1D-FD498DCAEF18}"/>
              </a:ext>
            </a:extLst>
          </p:cNvPr>
          <p:cNvSpPr txBox="1"/>
          <p:nvPr/>
        </p:nvSpPr>
        <p:spPr>
          <a:xfrm>
            <a:off x="3350314" y="5822836"/>
            <a:ext cx="5249919" cy="36573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8160" lvl="1" indent="-259080">
              <a:lnSpc>
                <a:spcPts val="3551"/>
              </a:lnSpc>
              <a:buFont typeface="Arial"/>
              <a:buChar char="•"/>
            </a:pPr>
            <a:r>
              <a:rPr lang="en-US" sz="2400" dirty="0" err="1">
                <a:latin typeface="Open Sans"/>
              </a:rPr>
              <a:t>Sociālo</a:t>
            </a:r>
            <a:r>
              <a:rPr lang="en-US" sz="2400" dirty="0">
                <a:latin typeface="Open Sans"/>
              </a:rPr>
              <a:t> </a:t>
            </a:r>
            <a:r>
              <a:rPr lang="en-US" sz="2400" dirty="0" err="1">
                <a:latin typeface="Open Sans"/>
              </a:rPr>
              <a:t>pakalpojumu</a:t>
            </a:r>
            <a:r>
              <a:rPr lang="en-US" sz="2400" dirty="0">
                <a:latin typeface="Open Sans"/>
              </a:rPr>
              <a:t> </a:t>
            </a:r>
            <a:r>
              <a:rPr lang="en-US" sz="2400" dirty="0" err="1">
                <a:latin typeface="Open Sans"/>
              </a:rPr>
              <a:t>sniedzēju</a:t>
            </a:r>
            <a:r>
              <a:rPr lang="en-US" sz="2400" dirty="0">
                <a:latin typeface="Open Sans"/>
              </a:rPr>
              <a:t> </a:t>
            </a:r>
            <a:r>
              <a:rPr lang="en-US" sz="2400" dirty="0" err="1">
                <a:latin typeface="Open Sans"/>
              </a:rPr>
              <a:t>reģistrā</a:t>
            </a:r>
            <a:r>
              <a:rPr lang="en-US" sz="2400" dirty="0">
                <a:latin typeface="Open Sans"/>
              </a:rPr>
              <a:t> par </a:t>
            </a:r>
            <a:r>
              <a:rPr lang="en-US" sz="2400" dirty="0" err="1">
                <a:latin typeface="Open Sans"/>
              </a:rPr>
              <a:t>aprūpe</a:t>
            </a:r>
            <a:r>
              <a:rPr lang="lv-LV" sz="2400" dirty="0">
                <a:latin typeface="Open Sans"/>
              </a:rPr>
              <a:t>s</a:t>
            </a:r>
            <a:r>
              <a:rPr lang="en-US" sz="2400" dirty="0">
                <a:latin typeface="Open Sans"/>
              </a:rPr>
              <a:t> </a:t>
            </a:r>
            <a:r>
              <a:rPr lang="en-US" sz="2400" dirty="0" err="1">
                <a:latin typeface="Open Sans"/>
              </a:rPr>
              <a:t>mājās</a:t>
            </a:r>
            <a:r>
              <a:rPr lang="en-US" sz="2400" dirty="0">
                <a:latin typeface="Open Sans"/>
              </a:rPr>
              <a:t> </a:t>
            </a:r>
            <a:r>
              <a:rPr lang="en-US" sz="2400" dirty="0" err="1">
                <a:latin typeface="Open Sans"/>
              </a:rPr>
              <a:t>pakalpojumu</a:t>
            </a:r>
            <a:r>
              <a:rPr lang="en-US" sz="2400" dirty="0">
                <a:latin typeface="Open Sans"/>
              </a:rPr>
              <a:t> </a:t>
            </a:r>
            <a:r>
              <a:rPr lang="en-US" sz="2400" dirty="0" err="1">
                <a:latin typeface="Open Sans"/>
              </a:rPr>
              <a:t>nodrošināšanu</a:t>
            </a:r>
            <a:r>
              <a:rPr lang="en-US" sz="2400" dirty="0">
                <a:latin typeface="Open Sans"/>
              </a:rPr>
              <a:t> </a:t>
            </a:r>
            <a:r>
              <a:rPr lang="en-US" sz="2400" dirty="0" err="1">
                <a:latin typeface="Open Sans"/>
              </a:rPr>
              <a:t>vai</a:t>
            </a:r>
            <a:r>
              <a:rPr lang="en-US" sz="2400" dirty="0">
                <a:latin typeface="Open Sans"/>
              </a:rPr>
              <a:t> </a:t>
            </a:r>
            <a:r>
              <a:rPr lang="en-US" sz="2400" dirty="0" err="1">
                <a:latin typeface="Open Sans"/>
              </a:rPr>
              <a:t>ir</a:t>
            </a:r>
            <a:r>
              <a:rPr lang="en-US" sz="2400" dirty="0">
                <a:latin typeface="Open Sans"/>
              </a:rPr>
              <a:t> </a:t>
            </a:r>
            <a:r>
              <a:rPr lang="en-US" sz="2400" dirty="0" err="1">
                <a:latin typeface="Open Sans"/>
              </a:rPr>
              <a:t>piesaistījis</a:t>
            </a:r>
            <a:r>
              <a:rPr lang="en-US" sz="2400" dirty="0">
                <a:latin typeface="Open Sans"/>
              </a:rPr>
              <a:t> </a:t>
            </a:r>
            <a:r>
              <a:rPr lang="en-US" sz="2400" dirty="0" err="1">
                <a:latin typeface="Open Sans"/>
              </a:rPr>
              <a:t>Sociālo</a:t>
            </a:r>
            <a:r>
              <a:rPr lang="en-US" sz="2400" dirty="0">
                <a:latin typeface="Open Sans"/>
              </a:rPr>
              <a:t> </a:t>
            </a:r>
            <a:r>
              <a:rPr lang="en-US" sz="2400" dirty="0" err="1">
                <a:latin typeface="Open Sans"/>
              </a:rPr>
              <a:t>pakalpojumu</a:t>
            </a:r>
            <a:r>
              <a:rPr lang="en-US" sz="2400" dirty="0">
                <a:latin typeface="Open Sans"/>
              </a:rPr>
              <a:t> </a:t>
            </a:r>
            <a:r>
              <a:rPr lang="en-US" sz="2400" dirty="0" err="1">
                <a:latin typeface="Open Sans"/>
              </a:rPr>
              <a:t>sniedzēju</a:t>
            </a:r>
            <a:r>
              <a:rPr lang="en-US" sz="2400" dirty="0">
                <a:latin typeface="Open Sans"/>
              </a:rPr>
              <a:t> </a:t>
            </a:r>
            <a:r>
              <a:rPr lang="en-US" sz="2400" dirty="0" err="1">
                <a:latin typeface="Open Sans"/>
              </a:rPr>
              <a:t>reģistrā</a:t>
            </a:r>
            <a:r>
              <a:rPr lang="en-US" sz="2400" dirty="0">
                <a:latin typeface="Open Sans"/>
              </a:rPr>
              <a:t> </a:t>
            </a:r>
            <a:r>
              <a:rPr lang="en-US" sz="2400" dirty="0" err="1">
                <a:latin typeface="Open Sans"/>
              </a:rPr>
              <a:t>reģistrētu</a:t>
            </a:r>
            <a:r>
              <a:rPr lang="en-US" sz="2400" dirty="0">
                <a:latin typeface="Open Sans"/>
              </a:rPr>
              <a:t> </a:t>
            </a:r>
            <a:r>
              <a:rPr lang="en-US" sz="2400" dirty="0" err="1">
                <a:latin typeface="Open Sans"/>
              </a:rPr>
              <a:t>aprūpes</a:t>
            </a:r>
            <a:r>
              <a:rPr lang="en-US" sz="2400" dirty="0">
                <a:latin typeface="Open Sans"/>
              </a:rPr>
              <a:t> </a:t>
            </a:r>
            <a:r>
              <a:rPr lang="en-US" sz="2400" dirty="0" err="1">
                <a:latin typeface="Open Sans"/>
              </a:rPr>
              <a:t>mājās</a:t>
            </a:r>
            <a:r>
              <a:rPr lang="en-US" sz="2400" dirty="0">
                <a:latin typeface="Open Sans"/>
              </a:rPr>
              <a:t> </a:t>
            </a:r>
            <a:r>
              <a:rPr lang="en-US" sz="2400" dirty="0" err="1">
                <a:latin typeface="Open Sans"/>
              </a:rPr>
              <a:t>pakalpojumu</a:t>
            </a:r>
            <a:r>
              <a:rPr lang="en-US" sz="2400" dirty="0">
                <a:latin typeface="Open Sans"/>
              </a:rPr>
              <a:t> </a:t>
            </a:r>
            <a:r>
              <a:rPr lang="en-US" sz="2400" dirty="0" err="1">
                <a:latin typeface="Open Sans"/>
              </a:rPr>
              <a:t>sniedzēju</a:t>
            </a:r>
            <a:r>
              <a:rPr lang="en-US" sz="2400" dirty="0">
                <a:latin typeface="Open Sans"/>
              </a:rPr>
              <a:t> (</a:t>
            </a:r>
            <a:r>
              <a:rPr lang="en-US" sz="2400" dirty="0" err="1">
                <a:latin typeface="Open Sans"/>
              </a:rPr>
              <a:t>ar</a:t>
            </a:r>
            <a:r>
              <a:rPr lang="en-US" sz="2400" dirty="0">
                <a:latin typeface="Open Sans"/>
              </a:rPr>
              <a:t> </a:t>
            </a:r>
            <a:r>
              <a:rPr lang="en-US" sz="2400" dirty="0" err="1">
                <a:latin typeface="Open Sans"/>
              </a:rPr>
              <a:t>statusu</a:t>
            </a:r>
            <a:r>
              <a:rPr lang="en-US" sz="2400" dirty="0">
                <a:latin typeface="Open Sans"/>
              </a:rPr>
              <a:t> - </a:t>
            </a:r>
            <a:r>
              <a:rPr lang="en-US" sz="2400" dirty="0" err="1">
                <a:latin typeface="Open Sans"/>
              </a:rPr>
              <a:t>sniedz</a:t>
            </a:r>
            <a:r>
              <a:rPr lang="en-US" sz="2400" dirty="0">
                <a:latin typeface="Open Sans"/>
              </a:rPr>
              <a:t> </a:t>
            </a:r>
            <a:r>
              <a:rPr lang="en-US" sz="2400" dirty="0" err="1">
                <a:latin typeface="Open Sans"/>
              </a:rPr>
              <a:t>pakalpojumu</a:t>
            </a:r>
            <a:r>
              <a:rPr lang="en-US" sz="2400" dirty="0">
                <a:latin typeface="Open San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0"/>
            <a:ext cx="2197766" cy="2705720"/>
            <a:chOff x="0" y="0"/>
            <a:chExt cx="2930355" cy="3607626"/>
          </a:xfrm>
        </p:grpSpPr>
        <p:sp>
          <p:nvSpPr>
            <p:cNvPr id="3" name="Freeform 3"/>
            <p:cNvSpPr/>
            <p:nvPr/>
          </p:nvSpPr>
          <p:spPr>
            <a:xfrm>
              <a:off x="589592" y="0"/>
              <a:ext cx="1735185" cy="842775"/>
            </a:xfrm>
            <a:custGeom>
              <a:avLst/>
              <a:gdLst/>
              <a:ahLst/>
              <a:cxnLst/>
              <a:rect l="l" t="t" r="r" b="b"/>
              <a:pathLst>
                <a:path w="1735185" h="842775">
                  <a:moveTo>
                    <a:pt x="0" y="0"/>
                  </a:moveTo>
                  <a:lnTo>
                    <a:pt x="1735185" y="0"/>
                  </a:lnTo>
                  <a:lnTo>
                    <a:pt x="1735185" y="842775"/>
                  </a:lnTo>
                  <a:lnTo>
                    <a:pt x="0" y="842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91556" r="-92811" b="-429032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564565"/>
              <a:ext cx="2930355" cy="3043061"/>
            </a:xfrm>
            <a:custGeom>
              <a:avLst/>
              <a:gdLst/>
              <a:ahLst/>
              <a:cxnLst/>
              <a:rect l="l" t="t" r="r" b="b"/>
              <a:pathLst>
                <a:path w="2930355" h="3043061">
                  <a:moveTo>
                    <a:pt x="0" y="0"/>
                  </a:moveTo>
                  <a:lnTo>
                    <a:pt x="2930355" y="0"/>
                  </a:lnTo>
                  <a:lnTo>
                    <a:pt x="2930355" y="3043061"/>
                  </a:lnTo>
                  <a:lnTo>
                    <a:pt x="0" y="3043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8632" t="-25514" r="-26495" b="-9465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006469"/>
              </p:ext>
            </p:extLst>
          </p:nvPr>
        </p:nvGraphicFramePr>
        <p:xfrm>
          <a:off x="4191000" y="2455556"/>
          <a:ext cx="12682384" cy="7312795"/>
        </p:xfrm>
        <a:graphic>
          <a:graphicData uri="http://schemas.openxmlformats.org/drawingml/2006/table">
            <a:tbl>
              <a:tblPr/>
              <a:tblGrid>
                <a:gridCol w="8715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6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39602"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 dirty="0" err="1">
                          <a:solidFill>
                            <a:srgbClr val="000000"/>
                          </a:solidFill>
                          <a:latin typeface="Open Sans Bold"/>
                        </a:rPr>
                        <a:t>Speciālisti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 dirty="0" err="1">
                          <a:solidFill>
                            <a:srgbClr val="000000"/>
                          </a:solidFill>
                          <a:latin typeface="Open Sans Bold"/>
                        </a:rPr>
                        <a:t>Slodžu</a:t>
                      </a:r>
                      <a:r>
                        <a:rPr lang="en-US" sz="2699" dirty="0">
                          <a:solidFill>
                            <a:srgbClr val="000000"/>
                          </a:solidFill>
                          <a:latin typeface="Open Sans Bold"/>
                        </a:rPr>
                        <a:t> </a:t>
                      </a:r>
                      <a:r>
                        <a:rPr lang="en-US" sz="2699" dirty="0" err="1">
                          <a:solidFill>
                            <a:srgbClr val="000000"/>
                          </a:solidFill>
                          <a:latin typeface="Open Sans Bold"/>
                        </a:rPr>
                        <a:t>skaits</a:t>
                      </a:r>
                      <a:r>
                        <a:rPr lang="en-US" sz="2699" dirty="0">
                          <a:solidFill>
                            <a:srgbClr val="000000"/>
                          </a:solidFill>
                          <a:latin typeface="Open Sans Bold"/>
                        </a:rPr>
                        <a:t> </a:t>
                      </a:r>
                      <a:r>
                        <a:rPr lang="en-US" sz="2699" dirty="0" err="1">
                          <a:solidFill>
                            <a:srgbClr val="000000"/>
                          </a:solidFill>
                          <a:latin typeface="Open Sans Bold"/>
                        </a:rPr>
                        <a:t>uz</a:t>
                      </a:r>
                      <a:r>
                        <a:rPr lang="en-US" sz="2699" dirty="0">
                          <a:solidFill>
                            <a:srgbClr val="000000"/>
                          </a:solidFill>
                          <a:latin typeface="Open Sans Bold"/>
                        </a:rPr>
                        <a:t> 260 </a:t>
                      </a:r>
                      <a:r>
                        <a:rPr lang="en-US" sz="2699" dirty="0" err="1">
                          <a:solidFill>
                            <a:srgbClr val="000000"/>
                          </a:solidFill>
                          <a:latin typeface="Open Sans Bold"/>
                        </a:rPr>
                        <a:t>pacientiem</a:t>
                      </a:r>
                      <a:r>
                        <a:rPr lang="en-US" sz="2699" dirty="0">
                          <a:solidFill>
                            <a:srgbClr val="000000"/>
                          </a:solidFill>
                          <a:latin typeface="Open Sans Bold"/>
                        </a:rPr>
                        <a:t> </a:t>
                      </a:r>
                      <a:r>
                        <a:rPr lang="en-US" sz="2699" dirty="0" err="1">
                          <a:solidFill>
                            <a:srgbClr val="000000"/>
                          </a:solidFill>
                          <a:latin typeface="Open Sans Bold"/>
                        </a:rPr>
                        <a:t>gadā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9400">
                <a:tc>
                  <a:txBody>
                    <a:bodyPr/>
                    <a:lstStyle/>
                    <a:p>
                      <a:pPr algn="l">
                        <a:lnSpc>
                          <a:spcPts val="3779"/>
                        </a:lnSpc>
                        <a:defRPr/>
                      </a:pPr>
                      <a:r>
                        <a:rPr lang="en-US" sz="2699" dirty="0" err="1">
                          <a:solidFill>
                            <a:srgbClr val="000000"/>
                          </a:solidFill>
                          <a:latin typeface="Open Sans"/>
                        </a:rPr>
                        <a:t>sociālais</a:t>
                      </a:r>
                      <a:r>
                        <a:rPr lang="en-US" sz="2699" dirty="0">
                          <a:solidFill>
                            <a:srgbClr val="000000"/>
                          </a:solidFill>
                          <a:latin typeface="Open Sans"/>
                        </a:rPr>
                        <a:t> </a:t>
                      </a:r>
                      <a:r>
                        <a:rPr lang="en-US" sz="2699" dirty="0" err="1">
                          <a:solidFill>
                            <a:srgbClr val="000000"/>
                          </a:solidFill>
                          <a:latin typeface="Open Sans"/>
                        </a:rPr>
                        <a:t>darbinieks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000000"/>
                          </a:solidFill>
                          <a:latin typeface="Open Sans"/>
                        </a:rPr>
                        <a:t>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9400">
                <a:tc>
                  <a:txBody>
                    <a:bodyPr/>
                    <a:lstStyle/>
                    <a:p>
                      <a:pPr algn="l">
                        <a:lnSpc>
                          <a:spcPts val="3779"/>
                        </a:lnSpc>
                        <a:defRPr/>
                      </a:pPr>
                      <a:r>
                        <a:rPr lang="en-US" sz="2699" dirty="0" err="1">
                          <a:solidFill>
                            <a:srgbClr val="000000"/>
                          </a:solidFill>
                          <a:latin typeface="Open Sans"/>
                        </a:rPr>
                        <a:t>sociālais</a:t>
                      </a:r>
                      <a:r>
                        <a:rPr lang="en-US" sz="2699" dirty="0">
                          <a:solidFill>
                            <a:srgbClr val="000000"/>
                          </a:solidFill>
                          <a:latin typeface="Open Sans"/>
                        </a:rPr>
                        <a:t> </a:t>
                      </a:r>
                      <a:r>
                        <a:rPr lang="en-US" sz="2699" dirty="0" err="1">
                          <a:solidFill>
                            <a:srgbClr val="000000"/>
                          </a:solidFill>
                          <a:latin typeface="Open Sans"/>
                        </a:rPr>
                        <a:t>aprūpētājs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 dirty="0">
                          <a:solidFill>
                            <a:srgbClr val="000000"/>
                          </a:solidFill>
                          <a:latin typeface="Open Sans"/>
                        </a:rPr>
                        <a:t>1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9400">
                <a:tc>
                  <a:txBody>
                    <a:bodyPr/>
                    <a:lstStyle/>
                    <a:p>
                      <a:pPr algn="l">
                        <a:lnSpc>
                          <a:spcPts val="3779"/>
                        </a:lnSpc>
                        <a:defRPr/>
                      </a:pPr>
                      <a:r>
                        <a:rPr lang="en-US" sz="2699" dirty="0" err="1">
                          <a:solidFill>
                            <a:srgbClr val="000000"/>
                          </a:solidFill>
                          <a:latin typeface="Open Sans"/>
                        </a:rPr>
                        <a:t>aprūpētājs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 dirty="0">
                          <a:solidFill>
                            <a:srgbClr val="000000"/>
                          </a:solidFill>
                          <a:latin typeface="Open Sans"/>
                        </a:rPr>
                        <a:t>20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9400">
                <a:tc>
                  <a:txBody>
                    <a:bodyPr/>
                    <a:lstStyle/>
                    <a:p>
                      <a:pPr algn="l">
                        <a:lnSpc>
                          <a:spcPts val="3779"/>
                        </a:lnSpc>
                        <a:defRPr/>
                      </a:pPr>
                      <a:r>
                        <a:rPr lang="en-US" sz="2699" dirty="0" err="1">
                          <a:solidFill>
                            <a:srgbClr val="000000"/>
                          </a:solidFill>
                          <a:latin typeface="Open Sans"/>
                        </a:rPr>
                        <a:t>klīniskais</a:t>
                      </a:r>
                      <a:r>
                        <a:rPr lang="en-US" sz="2699" dirty="0">
                          <a:solidFill>
                            <a:srgbClr val="000000"/>
                          </a:solidFill>
                          <a:latin typeface="Open Sans"/>
                        </a:rPr>
                        <a:t> un </a:t>
                      </a:r>
                      <a:r>
                        <a:rPr lang="en-US" sz="2699" dirty="0" err="1">
                          <a:solidFill>
                            <a:srgbClr val="000000"/>
                          </a:solidFill>
                          <a:latin typeface="Open Sans"/>
                        </a:rPr>
                        <a:t>veselības</a:t>
                      </a:r>
                      <a:r>
                        <a:rPr lang="en-US" sz="2699" dirty="0">
                          <a:solidFill>
                            <a:srgbClr val="000000"/>
                          </a:solidFill>
                          <a:latin typeface="Open Sans"/>
                        </a:rPr>
                        <a:t> </a:t>
                      </a:r>
                      <a:r>
                        <a:rPr lang="en-US" sz="2699" dirty="0" err="1">
                          <a:solidFill>
                            <a:srgbClr val="000000"/>
                          </a:solidFill>
                          <a:latin typeface="Open Sans"/>
                        </a:rPr>
                        <a:t>psihologs</a:t>
                      </a:r>
                      <a:r>
                        <a:rPr lang="en-US" sz="2699" dirty="0">
                          <a:solidFill>
                            <a:srgbClr val="000000"/>
                          </a:solidFill>
                          <a:latin typeface="Open Sans"/>
                        </a:rPr>
                        <a:t> </a:t>
                      </a:r>
                      <a:r>
                        <a:rPr lang="en-US" sz="2699" dirty="0" err="1">
                          <a:solidFill>
                            <a:srgbClr val="000000"/>
                          </a:solidFill>
                          <a:latin typeface="Open Sans"/>
                        </a:rPr>
                        <a:t>vai</a:t>
                      </a:r>
                      <a:r>
                        <a:rPr lang="en-US" sz="2699" dirty="0">
                          <a:solidFill>
                            <a:srgbClr val="000000"/>
                          </a:solidFill>
                          <a:latin typeface="Open Sans"/>
                        </a:rPr>
                        <a:t> </a:t>
                      </a:r>
                      <a:r>
                        <a:rPr lang="en-US" sz="2699" dirty="0" err="1">
                          <a:solidFill>
                            <a:srgbClr val="000000"/>
                          </a:solidFill>
                          <a:latin typeface="Open Sans"/>
                        </a:rPr>
                        <a:t>konsultatīvais</a:t>
                      </a:r>
                      <a:r>
                        <a:rPr lang="en-US" sz="2699" dirty="0">
                          <a:solidFill>
                            <a:srgbClr val="000000"/>
                          </a:solidFill>
                          <a:latin typeface="Open Sans"/>
                        </a:rPr>
                        <a:t> </a:t>
                      </a:r>
                      <a:r>
                        <a:rPr lang="en-US" sz="2699" dirty="0" err="1">
                          <a:solidFill>
                            <a:srgbClr val="000000"/>
                          </a:solidFill>
                          <a:latin typeface="Open Sans"/>
                        </a:rPr>
                        <a:t>psihologs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 dirty="0">
                          <a:solidFill>
                            <a:srgbClr val="000000"/>
                          </a:solidFill>
                          <a:latin typeface="Open Sans"/>
                        </a:rPr>
                        <a:t>1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9400">
                <a:tc>
                  <a:txBody>
                    <a:bodyPr/>
                    <a:lstStyle/>
                    <a:p>
                      <a:pPr algn="l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000000"/>
                          </a:solidFill>
                          <a:latin typeface="Open Sans"/>
                        </a:rPr>
                        <a:t>kapelāns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 dirty="0">
                          <a:solidFill>
                            <a:srgbClr val="000000"/>
                          </a:solidFill>
                          <a:latin typeface="Open Sans"/>
                        </a:rPr>
                        <a:t>1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6417392" y="518649"/>
            <a:ext cx="9677400" cy="14311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812"/>
              </a:lnSpc>
            </a:pPr>
            <a:r>
              <a:rPr lang="en-US" sz="10200" dirty="0" err="1">
                <a:solidFill>
                  <a:srgbClr val="394157"/>
                </a:solidFill>
                <a:latin typeface="29LT Baseet Ultra-Bold"/>
              </a:rPr>
              <a:t>Cilvēkresursi</a:t>
            </a:r>
            <a:endParaRPr lang="en-US" sz="10200" dirty="0">
              <a:solidFill>
                <a:srgbClr val="394157"/>
              </a:solidFill>
              <a:latin typeface="29LT Baseet Ultra-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0"/>
            <a:ext cx="2197766" cy="2705720"/>
            <a:chOff x="0" y="0"/>
            <a:chExt cx="2930355" cy="3607626"/>
          </a:xfrm>
        </p:grpSpPr>
        <p:sp>
          <p:nvSpPr>
            <p:cNvPr id="3" name="Freeform 3"/>
            <p:cNvSpPr/>
            <p:nvPr/>
          </p:nvSpPr>
          <p:spPr>
            <a:xfrm>
              <a:off x="589592" y="0"/>
              <a:ext cx="1735185" cy="842775"/>
            </a:xfrm>
            <a:custGeom>
              <a:avLst/>
              <a:gdLst/>
              <a:ahLst/>
              <a:cxnLst/>
              <a:rect l="l" t="t" r="r" b="b"/>
              <a:pathLst>
                <a:path w="1735185" h="842775">
                  <a:moveTo>
                    <a:pt x="0" y="0"/>
                  </a:moveTo>
                  <a:lnTo>
                    <a:pt x="1735185" y="0"/>
                  </a:lnTo>
                  <a:lnTo>
                    <a:pt x="1735185" y="842775"/>
                  </a:lnTo>
                  <a:lnTo>
                    <a:pt x="0" y="842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91556" r="-92811" b="-429032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564565"/>
              <a:ext cx="2930355" cy="3043061"/>
            </a:xfrm>
            <a:custGeom>
              <a:avLst/>
              <a:gdLst/>
              <a:ahLst/>
              <a:cxnLst/>
              <a:rect l="l" t="t" r="r" b="b"/>
              <a:pathLst>
                <a:path w="2930355" h="3043061">
                  <a:moveTo>
                    <a:pt x="0" y="0"/>
                  </a:moveTo>
                  <a:lnTo>
                    <a:pt x="2930355" y="0"/>
                  </a:lnTo>
                  <a:lnTo>
                    <a:pt x="2930355" y="3043061"/>
                  </a:lnTo>
                  <a:lnTo>
                    <a:pt x="0" y="3043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8632" t="-25514" r="-26495" b="-9465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022091"/>
              </p:ext>
            </p:extLst>
          </p:nvPr>
        </p:nvGraphicFramePr>
        <p:xfrm>
          <a:off x="4267200" y="2324100"/>
          <a:ext cx="12476934" cy="7277102"/>
        </p:xfrm>
        <a:graphic>
          <a:graphicData uri="http://schemas.openxmlformats.org/drawingml/2006/table">
            <a:tbl>
              <a:tblPr/>
              <a:tblGrid>
                <a:gridCol w="88227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9586"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dirty="0" err="1">
                          <a:solidFill>
                            <a:srgbClr val="000000"/>
                          </a:solidFill>
                          <a:latin typeface="Open Sans Bold"/>
                        </a:rPr>
                        <a:t>Speciālisti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dirty="0" err="1">
                          <a:solidFill>
                            <a:srgbClr val="000000"/>
                          </a:solidFill>
                          <a:latin typeface="Open Sans Bold"/>
                        </a:rPr>
                        <a:t>Slodžu</a:t>
                      </a:r>
                      <a:r>
                        <a:rPr lang="en-US" sz="2399" dirty="0">
                          <a:solidFill>
                            <a:srgbClr val="000000"/>
                          </a:solidFill>
                          <a:latin typeface="Open Sans Bold"/>
                        </a:rPr>
                        <a:t> </a:t>
                      </a:r>
                      <a:r>
                        <a:rPr lang="en-US" sz="2399" dirty="0" err="1">
                          <a:solidFill>
                            <a:srgbClr val="000000"/>
                          </a:solidFill>
                          <a:latin typeface="Open Sans Bold"/>
                        </a:rPr>
                        <a:t>skaits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9586"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Open Sans"/>
                        </a:rPr>
                        <a:t>koordinators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Open Sans"/>
                        </a:rPr>
                        <a:t>4.5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9586"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399" dirty="0" err="1">
                          <a:solidFill>
                            <a:srgbClr val="000000"/>
                          </a:solidFill>
                          <a:latin typeface="Open Sans"/>
                        </a:rPr>
                        <a:t>sertificēts</a:t>
                      </a:r>
                      <a:r>
                        <a:rPr lang="en-US" sz="2399" dirty="0">
                          <a:solidFill>
                            <a:srgbClr val="000000"/>
                          </a:solidFill>
                          <a:latin typeface="Open Sans"/>
                        </a:rPr>
                        <a:t> </a:t>
                      </a:r>
                      <a:r>
                        <a:rPr lang="en-US" sz="2399" dirty="0" err="1">
                          <a:solidFill>
                            <a:srgbClr val="000000"/>
                          </a:solidFill>
                          <a:latin typeface="Open Sans"/>
                        </a:rPr>
                        <a:t>ārsts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dirty="0">
                          <a:solidFill>
                            <a:srgbClr val="000000"/>
                          </a:solidFill>
                          <a:latin typeface="Open Sans"/>
                        </a:rPr>
                        <a:t>2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9586"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399" dirty="0" err="1">
                          <a:solidFill>
                            <a:srgbClr val="000000"/>
                          </a:solidFill>
                          <a:latin typeface="Open Sans"/>
                        </a:rPr>
                        <a:t>ārsta</a:t>
                      </a:r>
                      <a:r>
                        <a:rPr lang="en-US" sz="2399" dirty="0">
                          <a:solidFill>
                            <a:srgbClr val="000000"/>
                          </a:solidFill>
                          <a:latin typeface="Open Sans"/>
                        </a:rPr>
                        <a:t> </a:t>
                      </a:r>
                      <a:r>
                        <a:rPr lang="en-US" sz="2399" dirty="0" err="1">
                          <a:solidFill>
                            <a:srgbClr val="000000"/>
                          </a:solidFill>
                          <a:latin typeface="Open Sans"/>
                        </a:rPr>
                        <a:t>palīgs</a:t>
                      </a:r>
                      <a:r>
                        <a:rPr lang="en-US" sz="2399" dirty="0">
                          <a:solidFill>
                            <a:srgbClr val="000000"/>
                          </a:solidFill>
                          <a:latin typeface="Open Sans"/>
                        </a:rPr>
                        <a:t> </a:t>
                      </a:r>
                      <a:r>
                        <a:rPr lang="en-US" sz="2399" dirty="0" err="1">
                          <a:solidFill>
                            <a:srgbClr val="000000"/>
                          </a:solidFill>
                          <a:latin typeface="Open Sans"/>
                        </a:rPr>
                        <a:t>vai</a:t>
                      </a:r>
                      <a:r>
                        <a:rPr lang="en-US" sz="2399" dirty="0">
                          <a:solidFill>
                            <a:srgbClr val="000000"/>
                          </a:solidFill>
                          <a:latin typeface="Open Sans"/>
                        </a:rPr>
                        <a:t> </a:t>
                      </a:r>
                      <a:r>
                        <a:rPr lang="en-US" sz="2399" dirty="0" err="1">
                          <a:solidFill>
                            <a:srgbClr val="000000"/>
                          </a:solidFill>
                          <a:latin typeface="Open Sans"/>
                        </a:rPr>
                        <a:t>māsa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Open Sans"/>
                        </a:rPr>
                        <a:t>6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9586"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399" dirty="0" err="1">
                          <a:solidFill>
                            <a:srgbClr val="000000"/>
                          </a:solidFill>
                          <a:latin typeface="Open Sans"/>
                        </a:rPr>
                        <a:t>sertificēts</a:t>
                      </a:r>
                      <a:r>
                        <a:rPr lang="en-US" sz="2399" dirty="0">
                          <a:solidFill>
                            <a:srgbClr val="000000"/>
                          </a:solidFill>
                          <a:latin typeface="Open Sans"/>
                        </a:rPr>
                        <a:t> </a:t>
                      </a:r>
                      <a:r>
                        <a:rPr lang="en-US" sz="2399" dirty="0" err="1">
                          <a:solidFill>
                            <a:srgbClr val="000000"/>
                          </a:solidFill>
                          <a:latin typeface="Open Sans"/>
                        </a:rPr>
                        <a:t>fizioterapeits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dirty="0">
                          <a:solidFill>
                            <a:srgbClr val="000000"/>
                          </a:solidFill>
                          <a:latin typeface="Open Sans"/>
                        </a:rPr>
                        <a:t>1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9586"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399">
                          <a:solidFill>
                            <a:srgbClr val="000000"/>
                          </a:solidFill>
                          <a:latin typeface="Open Sans"/>
                        </a:rPr>
                        <a:t>sertificēts ergoterapeits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dirty="0">
                          <a:solidFill>
                            <a:srgbClr val="000000"/>
                          </a:solidFill>
                          <a:latin typeface="Open Sans"/>
                        </a:rPr>
                        <a:t>0.5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9586">
                <a:tc>
                  <a:txBody>
                    <a:bodyPr/>
                    <a:lstStyle/>
                    <a:p>
                      <a:pPr algn="l">
                        <a:lnSpc>
                          <a:spcPts val="3359"/>
                        </a:lnSpc>
                        <a:defRPr/>
                      </a:pPr>
                      <a:r>
                        <a:rPr lang="en-US" sz="2399" dirty="0" err="1">
                          <a:solidFill>
                            <a:srgbClr val="000000"/>
                          </a:solidFill>
                          <a:latin typeface="Open Sans"/>
                        </a:rPr>
                        <a:t>sertificēts</a:t>
                      </a:r>
                      <a:r>
                        <a:rPr lang="en-US" sz="2399" dirty="0">
                          <a:solidFill>
                            <a:srgbClr val="000000"/>
                          </a:solidFill>
                          <a:latin typeface="Open Sans"/>
                        </a:rPr>
                        <a:t> </a:t>
                      </a:r>
                      <a:r>
                        <a:rPr lang="en-US" sz="2399" dirty="0" err="1">
                          <a:solidFill>
                            <a:srgbClr val="000000"/>
                          </a:solidFill>
                          <a:latin typeface="Open Sans"/>
                        </a:rPr>
                        <a:t>uztura</a:t>
                      </a:r>
                      <a:r>
                        <a:rPr lang="en-US" sz="2399" dirty="0">
                          <a:solidFill>
                            <a:srgbClr val="000000"/>
                          </a:solidFill>
                          <a:latin typeface="Open Sans"/>
                        </a:rPr>
                        <a:t> </a:t>
                      </a:r>
                      <a:r>
                        <a:rPr lang="en-US" sz="2399" dirty="0" err="1">
                          <a:solidFill>
                            <a:srgbClr val="000000"/>
                          </a:solidFill>
                          <a:latin typeface="Open Sans"/>
                        </a:rPr>
                        <a:t>speciālists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59"/>
                        </a:lnSpc>
                        <a:defRPr/>
                      </a:pPr>
                      <a:r>
                        <a:rPr lang="en-US" sz="2399" dirty="0">
                          <a:solidFill>
                            <a:srgbClr val="000000"/>
                          </a:solidFill>
                          <a:latin typeface="Open Sans"/>
                        </a:rPr>
                        <a:t>0.5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6"/>
          <p:cNvSpPr txBox="1"/>
          <p:nvPr/>
        </p:nvSpPr>
        <p:spPr>
          <a:xfrm>
            <a:off x="4967025" y="557326"/>
            <a:ext cx="12781734" cy="1572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812"/>
              </a:lnSpc>
            </a:pPr>
            <a:r>
              <a:rPr lang="en-US" sz="10200">
                <a:solidFill>
                  <a:srgbClr val="394157"/>
                </a:solidFill>
                <a:latin typeface="29LT Baseet Ultra-Bold"/>
              </a:rPr>
              <a:t>Cilvēkresursi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152401" y="3467100"/>
            <a:ext cx="6248401" cy="5736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20526" lvl="1" indent="-410263">
              <a:lnSpc>
                <a:spcPts val="5016"/>
              </a:lnSpc>
              <a:buFont typeface="Arial"/>
              <a:buChar char="•"/>
            </a:pPr>
            <a:r>
              <a:rPr lang="en-US" sz="3800" dirty="0" err="1">
                <a:solidFill>
                  <a:srgbClr val="394157"/>
                </a:solidFill>
                <a:latin typeface="Open Sans"/>
              </a:rPr>
              <a:t>ārstniecības</a:t>
            </a:r>
            <a:r>
              <a:rPr lang="en-US" sz="3800" dirty="0">
                <a:solidFill>
                  <a:srgbClr val="394157"/>
                </a:solidFill>
                <a:latin typeface="Open Sans"/>
              </a:rPr>
              <a:t> personas </a:t>
            </a:r>
            <a:r>
              <a:rPr lang="en-US" sz="3800" dirty="0" err="1">
                <a:solidFill>
                  <a:srgbClr val="394157"/>
                </a:solidFill>
                <a:latin typeface="Open Sans"/>
              </a:rPr>
              <a:t>ir</a:t>
            </a:r>
            <a:r>
              <a:rPr lang="en-US" sz="3800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800" dirty="0" err="1">
                <a:solidFill>
                  <a:srgbClr val="394157"/>
                </a:solidFill>
                <a:latin typeface="Open Sans"/>
              </a:rPr>
              <a:t>reģistrētas</a:t>
            </a:r>
            <a:r>
              <a:rPr lang="en-US" sz="3800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800" dirty="0" err="1">
                <a:solidFill>
                  <a:srgbClr val="394157"/>
                </a:solidFill>
                <a:latin typeface="Open Sans"/>
              </a:rPr>
              <a:t>Ārstniecības</a:t>
            </a:r>
            <a:r>
              <a:rPr lang="en-US" sz="3800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800" dirty="0" err="1">
                <a:solidFill>
                  <a:srgbClr val="394157"/>
                </a:solidFill>
                <a:latin typeface="Open Sans"/>
              </a:rPr>
              <a:t>personu</a:t>
            </a:r>
            <a:r>
              <a:rPr lang="en-US" sz="3800" dirty="0">
                <a:solidFill>
                  <a:srgbClr val="394157"/>
                </a:solidFill>
                <a:latin typeface="Open Sans"/>
              </a:rPr>
              <a:t> un </a:t>
            </a:r>
            <a:r>
              <a:rPr lang="en-US" sz="3800" dirty="0" err="1">
                <a:solidFill>
                  <a:srgbClr val="394157"/>
                </a:solidFill>
                <a:latin typeface="Open Sans"/>
              </a:rPr>
              <a:t>ārstniecības</a:t>
            </a:r>
            <a:r>
              <a:rPr lang="en-US" sz="3800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800" dirty="0" err="1">
                <a:solidFill>
                  <a:srgbClr val="394157"/>
                </a:solidFill>
                <a:latin typeface="Open Sans"/>
              </a:rPr>
              <a:t>atbalsta</a:t>
            </a:r>
            <a:r>
              <a:rPr lang="en-US" sz="3800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800" dirty="0" err="1">
                <a:solidFill>
                  <a:srgbClr val="394157"/>
                </a:solidFill>
                <a:latin typeface="Open Sans"/>
              </a:rPr>
              <a:t>personu</a:t>
            </a:r>
            <a:r>
              <a:rPr lang="en-US" sz="3800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800" dirty="0" err="1">
                <a:solidFill>
                  <a:srgbClr val="394157"/>
                </a:solidFill>
                <a:latin typeface="Open Sans"/>
              </a:rPr>
              <a:t>reģistrā</a:t>
            </a:r>
            <a:r>
              <a:rPr lang="en-US" sz="3800" dirty="0">
                <a:solidFill>
                  <a:srgbClr val="394157"/>
                </a:solidFill>
                <a:latin typeface="Open Sans"/>
              </a:rPr>
              <a:t> un </a:t>
            </a:r>
            <a:r>
              <a:rPr lang="en-US" sz="3800" dirty="0" err="1">
                <a:solidFill>
                  <a:srgbClr val="394157"/>
                </a:solidFill>
                <a:latin typeface="Open Sans"/>
              </a:rPr>
              <a:t>ir</a:t>
            </a:r>
            <a:r>
              <a:rPr lang="en-US" sz="3800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800" dirty="0" err="1">
                <a:solidFill>
                  <a:srgbClr val="394157"/>
                </a:solidFill>
                <a:latin typeface="Open Sans"/>
              </a:rPr>
              <a:t>nodarbināti</a:t>
            </a:r>
            <a:r>
              <a:rPr lang="en-US" sz="3800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800" dirty="0" err="1">
                <a:solidFill>
                  <a:srgbClr val="394157"/>
                </a:solidFill>
                <a:latin typeface="Open Sans"/>
              </a:rPr>
              <a:t>pretendenta</a:t>
            </a:r>
            <a:r>
              <a:rPr lang="en-US" sz="3800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800" dirty="0" err="1">
                <a:solidFill>
                  <a:srgbClr val="394157"/>
                </a:solidFill>
                <a:latin typeface="Open Sans"/>
              </a:rPr>
              <a:t>ārstniecības</a:t>
            </a:r>
            <a:r>
              <a:rPr lang="en-US" sz="3800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800" dirty="0" err="1">
                <a:solidFill>
                  <a:srgbClr val="394157"/>
                </a:solidFill>
                <a:latin typeface="Open Sans"/>
              </a:rPr>
              <a:t>iestādē</a:t>
            </a:r>
            <a:r>
              <a:rPr lang="en-US" sz="3800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800" dirty="0" err="1">
                <a:solidFill>
                  <a:srgbClr val="394157"/>
                </a:solidFill>
                <a:latin typeface="Open Sans"/>
              </a:rPr>
              <a:t>attiecīgajā</a:t>
            </a:r>
            <a:r>
              <a:rPr lang="en-US" sz="3800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800" dirty="0" err="1">
                <a:solidFill>
                  <a:srgbClr val="394157"/>
                </a:solidFill>
                <a:latin typeface="Open Sans"/>
              </a:rPr>
              <a:t>specialitātē</a:t>
            </a:r>
            <a:endParaRPr lang="en-US" sz="3800" dirty="0">
              <a:solidFill>
                <a:srgbClr val="394157"/>
              </a:solidFill>
              <a:latin typeface="Open San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188290" y="812071"/>
            <a:ext cx="14132552" cy="1573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918"/>
              </a:lnSpc>
            </a:pPr>
            <a:r>
              <a:rPr lang="en-US" sz="10300">
                <a:solidFill>
                  <a:srgbClr val="394157"/>
                </a:solidFill>
                <a:latin typeface="29LT Baseet Ultra-Bold"/>
              </a:rPr>
              <a:t>Cilvēkresursi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0"/>
            <a:ext cx="2197766" cy="2705720"/>
            <a:chOff x="0" y="0"/>
            <a:chExt cx="2930355" cy="3607626"/>
          </a:xfrm>
        </p:grpSpPr>
        <p:sp>
          <p:nvSpPr>
            <p:cNvPr id="5" name="Freeform 5"/>
            <p:cNvSpPr/>
            <p:nvPr/>
          </p:nvSpPr>
          <p:spPr>
            <a:xfrm>
              <a:off x="589592" y="0"/>
              <a:ext cx="1735185" cy="842775"/>
            </a:xfrm>
            <a:custGeom>
              <a:avLst/>
              <a:gdLst/>
              <a:ahLst/>
              <a:cxnLst/>
              <a:rect l="l" t="t" r="r" b="b"/>
              <a:pathLst>
                <a:path w="1735185" h="842775">
                  <a:moveTo>
                    <a:pt x="0" y="0"/>
                  </a:moveTo>
                  <a:lnTo>
                    <a:pt x="1735185" y="0"/>
                  </a:lnTo>
                  <a:lnTo>
                    <a:pt x="1735185" y="842775"/>
                  </a:lnTo>
                  <a:lnTo>
                    <a:pt x="0" y="842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91556" r="-92811" b="-429032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564565"/>
              <a:ext cx="2930355" cy="3043061"/>
            </a:xfrm>
            <a:custGeom>
              <a:avLst/>
              <a:gdLst/>
              <a:ahLst/>
              <a:cxnLst/>
              <a:rect l="l" t="t" r="r" b="b"/>
              <a:pathLst>
                <a:path w="2930355" h="3043061">
                  <a:moveTo>
                    <a:pt x="0" y="0"/>
                  </a:moveTo>
                  <a:lnTo>
                    <a:pt x="2930355" y="0"/>
                  </a:lnTo>
                  <a:lnTo>
                    <a:pt x="2930355" y="3043061"/>
                  </a:lnTo>
                  <a:lnTo>
                    <a:pt x="0" y="3043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8632" t="-25514" r="-26495" b="-9465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7" name="TextBox 2">
            <a:extLst>
              <a:ext uri="{FF2B5EF4-FFF2-40B4-BE49-F238E27FC236}">
                <a16:creationId xmlns:a16="http://schemas.microsoft.com/office/drawing/2014/main" id="{5E73126D-1845-42EC-7848-936BB7603C1C}"/>
              </a:ext>
            </a:extLst>
          </p:cNvPr>
          <p:cNvSpPr txBox="1"/>
          <p:nvPr/>
        </p:nvSpPr>
        <p:spPr>
          <a:xfrm>
            <a:off x="6248401" y="3467100"/>
            <a:ext cx="6781800" cy="63775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20526" lvl="1" indent="-410263">
              <a:lnSpc>
                <a:spcPts val="5016"/>
              </a:lnSpc>
              <a:buFont typeface="Arial"/>
              <a:buChar char="•"/>
            </a:pPr>
            <a:r>
              <a:rPr lang="en-US" sz="3800" dirty="0" err="1">
                <a:solidFill>
                  <a:srgbClr val="394157"/>
                </a:solidFill>
                <a:latin typeface="Open Sans"/>
              </a:rPr>
              <a:t>sociālā</a:t>
            </a:r>
            <a:r>
              <a:rPr lang="en-US" sz="3800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800" dirty="0" err="1">
                <a:solidFill>
                  <a:srgbClr val="394157"/>
                </a:solidFill>
                <a:latin typeface="Open Sans"/>
              </a:rPr>
              <a:t>pakalpojuma</a:t>
            </a:r>
            <a:r>
              <a:rPr lang="en-US" sz="3800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800" dirty="0" err="1">
                <a:solidFill>
                  <a:srgbClr val="394157"/>
                </a:solidFill>
                <a:latin typeface="Open Sans"/>
              </a:rPr>
              <a:t>speciālistiem</a:t>
            </a:r>
            <a:r>
              <a:rPr lang="en-US" sz="3800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800" dirty="0" err="1">
                <a:solidFill>
                  <a:srgbClr val="394157"/>
                </a:solidFill>
                <a:latin typeface="Open Sans"/>
              </a:rPr>
              <a:t>ir</a:t>
            </a:r>
            <a:r>
              <a:rPr lang="en-US" sz="3800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800" dirty="0" err="1">
                <a:solidFill>
                  <a:srgbClr val="394157"/>
                </a:solidFill>
                <a:latin typeface="Open Sans"/>
              </a:rPr>
              <a:t>normatīvajos</a:t>
            </a:r>
            <a:r>
              <a:rPr lang="en-US" sz="3800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800" dirty="0" err="1">
                <a:solidFill>
                  <a:srgbClr val="394157"/>
                </a:solidFill>
                <a:latin typeface="Open Sans"/>
              </a:rPr>
              <a:t>aktos</a:t>
            </a:r>
            <a:r>
              <a:rPr lang="en-US" sz="3800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800" dirty="0" err="1">
                <a:solidFill>
                  <a:srgbClr val="394157"/>
                </a:solidFill>
                <a:latin typeface="Open Sans"/>
              </a:rPr>
              <a:t>noteiktā</a:t>
            </a:r>
            <a:r>
              <a:rPr lang="en-US" sz="3800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800" dirty="0" err="1">
                <a:solidFill>
                  <a:srgbClr val="394157"/>
                </a:solidFill>
                <a:latin typeface="Open Sans"/>
              </a:rPr>
              <a:t>izglītība</a:t>
            </a:r>
            <a:r>
              <a:rPr lang="en-US" sz="3800" dirty="0">
                <a:solidFill>
                  <a:srgbClr val="394157"/>
                </a:solidFill>
                <a:latin typeface="Open Sans"/>
              </a:rPr>
              <a:t> un </a:t>
            </a:r>
            <a:r>
              <a:rPr lang="en-US" sz="3800" dirty="0" err="1">
                <a:solidFill>
                  <a:srgbClr val="394157"/>
                </a:solidFill>
                <a:latin typeface="Open Sans"/>
              </a:rPr>
              <a:t>ir</a:t>
            </a:r>
            <a:r>
              <a:rPr lang="en-US" sz="3800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800" dirty="0" err="1">
                <a:solidFill>
                  <a:srgbClr val="394157"/>
                </a:solidFill>
                <a:latin typeface="Open Sans"/>
              </a:rPr>
              <a:t>nodarbināti</a:t>
            </a:r>
            <a:r>
              <a:rPr lang="en-US" sz="3800" dirty="0">
                <a:solidFill>
                  <a:srgbClr val="394157"/>
                </a:solidFill>
                <a:latin typeface="Open Sans"/>
              </a:rPr>
              <a:t> pie </a:t>
            </a:r>
            <a:r>
              <a:rPr lang="en-US" sz="3800" dirty="0" err="1">
                <a:solidFill>
                  <a:srgbClr val="394157"/>
                </a:solidFill>
                <a:latin typeface="Open Sans"/>
              </a:rPr>
              <a:t>pretendenta</a:t>
            </a:r>
            <a:r>
              <a:rPr lang="en-US" sz="3800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800" dirty="0" err="1">
                <a:solidFill>
                  <a:srgbClr val="394157"/>
                </a:solidFill>
                <a:latin typeface="Open Sans"/>
              </a:rPr>
              <a:t>vai</a:t>
            </a:r>
            <a:r>
              <a:rPr lang="en-US" sz="3800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800" dirty="0" err="1">
                <a:solidFill>
                  <a:srgbClr val="394157"/>
                </a:solidFill>
                <a:latin typeface="Open Sans"/>
              </a:rPr>
              <a:t>ir</a:t>
            </a:r>
            <a:r>
              <a:rPr lang="en-US" sz="3800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800" dirty="0" err="1">
                <a:solidFill>
                  <a:srgbClr val="394157"/>
                </a:solidFill>
                <a:latin typeface="Open Sans"/>
              </a:rPr>
              <a:t>pakalpojuma</a:t>
            </a:r>
            <a:r>
              <a:rPr lang="en-US" sz="3800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800" dirty="0" err="1">
                <a:solidFill>
                  <a:srgbClr val="394157"/>
                </a:solidFill>
                <a:latin typeface="Open Sans"/>
              </a:rPr>
              <a:t>nodrošināšanas</a:t>
            </a:r>
            <a:r>
              <a:rPr lang="en-US" sz="3800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800" dirty="0" err="1">
                <a:solidFill>
                  <a:srgbClr val="394157"/>
                </a:solidFill>
                <a:latin typeface="Open Sans"/>
              </a:rPr>
              <a:t>līgums</a:t>
            </a:r>
            <a:r>
              <a:rPr lang="en-US" sz="3800" dirty="0">
                <a:solidFill>
                  <a:srgbClr val="394157"/>
                </a:solidFill>
                <a:latin typeface="Open Sans"/>
              </a:rPr>
              <a:t> (</a:t>
            </a:r>
            <a:r>
              <a:rPr lang="en-US" sz="3800" dirty="0" err="1">
                <a:solidFill>
                  <a:srgbClr val="394157"/>
                </a:solidFill>
                <a:latin typeface="Open Sans"/>
              </a:rPr>
              <a:t>izņemot</a:t>
            </a:r>
            <a:r>
              <a:rPr lang="en-US" sz="3800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800" dirty="0" err="1">
                <a:solidFill>
                  <a:srgbClr val="394157"/>
                </a:solidFill>
                <a:latin typeface="Open Sans"/>
              </a:rPr>
              <a:t>nodomu</a:t>
            </a:r>
            <a:r>
              <a:rPr lang="en-US" sz="3800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800" dirty="0" err="1">
                <a:solidFill>
                  <a:srgbClr val="394157"/>
                </a:solidFill>
                <a:latin typeface="Open Sans"/>
              </a:rPr>
              <a:t>protokolus</a:t>
            </a:r>
            <a:r>
              <a:rPr lang="en-US" sz="3800" dirty="0">
                <a:solidFill>
                  <a:srgbClr val="394157"/>
                </a:solidFill>
                <a:latin typeface="Open Sans"/>
              </a:rPr>
              <a:t>/</a:t>
            </a:r>
            <a:r>
              <a:rPr lang="en-US" sz="3800" dirty="0" err="1">
                <a:solidFill>
                  <a:srgbClr val="394157"/>
                </a:solidFill>
                <a:latin typeface="Open Sans"/>
              </a:rPr>
              <a:t>līgumus</a:t>
            </a:r>
            <a:r>
              <a:rPr lang="en-US" sz="3800" dirty="0">
                <a:solidFill>
                  <a:srgbClr val="394157"/>
                </a:solidFill>
                <a:latin typeface="Open Sans"/>
              </a:rPr>
              <a:t>)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4C82A15E-9076-970B-4330-4853E5AF075A}"/>
              </a:ext>
            </a:extLst>
          </p:cNvPr>
          <p:cNvSpPr txBox="1"/>
          <p:nvPr/>
        </p:nvSpPr>
        <p:spPr>
          <a:xfrm>
            <a:off x="12254566" y="3467100"/>
            <a:ext cx="6015778" cy="50951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20526" lvl="1" indent="-410263" algn="l">
              <a:lnSpc>
                <a:spcPts val="5016"/>
              </a:lnSpc>
              <a:buFont typeface="Arial"/>
              <a:buChar char="•"/>
            </a:pPr>
            <a:r>
              <a:rPr lang="en-US" sz="3800" dirty="0" err="1">
                <a:solidFill>
                  <a:srgbClr val="394157"/>
                </a:solidFill>
                <a:latin typeface="Open Sans"/>
              </a:rPr>
              <a:t>vieni</a:t>
            </a:r>
            <a:r>
              <a:rPr lang="en-US" sz="3800" dirty="0">
                <a:solidFill>
                  <a:srgbClr val="394157"/>
                </a:solidFill>
                <a:latin typeface="Open Sans"/>
              </a:rPr>
              <a:t> un tie </a:t>
            </a:r>
            <a:r>
              <a:rPr lang="en-US" sz="3800" dirty="0" err="1">
                <a:solidFill>
                  <a:srgbClr val="394157"/>
                </a:solidFill>
                <a:latin typeface="Open Sans"/>
              </a:rPr>
              <a:t>paši</a:t>
            </a:r>
            <a:r>
              <a:rPr lang="en-US" sz="3800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800" dirty="0" err="1">
                <a:solidFill>
                  <a:srgbClr val="394157"/>
                </a:solidFill>
                <a:latin typeface="Open Sans"/>
              </a:rPr>
              <a:t>speciālisti</a:t>
            </a:r>
            <a:r>
              <a:rPr lang="en-US" sz="3800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800" dirty="0" err="1">
                <a:solidFill>
                  <a:srgbClr val="394157"/>
                </a:solidFill>
                <a:latin typeface="Open Sans"/>
              </a:rPr>
              <a:t>nevar</a:t>
            </a:r>
            <a:r>
              <a:rPr lang="en-US" sz="3800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800" dirty="0" err="1">
                <a:solidFill>
                  <a:srgbClr val="394157"/>
                </a:solidFill>
                <a:latin typeface="Open Sans"/>
              </a:rPr>
              <a:t>būt</a:t>
            </a:r>
            <a:r>
              <a:rPr lang="en-US" sz="3800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800" dirty="0" err="1">
                <a:solidFill>
                  <a:srgbClr val="394157"/>
                </a:solidFill>
                <a:latin typeface="Open Sans"/>
              </a:rPr>
              <a:t>pieteikti</a:t>
            </a:r>
            <a:r>
              <a:rPr lang="en-US" sz="3800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800" dirty="0" err="1">
                <a:solidFill>
                  <a:srgbClr val="394157"/>
                </a:solidFill>
                <a:latin typeface="Open Sans"/>
              </a:rPr>
              <a:t>vairākos</a:t>
            </a:r>
            <a:r>
              <a:rPr lang="en-US" sz="3800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800" dirty="0" err="1">
                <a:solidFill>
                  <a:srgbClr val="394157"/>
                </a:solidFill>
                <a:latin typeface="Open Sans"/>
              </a:rPr>
              <a:t>reģionos</a:t>
            </a:r>
            <a:r>
              <a:rPr lang="en-US" sz="3800" dirty="0">
                <a:solidFill>
                  <a:srgbClr val="394157"/>
                </a:solidFill>
                <a:latin typeface="Open Sans"/>
              </a:rPr>
              <a:t> (</a:t>
            </a:r>
            <a:r>
              <a:rPr lang="en-US" sz="3800" dirty="0" err="1">
                <a:solidFill>
                  <a:srgbClr val="394157"/>
                </a:solidFill>
                <a:latin typeface="Open Sans"/>
              </a:rPr>
              <a:t>izņemot</a:t>
            </a:r>
            <a:r>
              <a:rPr lang="lv-LV" sz="3800" dirty="0">
                <a:solidFill>
                  <a:srgbClr val="394157"/>
                </a:solidFill>
                <a:latin typeface="Open Sans"/>
              </a:rPr>
              <a:t>,</a:t>
            </a:r>
            <a:r>
              <a:rPr lang="en-US" sz="3800" dirty="0">
                <a:solidFill>
                  <a:srgbClr val="394157"/>
                </a:solidFill>
                <a:latin typeface="Open Sans"/>
              </a:rPr>
              <a:t> ja </a:t>
            </a:r>
            <a:r>
              <a:rPr lang="en-US" sz="3800" dirty="0" err="1">
                <a:solidFill>
                  <a:srgbClr val="394157"/>
                </a:solidFill>
                <a:latin typeface="Open Sans"/>
              </a:rPr>
              <a:t>ir</a:t>
            </a:r>
            <a:r>
              <a:rPr lang="en-US" sz="3800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800" dirty="0" err="1">
                <a:solidFill>
                  <a:srgbClr val="394157"/>
                </a:solidFill>
                <a:latin typeface="Open Sans"/>
              </a:rPr>
              <a:t>nepilna</a:t>
            </a:r>
            <a:r>
              <a:rPr lang="en-US" sz="3800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800" dirty="0" err="1">
                <a:solidFill>
                  <a:srgbClr val="394157"/>
                </a:solidFill>
                <a:latin typeface="Open Sans"/>
              </a:rPr>
              <a:t>slodze</a:t>
            </a:r>
            <a:r>
              <a:rPr lang="en-US" sz="3800" dirty="0">
                <a:solidFill>
                  <a:srgbClr val="394157"/>
                </a:solidFill>
                <a:latin typeface="Open Sans"/>
              </a:rPr>
              <a:t>, tad </a:t>
            </a:r>
            <a:r>
              <a:rPr lang="en-US" sz="3800" dirty="0" err="1">
                <a:solidFill>
                  <a:srgbClr val="394157"/>
                </a:solidFill>
                <a:latin typeface="Open Sans"/>
              </a:rPr>
              <a:t>nevar</a:t>
            </a:r>
            <a:r>
              <a:rPr lang="en-US" sz="3800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800" dirty="0" err="1">
                <a:solidFill>
                  <a:srgbClr val="394157"/>
                </a:solidFill>
                <a:latin typeface="Open Sans"/>
              </a:rPr>
              <a:t>pārsniegt</a:t>
            </a:r>
            <a:r>
              <a:rPr lang="en-US" sz="3800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800" dirty="0" err="1">
                <a:solidFill>
                  <a:srgbClr val="394157"/>
                </a:solidFill>
                <a:latin typeface="Open Sans"/>
              </a:rPr>
              <a:t>pilnu</a:t>
            </a:r>
            <a:r>
              <a:rPr lang="en-US" sz="3800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800" dirty="0" err="1">
                <a:solidFill>
                  <a:srgbClr val="394157"/>
                </a:solidFill>
                <a:latin typeface="Open Sans"/>
              </a:rPr>
              <a:t>slodzi</a:t>
            </a:r>
            <a:r>
              <a:rPr lang="en-US" sz="3800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800" dirty="0" err="1">
                <a:solidFill>
                  <a:srgbClr val="394157"/>
                </a:solidFill>
                <a:latin typeface="Open Sans"/>
              </a:rPr>
              <a:t>uz</a:t>
            </a:r>
            <a:r>
              <a:rPr lang="en-US" sz="3800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800" dirty="0" err="1">
                <a:solidFill>
                  <a:srgbClr val="394157"/>
                </a:solidFill>
                <a:latin typeface="Open Sans"/>
              </a:rPr>
              <a:t>visiem</a:t>
            </a:r>
            <a:r>
              <a:rPr lang="en-US" sz="3800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800" dirty="0" err="1">
                <a:solidFill>
                  <a:srgbClr val="394157"/>
                </a:solidFill>
                <a:latin typeface="Open Sans"/>
              </a:rPr>
              <a:t>reģioniem</a:t>
            </a:r>
            <a:r>
              <a:rPr lang="en-US" sz="3800" dirty="0">
                <a:solidFill>
                  <a:srgbClr val="394157"/>
                </a:solidFill>
                <a:latin typeface="Open Sans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4071605"/>
            <a:ext cx="12911620" cy="3731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>
              <a:lnSpc>
                <a:spcPts val="7519"/>
              </a:lnSpc>
              <a:buFont typeface="Arial"/>
              <a:buChar char="•"/>
            </a:pPr>
            <a:r>
              <a:rPr lang="en-US" sz="3999" dirty="0">
                <a:solidFill>
                  <a:srgbClr val="394157"/>
                </a:solidFill>
                <a:latin typeface="Open Sans"/>
              </a:rPr>
              <a:t>2 </a:t>
            </a:r>
            <a:r>
              <a:rPr lang="en-US" sz="3999" dirty="0" err="1">
                <a:solidFill>
                  <a:srgbClr val="394157"/>
                </a:solidFill>
                <a:latin typeface="Open Sans"/>
              </a:rPr>
              <a:t>vieglas</a:t>
            </a:r>
            <a:r>
              <a:rPr lang="en-US" sz="3999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999" dirty="0" err="1">
                <a:solidFill>
                  <a:srgbClr val="394157"/>
                </a:solidFill>
                <a:latin typeface="Open Sans"/>
              </a:rPr>
              <a:t>automašīnas</a:t>
            </a:r>
            <a:endParaRPr lang="en-US" sz="3999" dirty="0">
              <a:solidFill>
                <a:srgbClr val="394157"/>
              </a:solidFill>
              <a:latin typeface="Open Sans"/>
            </a:endParaRPr>
          </a:p>
          <a:p>
            <a:pPr marL="863599" lvl="1" indent="-431800">
              <a:lnSpc>
                <a:spcPts val="7519"/>
              </a:lnSpc>
              <a:buFont typeface="Arial"/>
              <a:buChar char="•"/>
            </a:pPr>
            <a:r>
              <a:rPr lang="en-US" sz="3999" dirty="0">
                <a:solidFill>
                  <a:srgbClr val="394157"/>
                </a:solidFill>
                <a:latin typeface="Open Sans"/>
              </a:rPr>
              <a:t>1 </a:t>
            </a:r>
            <a:r>
              <a:rPr lang="en-US" sz="3999" dirty="0" err="1">
                <a:solidFill>
                  <a:srgbClr val="394157"/>
                </a:solidFill>
                <a:latin typeface="Open Sans"/>
              </a:rPr>
              <a:t>speci</a:t>
            </a:r>
            <a:r>
              <a:rPr lang="lv-LV" sz="3999" dirty="0">
                <a:solidFill>
                  <a:srgbClr val="394157"/>
                </a:solidFill>
                <a:latin typeface="Open Sans"/>
              </a:rPr>
              <a:t>a</a:t>
            </a:r>
            <a:r>
              <a:rPr lang="en-US" sz="3999" dirty="0" err="1">
                <a:solidFill>
                  <a:srgbClr val="394157"/>
                </a:solidFill>
                <a:latin typeface="Open Sans"/>
              </a:rPr>
              <a:t>lizētais</a:t>
            </a:r>
            <a:r>
              <a:rPr lang="en-US" sz="3999" dirty="0">
                <a:solidFill>
                  <a:srgbClr val="394157"/>
                </a:solidFill>
                <a:latin typeface="Open Sans"/>
              </a:rPr>
              <a:t> transports</a:t>
            </a:r>
          </a:p>
          <a:p>
            <a:pPr marL="863599" lvl="1" indent="-431800" algn="l">
              <a:lnSpc>
                <a:spcPts val="7519"/>
              </a:lnSpc>
              <a:buFont typeface="Arial"/>
              <a:buChar char="•"/>
            </a:pPr>
            <a:r>
              <a:rPr lang="en-US" sz="3999" dirty="0" err="1">
                <a:solidFill>
                  <a:srgbClr val="394157"/>
                </a:solidFill>
                <a:latin typeface="Open Sans"/>
              </a:rPr>
              <a:t>īpašumā</a:t>
            </a:r>
            <a:r>
              <a:rPr lang="en-US" sz="3999" dirty="0">
                <a:solidFill>
                  <a:srgbClr val="394157"/>
                </a:solidFill>
                <a:latin typeface="Open Sans"/>
              </a:rPr>
              <a:t>, </a:t>
            </a:r>
            <a:r>
              <a:rPr lang="en-US" sz="3999" dirty="0" err="1">
                <a:solidFill>
                  <a:srgbClr val="394157"/>
                </a:solidFill>
                <a:latin typeface="Open Sans"/>
              </a:rPr>
              <a:t>līzingā</a:t>
            </a:r>
            <a:r>
              <a:rPr lang="en-US" sz="3999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999" dirty="0" err="1">
                <a:solidFill>
                  <a:srgbClr val="394157"/>
                </a:solidFill>
                <a:latin typeface="Open Sans"/>
              </a:rPr>
              <a:t>vai</a:t>
            </a:r>
            <a:r>
              <a:rPr lang="en-US" sz="3999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999" dirty="0" err="1">
                <a:solidFill>
                  <a:srgbClr val="394157"/>
                </a:solidFill>
                <a:latin typeface="Open Sans"/>
              </a:rPr>
              <a:t>nomā</a:t>
            </a:r>
            <a:endParaRPr lang="en-US" sz="3999" dirty="0">
              <a:solidFill>
                <a:srgbClr val="394157"/>
              </a:solidFill>
              <a:latin typeface="Open Sans"/>
            </a:endParaRPr>
          </a:p>
          <a:p>
            <a:pPr marL="863599" lvl="1" indent="-431800" algn="l">
              <a:lnSpc>
                <a:spcPts val="7519"/>
              </a:lnSpc>
              <a:buFont typeface="Arial"/>
              <a:buChar char="•"/>
            </a:pPr>
            <a:r>
              <a:rPr lang="en-US" sz="3999" u="none" dirty="0" err="1">
                <a:solidFill>
                  <a:srgbClr val="394157"/>
                </a:solidFill>
                <a:latin typeface="Open Sans"/>
              </a:rPr>
              <a:t>katrā</a:t>
            </a:r>
            <a:r>
              <a:rPr lang="en-US" sz="3999" u="none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999" u="none" dirty="0" err="1">
                <a:solidFill>
                  <a:srgbClr val="394157"/>
                </a:solidFill>
                <a:latin typeface="Open Sans"/>
              </a:rPr>
              <a:t>reģionā</a:t>
            </a:r>
            <a:r>
              <a:rPr lang="en-US" sz="3999" u="none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999" u="none" dirty="0" err="1">
                <a:solidFill>
                  <a:srgbClr val="394157"/>
                </a:solidFill>
                <a:latin typeface="Open Sans"/>
              </a:rPr>
              <a:t>savs</a:t>
            </a:r>
            <a:r>
              <a:rPr lang="en-US" sz="3999" u="none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999" u="none" dirty="0" err="1">
                <a:solidFill>
                  <a:srgbClr val="394157"/>
                </a:solidFill>
                <a:latin typeface="Open Sans"/>
              </a:rPr>
              <a:t>autotransports</a:t>
            </a:r>
            <a:endParaRPr lang="en-US" sz="3999" u="none" dirty="0">
              <a:solidFill>
                <a:srgbClr val="394157"/>
              </a:solidFill>
              <a:latin typeface="Open San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1019175"/>
            <a:ext cx="12911620" cy="1929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3356"/>
              </a:lnSpc>
            </a:pPr>
            <a:r>
              <a:rPr lang="en-US" sz="12600">
                <a:solidFill>
                  <a:srgbClr val="394157"/>
                </a:solidFill>
                <a:latin typeface="29LT Baseet Ultra-Bold"/>
              </a:rPr>
              <a:t>Autotransports</a:t>
            </a:r>
          </a:p>
        </p:txBody>
      </p:sp>
      <p:sp>
        <p:nvSpPr>
          <p:cNvPr id="4" name="Freeform 4"/>
          <p:cNvSpPr/>
          <p:nvPr/>
        </p:nvSpPr>
        <p:spPr>
          <a:xfrm>
            <a:off x="11219604" y="3649700"/>
            <a:ext cx="6039696" cy="4575070"/>
          </a:xfrm>
          <a:custGeom>
            <a:avLst/>
            <a:gdLst/>
            <a:ahLst/>
            <a:cxnLst/>
            <a:rect l="l" t="t" r="r" b="b"/>
            <a:pathLst>
              <a:path w="6039696" h="4575070">
                <a:moveTo>
                  <a:pt x="0" y="0"/>
                </a:moveTo>
                <a:lnTo>
                  <a:pt x="6039696" y="0"/>
                </a:lnTo>
                <a:lnTo>
                  <a:pt x="6039696" y="4575069"/>
                </a:lnTo>
                <a:lnTo>
                  <a:pt x="0" y="45750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5" name="Group 5"/>
          <p:cNvGrpSpPr/>
          <p:nvPr/>
        </p:nvGrpSpPr>
        <p:grpSpPr>
          <a:xfrm>
            <a:off x="15420109" y="0"/>
            <a:ext cx="2197766" cy="2705720"/>
            <a:chOff x="0" y="0"/>
            <a:chExt cx="2930355" cy="3607626"/>
          </a:xfrm>
        </p:grpSpPr>
        <p:sp>
          <p:nvSpPr>
            <p:cNvPr id="6" name="Freeform 6"/>
            <p:cNvSpPr/>
            <p:nvPr/>
          </p:nvSpPr>
          <p:spPr>
            <a:xfrm>
              <a:off x="589592" y="0"/>
              <a:ext cx="1735185" cy="842775"/>
            </a:xfrm>
            <a:custGeom>
              <a:avLst/>
              <a:gdLst/>
              <a:ahLst/>
              <a:cxnLst/>
              <a:rect l="l" t="t" r="r" b="b"/>
              <a:pathLst>
                <a:path w="1735185" h="842775">
                  <a:moveTo>
                    <a:pt x="0" y="0"/>
                  </a:moveTo>
                  <a:lnTo>
                    <a:pt x="1735185" y="0"/>
                  </a:lnTo>
                  <a:lnTo>
                    <a:pt x="1735185" y="842775"/>
                  </a:lnTo>
                  <a:lnTo>
                    <a:pt x="0" y="842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91556" r="-92811" b="-429032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564565"/>
              <a:ext cx="2930355" cy="3043061"/>
            </a:xfrm>
            <a:custGeom>
              <a:avLst/>
              <a:gdLst/>
              <a:ahLst/>
              <a:cxnLst/>
              <a:rect l="l" t="t" r="r" b="b"/>
              <a:pathLst>
                <a:path w="2930355" h="3043061">
                  <a:moveTo>
                    <a:pt x="0" y="0"/>
                  </a:moveTo>
                  <a:lnTo>
                    <a:pt x="2930355" y="0"/>
                  </a:lnTo>
                  <a:lnTo>
                    <a:pt x="2930355" y="3043061"/>
                  </a:lnTo>
                  <a:lnTo>
                    <a:pt x="0" y="3043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8632" t="-25514" r="-26495" b="-9465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7D530C1-4189-A1AA-1EBF-06C597CE253D}"/>
              </a:ext>
            </a:extLst>
          </p:cNvPr>
          <p:cNvSpPr/>
          <p:nvPr/>
        </p:nvSpPr>
        <p:spPr>
          <a:xfrm>
            <a:off x="-108910" y="0"/>
            <a:ext cx="9633910" cy="10287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extBox 2"/>
          <p:cNvSpPr txBox="1"/>
          <p:nvPr/>
        </p:nvSpPr>
        <p:spPr>
          <a:xfrm>
            <a:off x="370068" y="625936"/>
            <a:ext cx="8001000" cy="875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3599" lvl="1" indent="-431800">
              <a:lnSpc>
                <a:spcPts val="6919"/>
              </a:lnSpc>
              <a:buFont typeface="Arial"/>
              <a:buChar char="•"/>
            </a:pPr>
            <a:r>
              <a:rPr lang="en-US" sz="3999" dirty="0">
                <a:solidFill>
                  <a:srgbClr val="394157"/>
                </a:solidFill>
                <a:latin typeface="Open Sans"/>
              </a:rPr>
              <a:t>MK 60 </a:t>
            </a:r>
            <a:r>
              <a:rPr lang="en-US" sz="3999" dirty="0" err="1">
                <a:solidFill>
                  <a:srgbClr val="394157"/>
                </a:solidFill>
                <a:latin typeface="Open Sans"/>
              </a:rPr>
              <a:t>noteikumu</a:t>
            </a:r>
            <a:r>
              <a:rPr lang="en-US" sz="3999" dirty="0">
                <a:solidFill>
                  <a:srgbClr val="394157"/>
                </a:solidFill>
                <a:latin typeface="Open Sans"/>
              </a:rPr>
              <a:t> 63.</a:t>
            </a:r>
            <a:r>
              <a:rPr lang="en-US" sz="3999" baseline="30000" dirty="0">
                <a:solidFill>
                  <a:srgbClr val="394157"/>
                </a:solidFill>
                <a:latin typeface="Open Sans"/>
              </a:rPr>
              <a:t>43</a:t>
            </a:r>
            <a:r>
              <a:rPr lang="en-US" sz="3999" dirty="0">
                <a:solidFill>
                  <a:srgbClr val="394157"/>
                </a:solidFill>
                <a:latin typeface="Open Sans"/>
              </a:rPr>
              <a:t>, 63.</a:t>
            </a:r>
            <a:r>
              <a:rPr lang="en-US" sz="3999" baseline="30000" dirty="0">
                <a:solidFill>
                  <a:srgbClr val="394157"/>
                </a:solidFill>
                <a:latin typeface="Open Sans"/>
              </a:rPr>
              <a:t>44</a:t>
            </a:r>
            <a:r>
              <a:rPr lang="en-US" sz="3999" dirty="0">
                <a:solidFill>
                  <a:srgbClr val="394157"/>
                </a:solidFill>
                <a:latin typeface="Open Sans"/>
              </a:rPr>
              <a:t>, 63.</a:t>
            </a:r>
            <a:r>
              <a:rPr lang="en-US" sz="3999" baseline="30000" dirty="0">
                <a:solidFill>
                  <a:srgbClr val="394157"/>
                </a:solidFill>
                <a:latin typeface="Open Sans"/>
              </a:rPr>
              <a:t>45</a:t>
            </a:r>
            <a:r>
              <a:rPr lang="en-US" sz="3999" dirty="0">
                <a:solidFill>
                  <a:srgbClr val="394157"/>
                </a:solidFill>
                <a:latin typeface="Open Sans"/>
              </a:rPr>
              <a:t>, 63.</a:t>
            </a:r>
            <a:r>
              <a:rPr lang="en-US" sz="3999" baseline="30000" dirty="0">
                <a:solidFill>
                  <a:srgbClr val="394157"/>
                </a:solidFill>
                <a:latin typeface="Open Sans"/>
              </a:rPr>
              <a:t>46</a:t>
            </a:r>
            <a:r>
              <a:rPr lang="en-US" sz="3999" dirty="0">
                <a:solidFill>
                  <a:srgbClr val="394157"/>
                </a:solidFill>
                <a:latin typeface="Open Sans"/>
              </a:rPr>
              <a:t>, 63.</a:t>
            </a:r>
            <a:r>
              <a:rPr lang="en-US" sz="3999" baseline="30000" dirty="0">
                <a:solidFill>
                  <a:srgbClr val="394157"/>
                </a:solidFill>
                <a:latin typeface="Open Sans"/>
              </a:rPr>
              <a:t>47</a:t>
            </a:r>
            <a:r>
              <a:rPr lang="en-US" sz="3999" dirty="0">
                <a:solidFill>
                  <a:srgbClr val="394157"/>
                </a:solidFill>
                <a:latin typeface="Open Sans"/>
              </a:rPr>
              <a:t>, 63.</a:t>
            </a:r>
            <a:r>
              <a:rPr lang="en-US" sz="3999" baseline="30000" dirty="0">
                <a:solidFill>
                  <a:srgbClr val="394157"/>
                </a:solidFill>
                <a:latin typeface="Open Sans"/>
              </a:rPr>
              <a:t>48</a:t>
            </a:r>
            <a:r>
              <a:rPr lang="en-US" sz="3999" dirty="0">
                <a:solidFill>
                  <a:srgbClr val="394157"/>
                </a:solidFill>
                <a:latin typeface="Open Sans"/>
              </a:rPr>
              <a:t>, 63.</a:t>
            </a:r>
            <a:r>
              <a:rPr lang="en-US" sz="3999" baseline="30000" dirty="0">
                <a:solidFill>
                  <a:srgbClr val="394157"/>
                </a:solidFill>
                <a:latin typeface="Open Sans"/>
              </a:rPr>
              <a:t>49</a:t>
            </a:r>
            <a:r>
              <a:rPr lang="en-US" sz="3999" dirty="0">
                <a:solidFill>
                  <a:srgbClr val="394157"/>
                </a:solidFill>
                <a:latin typeface="Open Sans"/>
              </a:rPr>
              <a:t>, 63.</a:t>
            </a:r>
            <a:r>
              <a:rPr lang="en-US" sz="3999" baseline="30000" dirty="0">
                <a:solidFill>
                  <a:srgbClr val="394157"/>
                </a:solidFill>
                <a:latin typeface="Open Sans"/>
              </a:rPr>
              <a:t>50</a:t>
            </a:r>
            <a:r>
              <a:rPr lang="en-US" sz="3999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999" dirty="0" err="1">
                <a:solidFill>
                  <a:srgbClr val="394157"/>
                </a:solidFill>
                <a:latin typeface="Open Sans"/>
              </a:rPr>
              <a:t>apakšpunktos</a:t>
            </a:r>
            <a:r>
              <a:rPr lang="en-US" sz="3999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999" dirty="0" err="1">
                <a:solidFill>
                  <a:srgbClr val="394157"/>
                </a:solidFill>
                <a:latin typeface="Open Sans"/>
              </a:rPr>
              <a:t>noteiktais</a:t>
            </a:r>
            <a:r>
              <a:rPr lang="en-US" sz="3999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999" dirty="0" err="1">
                <a:solidFill>
                  <a:srgbClr val="394157"/>
                </a:solidFill>
                <a:latin typeface="Open Sans"/>
              </a:rPr>
              <a:t>aprīkojums</a:t>
            </a:r>
            <a:endParaRPr lang="en-US" sz="3999" dirty="0">
              <a:solidFill>
                <a:srgbClr val="394157"/>
              </a:solidFill>
              <a:latin typeface="Open Sans"/>
            </a:endParaRPr>
          </a:p>
          <a:p>
            <a:pPr marL="863599" lvl="1" indent="-431800" algn="l">
              <a:lnSpc>
                <a:spcPts val="6919"/>
              </a:lnSpc>
              <a:buFont typeface="Arial"/>
              <a:buChar char="•"/>
            </a:pPr>
            <a:r>
              <a:rPr lang="en-US" sz="3999" dirty="0" err="1">
                <a:solidFill>
                  <a:srgbClr val="394157"/>
                </a:solidFill>
                <a:latin typeface="Open Sans"/>
              </a:rPr>
              <a:t>katrai</a:t>
            </a:r>
            <a:r>
              <a:rPr lang="en-US" sz="3999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999" dirty="0" err="1">
                <a:solidFill>
                  <a:srgbClr val="394157"/>
                </a:solidFill>
                <a:latin typeface="Open Sans"/>
              </a:rPr>
              <a:t>mobilai</a:t>
            </a:r>
            <a:r>
              <a:rPr lang="en-US" sz="3999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999" dirty="0" err="1">
                <a:solidFill>
                  <a:srgbClr val="394157"/>
                </a:solidFill>
                <a:latin typeface="Open Sans"/>
              </a:rPr>
              <a:t>komandai</a:t>
            </a:r>
            <a:r>
              <a:rPr lang="en-US" sz="3999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999" dirty="0" err="1">
                <a:solidFill>
                  <a:srgbClr val="394157"/>
                </a:solidFill>
                <a:latin typeface="Open Sans"/>
              </a:rPr>
              <a:t>jābūt</a:t>
            </a:r>
            <a:r>
              <a:rPr lang="en-US" sz="3999" dirty="0">
                <a:solidFill>
                  <a:srgbClr val="394157"/>
                </a:solidFill>
                <a:latin typeface="Open Sans"/>
              </a:rPr>
              <a:t> 63.</a:t>
            </a:r>
            <a:r>
              <a:rPr lang="en-US" sz="3999" baseline="30000" dirty="0">
                <a:solidFill>
                  <a:srgbClr val="394157"/>
                </a:solidFill>
                <a:latin typeface="Open Sans"/>
              </a:rPr>
              <a:t>44</a:t>
            </a:r>
            <a:r>
              <a:rPr lang="en-US" sz="3999" dirty="0">
                <a:solidFill>
                  <a:srgbClr val="394157"/>
                </a:solidFill>
                <a:latin typeface="Open Sans"/>
              </a:rPr>
              <a:t>, 63.</a:t>
            </a:r>
            <a:r>
              <a:rPr lang="en-US" sz="3999" baseline="30000" dirty="0">
                <a:solidFill>
                  <a:srgbClr val="394157"/>
                </a:solidFill>
                <a:latin typeface="Open Sans"/>
              </a:rPr>
              <a:t>45</a:t>
            </a:r>
            <a:r>
              <a:rPr lang="en-US" sz="3999" dirty="0">
                <a:solidFill>
                  <a:srgbClr val="394157"/>
                </a:solidFill>
                <a:latin typeface="Open Sans"/>
              </a:rPr>
              <a:t>, 63.</a:t>
            </a:r>
            <a:r>
              <a:rPr lang="en-US" sz="3999" baseline="30000" dirty="0">
                <a:solidFill>
                  <a:srgbClr val="394157"/>
                </a:solidFill>
                <a:latin typeface="Open Sans"/>
              </a:rPr>
              <a:t>47</a:t>
            </a:r>
            <a:r>
              <a:rPr lang="en-US" sz="3999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999" dirty="0" err="1">
                <a:solidFill>
                  <a:srgbClr val="394157"/>
                </a:solidFill>
                <a:latin typeface="Open Sans"/>
              </a:rPr>
              <a:t>apakšpunktos</a:t>
            </a:r>
            <a:r>
              <a:rPr lang="en-US" sz="3999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999" dirty="0" err="1">
                <a:solidFill>
                  <a:srgbClr val="394157"/>
                </a:solidFill>
                <a:latin typeface="Open Sans"/>
              </a:rPr>
              <a:t>minētais</a:t>
            </a:r>
            <a:r>
              <a:rPr lang="en-US" sz="3999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999" dirty="0" err="1">
                <a:solidFill>
                  <a:srgbClr val="394157"/>
                </a:solidFill>
                <a:latin typeface="Open Sans"/>
              </a:rPr>
              <a:t>aprīkojums</a:t>
            </a:r>
            <a:endParaRPr lang="en-US" sz="3999" dirty="0">
              <a:solidFill>
                <a:srgbClr val="394157"/>
              </a:solidFill>
              <a:latin typeface="Open Sans"/>
            </a:endParaRPr>
          </a:p>
          <a:p>
            <a:pPr marL="863599" lvl="1" indent="-431800" algn="l">
              <a:lnSpc>
                <a:spcPts val="6919"/>
              </a:lnSpc>
              <a:buFont typeface="Arial"/>
              <a:buChar char="•"/>
            </a:pPr>
            <a:r>
              <a:rPr lang="en-US" sz="3999" u="none" dirty="0" err="1">
                <a:solidFill>
                  <a:srgbClr val="394157"/>
                </a:solidFill>
                <a:latin typeface="Open Sans"/>
              </a:rPr>
              <a:t>vienā</a:t>
            </a:r>
            <a:r>
              <a:rPr lang="en-US" sz="3999" u="none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999" u="none" dirty="0" err="1">
                <a:solidFill>
                  <a:srgbClr val="394157"/>
                </a:solidFill>
                <a:latin typeface="Open Sans"/>
              </a:rPr>
              <a:t>reģionā</a:t>
            </a:r>
            <a:r>
              <a:rPr lang="en-US" sz="3999" u="none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999" u="none" dirty="0" err="1">
                <a:solidFill>
                  <a:srgbClr val="394157"/>
                </a:solidFill>
                <a:latin typeface="Open Sans"/>
              </a:rPr>
              <a:t>vismaz</a:t>
            </a:r>
            <a:r>
              <a:rPr lang="en-US" sz="3999" u="none" dirty="0">
                <a:solidFill>
                  <a:srgbClr val="394157"/>
                </a:solidFill>
                <a:latin typeface="Open Sans"/>
              </a:rPr>
              <a:t> divas </a:t>
            </a:r>
            <a:r>
              <a:rPr lang="en-US" sz="3999" u="none" dirty="0" err="1">
                <a:solidFill>
                  <a:srgbClr val="394157"/>
                </a:solidFill>
                <a:latin typeface="Open Sans"/>
              </a:rPr>
              <a:t>mobilās</a:t>
            </a:r>
            <a:r>
              <a:rPr lang="en-US" sz="3999" u="none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999" u="none" dirty="0" err="1">
                <a:solidFill>
                  <a:srgbClr val="394157"/>
                </a:solidFill>
                <a:latin typeface="Open Sans"/>
              </a:rPr>
              <a:t>komandas</a:t>
            </a:r>
            <a:endParaRPr lang="en-US" sz="3999" u="none" dirty="0">
              <a:solidFill>
                <a:srgbClr val="394157"/>
              </a:solidFill>
              <a:latin typeface="Open San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105792" y="3695700"/>
            <a:ext cx="6057900" cy="41229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600"/>
              </a:lnSpc>
            </a:pPr>
            <a:r>
              <a:rPr lang="en-US" sz="10000" dirty="0" err="1">
                <a:solidFill>
                  <a:srgbClr val="394157"/>
                </a:solidFill>
                <a:latin typeface="29LT Baseet Ultra-Bold"/>
              </a:rPr>
              <a:t>Materiāl</a:t>
            </a:r>
            <a:endParaRPr lang="lv-LV" sz="10000" dirty="0">
              <a:solidFill>
                <a:srgbClr val="394157"/>
              </a:solidFill>
              <a:latin typeface="29LT Baseet Ultra-Bold"/>
            </a:endParaRPr>
          </a:p>
          <a:p>
            <a:pPr marL="0" lvl="0" indent="0">
              <a:lnSpc>
                <a:spcPts val="10600"/>
              </a:lnSpc>
            </a:pPr>
            <a:r>
              <a:rPr lang="en-US" sz="10000" dirty="0" err="1">
                <a:solidFill>
                  <a:srgbClr val="394157"/>
                </a:solidFill>
                <a:latin typeface="29LT Baseet Ultra-Bold"/>
              </a:rPr>
              <a:t>tehniskie</a:t>
            </a:r>
            <a:r>
              <a:rPr lang="en-US" sz="10000" dirty="0">
                <a:solidFill>
                  <a:srgbClr val="394157"/>
                </a:solidFill>
                <a:latin typeface="29LT Baseet Ultra-Bold"/>
              </a:rPr>
              <a:t> </a:t>
            </a:r>
            <a:r>
              <a:rPr lang="en-US" sz="10000" dirty="0" err="1">
                <a:solidFill>
                  <a:srgbClr val="394157"/>
                </a:solidFill>
                <a:latin typeface="29LT Baseet Ultra-Bold"/>
              </a:rPr>
              <a:t>resursi</a:t>
            </a:r>
            <a:endParaRPr lang="en-US" sz="10000" dirty="0">
              <a:solidFill>
                <a:srgbClr val="394157"/>
              </a:solidFill>
              <a:latin typeface="29LT Baseet Ultra-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5420109" y="0"/>
            <a:ext cx="2197766" cy="2705720"/>
            <a:chOff x="0" y="0"/>
            <a:chExt cx="2930355" cy="3607626"/>
          </a:xfrm>
        </p:grpSpPr>
        <p:sp>
          <p:nvSpPr>
            <p:cNvPr id="5" name="Freeform 5"/>
            <p:cNvSpPr/>
            <p:nvPr/>
          </p:nvSpPr>
          <p:spPr>
            <a:xfrm>
              <a:off x="589592" y="0"/>
              <a:ext cx="1735185" cy="842775"/>
            </a:xfrm>
            <a:custGeom>
              <a:avLst/>
              <a:gdLst/>
              <a:ahLst/>
              <a:cxnLst/>
              <a:rect l="l" t="t" r="r" b="b"/>
              <a:pathLst>
                <a:path w="1735185" h="842775">
                  <a:moveTo>
                    <a:pt x="0" y="0"/>
                  </a:moveTo>
                  <a:lnTo>
                    <a:pt x="1735185" y="0"/>
                  </a:lnTo>
                  <a:lnTo>
                    <a:pt x="1735185" y="842775"/>
                  </a:lnTo>
                  <a:lnTo>
                    <a:pt x="0" y="842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91556" r="-92811" b="-429032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564565"/>
              <a:ext cx="2930355" cy="3043061"/>
            </a:xfrm>
            <a:custGeom>
              <a:avLst/>
              <a:gdLst/>
              <a:ahLst/>
              <a:cxnLst/>
              <a:rect l="l" t="t" r="r" b="b"/>
              <a:pathLst>
                <a:path w="2930355" h="3043061">
                  <a:moveTo>
                    <a:pt x="0" y="0"/>
                  </a:moveTo>
                  <a:lnTo>
                    <a:pt x="2930355" y="0"/>
                  </a:lnTo>
                  <a:lnTo>
                    <a:pt x="2930355" y="3043061"/>
                  </a:lnTo>
                  <a:lnTo>
                    <a:pt x="0" y="3043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8632" t="-25514" r="-26495" b="-9465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A385F31-308F-B407-51D0-DF38D3A3E6DC}"/>
              </a:ext>
            </a:extLst>
          </p:cNvPr>
          <p:cNvSpPr/>
          <p:nvPr/>
        </p:nvSpPr>
        <p:spPr>
          <a:xfrm>
            <a:off x="8534400" y="0"/>
            <a:ext cx="9753600" cy="10287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extBox 2"/>
          <p:cNvSpPr txBox="1"/>
          <p:nvPr/>
        </p:nvSpPr>
        <p:spPr>
          <a:xfrm>
            <a:off x="9296400" y="1751356"/>
            <a:ext cx="8991600" cy="6624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3599" lvl="1" indent="-431800">
              <a:lnSpc>
                <a:spcPts val="7519"/>
              </a:lnSpc>
              <a:buFont typeface="Arial"/>
              <a:buChar char="•"/>
            </a:pPr>
            <a:r>
              <a:rPr lang="en-US" sz="3999" dirty="0" err="1">
                <a:solidFill>
                  <a:srgbClr val="394157"/>
                </a:solidFill>
                <a:latin typeface="Open Sans"/>
              </a:rPr>
              <a:t>vieta</a:t>
            </a:r>
            <a:r>
              <a:rPr lang="en-US" sz="3999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999" dirty="0" err="1">
                <a:solidFill>
                  <a:srgbClr val="394157"/>
                </a:solidFill>
                <a:latin typeface="Open Sans"/>
              </a:rPr>
              <a:t>medicīnas</a:t>
            </a:r>
            <a:r>
              <a:rPr lang="en-US" sz="3999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999" dirty="0" err="1">
                <a:solidFill>
                  <a:srgbClr val="394157"/>
                </a:solidFill>
                <a:latin typeface="Open Sans"/>
              </a:rPr>
              <a:t>ierīcēm</a:t>
            </a:r>
            <a:r>
              <a:rPr lang="en-US" sz="3999" dirty="0">
                <a:solidFill>
                  <a:srgbClr val="394157"/>
                </a:solidFill>
                <a:latin typeface="Open Sans"/>
              </a:rPr>
              <a:t> un </a:t>
            </a:r>
            <a:r>
              <a:rPr lang="en-US" sz="3999" dirty="0" err="1">
                <a:solidFill>
                  <a:srgbClr val="394157"/>
                </a:solidFill>
                <a:latin typeface="Open Sans"/>
              </a:rPr>
              <a:t>materiāliem</a:t>
            </a:r>
            <a:endParaRPr lang="en-US" sz="3999" dirty="0">
              <a:solidFill>
                <a:srgbClr val="394157"/>
              </a:solidFill>
              <a:latin typeface="Open Sans"/>
            </a:endParaRPr>
          </a:p>
          <a:p>
            <a:pPr marL="863599" lvl="1" indent="-431800">
              <a:lnSpc>
                <a:spcPts val="7519"/>
              </a:lnSpc>
              <a:buFont typeface="Arial"/>
              <a:buChar char="•"/>
            </a:pPr>
            <a:r>
              <a:rPr lang="en-US" sz="3999" dirty="0" err="1">
                <a:solidFill>
                  <a:srgbClr val="394157"/>
                </a:solidFill>
                <a:latin typeface="Open Sans"/>
              </a:rPr>
              <a:t>zāļu</a:t>
            </a:r>
            <a:r>
              <a:rPr lang="en-US" sz="3999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999" dirty="0" err="1">
                <a:solidFill>
                  <a:srgbClr val="394157"/>
                </a:solidFill>
                <a:latin typeface="Open Sans"/>
              </a:rPr>
              <a:t>uzglabāšan</a:t>
            </a:r>
            <a:r>
              <a:rPr lang="lv-LV" sz="3999" dirty="0">
                <a:solidFill>
                  <a:srgbClr val="394157"/>
                </a:solidFill>
                <a:latin typeface="Open Sans"/>
              </a:rPr>
              <a:t>a</a:t>
            </a:r>
            <a:r>
              <a:rPr lang="en-US" sz="3999" dirty="0" err="1">
                <a:solidFill>
                  <a:srgbClr val="394157"/>
                </a:solidFill>
                <a:latin typeface="Open Sans"/>
              </a:rPr>
              <a:t>i</a:t>
            </a:r>
            <a:r>
              <a:rPr lang="en-US" sz="3999" dirty="0">
                <a:solidFill>
                  <a:srgbClr val="394157"/>
                </a:solidFill>
                <a:latin typeface="Open Sans"/>
              </a:rPr>
              <a:t> un </a:t>
            </a:r>
            <a:r>
              <a:rPr lang="en-US" sz="3999" dirty="0" err="1">
                <a:solidFill>
                  <a:srgbClr val="394157"/>
                </a:solidFill>
                <a:latin typeface="Open Sans"/>
              </a:rPr>
              <a:t>sadalei</a:t>
            </a:r>
            <a:endParaRPr lang="en-US" sz="3999" dirty="0">
              <a:solidFill>
                <a:srgbClr val="394157"/>
              </a:solidFill>
              <a:latin typeface="Open Sans"/>
            </a:endParaRPr>
          </a:p>
          <a:p>
            <a:pPr marL="863599" lvl="1" indent="-431800">
              <a:lnSpc>
                <a:spcPts val="7519"/>
              </a:lnSpc>
              <a:buFont typeface="Arial"/>
              <a:buChar char="•"/>
            </a:pPr>
            <a:r>
              <a:rPr lang="en-US" sz="3999" dirty="0" err="1">
                <a:solidFill>
                  <a:srgbClr val="394157"/>
                </a:solidFill>
                <a:latin typeface="Open Sans"/>
              </a:rPr>
              <a:t>slēgta</a:t>
            </a:r>
            <a:r>
              <a:rPr lang="en-US" sz="3999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999" dirty="0" err="1">
                <a:solidFill>
                  <a:srgbClr val="394157"/>
                </a:solidFill>
                <a:latin typeface="Open Sans"/>
              </a:rPr>
              <a:t>vieta</a:t>
            </a:r>
            <a:r>
              <a:rPr lang="en-US" sz="3999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999" dirty="0" err="1">
                <a:solidFill>
                  <a:srgbClr val="394157"/>
                </a:solidFill>
                <a:latin typeface="Open Sans"/>
              </a:rPr>
              <a:t>medicīniskās</a:t>
            </a:r>
            <a:r>
              <a:rPr lang="en-US" sz="3999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999" dirty="0" err="1">
                <a:solidFill>
                  <a:srgbClr val="394157"/>
                </a:solidFill>
                <a:latin typeface="Open Sans"/>
              </a:rPr>
              <a:t>dokumentācijas</a:t>
            </a:r>
            <a:r>
              <a:rPr lang="en-US" sz="3999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999" dirty="0" err="1">
                <a:solidFill>
                  <a:srgbClr val="394157"/>
                </a:solidFill>
                <a:latin typeface="Open Sans"/>
              </a:rPr>
              <a:t>glabāšanai</a:t>
            </a:r>
            <a:endParaRPr lang="en-US" sz="3999" dirty="0">
              <a:solidFill>
                <a:srgbClr val="394157"/>
              </a:solidFill>
              <a:latin typeface="Open Sans"/>
            </a:endParaRPr>
          </a:p>
          <a:p>
            <a:pPr marL="863599" lvl="1" indent="-431800">
              <a:lnSpc>
                <a:spcPts val="7519"/>
              </a:lnSpc>
              <a:buFont typeface="Arial"/>
              <a:buChar char="•"/>
            </a:pPr>
            <a:r>
              <a:rPr lang="en-US" sz="3999" dirty="0" err="1">
                <a:solidFill>
                  <a:srgbClr val="394157"/>
                </a:solidFill>
                <a:latin typeface="Open Sans"/>
              </a:rPr>
              <a:t>vieta</a:t>
            </a:r>
            <a:r>
              <a:rPr lang="en-US" sz="3999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999" dirty="0" err="1">
                <a:solidFill>
                  <a:srgbClr val="394157"/>
                </a:solidFill>
                <a:latin typeface="Open Sans"/>
              </a:rPr>
              <a:t>tehnisko</a:t>
            </a:r>
            <a:r>
              <a:rPr lang="en-US" sz="3999" dirty="0">
                <a:solidFill>
                  <a:srgbClr val="394157"/>
                </a:solidFill>
                <a:latin typeface="Open Sans"/>
              </a:rPr>
              <a:t>  </a:t>
            </a:r>
            <a:r>
              <a:rPr lang="en-US" sz="3999" dirty="0" err="1">
                <a:solidFill>
                  <a:srgbClr val="394157"/>
                </a:solidFill>
                <a:latin typeface="Open Sans"/>
              </a:rPr>
              <a:t>palīglīdzekļu</a:t>
            </a:r>
            <a:r>
              <a:rPr lang="en-US" sz="3999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999" dirty="0" err="1">
                <a:solidFill>
                  <a:srgbClr val="394157"/>
                </a:solidFill>
                <a:latin typeface="Open Sans"/>
              </a:rPr>
              <a:t>uzglabāšanai</a:t>
            </a:r>
            <a:endParaRPr lang="en-US" sz="3999" dirty="0">
              <a:solidFill>
                <a:srgbClr val="394157"/>
              </a:solidFill>
              <a:latin typeface="Open San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268441" y="2953720"/>
            <a:ext cx="4296452" cy="14042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0600"/>
              </a:lnSpc>
            </a:pPr>
            <a:r>
              <a:rPr lang="en-US" sz="10000" dirty="0" err="1">
                <a:solidFill>
                  <a:srgbClr val="394157"/>
                </a:solidFill>
                <a:latin typeface="29LT Baseet Ultra-Bold"/>
              </a:rPr>
              <a:t>Telpas</a:t>
            </a:r>
            <a:r>
              <a:rPr lang="lv-LV" sz="10000" dirty="0">
                <a:solidFill>
                  <a:srgbClr val="394157"/>
                </a:solidFill>
                <a:latin typeface="29LT Baseet Ultra-Bold"/>
              </a:rPr>
              <a:t> </a:t>
            </a:r>
            <a:endParaRPr lang="en-US" sz="10000" dirty="0">
              <a:solidFill>
                <a:srgbClr val="394157"/>
              </a:solidFill>
              <a:latin typeface="29LT Baseet Ultra-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609600" y="0"/>
            <a:ext cx="2197766" cy="2705720"/>
            <a:chOff x="0" y="0"/>
            <a:chExt cx="2930355" cy="3607626"/>
          </a:xfrm>
        </p:grpSpPr>
        <p:sp>
          <p:nvSpPr>
            <p:cNvPr id="5" name="Freeform 5"/>
            <p:cNvSpPr/>
            <p:nvPr/>
          </p:nvSpPr>
          <p:spPr>
            <a:xfrm>
              <a:off x="589592" y="0"/>
              <a:ext cx="1735185" cy="842775"/>
            </a:xfrm>
            <a:custGeom>
              <a:avLst/>
              <a:gdLst/>
              <a:ahLst/>
              <a:cxnLst/>
              <a:rect l="l" t="t" r="r" b="b"/>
              <a:pathLst>
                <a:path w="1735185" h="842775">
                  <a:moveTo>
                    <a:pt x="0" y="0"/>
                  </a:moveTo>
                  <a:lnTo>
                    <a:pt x="1735185" y="0"/>
                  </a:lnTo>
                  <a:lnTo>
                    <a:pt x="1735185" y="842775"/>
                  </a:lnTo>
                  <a:lnTo>
                    <a:pt x="0" y="842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91556" r="-92811" b="-429032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564565"/>
              <a:ext cx="2930355" cy="3043061"/>
            </a:xfrm>
            <a:custGeom>
              <a:avLst/>
              <a:gdLst/>
              <a:ahLst/>
              <a:cxnLst/>
              <a:rect l="l" t="t" r="r" b="b"/>
              <a:pathLst>
                <a:path w="2930355" h="3043061">
                  <a:moveTo>
                    <a:pt x="0" y="0"/>
                  </a:moveTo>
                  <a:lnTo>
                    <a:pt x="2930355" y="0"/>
                  </a:lnTo>
                  <a:lnTo>
                    <a:pt x="2930355" y="3043061"/>
                  </a:lnTo>
                  <a:lnTo>
                    <a:pt x="0" y="3043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8632" t="-25514" r="-26495" b="-9465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7" name="Freeform 7"/>
          <p:cNvSpPr/>
          <p:nvPr/>
        </p:nvSpPr>
        <p:spPr>
          <a:xfrm>
            <a:off x="2057400" y="6438900"/>
            <a:ext cx="4296452" cy="3643301"/>
          </a:xfrm>
          <a:custGeom>
            <a:avLst/>
            <a:gdLst/>
            <a:ahLst/>
            <a:cxnLst/>
            <a:rect l="l" t="t" r="r" b="b"/>
            <a:pathLst>
              <a:path w="6979127" h="6220147">
                <a:moveTo>
                  <a:pt x="0" y="0"/>
                </a:moveTo>
                <a:lnTo>
                  <a:pt x="6979127" y="0"/>
                </a:lnTo>
                <a:lnTo>
                  <a:pt x="6979127" y="6220147"/>
                </a:lnTo>
                <a:lnTo>
                  <a:pt x="0" y="62201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CD68ED-256F-43EE-9013-23246F7D1E7E}"/>
              </a:ext>
            </a:extLst>
          </p:cNvPr>
          <p:cNvSpPr/>
          <p:nvPr/>
        </p:nvSpPr>
        <p:spPr>
          <a:xfrm>
            <a:off x="1556647" y="4098954"/>
            <a:ext cx="6139554" cy="1929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799" lvl="1" algn="ctr">
              <a:lnSpc>
                <a:spcPts val="7519"/>
              </a:lnSpc>
            </a:pPr>
            <a:r>
              <a:rPr lang="en-US" sz="4400" b="1" dirty="0" err="1">
                <a:solidFill>
                  <a:srgbClr val="394157"/>
                </a:solidFill>
                <a:latin typeface="29LT Baseet Ultra-Bold" panose="020B0604020202020204" charset="-78"/>
                <a:cs typeface="29LT Baseet Ultra-Bold" panose="020B0604020202020204" charset="-78"/>
              </a:rPr>
              <a:t>pakalpojuma</a:t>
            </a:r>
            <a:r>
              <a:rPr lang="en-US" sz="4400" b="1" dirty="0">
                <a:solidFill>
                  <a:srgbClr val="394157"/>
                </a:solidFill>
                <a:latin typeface="29LT Baseet Ultra-Bold" panose="020B0604020202020204" charset="-78"/>
                <a:cs typeface="29LT Baseet Ultra-Bold" panose="020B0604020202020204" charset="-78"/>
              </a:rPr>
              <a:t> </a:t>
            </a:r>
            <a:r>
              <a:rPr lang="en-US" sz="4400" b="1" dirty="0" err="1">
                <a:solidFill>
                  <a:srgbClr val="394157"/>
                </a:solidFill>
                <a:latin typeface="29LT Baseet Ultra-Bold" panose="020B0604020202020204" charset="-78"/>
                <a:cs typeface="29LT Baseet Ultra-Bold" panose="020B0604020202020204" charset="-78"/>
              </a:rPr>
              <a:t>sniegšanas</a:t>
            </a:r>
            <a:r>
              <a:rPr lang="en-US" sz="4400" b="1" dirty="0">
                <a:solidFill>
                  <a:srgbClr val="394157"/>
                </a:solidFill>
                <a:latin typeface="29LT Baseet Ultra-Bold" panose="020B0604020202020204" charset="-78"/>
                <a:cs typeface="29LT Baseet Ultra-Bold" panose="020B0604020202020204" charset="-78"/>
              </a:rPr>
              <a:t> </a:t>
            </a:r>
            <a:r>
              <a:rPr lang="en-US" sz="4400" b="1" dirty="0" err="1">
                <a:solidFill>
                  <a:srgbClr val="394157"/>
                </a:solidFill>
                <a:latin typeface="29LT Baseet Ultra-Bold" panose="020B0604020202020204" charset="-78"/>
                <a:cs typeface="29LT Baseet Ultra-Bold" panose="020B0604020202020204" charset="-78"/>
              </a:rPr>
              <a:t>reģionā</a:t>
            </a:r>
            <a:endParaRPr lang="en-US" sz="4400" b="1" dirty="0">
              <a:solidFill>
                <a:srgbClr val="394157"/>
              </a:solidFill>
              <a:latin typeface="29LT Baseet Ultra-Bold" panose="020B0604020202020204" charset="-78"/>
              <a:cs typeface="29LT Baseet Ultra-Bold" panose="020B0604020202020204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1000" y="4457700"/>
            <a:ext cx="6591300" cy="2777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3599" lvl="1" indent="-431800">
              <a:lnSpc>
                <a:spcPts val="7519"/>
              </a:lnSpc>
              <a:buFont typeface="Arial"/>
              <a:buChar char="•"/>
            </a:pPr>
            <a:r>
              <a:rPr lang="en-US" sz="3999" dirty="0" err="1">
                <a:solidFill>
                  <a:srgbClr val="394157"/>
                </a:solidFill>
                <a:latin typeface="Open Sans"/>
              </a:rPr>
              <a:t>atbilstoši</a:t>
            </a:r>
            <a:r>
              <a:rPr lang="en-US" sz="3999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999" dirty="0" err="1">
                <a:solidFill>
                  <a:srgbClr val="394157"/>
                </a:solidFill>
                <a:latin typeface="Open Sans"/>
              </a:rPr>
              <a:t>nolikumā</a:t>
            </a:r>
            <a:r>
              <a:rPr lang="en-US" sz="3999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999" dirty="0" err="1">
                <a:solidFill>
                  <a:srgbClr val="394157"/>
                </a:solidFill>
                <a:latin typeface="Open Sans"/>
              </a:rPr>
              <a:t>iekļautam</a:t>
            </a:r>
            <a:r>
              <a:rPr lang="en-US" sz="3999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999" dirty="0" err="1">
                <a:solidFill>
                  <a:srgbClr val="394157"/>
                </a:solidFill>
                <a:latin typeface="Open Sans"/>
              </a:rPr>
              <a:t>tehnisko</a:t>
            </a:r>
            <a:r>
              <a:rPr lang="en-US" sz="3999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999" dirty="0" err="1">
                <a:solidFill>
                  <a:srgbClr val="394157"/>
                </a:solidFill>
                <a:latin typeface="Open Sans"/>
              </a:rPr>
              <a:t>palīglīdzekļu</a:t>
            </a:r>
            <a:r>
              <a:rPr lang="en-US" sz="3999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999" dirty="0" err="1">
                <a:solidFill>
                  <a:srgbClr val="394157"/>
                </a:solidFill>
                <a:latin typeface="Open Sans"/>
              </a:rPr>
              <a:t>sarakstam</a:t>
            </a:r>
            <a:endParaRPr lang="en-US" sz="3999" dirty="0">
              <a:solidFill>
                <a:srgbClr val="394157"/>
              </a:solidFill>
              <a:latin typeface="Open San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1331840"/>
            <a:ext cx="15405438" cy="1303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9011"/>
              </a:lnSpc>
            </a:pPr>
            <a:r>
              <a:rPr lang="en-US" sz="8501">
                <a:solidFill>
                  <a:srgbClr val="394157"/>
                </a:solidFill>
                <a:latin typeface="29LT Baseet Ultra-Bold"/>
              </a:rPr>
              <a:t>Tehniskie palīglīdzekļi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5420109" y="0"/>
            <a:ext cx="2197766" cy="2705720"/>
            <a:chOff x="0" y="0"/>
            <a:chExt cx="2930355" cy="3607626"/>
          </a:xfrm>
        </p:grpSpPr>
        <p:sp>
          <p:nvSpPr>
            <p:cNvPr id="5" name="Freeform 5"/>
            <p:cNvSpPr/>
            <p:nvPr/>
          </p:nvSpPr>
          <p:spPr>
            <a:xfrm>
              <a:off x="589592" y="0"/>
              <a:ext cx="1735185" cy="842775"/>
            </a:xfrm>
            <a:custGeom>
              <a:avLst/>
              <a:gdLst/>
              <a:ahLst/>
              <a:cxnLst/>
              <a:rect l="l" t="t" r="r" b="b"/>
              <a:pathLst>
                <a:path w="1735185" h="842775">
                  <a:moveTo>
                    <a:pt x="0" y="0"/>
                  </a:moveTo>
                  <a:lnTo>
                    <a:pt x="1735185" y="0"/>
                  </a:lnTo>
                  <a:lnTo>
                    <a:pt x="1735185" y="842775"/>
                  </a:lnTo>
                  <a:lnTo>
                    <a:pt x="0" y="842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91556" r="-92811" b="-429032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564565"/>
              <a:ext cx="2930355" cy="3043061"/>
            </a:xfrm>
            <a:custGeom>
              <a:avLst/>
              <a:gdLst/>
              <a:ahLst/>
              <a:cxnLst/>
              <a:rect l="l" t="t" r="r" b="b"/>
              <a:pathLst>
                <a:path w="2930355" h="3043061">
                  <a:moveTo>
                    <a:pt x="0" y="0"/>
                  </a:moveTo>
                  <a:lnTo>
                    <a:pt x="2930355" y="0"/>
                  </a:lnTo>
                  <a:lnTo>
                    <a:pt x="2930355" y="3043061"/>
                  </a:lnTo>
                  <a:lnTo>
                    <a:pt x="0" y="3043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8632" t="-25514" r="-26495" b="-9465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7" name="Freeform 7"/>
          <p:cNvSpPr/>
          <p:nvPr/>
        </p:nvSpPr>
        <p:spPr>
          <a:xfrm>
            <a:off x="7259077" y="4000500"/>
            <a:ext cx="4226743" cy="3879983"/>
          </a:xfrm>
          <a:custGeom>
            <a:avLst/>
            <a:gdLst/>
            <a:ahLst/>
            <a:cxnLst/>
            <a:rect l="l" t="t" r="r" b="b"/>
            <a:pathLst>
              <a:path w="5429535" h="5191993">
                <a:moveTo>
                  <a:pt x="0" y="0"/>
                </a:moveTo>
                <a:lnTo>
                  <a:pt x="5429535" y="0"/>
                </a:lnTo>
                <a:lnTo>
                  <a:pt x="5429535" y="5191993"/>
                </a:lnTo>
                <a:lnTo>
                  <a:pt x="0" y="51919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05A79B18-F146-C910-AEDA-4FA3C0BF61AE}"/>
              </a:ext>
            </a:extLst>
          </p:cNvPr>
          <p:cNvSpPr txBox="1"/>
          <p:nvPr/>
        </p:nvSpPr>
        <p:spPr>
          <a:xfrm>
            <a:off x="11772598" y="4426973"/>
            <a:ext cx="5867400" cy="27773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3599" lvl="1" indent="-431800" algn="l">
              <a:lnSpc>
                <a:spcPts val="7519"/>
              </a:lnSpc>
              <a:buFont typeface="Arial"/>
              <a:buChar char="•"/>
            </a:pPr>
            <a:r>
              <a:rPr lang="en-US" sz="3999" dirty="0" err="1">
                <a:solidFill>
                  <a:srgbClr val="394157"/>
                </a:solidFill>
                <a:latin typeface="Open Sans"/>
              </a:rPr>
              <a:t>transportēšana</a:t>
            </a:r>
            <a:r>
              <a:rPr lang="en-US" sz="3999" dirty="0">
                <a:solidFill>
                  <a:srgbClr val="394157"/>
                </a:solidFill>
                <a:latin typeface="Open Sans"/>
              </a:rPr>
              <a:t>, </a:t>
            </a:r>
            <a:r>
              <a:rPr lang="en-US" sz="3999" dirty="0" err="1">
                <a:solidFill>
                  <a:srgbClr val="394157"/>
                </a:solidFill>
                <a:latin typeface="Open Sans"/>
              </a:rPr>
              <a:t>uzstādīšana</a:t>
            </a:r>
            <a:r>
              <a:rPr lang="en-US" sz="3999" dirty="0">
                <a:solidFill>
                  <a:srgbClr val="394157"/>
                </a:solidFill>
                <a:latin typeface="Open Sans"/>
              </a:rPr>
              <a:t> un </a:t>
            </a:r>
            <a:r>
              <a:rPr lang="en-US" sz="3999" dirty="0" err="1">
                <a:solidFill>
                  <a:srgbClr val="394157"/>
                </a:solidFill>
                <a:latin typeface="Open Sans"/>
              </a:rPr>
              <a:t>lietošanas</a:t>
            </a:r>
            <a:r>
              <a:rPr lang="en-US" sz="3999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999" dirty="0" err="1">
                <a:solidFill>
                  <a:srgbClr val="394157"/>
                </a:solidFill>
                <a:latin typeface="Open Sans"/>
              </a:rPr>
              <a:t>apmācība</a:t>
            </a:r>
            <a:endParaRPr lang="en-US" sz="3999" dirty="0">
              <a:solidFill>
                <a:srgbClr val="394157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34872" y="3968790"/>
            <a:ext cx="14784120" cy="1644733"/>
          </a:xfrm>
          <a:custGeom>
            <a:avLst/>
            <a:gdLst/>
            <a:ahLst/>
            <a:cxnLst/>
            <a:rect l="l" t="t" r="r" b="b"/>
            <a:pathLst>
              <a:path w="14784120" h="1644733">
                <a:moveTo>
                  <a:pt x="0" y="0"/>
                </a:moveTo>
                <a:lnTo>
                  <a:pt x="14784120" y="0"/>
                </a:lnTo>
                <a:lnTo>
                  <a:pt x="14784120" y="1644734"/>
                </a:lnTo>
                <a:lnTo>
                  <a:pt x="0" y="16447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" name="TextBox 3"/>
          <p:cNvSpPr txBox="1"/>
          <p:nvPr/>
        </p:nvSpPr>
        <p:spPr>
          <a:xfrm>
            <a:off x="1028700" y="1208971"/>
            <a:ext cx="15405438" cy="1539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600"/>
              </a:lnSpc>
            </a:pPr>
            <a:r>
              <a:rPr lang="en-US" sz="10000">
                <a:solidFill>
                  <a:srgbClr val="394157"/>
                </a:solidFill>
                <a:latin typeface="29LT Baseet Ultra-Bold"/>
              </a:rPr>
              <a:t>Laika grafiks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5420109" y="0"/>
            <a:ext cx="2197766" cy="2705720"/>
            <a:chOff x="0" y="0"/>
            <a:chExt cx="2930355" cy="3607626"/>
          </a:xfrm>
        </p:grpSpPr>
        <p:sp>
          <p:nvSpPr>
            <p:cNvPr id="5" name="Freeform 5"/>
            <p:cNvSpPr/>
            <p:nvPr/>
          </p:nvSpPr>
          <p:spPr>
            <a:xfrm>
              <a:off x="589592" y="0"/>
              <a:ext cx="1735185" cy="842775"/>
            </a:xfrm>
            <a:custGeom>
              <a:avLst/>
              <a:gdLst/>
              <a:ahLst/>
              <a:cxnLst/>
              <a:rect l="l" t="t" r="r" b="b"/>
              <a:pathLst>
                <a:path w="1735185" h="842775">
                  <a:moveTo>
                    <a:pt x="0" y="0"/>
                  </a:moveTo>
                  <a:lnTo>
                    <a:pt x="1735185" y="0"/>
                  </a:lnTo>
                  <a:lnTo>
                    <a:pt x="1735185" y="842775"/>
                  </a:lnTo>
                  <a:lnTo>
                    <a:pt x="0" y="842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91556" r="-92811" b="-429032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564565"/>
              <a:ext cx="2930355" cy="3043061"/>
            </a:xfrm>
            <a:custGeom>
              <a:avLst/>
              <a:gdLst/>
              <a:ahLst/>
              <a:cxnLst/>
              <a:rect l="l" t="t" r="r" b="b"/>
              <a:pathLst>
                <a:path w="2930355" h="3043061">
                  <a:moveTo>
                    <a:pt x="0" y="0"/>
                  </a:moveTo>
                  <a:lnTo>
                    <a:pt x="2930355" y="0"/>
                  </a:lnTo>
                  <a:lnTo>
                    <a:pt x="2930355" y="3043061"/>
                  </a:lnTo>
                  <a:lnTo>
                    <a:pt x="0" y="3043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8632" t="-25514" r="-26495" b="-9465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126932" y="6383609"/>
            <a:ext cx="3758049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394157"/>
                </a:solidFill>
                <a:latin typeface="Open Sans"/>
              </a:rPr>
              <a:t>Lēmumi 20 darba dienu laikā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997546" y="6383609"/>
            <a:ext cx="3758049" cy="1805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394157"/>
                </a:solidFill>
                <a:latin typeface="Open Sans"/>
              </a:rPr>
              <a:t>Līguma</a:t>
            </a:r>
            <a:r>
              <a:rPr lang="en-US" sz="3399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399" dirty="0" err="1">
                <a:solidFill>
                  <a:srgbClr val="394157"/>
                </a:solidFill>
                <a:latin typeface="Open Sans"/>
              </a:rPr>
              <a:t>slēgšana</a:t>
            </a:r>
            <a:r>
              <a:rPr lang="en-US" sz="3399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399" dirty="0" err="1">
                <a:solidFill>
                  <a:srgbClr val="394157"/>
                </a:solidFill>
                <a:latin typeface="Open Sans"/>
              </a:rPr>
              <a:t>ar</a:t>
            </a:r>
            <a:r>
              <a:rPr lang="en-US" sz="3399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399" dirty="0" err="1">
                <a:solidFill>
                  <a:srgbClr val="394157"/>
                </a:solidFill>
                <a:latin typeface="Open Sans"/>
              </a:rPr>
              <a:t>visiem</a:t>
            </a:r>
            <a:r>
              <a:rPr lang="en-US" sz="3399" dirty="0">
                <a:solidFill>
                  <a:srgbClr val="394157"/>
                </a:solidFill>
                <a:latin typeface="Open Sans"/>
              </a:rPr>
              <a:t>, kas </a:t>
            </a:r>
            <a:r>
              <a:rPr lang="en-US" sz="3399" dirty="0" err="1">
                <a:solidFill>
                  <a:srgbClr val="394157"/>
                </a:solidFill>
                <a:latin typeface="Open Sans"/>
              </a:rPr>
              <a:t>atbilst</a:t>
            </a:r>
            <a:r>
              <a:rPr lang="en-US" sz="3399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399" dirty="0" err="1">
                <a:solidFill>
                  <a:srgbClr val="394157"/>
                </a:solidFill>
                <a:latin typeface="Open Sans"/>
              </a:rPr>
              <a:t>kritērijiem</a:t>
            </a:r>
            <a:endParaRPr lang="en-US" sz="3399" dirty="0">
              <a:solidFill>
                <a:srgbClr val="394157"/>
              </a:solidFill>
              <a:latin typeface="Open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254583" y="6383609"/>
            <a:ext cx="3758049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394157"/>
                </a:solidFill>
                <a:latin typeface="Open Sans"/>
              </a:rPr>
              <a:t>Atklāta sēde piedāvājumu atvēršanai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82233" y="6383609"/>
            <a:ext cx="3758049" cy="2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394157"/>
                </a:solidFill>
                <a:latin typeface="Open Sans"/>
              </a:rPr>
              <a:t>Pieteikumu iesniegšana 10 darba dienu laikā no izsludināšanas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028700" y="1208971"/>
            <a:ext cx="15405438" cy="1404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600"/>
              </a:lnSpc>
            </a:pPr>
            <a:r>
              <a:rPr lang="lv-LV" sz="10000" dirty="0">
                <a:solidFill>
                  <a:srgbClr val="394157"/>
                </a:solidFill>
                <a:latin typeface="29LT Baseet Ultra-Bold"/>
              </a:rPr>
              <a:t>Kontakti</a:t>
            </a:r>
            <a:endParaRPr lang="en-US" sz="10000" dirty="0">
              <a:solidFill>
                <a:srgbClr val="394157"/>
              </a:solidFill>
              <a:latin typeface="29LT Baseet Ultra-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5420109" y="0"/>
            <a:ext cx="2197766" cy="2705720"/>
            <a:chOff x="0" y="0"/>
            <a:chExt cx="2930355" cy="3607626"/>
          </a:xfrm>
        </p:grpSpPr>
        <p:sp>
          <p:nvSpPr>
            <p:cNvPr id="5" name="Freeform 5"/>
            <p:cNvSpPr/>
            <p:nvPr/>
          </p:nvSpPr>
          <p:spPr>
            <a:xfrm>
              <a:off x="589592" y="0"/>
              <a:ext cx="1735185" cy="842775"/>
            </a:xfrm>
            <a:custGeom>
              <a:avLst/>
              <a:gdLst/>
              <a:ahLst/>
              <a:cxnLst/>
              <a:rect l="l" t="t" r="r" b="b"/>
              <a:pathLst>
                <a:path w="1735185" h="842775">
                  <a:moveTo>
                    <a:pt x="0" y="0"/>
                  </a:moveTo>
                  <a:lnTo>
                    <a:pt x="1735185" y="0"/>
                  </a:lnTo>
                  <a:lnTo>
                    <a:pt x="1735185" y="842775"/>
                  </a:lnTo>
                  <a:lnTo>
                    <a:pt x="0" y="842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91556" r="-92811" b="-429032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564565"/>
              <a:ext cx="2930355" cy="3043061"/>
            </a:xfrm>
            <a:custGeom>
              <a:avLst/>
              <a:gdLst/>
              <a:ahLst/>
              <a:cxnLst/>
              <a:rect l="l" t="t" r="r" b="b"/>
              <a:pathLst>
                <a:path w="2930355" h="3043061">
                  <a:moveTo>
                    <a:pt x="0" y="0"/>
                  </a:moveTo>
                  <a:lnTo>
                    <a:pt x="2930355" y="0"/>
                  </a:lnTo>
                  <a:lnTo>
                    <a:pt x="2930355" y="3043061"/>
                  </a:lnTo>
                  <a:lnTo>
                    <a:pt x="0" y="3043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8632" t="-25514" r="-26495" b="-9465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7CD0080-AD55-7BE5-CA05-2AEA30934E89}"/>
              </a:ext>
            </a:extLst>
          </p:cNvPr>
          <p:cNvSpPr txBox="1"/>
          <p:nvPr/>
        </p:nvSpPr>
        <p:spPr>
          <a:xfrm>
            <a:off x="1447800" y="3619500"/>
            <a:ext cx="62484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buSzPts val="1200"/>
              <a:tabLst>
                <a:tab pos="270510" algn="l"/>
              </a:tabLst>
            </a:pPr>
            <a:r>
              <a:rPr lang="lv-LV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Jautājumos par veselības aprūpes komponenti:</a:t>
            </a:r>
          </a:p>
          <a:p>
            <a:pPr marL="375920" algn="just">
              <a:tabLst>
                <a:tab pos="270510" algn="l"/>
              </a:tabLst>
            </a:pPr>
            <a:endParaRPr lang="lv-LV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5920" algn="just">
              <a:tabLst>
                <a:tab pos="270510" algn="l"/>
              </a:tabLst>
            </a:pPr>
            <a:r>
              <a:rPr lang="lv-LV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vārds, uzvārds: </a:t>
            </a:r>
            <a:r>
              <a:rPr lang="lv-LV" sz="2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Jūlija Voropajeva</a:t>
            </a:r>
            <a:endParaRPr lang="lv-LV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5920" algn="just">
              <a:tabLst>
                <a:tab pos="270510" algn="l"/>
              </a:tabLst>
            </a:pPr>
            <a:r>
              <a:rPr lang="lv-LV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tālruņa numurs: </a:t>
            </a:r>
            <a:r>
              <a:rPr lang="lv-LV" sz="2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67 043 775</a:t>
            </a:r>
            <a:endParaRPr lang="lv-LV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5920" algn="just">
              <a:tabLst>
                <a:tab pos="270510" algn="l"/>
              </a:tabLst>
            </a:pPr>
            <a:r>
              <a:rPr lang="lv-LV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elektroniskā pasta adrese: </a:t>
            </a:r>
            <a:r>
              <a:rPr lang="lv-LV" sz="2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Julija.Voropajeva@vmnvd.gov.lv</a:t>
            </a:r>
            <a:endParaRPr lang="lv-LV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5920" algn="just">
              <a:tabLst>
                <a:tab pos="270510" algn="l"/>
              </a:tabLst>
            </a:pPr>
            <a:endParaRPr lang="lv-LV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5920" algn="just">
              <a:tabLst>
                <a:tab pos="270510" algn="l"/>
              </a:tabLst>
            </a:pPr>
            <a:r>
              <a:rPr lang="lv-LV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vārds, uzvārds: </a:t>
            </a:r>
            <a:r>
              <a:rPr lang="lv-LV" sz="2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Linda Celmiņa-Ķeze</a:t>
            </a:r>
            <a:endParaRPr lang="lv-LV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5920" algn="just">
              <a:tabLst>
                <a:tab pos="270510" algn="l"/>
              </a:tabLst>
            </a:pPr>
            <a:r>
              <a:rPr lang="lv-LV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tālruņa numurs: </a:t>
            </a:r>
            <a:r>
              <a:rPr lang="lv-LV" sz="2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67 043 711</a:t>
            </a:r>
            <a:endParaRPr lang="lv-LV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5920" algn="just">
              <a:tabLst>
                <a:tab pos="270510" algn="l"/>
              </a:tabLst>
            </a:pPr>
            <a:r>
              <a:rPr lang="lv-LV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elektroniskā pasta adrese: </a:t>
            </a:r>
            <a:r>
              <a:rPr lang="lv-LV" sz="2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Linda.Celmina-Keze@vmnvd.gov.lv</a:t>
            </a:r>
            <a:endParaRPr lang="lv-LV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6A4E9E-3E4A-0D83-8E1F-37535DB43731}"/>
              </a:ext>
            </a:extLst>
          </p:cNvPr>
          <p:cNvSpPr txBox="1"/>
          <p:nvPr/>
        </p:nvSpPr>
        <p:spPr>
          <a:xfrm>
            <a:off x="9372600" y="3455625"/>
            <a:ext cx="6604338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75920" algn="just">
              <a:tabLst>
                <a:tab pos="270510" algn="l"/>
              </a:tabLst>
            </a:pPr>
            <a:r>
              <a:rPr lang="lv-LV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lv-LV" sz="1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>
              <a:buSzPts val="1200"/>
              <a:tabLst>
                <a:tab pos="270510" algn="l"/>
              </a:tabLst>
            </a:pPr>
            <a:r>
              <a:rPr lang="lv-LV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Jautājumos par sociālo pakalpojumu komponenti:</a:t>
            </a:r>
          </a:p>
          <a:p>
            <a:pPr lvl="1" algn="just">
              <a:buSzPts val="1200"/>
              <a:tabLst>
                <a:tab pos="270510" algn="l"/>
              </a:tabLst>
            </a:pPr>
            <a:endParaRPr lang="lv-LV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>
              <a:buSzPts val="1200"/>
              <a:tabLst>
                <a:tab pos="270510" algn="l"/>
              </a:tabLst>
            </a:pPr>
            <a:r>
              <a:rPr lang="lv-LV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satura jautājumos:</a:t>
            </a:r>
          </a:p>
          <a:p>
            <a:pPr marL="408940" algn="just">
              <a:tabLst>
                <a:tab pos="270510" algn="l"/>
              </a:tabLst>
            </a:pPr>
            <a:r>
              <a:rPr lang="lv-LV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vārds, uzvārds: </a:t>
            </a:r>
            <a:r>
              <a:rPr lang="lv-LV" sz="2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Sigita Rozentāle</a:t>
            </a:r>
            <a:endParaRPr lang="lv-LV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8940" algn="just">
              <a:tabLst>
                <a:tab pos="270510" algn="l"/>
              </a:tabLst>
            </a:pPr>
            <a:r>
              <a:rPr lang="lv-LV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tālruņa numurs: </a:t>
            </a:r>
            <a:r>
              <a:rPr lang="lv-LV" sz="2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67 021 663</a:t>
            </a:r>
            <a:endParaRPr lang="lv-LV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8940" algn="just">
              <a:tabLst>
                <a:tab pos="270510" algn="l"/>
              </a:tabLst>
            </a:pPr>
            <a:r>
              <a:rPr lang="lv-LV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elektroniskā pasta adrese: </a:t>
            </a:r>
            <a:r>
              <a:rPr lang="lv-LV" sz="2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Sigta.Rozentale@lm.gov.lv</a:t>
            </a:r>
            <a:endParaRPr lang="lv-LV" sz="28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8940" algn="just">
              <a:tabLst>
                <a:tab pos="270510" algn="l"/>
              </a:tabLst>
            </a:pPr>
            <a:endParaRPr lang="lv-LV" sz="2800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8940" algn="just">
              <a:tabLst>
                <a:tab pos="270510" algn="l"/>
              </a:tabLst>
            </a:pPr>
            <a:r>
              <a:rPr lang="lv-LV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finanšu jautājumos:</a:t>
            </a:r>
          </a:p>
          <a:p>
            <a:pPr marL="408940" algn="just">
              <a:tabLst>
                <a:tab pos="270510" algn="l"/>
              </a:tabLst>
            </a:pPr>
            <a:r>
              <a:rPr lang="lv-LV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vārds, uzvārds: </a:t>
            </a:r>
            <a:r>
              <a:rPr lang="lv-LV" sz="2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Sandra Strēle</a:t>
            </a:r>
            <a:endParaRPr lang="lv-LV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8940" algn="just">
              <a:tabLst>
                <a:tab pos="270510" algn="l"/>
              </a:tabLst>
            </a:pPr>
            <a:r>
              <a:rPr lang="lv-LV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tālruņa numurs: </a:t>
            </a:r>
            <a:r>
              <a:rPr lang="lv-LV" sz="2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64 331 831</a:t>
            </a:r>
            <a:endParaRPr lang="lv-LV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8940" algn="just">
              <a:tabLst>
                <a:tab pos="270510" algn="l"/>
              </a:tabLst>
            </a:pPr>
            <a:r>
              <a:rPr lang="lv-LV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elektroniskā pasta adrese: </a:t>
            </a:r>
            <a:r>
              <a:rPr lang="lv-LV" sz="28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Sandra.Strele@lm.gov.lv</a:t>
            </a:r>
            <a:endParaRPr lang="lv-LV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8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0"/>
            <a:ext cx="2197766" cy="2705720"/>
            <a:chOff x="0" y="0"/>
            <a:chExt cx="2930355" cy="3607626"/>
          </a:xfrm>
        </p:grpSpPr>
        <p:sp>
          <p:nvSpPr>
            <p:cNvPr id="3" name="Freeform 3"/>
            <p:cNvSpPr/>
            <p:nvPr/>
          </p:nvSpPr>
          <p:spPr>
            <a:xfrm>
              <a:off x="589592" y="0"/>
              <a:ext cx="1735185" cy="842775"/>
            </a:xfrm>
            <a:custGeom>
              <a:avLst/>
              <a:gdLst/>
              <a:ahLst/>
              <a:cxnLst/>
              <a:rect l="l" t="t" r="r" b="b"/>
              <a:pathLst>
                <a:path w="1735185" h="842775">
                  <a:moveTo>
                    <a:pt x="0" y="0"/>
                  </a:moveTo>
                  <a:lnTo>
                    <a:pt x="1735185" y="0"/>
                  </a:lnTo>
                  <a:lnTo>
                    <a:pt x="1735185" y="842775"/>
                  </a:lnTo>
                  <a:lnTo>
                    <a:pt x="0" y="842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91556" r="-92811" b="-429032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564565"/>
              <a:ext cx="2930355" cy="3043061"/>
            </a:xfrm>
            <a:custGeom>
              <a:avLst/>
              <a:gdLst/>
              <a:ahLst/>
              <a:cxnLst/>
              <a:rect l="l" t="t" r="r" b="b"/>
              <a:pathLst>
                <a:path w="2930355" h="3043061">
                  <a:moveTo>
                    <a:pt x="0" y="0"/>
                  </a:moveTo>
                  <a:lnTo>
                    <a:pt x="2930355" y="0"/>
                  </a:lnTo>
                  <a:lnTo>
                    <a:pt x="2930355" y="3043061"/>
                  </a:lnTo>
                  <a:lnTo>
                    <a:pt x="0" y="3043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8632" t="-25514" r="-26495" b="-9465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5" name="Freeform 5"/>
          <p:cNvSpPr/>
          <p:nvPr/>
        </p:nvSpPr>
        <p:spPr>
          <a:xfrm>
            <a:off x="11326009" y="313769"/>
            <a:ext cx="6208650" cy="5432569"/>
          </a:xfrm>
          <a:custGeom>
            <a:avLst/>
            <a:gdLst/>
            <a:ahLst/>
            <a:cxnLst/>
            <a:rect l="l" t="t" r="r" b="b"/>
            <a:pathLst>
              <a:path w="6208650" h="5432569">
                <a:moveTo>
                  <a:pt x="0" y="0"/>
                </a:moveTo>
                <a:lnTo>
                  <a:pt x="6208650" y="0"/>
                </a:lnTo>
                <a:lnTo>
                  <a:pt x="6208650" y="5432569"/>
                </a:lnTo>
                <a:lnTo>
                  <a:pt x="0" y="54325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6" name="Group 6"/>
          <p:cNvGrpSpPr/>
          <p:nvPr/>
        </p:nvGrpSpPr>
        <p:grpSpPr>
          <a:xfrm>
            <a:off x="1028700" y="3125238"/>
            <a:ext cx="14911870" cy="5656636"/>
            <a:chOff x="0" y="-9525"/>
            <a:chExt cx="19882493" cy="7542180"/>
          </a:xfrm>
        </p:grpSpPr>
        <p:sp>
          <p:nvSpPr>
            <p:cNvPr id="7" name="TextBox 7"/>
            <p:cNvSpPr txBox="1"/>
            <p:nvPr/>
          </p:nvSpPr>
          <p:spPr>
            <a:xfrm>
              <a:off x="0" y="3957745"/>
              <a:ext cx="10007600" cy="35749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863599" lvl="1" indent="-431800">
                <a:lnSpc>
                  <a:spcPts val="5279"/>
                </a:lnSpc>
                <a:buFont typeface="Arial"/>
                <a:buChar char="•"/>
              </a:pPr>
              <a:r>
                <a:rPr lang="en-US" sz="3999" dirty="0" err="1">
                  <a:solidFill>
                    <a:srgbClr val="394157"/>
                  </a:solidFill>
                  <a:latin typeface="Open Sans"/>
                </a:rPr>
                <a:t>pacientam</a:t>
              </a:r>
              <a:r>
                <a:rPr lang="en-US" sz="3999" dirty="0">
                  <a:solidFill>
                    <a:srgbClr val="394157"/>
                  </a:solidFill>
                  <a:latin typeface="Open Sans"/>
                </a:rPr>
                <a:t> </a:t>
              </a:r>
              <a:r>
                <a:rPr lang="en-US" sz="3999" dirty="0" err="1">
                  <a:solidFill>
                    <a:srgbClr val="394157"/>
                  </a:solidFill>
                  <a:latin typeface="Open Sans"/>
                </a:rPr>
                <a:t>ir</a:t>
              </a:r>
              <a:r>
                <a:rPr lang="en-US" sz="3999" dirty="0">
                  <a:solidFill>
                    <a:srgbClr val="394157"/>
                  </a:solidFill>
                  <a:latin typeface="Open Sans"/>
                </a:rPr>
                <a:t> </a:t>
              </a:r>
              <a:r>
                <a:rPr lang="en-US" sz="3999" dirty="0" err="1">
                  <a:solidFill>
                    <a:srgbClr val="394157"/>
                  </a:solidFill>
                  <a:latin typeface="Open Sans"/>
                </a:rPr>
                <a:t>tiesības</a:t>
              </a:r>
              <a:r>
                <a:rPr lang="en-US" sz="3999" dirty="0">
                  <a:solidFill>
                    <a:srgbClr val="394157"/>
                  </a:solidFill>
                  <a:latin typeface="Open Sans"/>
                </a:rPr>
                <a:t> </a:t>
              </a:r>
              <a:r>
                <a:rPr lang="en-US" sz="3999" dirty="0" err="1">
                  <a:solidFill>
                    <a:srgbClr val="394157"/>
                  </a:solidFill>
                  <a:latin typeface="Open Sans"/>
                </a:rPr>
                <a:t>saņemt</a:t>
              </a:r>
              <a:r>
                <a:rPr lang="en-US" sz="3999" dirty="0">
                  <a:solidFill>
                    <a:srgbClr val="394157"/>
                  </a:solidFill>
                  <a:latin typeface="Open Sans"/>
                </a:rPr>
                <a:t> </a:t>
              </a:r>
              <a:r>
                <a:rPr lang="en-US" sz="3999" dirty="0" err="1">
                  <a:solidFill>
                    <a:srgbClr val="394157"/>
                  </a:solidFill>
                  <a:latin typeface="Open Sans"/>
                </a:rPr>
                <a:t>valsts</a:t>
              </a:r>
              <a:r>
                <a:rPr lang="en-US" sz="3999" dirty="0">
                  <a:solidFill>
                    <a:srgbClr val="394157"/>
                  </a:solidFill>
                  <a:latin typeface="Open Sans"/>
                </a:rPr>
                <a:t> </a:t>
              </a:r>
              <a:r>
                <a:rPr lang="en-US" sz="3999" dirty="0" err="1">
                  <a:solidFill>
                    <a:srgbClr val="394157"/>
                  </a:solidFill>
                  <a:latin typeface="Open Sans"/>
                </a:rPr>
                <a:t>apmaksātus</a:t>
              </a:r>
              <a:r>
                <a:rPr lang="en-US" sz="3999" dirty="0">
                  <a:solidFill>
                    <a:srgbClr val="394157"/>
                  </a:solidFill>
                  <a:latin typeface="Open Sans"/>
                </a:rPr>
                <a:t> </a:t>
              </a:r>
              <a:r>
                <a:rPr lang="en-US" sz="3999" dirty="0" err="1">
                  <a:solidFill>
                    <a:srgbClr val="394157"/>
                  </a:solidFill>
                  <a:latin typeface="Open Sans"/>
                </a:rPr>
                <a:t>veselības</a:t>
              </a:r>
              <a:r>
                <a:rPr lang="en-US" sz="3999" dirty="0">
                  <a:solidFill>
                    <a:srgbClr val="394157"/>
                  </a:solidFill>
                  <a:latin typeface="Open Sans"/>
                </a:rPr>
                <a:t> </a:t>
              </a:r>
              <a:r>
                <a:rPr lang="en-US" sz="3999" dirty="0" err="1">
                  <a:solidFill>
                    <a:srgbClr val="394157"/>
                  </a:solidFill>
                  <a:latin typeface="Open Sans"/>
                </a:rPr>
                <a:t>vai</a:t>
              </a:r>
              <a:r>
                <a:rPr lang="en-US" sz="3999" dirty="0">
                  <a:solidFill>
                    <a:srgbClr val="394157"/>
                  </a:solidFill>
                  <a:latin typeface="Open Sans"/>
                </a:rPr>
                <a:t> </a:t>
              </a:r>
              <a:r>
                <a:rPr lang="en-US" sz="3999" dirty="0" err="1">
                  <a:solidFill>
                    <a:srgbClr val="394157"/>
                  </a:solidFill>
                  <a:latin typeface="Open Sans"/>
                </a:rPr>
                <a:t>sociālās</a:t>
              </a:r>
              <a:r>
                <a:rPr lang="en-US" sz="3999" dirty="0">
                  <a:solidFill>
                    <a:srgbClr val="394157"/>
                  </a:solidFill>
                  <a:latin typeface="Open Sans"/>
                </a:rPr>
                <a:t> </a:t>
              </a:r>
              <a:r>
                <a:rPr lang="en-US" sz="3999" dirty="0" err="1">
                  <a:solidFill>
                    <a:srgbClr val="394157"/>
                  </a:solidFill>
                  <a:latin typeface="Open Sans"/>
                </a:rPr>
                <a:t>aprūpes</a:t>
              </a:r>
              <a:r>
                <a:rPr lang="en-US" sz="3999" dirty="0">
                  <a:solidFill>
                    <a:srgbClr val="394157"/>
                  </a:solidFill>
                  <a:latin typeface="Open Sans"/>
                </a:rPr>
                <a:t> </a:t>
              </a:r>
              <a:r>
                <a:rPr lang="en-US" sz="3999" dirty="0" err="1">
                  <a:solidFill>
                    <a:srgbClr val="394157"/>
                  </a:solidFill>
                  <a:latin typeface="Open Sans"/>
                </a:rPr>
                <a:t>pakalpojumus</a:t>
              </a:r>
              <a:endParaRPr lang="en-US" sz="3999" dirty="0">
                <a:solidFill>
                  <a:srgbClr val="394157"/>
                </a:solidFill>
                <a:latin typeface="Open San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19882493" cy="3529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9752"/>
                </a:lnSpc>
              </a:pPr>
              <a:r>
                <a:rPr lang="en-US" sz="9200" dirty="0">
                  <a:solidFill>
                    <a:srgbClr val="394157"/>
                  </a:solidFill>
                  <a:latin typeface="29LT Baseet Ultra-Bold"/>
                </a:rPr>
                <a:t>Kas var </a:t>
              </a:r>
              <a:r>
                <a:rPr lang="en-US" sz="9200" dirty="0" err="1">
                  <a:solidFill>
                    <a:srgbClr val="394157"/>
                  </a:solidFill>
                  <a:latin typeface="29LT Baseet Ultra-Bold"/>
                </a:rPr>
                <a:t>saņemt</a:t>
              </a:r>
              <a:r>
                <a:rPr lang="en-US" sz="9200" dirty="0">
                  <a:solidFill>
                    <a:srgbClr val="394157"/>
                  </a:solidFill>
                  <a:latin typeface="29LT Baseet Ultra-Bold"/>
                </a:rPr>
                <a:t> </a:t>
              </a:r>
              <a:r>
                <a:rPr lang="en-US" sz="9200" dirty="0" err="1">
                  <a:solidFill>
                    <a:srgbClr val="394157"/>
                  </a:solidFill>
                  <a:latin typeface="29LT Baseet Ultra-Bold"/>
                </a:rPr>
                <a:t>pakalpojumu</a:t>
              </a:r>
              <a:endParaRPr lang="en-US" sz="9200" dirty="0">
                <a:solidFill>
                  <a:srgbClr val="394157"/>
                </a:solidFill>
                <a:latin typeface="29LT Baseet Ultra-Bold"/>
              </a:endParaRPr>
            </a:p>
          </p:txBody>
        </p:sp>
      </p:grpSp>
      <p:sp>
        <p:nvSpPr>
          <p:cNvPr id="9" name="TextBox 7">
            <a:extLst>
              <a:ext uri="{FF2B5EF4-FFF2-40B4-BE49-F238E27FC236}">
                <a16:creationId xmlns:a16="http://schemas.microsoft.com/office/drawing/2014/main" id="{57DF1C65-09F6-50EA-BD63-E387A83FFFEA}"/>
              </a:ext>
            </a:extLst>
          </p:cNvPr>
          <p:cNvSpPr txBox="1"/>
          <p:nvPr/>
        </p:nvSpPr>
        <p:spPr>
          <a:xfrm>
            <a:off x="8229600" y="6074556"/>
            <a:ext cx="9448800" cy="3360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003299" lvl="1" indent="-571500" algn="l">
              <a:lnSpc>
                <a:spcPts val="5279"/>
              </a:lnSpc>
              <a:buFont typeface="Arial" panose="020B0604020202020204" pitchFamily="34" charset="0"/>
              <a:buChar char="•"/>
            </a:pPr>
            <a:r>
              <a:rPr lang="en-US" sz="3999" u="none" dirty="0" err="1">
                <a:solidFill>
                  <a:srgbClr val="394157"/>
                </a:solidFill>
                <a:latin typeface="Open Sans"/>
              </a:rPr>
              <a:t>ir</a:t>
            </a:r>
            <a:r>
              <a:rPr lang="en-US" sz="3999" u="none" dirty="0">
                <a:solidFill>
                  <a:srgbClr val="394157"/>
                </a:solidFill>
                <a:latin typeface="Open Sans"/>
              </a:rPr>
              <a:t> IV </a:t>
            </a:r>
            <a:r>
              <a:rPr lang="en-US" sz="3999" u="none" dirty="0" err="1">
                <a:solidFill>
                  <a:srgbClr val="394157"/>
                </a:solidFill>
                <a:latin typeface="Open Sans"/>
              </a:rPr>
              <a:t>vai</a:t>
            </a:r>
            <a:r>
              <a:rPr lang="en-US" sz="3999" u="none" dirty="0">
                <a:solidFill>
                  <a:srgbClr val="394157"/>
                </a:solidFill>
                <a:latin typeface="Open Sans"/>
              </a:rPr>
              <a:t> V </a:t>
            </a:r>
            <a:r>
              <a:rPr lang="en-US" sz="3999" u="none" dirty="0" err="1">
                <a:solidFill>
                  <a:srgbClr val="394157"/>
                </a:solidFill>
                <a:latin typeface="Open Sans"/>
              </a:rPr>
              <a:t>līmeņa</a:t>
            </a:r>
            <a:r>
              <a:rPr lang="en-US" sz="3999" u="none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999" u="none" dirty="0" err="1">
                <a:solidFill>
                  <a:srgbClr val="394157"/>
                </a:solidFill>
                <a:latin typeface="Open Sans"/>
              </a:rPr>
              <a:t>slimnīcas</a:t>
            </a:r>
            <a:r>
              <a:rPr lang="en-US" sz="3999" u="none" dirty="0">
                <a:solidFill>
                  <a:srgbClr val="394157"/>
                </a:solidFill>
                <a:latin typeface="Open Sans"/>
              </a:rPr>
              <a:t> ārstu </a:t>
            </a:r>
            <a:r>
              <a:rPr lang="en-US" sz="3999" u="none" dirty="0" err="1">
                <a:solidFill>
                  <a:srgbClr val="394157"/>
                </a:solidFill>
                <a:latin typeface="Open Sans"/>
              </a:rPr>
              <a:t>konsīlija</a:t>
            </a:r>
            <a:r>
              <a:rPr lang="en-US" sz="3999" u="none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999" u="none" dirty="0" err="1">
                <a:solidFill>
                  <a:srgbClr val="394157"/>
                </a:solidFill>
                <a:latin typeface="Open Sans"/>
              </a:rPr>
              <a:t>lēmums</a:t>
            </a:r>
            <a:r>
              <a:rPr lang="en-US" sz="3999" u="none" dirty="0">
                <a:solidFill>
                  <a:srgbClr val="394157"/>
                </a:solidFill>
                <a:latin typeface="Open Sans"/>
              </a:rPr>
              <a:t> par </a:t>
            </a:r>
            <a:r>
              <a:rPr lang="en-US" sz="3999" u="none" dirty="0" err="1">
                <a:solidFill>
                  <a:srgbClr val="394157"/>
                </a:solidFill>
                <a:latin typeface="Open Sans"/>
              </a:rPr>
              <a:t>pakalpojuma</a:t>
            </a:r>
            <a:r>
              <a:rPr lang="en-US" sz="3999" u="none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999" u="none" dirty="0" err="1">
                <a:solidFill>
                  <a:srgbClr val="394157"/>
                </a:solidFill>
                <a:latin typeface="Open Sans"/>
              </a:rPr>
              <a:t>nepieciešamību</a:t>
            </a:r>
            <a:r>
              <a:rPr lang="en-US" sz="3999" u="none" dirty="0">
                <a:solidFill>
                  <a:srgbClr val="394157"/>
                </a:solidFill>
                <a:latin typeface="Open Sans"/>
              </a:rPr>
              <a:t>, </a:t>
            </a:r>
            <a:r>
              <a:rPr lang="en-US" sz="3999" u="none" dirty="0" err="1">
                <a:solidFill>
                  <a:srgbClr val="394157"/>
                </a:solidFill>
                <a:latin typeface="Open Sans"/>
              </a:rPr>
              <a:t>kur</a:t>
            </a:r>
            <a:r>
              <a:rPr lang="en-US" sz="3999" u="none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999" u="none" dirty="0" err="1">
                <a:solidFill>
                  <a:srgbClr val="394157"/>
                </a:solidFill>
                <a:latin typeface="Open Sans"/>
              </a:rPr>
              <a:t>ir</a:t>
            </a:r>
            <a:r>
              <a:rPr lang="en-US" sz="3999" u="none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999" u="none" dirty="0" err="1">
                <a:solidFill>
                  <a:srgbClr val="394157"/>
                </a:solidFill>
                <a:latin typeface="Open Sans"/>
              </a:rPr>
              <a:t>norādīts</a:t>
            </a:r>
            <a:r>
              <a:rPr lang="en-US" sz="3999" u="none" dirty="0">
                <a:solidFill>
                  <a:srgbClr val="394157"/>
                </a:solidFill>
                <a:latin typeface="Open Sans"/>
              </a:rPr>
              <a:t>, ka </a:t>
            </a:r>
            <a:r>
              <a:rPr lang="en-US" sz="3999" u="none" dirty="0" err="1">
                <a:solidFill>
                  <a:srgbClr val="394157"/>
                </a:solidFill>
                <a:latin typeface="Open Sans"/>
              </a:rPr>
              <a:t>prognozējamā</a:t>
            </a:r>
            <a:r>
              <a:rPr lang="en-US" sz="3999" u="none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999" u="none" dirty="0" err="1">
                <a:solidFill>
                  <a:srgbClr val="394157"/>
                </a:solidFill>
                <a:latin typeface="Open Sans"/>
              </a:rPr>
              <a:t>pacienta</a:t>
            </a:r>
            <a:r>
              <a:rPr lang="en-US" sz="3999" u="none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999" u="none" dirty="0" err="1">
                <a:solidFill>
                  <a:srgbClr val="394157"/>
                </a:solidFill>
                <a:latin typeface="Open Sans"/>
              </a:rPr>
              <a:t>dzīvildze</a:t>
            </a:r>
            <a:r>
              <a:rPr lang="en-US" sz="3999" u="none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999" u="none" dirty="0" err="1">
                <a:solidFill>
                  <a:srgbClr val="394157"/>
                </a:solidFill>
                <a:latin typeface="Open Sans"/>
              </a:rPr>
              <a:t>ir</a:t>
            </a:r>
            <a:r>
              <a:rPr lang="en-US" sz="3999" u="none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999" u="none" dirty="0" err="1">
                <a:solidFill>
                  <a:srgbClr val="394157"/>
                </a:solidFill>
                <a:latin typeface="Open Sans"/>
              </a:rPr>
              <a:t>līdz</a:t>
            </a:r>
            <a:r>
              <a:rPr lang="en-US" sz="3999" u="none" dirty="0">
                <a:solidFill>
                  <a:srgbClr val="394157"/>
                </a:solidFill>
                <a:latin typeface="Open Sans"/>
              </a:rPr>
              <a:t> 6 </a:t>
            </a:r>
            <a:r>
              <a:rPr lang="en-US" sz="3999" u="none" dirty="0" err="1">
                <a:solidFill>
                  <a:srgbClr val="394157"/>
                </a:solidFill>
                <a:latin typeface="Open Sans"/>
              </a:rPr>
              <a:t>mēnešiem</a:t>
            </a:r>
            <a:endParaRPr lang="en-US" sz="3999" u="none" dirty="0">
              <a:solidFill>
                <a:srgbClr val="394157"/>
              </a:solidFill>
              <a:latin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17724" y="2735147"/>
            <a:ext cx="8267506" cy="7864465"/>
          </a:xfrm>
          <a:custGeom>
            <a:avLst/>
            <a:gdLst/>
            <a:ahLst/>
            <a:cxnLst/>
            <a:rect l="l" t="t" r="r" b="b"/>
            <a:pathLst>
              <a:path w="8267506" h="7864465">
                <a:moveTo>
                  <a:pt x="0" y="0"/>
                </a:moveTo>
                <a:lnTo>
                  <a:pt x="8267507" y="0"/>
                </a:lnTo>
                <a:lnTo>
                  <a:pt x="8267507" y="7864465"/>
                </a:lnTo>
                <a:lnTo>
                  <a:pt x="0" y="78644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" name="TextBox 3"/>
          <p:cNvSpPr txBox="1"/>
          <p:nvPr/>
        </p:nvSpPr>
        <p:spPr>
          <a:xfrm>
            <a:off x="1863520" y="1387916"/>
            <a:ext cx="9028897" cy="3261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1731"/>
              </a:lnSpc>
              <a:spcBef>
                <a:spcPct val="0"/>
              </a:spcBef>
            </a:pPr>
            <a:r>
              <a:rPr lang="en-US" sz="12614">
                <a:solidFill>
                  <a:srgbClr val="394157"/>
                </a:solidFill>
                <a:latin typeface="29LT Baseet Ultra-Bold"/>
              </a:rPr>
              <a:t>Paldies par uzmanību!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5420109" y="0"/>
            <a:ext cx="2197766" cy="2705720"/>
            <a:chOff x="0" y="0"/>
            <a:chExt cx="2930355" cy="3607626"/>
          </a:xfrm>
        </p:grpSpPr>
        <p:sp>
          <p:nvSpPr>
            <p:cNvPr id="5" name="Freeform 5"/>
            <p:cNvSpPr/>
            <p:nvPr/>
          </p:nvSpPr>
          <p:spPr>
            <a:xfrm>
              <a:off x="589592" y="0"/>
              <a:ext cx="1735185" cy="842775"/>
            </a:xfrm>
            <a:custGeom>
              <a:avLst/>
              <a:gdLst/>
              <a:ahLst/>
              <a:cxnLst/>
              <a:rect l="l" t="t" r="r" b="b"/>
              <a:pathLst>
                <a:path w="1735185" h="842775">
                  <a:moveTo>
                    <a:pt x="0" y="0"/>
                  </a:moveTo>
                  <a:lnTo>
                    <a:pt x="1735185" y="0"/>
                  </a:lnTo>
                  <a:lnTo>
                    <a:pt x="1735185" y="842775"/>
                  </a:lnTo>
                  <a:lnTo>
                    <a:pt x="0" y="842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91556" r="-92811" b="-429032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564565"/>
              <a:ext cx="2930355" cy="3043061"/>
            </a:xfrm>
            <a:custGeom>
              <a:avLst/>
              <a:gdLst/>
              <a:ahLst/>
              <a:cxnLst/>
              <a:rect l="l" t="t" r="r" b="b"/>
              <a:pathLst>
                <a:path w="2930355" h="3043061">
                  <a:moveTo>
                    <a:pt x="0" y="0"/>
                  </a:moveTo>
                  <a:lnTo>
                    <a:pt x="2930355" y="0"/>
                  </a:lnTo>
                  <a:lnTo>
                    <a:pt x="2930355" y="3043061"/>
                  </a:lnTo>
                  <a:lnTo>
                    <a:pt x="0" y="3043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8632" t="-25514" r="-26495" b="-9465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31301" y="442120"/>
            <a:ext cx="12425398" cy="275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383"/>
              </a:lnSpc>
            </a:pPr>
            <a:r>
              <a:rPr lang="en-US" sz="8799">
                <a:solidFill>
                  <a:srgbClr val="5E8DD1"/>
                </a:solidFill>
                <a:latin typeface="29LT Baseet Ultra-Bold"/>
              </a:rPr>
              <a:t>Pakalpojuma sastāvdaļas</a:t>
            </a:r>
          </a:p>
        </p:txBody>
      </p:sp>
      <p:sp>
        <p:nvSpPr>
          <p:cNvPr id="3" name="AutoShape 3"/>
          <p:cNvSpPr/>
          <p:nvPr/>
        </p:nvSpPr>
        <p:spPr>
          <a:xfrm>
            <a:off x="5799521" y="5051681"/>
            <a:ext cx="6688958" cy="0"/>
          </a:xfrm>
          <a:prstGeom prst="line">
            <a:avLst/>
          </a:prstGeom>
          <a:ln w="38100" cap="flat">
            <a:solidFill>
              <a:srgbClr val="01004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grpSp>
        <p:nvGrpSpPr>
          <p:cNvPr id="4" name="Group 4"/>
          <p:cNvGrpSpPr/>
          <p:nvPr/>
        </p:nvGrpSpPr>
        <p:grpSpPr>
          <a:xfrm>
            <a:off x="5227191" y="4765516"/>
            <a:ext cx="572330" cy="57233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4544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488479" y="4765516"/>
            <a:ext cx="572330" cy="57233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4544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436155" y="3674397"/>
            <a:ext cx="6154401" cy="1011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11"/>
              </a:lnSpc>
            </a:pPr>
            <a:r>
              <a:rPr lang="en-US" sz="2936">
                <a:solidFill>
                  <a:srgbClr val="F14544"/>
                </a:solidFill>
                <a:latin typeface="Open Sans Bold"/>
              </a:rPr>
              <a:t>VESELĪBAS APRŪPES PAKALPOJUMI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697443" y="3674397"/>
            <a:ext cx="6154401" cy="491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11"/>
              </a:lnSpc>
            </a:pPr>
            <a:r>
              <a:rPr lang="lv-LV" sz="2936" dirty="0">
                <a:solidFill>
                  <a:srgbClr val="F14544"/>
                </a:solidFill>
                <a:latin typeface="Open Sans Bold"/>
              </a:rPr>
              <a:t>SOCIĀLIE </a:t>
            </a:r>
            <a:r>
              <a:rPr lang="en-US" sz="2936" dirty="0">
                <a:solidFill>
                  <a:srgbClr val="F14544"/>
                </a:solidFill>
                <a:latin typeface="Open Sans Bold"/>
              </a:rPr>
              <a:t>PAKALPOJUMI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29269" y="5566421"/>
            <a:ext cx="8368174" cy="3834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3708" lvl="1" indent="-261854">
              <a:lnSpc>
                <a:spcPts val="3395"/>
              </a:lnSpc>
              <a:buFont typeface="Arial"/>
              <a:buChar char="•"/>
            </a:pPr>
            <a:r>
              <a:rPr lang="en-US" sz="2425">
                <a:solidFill>
                  <a:srgbClr val="000000"/>
                </a:solidFill>
                <a:latin typeface="Open Sans"/>
              </a:rPr>
              <a:t>koordinators (ārsta palīgs vai māsa)</a:t>
            </a:r>
          </a:p>
          <a:p>
            <a:pPr marL="523708" lvl="1" indent="-261854">
              <a:lnSpc>
                <a:spcPts val="3395"/>
              </a:lnSpc>
              <a:buFont typeface="Arial"/>
              <a:buChar char="•"/>
            </a:pPr>
            <a:r>
              <a:rPr lang="en-US" sz="2425">
                <a:solidFill>
                  <a:srgbClr val="000000"/>
                </a:solidFill>
                <a:latin typeface="Open Sans"/>
              </a:rPr>
              <a:t>sertificēts paliatīvās aprūpes ārsts vai internists, vai ģimenes ārsts, vai neatliekamās medicīnas ārsts, vai geriatrs, vai anesteziologs reanimatologs</a:t>
            </a:r>
          </a:p>
          <a:p>
            <a:pPr marL="523708" lvl="1" indent="-261854">
              <a:lnSpc>
                <a:spcPts val="3395"/>
              </a:lnSpc>
              <a:buFont typeface="Arial"/>
              <a:buChar char="•"/>
            </a:pPr>
            <a:r>
              <a:rPr lang="en-US" sz="2425">
                <a:solidFill>
                  <a:srgbClr val="000000"/>
                </a:solidFill>
                <a:latin typeface="Open Sans"/>
              </a:rPr>
              <a:t>ārsta palīgs un/vai medicīnas māsa</a:t>
            </a:r>
          </a:p>
          <a:p>
            <a:pPr marL="523708" lvl="1" indent="-261854">
              <a:lnSpc>
                <a:spcPts val="3395"/>
              </a:lnSpc>
              <a:buFont typeface="Arial"/>
              <a:buChar char="•"/>
            </a:pPr>
            <a:r>
              <a:rPr lang="en-US" sz="2425">
                <a:solidFill>
                  <a:srgbClr val="000000"/>
                </a:solidFill>
                <a:latin typeface="Open Sans"/>
              </a:rPr>
              <a:t>sertificēts fizioterapeits</a:t>
            </a:r>
          </a:p>
          <a:p>
            <a:pPr marL="523708" lvl="1" indent="-261854">
              <a:lnSpc>
                <a:spcPts val="3395"/>
              </a:lnSpc>
              <a:buFont typeface="Arial"/>
              <a:buChar char="•"/>
            </a:pPr>
            <a:r>
              <a:rPr lang="en-US" sz="2425">
                <a:solidFill>
                  <a:srgbClr val="000000"/>
                </a:solidFill>
                <a:latin typeface="Open Sans"/>
              </a:rPr>
              <a:t>sertificēts ergoterapeits</a:t>
            </a:r>
          </a:p>
          <a:p>
            <a:pPr marL="523708" lvl="1" indent="-261854">
              <a:lnSpc>
                <a:spcPts val="3395"/>
              </a:lnSpc>
              <a:buFont typeface="Arial"/>
              <a:buChar char="•"/>
            </a:pPr>
            <a:r>
              <a:rPr lang="en-US" sz="2425">
                <a:solidFill>
                  <a:srgbClr val="000000"/>
                </a:solidFill>
                <a:latin typeface="Open Sans"/>
              </a:rPr>
              <a:t>sertificēts uztura speciālists</a:t>
            </a:r>
          </a:p>
          <a:p>
            <a:pPr marL="523708" lvl="1" indent="-261854" algn="l">
              <a:lnSpc>
                <a:spcPts val="3395"/>
              </a:lnSpc>
              <a:buFont typeface="Arial"/>
              <a:buChar char="•"/>
            </a:pPr>
            <a:r>
              <a:rPr lang="en-US" sz="2425">
                <a:solidFill>
                  <a:srgbClr val="000000"/>
                </a:solidFill>
                <a:latin typeface="Open Sans"/>
              </a:rPr>
              <a:t>pacienta transportēšana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372852" y="5566421"/>
            <a:ext cx="6886448" cy="3023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3708" lvl="1" indent="-261854">
              <a:lnSpc>
                <a:spcPts val="3395"/>
              </a:lnSpc>
              <a:buFont typeface="Arial"/>
              <a:buChar char="•"/>
            </a:pPr>
            <a:r>
              <a:rPr lang="en-US" sz="2425" dirty="0" err="1">
                <a:solidFill>
                  <a:srgbClr val="000000"/>
                </a:solidFill>
                <a:latin typeface="Open Sans"/>
              </a:rPr>
              <a:t>sociālais</a:t>
            </a:r>
            <a:r>
              <a:rPr lang="en-US" sz="242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25" dirty="0" err="1">
                <a:solidFill>
                  <a:srgbClr val="000000"/>
                </a:solidFill>
                <a:latin typeface="Open Sans"/>
              </a:rPr>
              <a:t>darbinieks</a:t>
            </a:r>
            <a:endParaRPr lang="en-US" sz="2425" dirty="0">
              <a:solidFill>
                <a:srgbClr val="000000"/>
              </a:solidFill>
              <a:latin typeface="Open Sans"/>
            </a:endParaRPr>
          </a:p>
          <a:p>
            <a:pPr marL="523708" lvl="1" indent="-261854">
              <a:lnSpc>
                <a:spcPts val="3395"/>
              </a:lnSpc>
              <a:buFont typeface="Arial"/>
              <a:buChar char="•"/>
            </a:pPr>
            <a:r>
              <a:rPr lang="en-US" sz="2425" dirty="0" err="1">
                <a:solidFill>
                  <a:srgbClr val="000000"/>
                </a:solidFill>
                <a:latin typeface="Open Sans"/>
              </a:rPr>
              <a:t>klīniskais</a:t>
            </a:r>
            <a:r>
              <a:rPr lang="en-US" sz="2425" dirty="0">
                <a:solidFill>
                  <a:srgbClr val="000000"/>
                </a:solidFill>
                <a:latin typeface="Open Sans"/>
              </a:rPr>
              <a:t> un </a:t>
            </a:r>
            <a:r>
              <a:rPr lang="en-US" sz="2425" dirty="0" err="1">
                <a:solidFill>
                  <a:srgbClr val="000000"/>
                </a:solidFill>
                <a:latin typeface="Open Sans"/>
              </a:rPr>
              <a:t>veselības</a:t>
            </a:r>
            <a:r>
              <a:rPr lang="en-US" sz="242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25" dirty="0" err="1">
                <a:solidFill>
                  <a:srgbClr val="000000"/>
                </a:solidFill>
                <a:latin typeface="Open Sans"/>
              </a:rPr>
              <a:t>psihologs</a:t>
            </a:r>
            <a:r>
              <a:rPr lang="en-US" sz="242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25" dirty="0" err="1">
                <a:solidFill>
                  <a:srgbClr val="000000"/>
                </a:solidFill>
                <a:latin typeface="Open Sans"/>
              </a:rPr>
              <a:t>vai</a:t>
            </a:r>
            <a:r>
              <a:rPr lang="en-US" sz="242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25" dirty="0" err="1">
                <a:solidFill>
                  <a:srgbClr val="000000"/>
                </a:solidFill>
                <a:latin typeface="Open Sans"/>
              </a:rPr>
              <a:t>konsultatīvais</a:t>
            </a:r>
            <a:r>
              <a:rPr lang="en-US" sz="242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25" dirty="0" err="1">
                <a:solidFill>
                  <a:srgbClr val="000000"/>
                </a:solidFill>
                <a:latin typeface="Open Sans"/>
              </a:rPr>
              <a:t>psihologs</a:t>
            </a:r>
            <a:endParaRPr lang="en-US" sz="2425" dirty="0">
              <a:solidFill>
                <a:srgbClr val="000000"/>
              </a:solidFill>
              <a:latin typeface="Open Sans"/>
            </a:endParaRPr>
          </a:p>
          <a:p>
            <a:pPr marL="523708" lvl="1" indent="-261854">
              <a:lnSpc>
                <a:spcPts val="3395"/>
              </a:lnSpc>
              <a:buFont typeface="Arial"/>
              <a:buChar char="•"/>
            </a:pPr>
            <a:r>
              <a:rPr lang="en-US" sz="2425" dirty="0" err="1">
                <a:solidFill>
                  <a:srgbClr val="000000"/>
                </a:solidFill>
                <a:latin typeface="Open Sans"/>
              </a:rPr>
              <a:t>kapelāns</a:t>
            </a:r>
            <a:endParaRPr lang="en-US" sz="2425" dirty="0">
              <a:solidFill>
                <a:srgbClr val="000000"/>
              </a:solidFill>
              <a:latin typeface="Open Sans"/>
            </a:endParaRPr>
          </a:p>
          <a:p>
            <a:pPr marL="523708" lvl="1" indent="-261854">
              <a:lnSpc>
                <a:spcPts val="3395"/>
              </a:lnSpc>
              <a:buFont typeface="Arial"/>
              <a:buChar char="•"/>
            </a:pPr>
            <a:r>
              <a:rPr lang="en-US" sz="2425" dirty="0" err="1">
                <a:solidFill>
                  <a:srgbClr val="000000"/>
                </a:solidFill>
                <a:latin typeface="Open Sans"/>
              </a:rPr>
              <a:t>sociālais</a:t>
            </a:r>
            <a:r>
              <a:rPr lang="en-US" sz="242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25" dirty="0" err="1">
                <a:solidFill>
                  <a:srgbClr val="000000"/>
                </a:solidFill>
                <a:latin typeface="Open Sans"/>
              </a:rPr>
              <a:t>aprūpētājs</a:t>
            </a:r>
            <a:r>
              <a:rPr lang="lv-LV" sz="2425" dirty="0">
                <a:solidFill>
                  <a:srgbClr val="000000"/>
                </a:solidFill>
                <a:latin typeface="Open Sans"/>
              </a:rPr>
              <a:t>/aprūpētājs</a:t>
            </a:r>
            <a:endParaRPr lang="en-US" sz="2425" dirty="0">
              <a:solidFill>
                <a:srgbClr val="000000"/>
              </a:solidFill>
              <a:latin typeface="Open Sans"/>
            </a:endParaRPr>
          </a:p>
          <a:p>
            <a:pPr marL="523708" lvl="1" indent="-261854">
              <a:lnSpc>
                <a:spcPts val="3395"/>
              </a:lnSpc>
              <a:buFont typeface="Arial"/>
              <a:buChar char="•"/>
            </a:pPr>
            <a:r>
              <a:rPr lang="en-US" sz="2425" dirty="0" err="1">
                <a:solidFill>
                  <a:srgbClr val="000000"/>
                </a:solidFill>
                <a:latin typeface="Open Sans"/>
              </a:rPr>
              <a:t>tehniskie</a:t>
            </a:r>
            <a:r>
              <a:rPr lang="en-US" sz="242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25" dirty="0" err="1">
                <a:solidFill>
                  <a:srgbClr val="000000"/>
                </a:solidFill>
                <a:latin typeface="Open Sans"/>
              </a:rPr>
              <a:t>palīglīdzekļi</a:t>
            </a:r>
            <a:r>
              <a:rPr lang="en-US" sz="2425" dirty="0">
                <a:solidFill>
                  <a:srgbClr val="000000"/>
                </a:solidFill>
                <a:latin typeface="Open Sans"/>
              </a:rPr>
              <a:t>, to </a:t>
            </a:r>
            <a:r>
              <a:rPr lang="en-US" sz="2425" dirty="0" err="1">
                <a:solidFill>
                  <a:srgbClr val="000000"/>
                </a:solidFill>
                <a:latin typeface="Open Sans"/>
              </a:rPr>
              <a:t>piegāde</a:t>
            </a:r>
            <a:r>
              <a:rPr lang="en-US" sz="2425" dirty="0">
                <a:solidFill>
                  <a:srgbClr val="000000"/>
                </a:solidFill>
                <a:latin typeface="Open Sans"/>
              </a:rPr>
              <a:t> un </a:t>
            </a:r>
            <a:r>
              <a:rPr lang="en-US" sz="2425" dirty="0" err="1">
                <a:solidFill>
                  <a:srgbClr val="000000"/>
                </a:solidFill>
                <a:latin typeface="Open Sans"/>
              </a:rPr>
              <a:t>lietošanas</a:t>
            </a:r>
            <a:r>
              <a:rPr lang="en-US" sz="242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25" dirty="0" err="1">
                <a:solidFill>
                  <a:srgbClr val="000000"/>
                </a:solidFill>
                <a:latin typeface="Open Sans"/>
              </a:rPr>
              <a:t>apmācība</a:t>
            </a:r>
            <a:endParaRPr lang="en-US" sz="2425" dirty="0">
              <a:solidFill>
                <a:srgbClr val="000000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733535" y="0"/>
            <a:ext cx="2197766" cy="2705720"/>
            <a:chOff x="0" y="0"/>
            <a:chExt cx="2930355" cy="3607626"/>
          </a:xfrm>
        </p:grpSpPr>
        <p:sp>
          <p:nvSpPr>
            <p:cNvPr id="15" name="Freeform 15"/>
            <p:cNvSpPr/>
            <p:nvPr/>
          </p:nvSpPr>
          <p:spPr>
            <a:xfrm>
              <a:off x="589592" y="0"/>
              <a:ext cx="1735185" cy="842775"/>
            </a:xfrm>
            <a:custGeom>
              <a:avLst/>
              <a:gdLst/>
              <a:ahLst/>
              <a:cxnLst/>
              <a:rect l="l" t="t" r="r" b="b"/>
              <a:pathLst>
                <a:path w="1735185" h="842775">
                  <a:moveTo>
                    <a:pt x="0" y="0"/>
                  </a:moveTo>
                  <a:lnTo>
                    <a:pt x="1735185" y="0"/>
                  </a:lnTo>
                  <a:lnTo>
                    <a:pt x="1735185" y="842775"/>
                  </a:lnTo>
                  <a:lnTo>
                    <a:pt x="0" y="842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91556" r="-92811" b="-429032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564565"/>
              <a:ext cx="2930355" cy="3043061"/>
            </a:xfrm>
            <a:custGeom>
              <a:avLst/>
              <a:gdLst/>
              <a:ahLst/>
              <a:cxnLst/>
              <a:rect l="l" t="t" r="r" b="b"/>
              <a:pathLst>
                <a:path w="2930355" h="3043061">
                  <a:moveTo>
                    <a:pt x="0" y="0"/>
                  </a:moveTo>
                  <a:lnTo>
                    <a:pt x="2930355" y="0"/>
                  </a:lnTo>
                  <a:lnTo>
                    <a:pt x="2930355" y="3043061"/>
                  </a:lnTo>
                  <a:lnTo>
                    <a:pt x="0" y="3043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8632" t="-25514" r="-26495" b="-9465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50907">
            <a:off x="-1745247" y="2012789"/>
            <a:ext cx="10014240" cy="9176685"/>
          </a:xfrm>
          <a:custGeom>
            <a:avLst/>
            <a:gdLst/>
            <a:ahLst/>
            <a:cxnLst/>
            <a:rect l="l" t="t" r="r" b="b"/>
            <a:pathLst>
              <a:path w="10014240" h="9176685">
                <a:moveTo>
                  <a:pt x="0" y="0"/>
                </a:moveTo>
                <a:lnTo>
                  <a:pt x="10014240" y="0"/>
                </a:lnTo>
                <a:lnTo>
                  <a:pt x="10014240" y="9176685"/>
                </a:lnTo>
                <a:lnTo>
                  <a:pt x="0" y="91766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" name="TextBox 3"/>
          <p:cNvSpPr txBox="1"/>
          <p:nvPr/>
        </p:nvSpPr>
        <p:spPr>
          <a:xfrm>
            <a:off x="7190896" y="3067240"/>
            <a:ext cx="10068404" cy="3248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1638"/>
              </a:lnSpc>
              <a:spcBef>
                <a:spcPct val="0"/>
              </a:spcBef>
            </a:pPr>
            <a:r>
              <a:rPr lang="en-US" sz="12514">
                <a:solidFill>
                  <a:srgbClr val="394157"/>
                </a:solidFill>
                <a:latin typeface="29LT Baseet Ultra-Bold"/>
              </a:rPr>
              <a:t>Pakalpojuma organizācija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028700" y="0"/>
            <a:ext cx="2197766" cy="2705720"/>
            <a:chOff x="0" y="0"/>
            <a:chExt cx="2930355" cy="3607626"/>
          </a:xfrm>
        </p:grpSpPr>
        <p:sp>
          <p:nvSpPr>
            <p:cNvPr id="5" name="Freeform 5"/>
            <p:cNvSpPr/>
            <p:nvPr/>
          </p:nvSpPr>
          <p:spPr>
            <a:xfrm>
              <a:off x="589592" y="0"/>
              <a:ext cx="1735185" cy="842775"/>
            </a:xfrm>
            <a:custGeom>
              <a:avLst/>
              <a:gdLst/>
              <a:ahLst/>
              <a:cxnLst/>
              <a:rect l="l" t="t" r="r" b="b"/>
              <a:pathLst>
                <a:path w="1735185" h="842775">
                  <a:moveTo>
                    <a:pt x="0" y="0"/>
                  </a:moveTo>
                  <a:lnTo>
                    <a:pt x="1735185" y="0"/>
                  </a:lnTo>
                  <a:lnTo>
                    <a:pt x="1735185" y="842775"/>
                  </a:lnTo>
                  <a:lnTo>
                    <a:pt x="0" y="842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91556" r="-92811" b="-429032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564565"/>
              <a:ext cx="2930355" cy="3043061"/>
            </a:xfrm>
            <a:custGeom>
              <a:avLst/>
              <a:gdLst/>
              <a:ahLst/>
              <a:cxnLst/>
              <a:rect l="l" t="t" r="r" b="b"/>
              <a:pathLst>
                <a:path w="2930355" h="3043061">
                  <a:moveTo>
                    <a:pt x="0" y="0"/>
                  </a:moveTo>
                  <a:lnTo>
                    <a:pt x="2930355" y="0"/>
                  </a:lnTo>
                  <a:lnTo>
                    <a:pt x="2930355" y="3043061"/>
                  </a:lnTo>
                  <a:lnTo>
                    <a:pt x="0" y="3043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8632" t="-25514" r="-26495" b="-9465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49842" y="2397366"/>
            <a:ext cx="2476899" cy="3511068"/>
          </a:xfrm>
          <a:custGeom>
            <a:avLst/>
            <a:gdLst/>
            <a:ahLst/>
            <a:cxnLst/>
            <a:rect l="l" t="t" r="r" b="b"/>
            <a:pathLst>
              <a:path w="2476899" h="3511068">
                <a:moveTo>
                  <a:pt x="0" y="0"/>
                </a:moveTo>
                <a:lnTo>
                  <a:pt x="2476899" y="0"/>
                </a:lnTo>
                <a:lnTo>
                  <a:pt x="2476899" y="3511068"/>
                </a:lnTo>
                <a:lnTo>
                  <a:pt x="0" y="3511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" name="Freeform 3"/>
          <p:cNvSpPr/>
          <p:nvPr/>
        </p:nvSpPr>
        <p:spPr>
          <a:xfrm>
            <a:off x="5441061" y="2397366"/>
            <a:ext cx="3262101" cy="3511068"/>
          </a:xfrm>
          <a:custGeom>
            <a:avLst/>
            <a:gdLst/>
            <a:ahLst/>
            <a:cxnLst/>
            <a:rect l="l" t="t" r="r" b="b"/>
            <a:pathLst>
              <a:path w="3262101" h="3511068">
                <a:moveTo>
                  <a:pt x="0" y="0"/>
                </a:moveTo>
                <a:lnTo>
                  <a:pt x="3262102" y="0"/>
                </a:lnTo>
                <a:lnTo>
                  <a:pt x="3262102" y="3511068"/>
                </a:lnTo>
                <a:lnTo>
                  <a:pt x="0" y="35110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4" name="Freeform 4"/>
          <p:cNvSpPr/>
          <p:nvPr/>
        </p:nvSpPr>
        <p:spPr>
          <a:xfrm>
            <a:off x="9856838" y="2397366"/>
            <a:ext cx="2598190" cy="3511068"/>
          </a:xfrm>
          <a:custGeom>
            <a:avLst/>
            <a:gdLst/>
            <a:ahLst/>
            <a:cxnLst/>
            <a:rect l="l" t="t" r="r" b="b"/>
            <a:pathLst>
              <a:path w="2598190" h="3511068">
                <a:moveTo>
                  <a:pt x="0" y="0"/>
                </a:moveTo>
                <a:lnTo>
                  <a:pt x="2598190" y="0"/>
                </a:lnTo>
                <a:lnTo>
                  <a:pt x="2598190" y="3511068"/>
                </a:lnTo>
                <a:lnTo>
                  <a:pt x="0" y="35110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5" name="Freeform 5"/>
          <p:cNvSpPr/>
          <p:nvPr/>
        </p:nvSpPr>
        <p:spPr>
          <a:xfrm>
            <a:off x="13915124" y="2397366"/>
            <a:ext cx="2649260" cy="3511068"/>
          </a:xfrm>
          <a:custGeom>
            <a:avLst/>
            <a:gdLst/>
            <a:ahLst/>
            <a:cxnLst/>
            <a:rect l="l" t="t" r="r" b="b"/>
            <a:pathLst>
              <a:path w="2649260" h="3511068">
                <a:moveTo>
                  <a:pt x="0" y="0"/>
                </a:moveTo>
                <a:lnTo>
                  <a:pt x="2649260" y="0"/>
                </a:lnTo>
                <a:lnTo>
                  <a:pt x="2649260" y="3511068"/>
                </a:lnTo>
                <a:lnTo>
                  <a:pt x="0" y="35110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6" name="TextBox 6"/>
          <p:cNvSpPr txBox="1"/>
          <p:nvPr/>
        </p:nvSpPr>
        <p:spPr>
          <a:xfrm>
            <a:off x="1191793" y="1297273"/>
            <a:ext cx="3592997" cy="471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5"/>
              </a:lnSpc>
            </a:pPr>
            <a:r>
              <a:rPr lang="en-US" sz="2825">
                <a:solidFill>
                  <a:srgbClr val="F14544"/>
                </a:solidFill>
                <a:latin typeface="Open Sans Bold"/>
              </a:rPr>
              <a:t>24/7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91793" y="6499275"/>
            <a:ext cx="3592997" cy="2119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5"/>
              </a:lnSpc>
              <a:spcBef>
                <a:spcPct val="0"/>
              </a:spcBef>
            </a:pPr>
            <a:r>
              <a:rPr lang="en-US" sz="2425">
                <a:solidFill>
                  <a:srgbClr val="000000"/>
                </a:solidFill>
                <a:latin typeface="Open Sans"/>
              </a:rPr>
              <a:t>pakalpojums ir pieejams un ir iespēja pieteikt pakalpojumu 24/7, t.sk. brīvdienās un svētku dienās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75614" y="6499275"/>
            <a:ext cx="3592997" cy="3405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5"/>
              </a:lnSpc>
              <a:spcBef>
                <a:spcPct val="0"/>
              </a:spcBef>
            </a:pPr>
            <a:r>
              <a:rPr lang="en-US" sz="2425">
                <a:solidFill>
                  <a:srgbClr val="000000"/>
                </a:solidFill>
                <a:latin typeface="Open Sans"/>
              </a:rPr>
              <a:t>pakalpojuma sniegšana tiek uzsākta ne vēlāk kā 24 h laikā no brīža, kad pacients pieteikts vai izrkastīts no stacionāra (sociālās aprūpes pakalpojumu uzsāk no līguma slēgšanas brīža)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359435" y="6499275"/>
            <a:ext cx="3592997" cy="2548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5"/>
              </a:lnSpc>
              <a:spcBef>
                <a:spcPct val="0"/>
              </a:spcBef>
            </a:pPr>
            <a:r>
              <a:rPr lang="en-US" sz="2425">
                <a:solidFill>
                  <a:srgbClr val="000000"/>
                </a:solidFill>
                <a:latin typeface="Open Sans"/>
              </a:rPr>
              <a:t>pirmreizēja ārsta un sociālā darbinieka vizīte - pirmreizējās izvērtēšanas protokols (MK 265 noteikumu 106.pielikums)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443256" y="6499275"/>
            <a:ext cx="3592997" cy="12623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5"/>
              </a:lnSpc>
              <a:spcBef>
                <a:spcPct val="0"/>
              </a:spcBef>
            </a:pPr>
            <a:r>
              <a:rPr lang="en-US" sz="2425">
                <a:solidFill>
                  <a:srgbClr val="000000"/>
                </a:solidFill>
                <a:latin typeface="Open Sans"/>
              </a:rPr>
              <a:t>tiek izstrādāts individuāls terapijas un aprūpes plāns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339268" y="1297273"/>
            <a:ext cx="3465689" cy="471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5"/>
              </a:lnSpc>
            </a:pPr>
            <a:r>
              <a:rPr lang="en-US" sz="2825">
                <a:solidFill>
                  <a:srgbClr val="F14544"/>
                </a:solidFill>
                <a:latin typeface="Open Sans Bold"/>
              </a:rPr>
              <a:t>24H LAIKĀ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419390" y="1297273"/>
            <a:ext cx="3473087" cy="471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5"/>
              </a:lnSpc>
            </a:pPr>
            <a:r>
              <a:rPr lang="en-US" sz="2825">
                <a:solidFill>
                  <a:srgbClr val="F14544"/>
                </a:solidFill>
                <a:latin typeface="Open Sans Bold"/>
              </a:rPr>
              <a:t> IZVĒRTĒŠANA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503211" y="1297273"/>
            <a:ext cx="3473087" cy="471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5"/>
              </a:lnSpc>
            </a:pPr>
            <a:r>
              <a:rPr lang="en-US" sz="2825">
                <a:solidFill>
                  <a:srgbClr val="F14544"/>
                </a:solidFill>
                <a:latin typeface="Open Sans Bold"/>
              </a:rPr>
              <a:t>PLĀNS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49842" y="2397366"/>
            <a:ext cx="2476899" cy="3511068"/>
          </a:xfrm>
          <a:custGeom>
            <a:avLst/>
            <a:gdLst/>
            <a:ahLst/>
            <a:cxnLst/>
            <a:rect l="l" t="t" r="r" b="b"/>
            <a:pathLst>
              <a:path w="2476899" h="3511068">
                <a:moveTo>
                  <a:pt x="0" y="0"/>
                </a:moveTo>
                <a:lnTo>
                  <a:pt x="2476899" y="0"/>
                </a:lnTo>
                <a:lnTo>
                  <a:pt x="2476899" y="3511068"/>
                </a:lnTo>
                <a:lnTo>
                  <a:pt x="0" y="35110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" name="Freeform 3"/>
          <p:cNvSpPr/>
          <p:nvPr/>
        </p:nvSpPr>
        <p:spPr>
          <a:xfrm>
            <a:off x="13915124" y="2397366"/>
            <a:ext cx="2649260" cy="3511068"/>
          </a:xfrm>
          <a:custGeom>
            <a:avLst/>
            <a:gdLst/>
            <a:ahLst/>
            <a:cxnLst/>
            <a:rect l="l" t="t" r="r" b="b"/>
            <a:pathLst>
              <a:path w="2649260" h="3511068">
                <a:moveTo>
                  <a:pt x="0" y="0"/>
                </a:moveTo>
                <a:lnTo>
                  <a:pt x="2649260" y="0"/>
                </a:lnTo>
                <a:lnTo>
                  <a:pt x="2649260" y="3511068"/>
                </a:lnTo>
                <a:lnTo>
                  <a:pt x="0" y="35110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4" name="Freeform 4"/>
          <p:cNvSpPr/>
          <p:nvPr/>
        </p:nvSpPr>
        <p:spPr>
          <a:xfrm>
            <a:off x="9515202" y="2477521"/>
            <a:ext cx="3587882" cy="3430913"/>
          </a:xfrm>
          <a:custGeom>
            <a:avLst/>
            <a:gdLst/>
            <a:ahLst/>
            <a:cxnLst/>
            <a:rect l="l" t="t" r="r" b="b"/>
            <a:pathLst>
              <a:path w="3587882" h="3430913">
                <a:moveTo>
                  <a:pt x="0" y="0"/>
                </a:moveTo>
                <a:lnTo>
                  <a:pt x="3587883" y="0"/>
                </a:lnTo>
                <a:lnTo>
                  <a:pt x="3587883" y="3430913"/>
                </a:lnTo>
                <a:lnTo>
                  <a:pt x="0" y="34309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5" name="Freeform 5"/>
          <p:cNvSpPr/>
          <p:nvPr/>
        </p:nvSpPr>
        <p:spPr>
          <a:xfrm>
            <a:off x="4979756" y="3087953"/>
            <a:ext cx="3723407" cy="2820481"/>
          </a:xfrm>
          <a:custGeom>
            <a:avLst/>
            <a:gdLst/>
            <a:ahLst/>
            <a:cxnLst/>
            <a:rect l="l" t="t" r="r" b="b"/>
            <a:pathLst>
              <a:path w="3723407" h="2820481">
                <a:moveTo>
                  <a:pt x="0" y="0"/>
                </a:moveTo>
                <a:lnTo>
                  <a:pt x="3723407" y="0"/>
                </a:lnTo>
                <a:lnTo>
                  <a:pt x="3723407" y="2820481"/>
                </a:lnTo>
                <a:lnTo>
                  <a:pt x="0" y="282048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6" name="TextBox 6"/>
          <p:cNvSpPr txBox="1"/>
          <p:nvPr/>
        </p:nvSpPr>
        <p:spPr>
          <a:xfrm>
            <a:off x="1191793" y="1297273"/>
            <a:ext cx="3592997" cy="471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5"/>
              </a:lnSpc>
            </a:pPr>
            <a:r>
              <a:rPr lang="en-US" sz="2825">
                <a:solidFill>
                  <a:srgbClr val="F14544"/>
                </a:solidFill>
                <a:latin typeface="Open Sans Bold"/>
              </a:rPr>
              <a:t>KOMUNIKĀCIJA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4554" y="6499275"/>
            <a:ext cx="4147475" cy="3405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3708" lvl="1" indent="-261854">
              <a:lnSpc>
                <a:spcPts val="3395"/>
              </a:lnSpc>
              <a:buFont typeface="Arial"/>
              <a:buChar char="•"/>
            </a:pPr>
            <a:r>
              <a:rPr lang="en-US" sz="2425">
                <a:solidFill>
                  <a:srgbClr val="000000"/>
                </a:solidFill>
                <a:latin typeface="Open Sans"/>
              </a:rPr>
              <a:t>vizītes saskaņošana</a:t>
            </a:r>
          </a:p>
          <a:p>
            <a:pPr marL="523708" lvl="1" indent="-261854">
              <a:lnSpc>
                <a:spcPts val="3395"/>
              </a:lnSpc>
              <a:buFont typeface="Arial"/>
              <a:buChar char="•"/>
            </a:pPr>
            <a:r>
              <a:rPr lang="en-US" sz="2425">
                <a:solidFill>
                  <a:srgbClr val="000000"/>
                </a:solidFill>
                <a:latin typeface="Open Sans"/>
              </a:rPr>
              <a:t>informācija ģimenes ārstam 3 darba dienu laikā</a:t>
            </a:r>
          </a:p>
          <a:p>
            <a:pPr marL="523708" lvl="1" indent="-261854">
              <a:lnSpc>
                <a:spcPts val="3395"/>
              </a:lnSpc>
              <a:buFont typeface="Arial"/>
              <a:buChar char="•"/>
            </a:pPr>
            <a:r>
              <a:rPr lang="en-US" sz="2425">
                <a:solidFill>
                  <a:srgbClr val="000000"/>
                </a:solidFill>
                <a:latin typeface="Open Sans"/>
              </a:rPr>
              <a:t>informēšana par pakalpojuma saturu, slimības gaitu un terapiju</a:t>
            </a:r>
          </a:p>
          <a:p>
            <a:pPr marL="523708" lvl="1" indent="-261854">
              <a:lnSpc>
                <a:spcPts val="3395"/>
              </a:lnSpc>
              <a:buFont typeface="Arial"/>
              <a:buChar char="•"/>
            </a:pPr>
            <a:r>
              <a:rPr lang="en-US" sz="2425">
                <a:solidFill>
                  <a:srgbClr val="000000"/>
                </a:solidFill>
                <a:latin typeface="Open Sans"/>
              </a:rPr>
              <a:t>tuvinieku apmācība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75614" y="6499275"/>
            <a:ext cx="3592997" cy="3405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3708" lvl="1" indent="-261854">
              <a:lnSpc>
                <a:spcPts val="3395"/>
              </a:lnSpc>
              <a:buFont typeface="Arial"/>
              <a:buChar char="•"/>
            </a:pPr>
            <a:r>
              <a:rPr lang="en-US" sz="2425">
                <a:solidFill>
                  <a:srgbClr val="000000"/>
                </a:solidFill>
                <a:latin typeface="Open Sans"/>
              </a:rPr>
              <a:t>no stacionāra uz dzīvesvietu</a:t>
            </a:r>
          </a:p>
          <a:p>
            <a:pPr marL="523708" lvl="1" indent="-261854">
              <a:lnSpc>
                <a:spcPts val="3395"/>
              </a:lnSpc>
              <a:buFont typeface="Arial"/>
              <a:buChar char="•"/>
            </a:pPr>
            <a:r>
              <a:rPr lang="en-US" sz="2425">
                <a:solidFill>
                  <a:srgbClr val="000000"/>
                </a:solidFill>
                <a:latin typeface="Open Sans"/>
              </a:rPr>
              <a:t>uz stacionāru</a:t>
            </a:r>
          </a:p>
          <a:p>
            <a:pPr marL="523708" lvl="1" indent="-261854">
              <a:lnSpc>
                <a:spcPts val="3395"/>
              </a:lnSpc>
              <a:buFont typeface="Arial"/>
              <a:buChar char="•"/>
            </a:pPr>
            <a:r>
              <a:rPr lang="en-US" sz="2425">
                <a:solidFill>
                  <a:srgbClr val="000000"/>
                </a:solidFill>
                <a:latin typeface="Open Sans"/>
              </a:rPr>
              <a:t>uz speciālistu konsultācijām un atpakaļ</a:t>
            </a:r>
          </a:p>
          <a:p>
            <a:pPr marL="523708" lvl="1" indent="-261854">
              <a:lnSpc>
                <a:spcPts val="3395"/>
              </a:lnSpc>
              <a:buFont typeface="Arial"/>
              <a:buChar char="•"/>
            </a:pPr>
            <a:r>
              <a:rPr lang="en-US" sz="2425">
                <a:solidFill>
                  <a:srgbClr val="000000"/>
                </a:solidFill>
                <a:latin typeface="Open Sans"/>
              </a:rPr>
              <a:t>uz izmeklējumiem un atpakaļ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976328" y="6499275"/>
            <a:ext cx="3808432" cy="2976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3708" lvl="1" indent="-261854">
              <a:lnSpc>
                <a:spcPts val="3395"/>
              </a:lnSpc>
              <a:buFont typeface="Arial"/>
              <a:buChar char="•"/>
            </a:pPr>
            <a:r>
              <a:rPr lang="en-US" sz="2425">
                <a:solidFill>
                  <a:srgbClr val="000000"/>
                </a:solidFill>
                <a:latin typeface="Open Sans"/>
              </a:rPr>
              <a:t>dzīvesvietas iekārtošana ar palīglīdzekļiem pirms izrakstīšanas no stacionāra</a:t>
            </a:r>
          </a:p>
          <a:p>
            <a:pPr marL="523708" lvl="1" indent="-261854">
              <a:lnSpc>
                <a:spcPts val="3395"/>
              </a:lnSpc>
              <a:buFont typeface="Arial"/>
              <a:buChar char="•"/>
            </a:pPr>
            <a:r>
              <a:rPr lang="en-US" sz="2425">
                <a:solidFill>
                  <a:srgbClr val="000000"/>
                </a:solidFill>
                <a:latin typeface="Open Sans"/>
              </a:rPr>
              <a:t>palīglīdzekļu piegāde un apmācība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892477" y="6499275"/>
            <a:ext cx="4923094" cy="3459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3708" lvl="1" indent="-261854">
              <a:lnSpc>
                <a:spcPts val="3395"/>
              </a:lnSpc>
              <a:buFont typeface="Arial"/>
              <a:buChar char="•"/>
            </a:pPr>
            <a:r>
              <a:rPr lang="en-US" sz="2425" dirty="0" err="1">
                <a:solidFill>
                  <a:srgbClr val="000000"/>
                </a:solidFill>
                <a:latin typeface="Open Sans"/>
              </a:rPr>
              <a:t>organizētas</a:t>
            </a:r>
            <a:r>
              <a:rPr lang="en-US" sz="242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25" dirty="0" err="1">
                <a:solidFill>
                  <a:srgbClr val="000000"/>
                </a:solidFill>
                <a:latin typeface="Open Sans"/>
              </a:rPr>
              <a:t>plānveida</a:t>
            </a:r>
            <a:r>
              <a:rPr lang="en-US" sz="242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25" dirty="0" err="1">
                <a:solidFill>
                  <a:srgbClr val="000000"/>
                </a:solidFill>
                <a:latin typeface="Open Sans"/>
              </a:rPr>
              <a:t>vizītes</a:t>
            </a:r>
            <a:r>
              <a:rPr lang="en-US" sz="242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25" dirty="0" err="1">
                <a:solidFill>
                  <a:srgbClr val="000000"/>
                </a:solidFill>
                <a:latin typeface="Open Sans"/>
              </a:rPr>
              <a:t>stacionāros</a:t>
            </a:r>
            <a:r>
              <a:rPr lang="en-US" sz="2425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2425" dirty="0" err="1">
                <a:solidFill>
                  <a:srgbClr val="000000"/>
                </a:solidFill>
                <a:latin typeface="Open Sans"/>
              </a:rPr>
              <a:t>plānveida</a:t>
            </a:r>
            <a:r>
              <a:rPr lang="en-US" sz="242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25" dirty="0" err="1">
                <a:solidFill>
                  <a:srgbClr val="000000"/>
                </a:solidFill>
                <a:latin typeface="Open Sans"/>
              </a:rPr>
              <a:t>speciālistu</a:t>
            </a:r>
            <a:r>
              <a:rPr lang="en-US" sz="242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25" dirty="0" err="1">
                <a:solidFill>
                  <a:srgbClr val="000000"/>
                </a:solidFill>
                <a:latin typeface="Open Sans"/>
              </a:rPr>
              <a:t>konsultācijas</a:t>
            </a:r>
            <a:r>
              <a:rPr lang="en-US" sz="2425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2425" dirty="0" err="1">
                <a:solidFill>
                  <a:srgbClr val="000000"/>
                </a:solidFill>
                <a:latin typeface="Open Sans"/>
              </a:rPr>
              <a:t>gan</a:t>
            </a:r>
            <a:r>
              <a:rPr lang="en-US" sz="242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25" dirty="0" err="1">
                <a:solidFill>
                  <a:srgbClr val="000000"/>
                </a:solidFill>
                <a:latin typeface="Open Sans"/>
              </a:rPr>
              <a:t>diagnostiskos</a:t>
            </a:r>
            <a:r>
              <a:rPr lang="en-US" sz="242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25" dirty="0" err="1">
                <a:solidFill>
                  <a:srgbClr val="000000"/>
                </a:solidFill>
                <a:latin typeface="Open Sans"/>
              </a:rPr>
              <a:t>izmeklējumus</a:t>
            </a:r>
            <a:endParaRPr lang="en-US" sz="2425" dirty="0">
              <a:solidFill>
                <a:srgbClr val="000000"/>
              </a:solidFill>
              <a:latin typeface="Open Sans"/>
            </a:endParaRPr>
          </a:p>
          <a:p>
            <a:pPr marL="523708" lvl="1" indent="-261854">
              <a:lnSpc>
                <a:spcPts val="3395"/>
              </a:lnSpc>
              <a:buFont typeface="Arial"/>
              <a:buChar char="•"/>
            </a:pPr>
            <a:r>
              <a:rPr lang="en-US" sz="2425" dirty="0" err="1">
                <a:solidFill>
                  <a:srgbClr val="000000"/>
                </a:solidFill>
                <a:latin typeface="Open Sans"/>
              </a:rPr>
              <a:t>sadarbība</a:t>
            </a:r>
            <a:r>
              <a:rPr lang="en-US" sz="242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25" dirty="0" err="1">
                <a:solidFill>
                  <a:srgbClr val="000000"/>
                </a:solidFill>
                <a:latin typeface="Open Sans"/>
              </a:rPr>
              <a:t>ar</a:t>
            </a:r>
            <a:r>
              <a:rPr lang="en-US" sz="242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25" dirty="0" err="1">
                <a:solidFill>
                  <a:srgbClr val="000000"/>
                </a:solidFill>
                <a:latin typeface="Open Sans"/>
              </a:rPr>
              <a:t>speci</a:t>
            </a:r>
            <a:r>
              <a:rPr lang="lv-LV" sz="2425" dirty="0">
                <a:solidFill>
                  <a:srgbClr val="000000"/>
                </a:solidFill>
                <a:latin typeface="Open Sans"/>
              </a:rPr>
              <a:t>a</a:t>
            </a:r>
            <a:r>
              <a:rPr lang="en-US" sz="2425" dirty="0" err="1">
                <a:solidFill>
                  <a:srgbClr val="000000"/>
                </a:solidFill>
                <a:latin typeface="Open Sans"/>
              </a:rPr>
              <a:t>lizētiem</a:t>
            </a:r>
            <a:r>
              <a:rPr lang="en-US" sz="242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25" dirty="0" err="1">
                <a:solidFill>
                  <a:srgbClr val="000000"/>
                </a:solidFill>
                <a:latin typeface="Open Sans"/>
              </a:rPr>
              <a:t>kabinetiem</a:t>
            </a:r>
            <a:endParaRPr lang="en-US" sz="2425" dirty="0">
              <a:solidFill>
                <a:srgbClr val="000000"/>
              </a:solidFill>
              <a:latin typeface="Open Sans"/>
            </a:endParaRPr>
          </a:p>
          <a:p>
            <a:pPr marL="523708" lvl="1" indent="-261854">
              <a:lnSpc>
                <a:spcPts val="3395"/>
              </a:lnSpc>
              <a:buFont typeface="Arial"/>
              <a:buChar char="•"/>
            </a:pPr>
            <a:r>
              <a:rPr lang="en-US" sz="2425" dirty="0" err="1">
                <a:solidFill>
                  <a:srgbClr val="000000"/>
                </a:solidFill>
                <a:latin typeface="Open Sans"/>
              </a:rPr>
              <a:t>sadarbība</a:t>
            </a:r>
            <a:r>
              <a:rPr lang="en-US" sz="242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25" dirty="0" err="1">
                <a:solidFill>
                  <a:srgbClr val="000000"/>
                </a:solidFill>
                <a:latin typeface="Open Sans"/>
              </a:rPr>
              <a:t>ar</a:t>
            </a:r>
            <a:r>
              <a:rPr lang="en-US" sz="242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25" dirty="0" err="1">
                <a:solidFill>
                  <a:srgbClr val="000000"/>
                </a:solidFill>
                <a:latin typeface="Open Sans"/>
              </a:rPr>
              <a:t>ilgstoš</a:t>
            </a:r>
            <a:r>
              <a:rPr lang="lv-LV" sz="2425" dirty="0">
                <a:solidFill>
                  <a:srgbClr val="000000"/>
                </a:solidFill>
                <a:latin typeface="Open Sans"/>
              </a:rPr>
              <a:t>a</a:t>
            </a:r>
            <a:r>
              <a:rPr lang="en-US" sz="2425" dirty="0">
                <a:solidFill>
                  <a:srgbClr val="000000"/>
                </a:solidFill>
                <a:latin typeface="Open Sans"/>
              </a:rPr>
              <a:t>s </a:t>
            </a:r>
            <a:r>
              <a:rPr lang="lv-LV" sz="2425" dirty="0">
                <a:solidFill>
                  <a:srgbClr val="000000"/>
                </a:solidFill>
                <a:latin typeface="Open Sans"/>
              </a:rPr>
              <a:t>sociālās </a:t>
            </a:r>
            <a:r>
              <a:rPr lang="en-US" sz="2425" dirty="0" err="1">
                <a:solidFill>
                  <a:srgbClr val="000000"/>
                </a:solidFill>
                <a:latin typeface="Open Sans"/>
              </a:rPr>
              <a:t>aprūpes</a:t>
            </a:r>
            <a:r>
              <a:rPr lang="en-US" sz="242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lv-LV" sz="2425" dirty="0">
                <a:solidFill>
                  <a:srgbClr val="000000"/>
                </a:solidFill>
                <a:latin typeface="Open Sans"/>
              </a:rPr>
              <a:t>institūcijām</a:t>
            </a:r>
            <a:endParaRPr lang="en-US" sz="2425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339268" y="1297273"/>
            <a:ext cx="3465689" cy="471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5"/>
              </a:lnSpc>
            </a:pPr>
            <a:r>
              <a:rPr lang="en-US" sz="2825">
                <a:solidFill>
                  <a:srgbClr val="F14544"/>
                </a:solidFill>
                <a:latin typeface="Open Sans Bold"/>
              </a:rPr>
              <a:t>TRANSPORTĒŠANA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419390" y="1297273"/>
            <a:ext cx="3473087" cy="471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5"/>
              </a:lnSpc>
            </a:pPr>
            <a:r>
              <a:rPr lang="en-US" sz="2825">
                <a:solidFill>
                  <a:srgbClr val="F14544"/>
                </a:solidFill>
                <a:latin typeface="Open Sans Bold"/>
              </a:rPr>
              <a:t>PALĪGLĪDZEKĻI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503211" y="1297273"/>
            <a:ext cx="3473087" cy="4711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5"/>
              </a:lnSpc>
            </a:pPr>
            <a:r>
              <a:rPr lang="en-US" sz="2825">
                <a:solidFill>
                  <a:srgbClr val="F14544"/>
                </a:solidFill>
                <a:latin typeface="Open Sans Bold"/>
              </a:rPr>
              <a:t>SADARBĪBA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0"/>
            <a:ext cx="2197766" cy="2705720"/>
            <a:chOff x="0" y="0"/>
            <a:chExt cx="2930355" cy="3607626"/>
          </a:xfrm>
        </p:grpSpPr>
        <p:sp>
          <p:nvSpPr>
            <p:cNvPr id="3" name="Freeform 3"/>
            <p:cNvSpPr/>
            <p:nvPr/>
          </p:nvSpPr>
          <p:spPr>
            <a:xfrm>
              <a:off x="589592" y="0"/>
              <a:ext cx="1735185" cy="842775"/>
            </a:xfrm>
            <a:custGeom>
              <a:avLst/>
              <a:gdLst/>
              <a:ahLst/>
              <a:cxnLst/>
              <a:rect l="l" t="t" r="r" b="b"/>
              <a:pathLst>
                <a:path w="1735185" h="842775">
                  <a:moveTo>
                    <a:pt x="0" y="0"/>
                  </a:moveTo>
                  <a:lnTo>
                    <a:pt x="1735185" y="0"/>
                  </a:lnTo>
                  <a:lnTo>
                    <a:pt x="1735185" y="842775"/>
                  </a:lnTo>
                  <a:lnTo>
                    <a:pt x="0" y="842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91556" r="-92811" b="-429032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564565"/>
              <a:ext cx="2930355" cy="3043061"/>
            </a:xfrm>
            <a:custGeom>
              <a:avLst/>
              <a:gdLst/>
              <a:ahLst/>
              <a:cxnLst/>
              <a:rect l="l" t="t" r="r" b="b"/>
              <a:pathLst>
                <a:path w="2930355" h="3043061">
                  <a:moveTo>
                    <a:pt x="0" y="0"/>
                  </a:moveTo>
                  <a:lnTo>
                    <a:pt x="2930355" y="0"/>
                  </a:lnTo>
                  <a:lnTo>
                    <a:pt x="2930355" y="3043061"/>
                  </a:lnTo>
                  <a:lnTo>
                    <a:pt x="0" y="3043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8632" t="-25514" r="-26495" b="-9465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5" name="Freeform 5"/>
          <p:cNvSpPr/>
          <p:nvPr/>
        </p:nvSpPr>
        <p:spPr>
          <a:xfrm>
            <a:off x="9296400" y="1211570"/>
            <a:ext cx="8115300" cy="4859036"/>
          </a:xfrm>
          <a:custGeom>
            <a:avLst/>
            <a:gdLst/>
            <a:ahLst/>
            <a:cxnLst/>
            <a:rect l="l" t="t" r="r" b="b"/>
            <a:pathLst>
              <a:path w="8115300" h="4859036">
                <a:moveTo>
                  <a:pt x="0" y="0"/>
                </a:moveTo>
                <a:lnTo>
                  <a:pt x="8115300" y="0"/>
                </a:lnTo>
                <a:lnTo>
                  <a:pt x="8115300" y="4859036"/>
                </a:lnTo>
                <a:lnTo>
                  <a:pt x="0" y="48590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6" name="Group 6"/>
          <p:cNvGrpSpPr/>
          <p:nvPr/>
        </p:nvGrpSpPr>
        <p:grpSpPr>
          <a:xfrm>
            <a:off x="546919" y="3641088"/>
            <a:ext cx="13341446" cy="5873514"/>
            <a:chOff x="-642375" y="-9525"/>
            <a:chExt cx="17788595" cy="7831351"/>
          </a:xfrm>
        </p:grpSpPr>
        <p:sp>
          <p:nvSpPr>
            <p:cNvPr id="7" name="TextBox 7"/>
            <p:cNvSpPr txBox="1"/>
            <p:nvPr/>
          </p:nvSpPr>
          <p:spPr>
            <a:xfrm>
              <a:off x="-642375" y="4246916"/>
              <a:ext cx="11430000" cy="35749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863599" lvl="1" indent="-431800" algn="l">
                <a:lnSpc>
                  <a:spcPts val="5279"/>
                </a:lnSpc>
                <a:buFont typeface="Arial"/>
                <a:buChar char="•"/>
              </a:pPr>
              <a:r>
                <a:rPr lang="en-US" sz="3999" dirty="0" err="1">
                  <a:solidFill>
                    <a:srgbClr val="394157"/>
                  </a:solidFill>
                  <a:latin typeface="Open Sans"/>
                </a:rPr>
                <a:t>Izraksts</a:t>
              </a:r>
              <a:r>
                <a:rPr lang="en-US" sz="3999" dirty="0">
                  <a:solidFill>
                    <a:srgbClr val="394157"/>
                  </a:solidFill>
                  <a:latin typeface="Open Sans"/>
                </a:rPr>
                <a:t> no </a:t>
              </a:r>
              <a:r>
                <a:rPr lang="en-US" sz="3999" dirty="0" err="1">
                  <a:solidFill>
                    <a:srgbClr val="394157"/>
                  </a:solidFill>
                  <a:latin typeface="Open Sans"/>
                </a:rPr>
                <a:t>ambulatorā</a:t>
              </a:r>
              <a:r>
                <a:rPr lang="en-US" sz="3999" dirty="0">
                  <a:solidFill>
                    <a:srgbClr val="394157"/>
                  </a:solidFill>
                  <a:latin typeface="Open Sans"/>
                </a:rPr>
                <a:t> </a:t>
              </a:r>
              <a:r>
                <a:rPr lang="en-US" sz="3999" dirty="0" err="1">
                  <a:solidFill>
                    <a:srgbClr val="394157"/>
                  </a:solidFill>
                  <a:latin typeface="Open Sans"/>
                </a:rPr>
                <a:t>pacienta</a:t>
              </a:r>
              <a:r>
                <a:rPr lang="en-US" sz="3999" dirty="0">
                  <a:solidFill>
                    <a:srgbClr val="394157"/>
                  </a:solidFill>
                  <a:latin typeface="Open Sans"/>
                </a:rPr>
                <a:t> </a:t>
              </a:r>
              <a:r>
                <a:rPr lang="en-US" sz="3999" dirty="0" err="1">
                  <a:solidFill>
                    <a:srgbClr val="394157"/>
                  </a:solidFill>
                  <a:latin typeface="Open Sans"/>
                </a:rPr>
                <a:t>medicīniskās</a:t>
              </a:r>
              <a:r>
                <a:rPr lang="en-US" sz="3999" dirty="0">
                  <a:solidFill>
                    <a:srgbClr val="394157"/>
                  </a:solidFill>
                  <a:latin typeface="Open Sans"/>
                </a:rPr>
                <a:t> </a:t>
              </a:r>
              <a:r>
                <a:rPr lang="en-US" sz="3999" dirty="0" err="1">
                  <a:solidFill>
                    <a:srgbClr val="394157"/>
                  </a:solidFill>
                  <a:latin typeface="Open Sans"/>
                </a:rPr>
                <a:t>kartes</a:t>
              </a:r>
              <a:r>
                <a:rPr lang="en-US" sz="3999" dirty="0">
                  <a:solidFill>
                    <a:srgbClr val="394157"/>
                  </a:solidFill>
                  <a:latin typeface="Open Sans"/>
                </a:rPr>
                <a:t> (MK 265 </a:t>
              </a:r>
              <a:r>
                <a:rPr lang="en-US" sz="3999" dirty="0" err="1">
                  <a:solidFill>
                    <a:srgbClr val="394157"/>
                  </a:solidFill>
                  <a:latin typeface="Open Sans"/>
                </a:rPr>
                <a:t>noteikumu</a:t>
              </a:r>
              <a:r>
                <a:rPr lang="en-US" sz="3999" dirty="0">
                  <a:solidFill>
                    <a:srgbClr val="394157"/>
                  </a:solidFill>
                  <a:latin typeface="Open Sans"/>
                </a:rPr>
                <a:t> 12.pielikums) </a:t>
              </a:r>
              <a:r>
                <a:rPr lang="en-US" sz="3999" dirty="0" err="1">
                  <a:solidFill>
                    <a:srgbClr val="394157"/>
                  </a:solidFill>
                  <a:latin typeface="Open Sans"/>
                </a:rPr>
                <a:t>papīrā</a:t>
              </a:r>
              <a:r>
                <a:rPr lang="en-US" sz="3999" dirty="0">
                  <a:solidFill>
                    <a:srgbClr val="394157"/>
                  </a:solidFill>
                  <a:latin typeface="Open Sans"/>
                </a:rPr>
                <a:t> </a:t>
              </a:r>
              <a:r>
                <a:rPr lang="en-US" sz="3999" dirty="0" err="1">
                  <a:solidFill>
                    <a:srgbClr val="394157"/>
                  </a:solidFill>
                  <a:latin typeface="Open Sans"/>
                </a:rPr>
                <a:t>formatā</a:t>
              </a:r>
              <a:r>
                <a:rPr lang="en-US" sz="3999" dirty="0">
                  <a:solidFill>
                    <a:srgbClr val="394157"/>
                  </a:solidFill>
                  <a:latin typeface="Open Sans"/>
                </a:rPr>
                <a:t> un e-</a:t>
              </a:r>
              <a:r>
                <a:rPr lang="en-US" sz="3999" dirty="0" err="1">
                  <a:solidFill>
                    <a:srgbClr val="394157"/>
                  </a:solidFill>
                  <a:latin typeface="Open Sans"/>
                </a:rPr>
                <a:t>veselībā</a:t>
              </a:r>
              <a:endParaRPr lang="en-US" sz="3999" dirty="0">
                <a:solidFill>
                  <a:srgbClr val="394157"/>
                </a:solidFill>
                <a:latin typeface="Open Sans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17146220" cy="35296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9752"/>
                </a:lnSpc>
              </a:pPr>
              <a:r>
                <a:rPr lang="en-US" sz="9200">
                  <a:solidFill>
                    <a:srgbClr val="394157"/>
                  </a:solidFill>
                  <a:latin typeface="29LT Baseet Ultra-Bold"/>
                </a:rPr>
                <a:t>Pakalpojuma organizācija</a:t>
              </a:r>
            </a:p>
          </p:txBody>
        </p:sp>
      </p:grpSp>
      <p:sp>
        <p:nvSpPr>
          <p:cNvPr id="9" name="TextBox 7">
            <a:extLst>
              <a:ext uri="{FF2B5EF4-FFF2-40B4-BE49-F238E27FC236}">
                <a16:creationId xmlns:a16="http://schemas.microsoft.com/office/drawing/2014/main" id="{B85ABF95-FE0E-6F3F-F95C-9F04F638522E}"/>
              </a:ext>
            </a:extLst>
          </p:cNvPr>
          <p:cNvSpPr txBox="1"/>
          <p:nvPr/>
        </p:nvSpPr>
        <p:spPr>
          <a:xfrm>
            <a:off x="9525000" y="6819900"/>
            <a:ext cx="6553200" cy="26811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63599" lvl="1" indent="-431800" algn="l">
              <a:lnSpc>
                <a:spcPts val="5279"/>
              </a:lnSpc>
              <a:buFont typeface="Arial"/>
              <a:buChar char="•"/>
            </a:pPr>
            <a:r>
              <a:rPr lang="en-US" sz="3999" u="none" dirty="0" err="1">
                <a:solidFill>
                  <a:srgbClr val="394157"/>
                </a:solidFill>
                <a:latin typeface="Open Sans"/>
              </a:rPr>
              <a:t>pakalpojuma</a:t>
            </a:r>
            <a:r>
              <a:rPr lang="en-US" sz="3999" u="none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999" u="none" dirty="0" err="1">
                <a:solidFill>
                  <a:srgbClr val="394157"/>
                </a:solidFill>
                <a:latin typeface="Open Sans"/>
              </a:rPr>
              <a:t>kvalitātes</a:t>
            </a:r>
            <a:r>
              <a:rPr lang="en-US" sz="3999" u="none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999" u="none" dirty="0" err="1">
                <a:solidFill>
                  <a:srgbClr val="394157"/>
                </a:solidFill>
                <a:latin typeface="Open Sans"/>
              </a:rPr>
              <a:t>uzraudzības</a:t>
            </a:r>
            <a:r>
              <a:rPr lang="en-US" sz="3999" u="none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999" u="none" dirty="0" err="1">
                <a:solidFill>
                  <a:srgbClr val="394157"/>
                </a:solidFill>
                <a:latin typeface="Open Sans"/>
              </a:rPr>
              <a:t>tiešsaistes</a:t>
            </a:r>
            <a:r>
              <a:rPr lang="en-US" sz="3999" u="none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999" u="none" dirty="0" err="1">
                <a:solidFill>
                  <a:srgbClr val="394157"/>
                </a:solidFill>
                <a:latin typeface="Open Sans"/>
              </a:rPr>
              <a:t>anketa</a:t>
            </a:r>
            <a:r>
              <a:rPr lang="en-US" sz="3999" u="none" dirty="0">
                <a:solidFill>
                  <a:srgbClr val="394157"/>
                </a:solidFill>
                <a:latin typeface="Open Sans"/>
              </a:rPr>
              <a:t> ne </a:t>
            </a:r>
            <a:r>
              <a:rPr lang="en-US" sz="3999" u="none" dirty="0" err="1">
                <a:solidFill>
                  <a:srgbClr val="394157"/>
                </a:solidFill>
                <a:latin typeface="Open Sans"/>
              </a:rPr>
              <a:t>ātrāk</a:t>
            </a:r>
            <a:r>
              <a:rPr lang="en-US" sz="3999" u="none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999" u="none" dirty="0" err="1">
                <a:solidFill>
                  <a:srgbClr val="394157"/>
                </a:solidFill>
                <a:latin typeface="Open Sans"/>
              </a:rPr>
              <a:t>kā</a:t>
            </a:r>
            <a:r>
              <a:rPr lang="en-US" sz="3999" u="none" dirty="0">
                <a:solidFill>
                  <a:srgbClr val="394157"/>
                </a:solidFill>
                <a:latin typeface="Open Sans"/>
              </a:rPr>
              <a:t> 3 </a:t>
            </a:r>
            <a:r>
              <a:rPr lang="en-US" sz="3999" u="none" dirty="0" err="1">
                <a:solidFill>
                  <a:srgbClr val="394157"/>
                </a:solidFill>
                <a:latin typeface="Open Sans"/>
              </a:rPr>
              <a:t>dienas</a:t>
            </a:r>
            <a:r>
              <a:rPr lang="en-US" sz="3999" u="none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999" u="none" dirty="0" err="1">
                <a:solidFill>
                  <a:srgbClr val="394157"/>
                </a:solidFill>
                <a:latin typeface="Open Sans"/>
              </a:rPr>
              <a:t>pēc</a:t>
            </a:r>
            <a:r>
              <a:rPr lang="en-US" sz="3999" u="none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3999" u="none" dirty="0" err="1">
                <a:solidFill>
                  <a:srgbClr val="394157"/>
                </a:solidFill>
                <a:latin typeface="Open Sans"/>
              </a:rPr>
              <a:t>uzsākšanas</a:t>
            </a:r>
            <a:endParaRPr lang="en-US" sz="3999" u="none" dirty="0">
              <a:solidFill>
                <a:srgbClr val="394157"/>
              </a:solidFill>
              <a:latin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23925"/>
            <a:ext cx="14101230" cy="275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0383"/>
              </a:lnSpc>
            </a:pPr>
            <a:r>
              <a:rPr lang="en-US" sz="8799">
                <a:solidFill>
                  <a:srgbClr val="5E8DD1"/>
                </a:solidFill>
                <a:latin typeface="29LT Baseet Ultra-Bold"/>
              </a:rPr>
              <a:t>Atlasi reglamentējošie tiesību akti</a:t>
            </a:r>
          </a:p>
        </p:txBody>
      </p:sp>
      <p:sp>
        <p:nvSpPr>
          <p:cNvPr id="3" name="AutoShape 3"/>
          <p:cNvSpPr/>
          <p:nvPr/>
        </p:nvSpPr>
        <p:spPr>
          <a:xfrm>
            <a:off x="5799521" y="5051681"/>
            <a:ext cx="6688958" cy="0"/>
          </a:xfrm>
          <a:prstGeom prst="line">
            <a:avLst/>
          </a:prstGeom>
          <a:ln w="38100" cap="flat">
            <a:solidFill>
              <a:srgbClr val="01004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lv-LV"/>
          </a:p>
        </p:txBody>
      </p:sp>
      <p:grpSp>
        <p:nvGrpSpPr>
          <p:cNvPr id="4" name="Group 4"/>
          <p:cNvGrpSpPr/>
          <p:nvPr/>
        </p:nvGrpSpPr>
        <p:grpSpPr>
          <a:xfrm>
            <a:off x="5227191" y="4765516"/>
            <a:ext cx="572330" cy="57233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4544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488479" y="4765516"/>
            <a:ext cx="572330" cy="57233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4544"/>
            </a:solidFill>
          </p:spPr>
          <p:txBody>
            <a:bodyPr/>
            <a:lstStyle/>
            <a:p>
              <a:endParaRPr lang="lv-LV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436155" y="3931572"/>
            <a:ext cx="6154401" cy="496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11"/>
              </a:lnSpc>
            </a:pPr>
            <a:r>
              <a:rPr lang="en-US" sz="2936">
                <a:solidFill>
                  <a:srgbClr val="F14544"/>
                </a:solidFill>
                <a:latin typeface="Open Sans Bold"/>
              </a:rPr>
              <a:t>MK 555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697443" y="3931572"/>
            <a:ext cx="6154401" cy="496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11"/>
              </a:lnSpc>
            </a:pPr>
            <a:r>
              <a:rPr lang="en-US" sz="2936">
                <a:solidFill>
                  <a:srgbClr val="F14544"/>
                </a:solidFill>
                <a:latin typeface="Open Sans Bold"/>
              </a:rPr>
              <a:t>LIKUMS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436155" y="5566421"/>
            <a:ext cx="6154401" cy="1715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95"/>
              </a:lnSpc>
              <a:spcBef>
                <a:spcPct val="0"/>
              </a:spcBef>
            </a:pPr>
            <a:r>
              <a:rPr lang="en-US" sz="243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Ministru</a:t>
            </a:r>
            <a:r>
              <a:rPr lang="en-US" sz="243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3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kabineta</a:t>
            </a:r>
            <a:r>
              <a:rPr lang="en-US" sz="243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2018.gada 28.augusta </a:t>
            </a:r>
            <a:r>
              <a:rPr lang="en-US" sz="243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noteikumu</a:t>
            </a:r>
            <a:r>
              <a:rPr lang="en-US" sz="243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Nr.555 „</a:t>
            </a:r>
            <a:r>
              <a:rPr lang="en-US" sz="243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Veselības</a:t>
            </a:r>
            <a:r>
              <a:rPr lang="en-US" sz="243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3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aprūpes</a:t>
            </a:r>
            <a:r>
              <a:rPr lang="en-US" sz="243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3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pakalpojumu</a:t>
            </a:r>
            <a:r>
              <a:rPr lang="en-US" sz="243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3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organizēšanas</a:t>
            </a:r>
            <a:r>
              <a:rPr lang="en-US" sz="243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 </a:t>
            </a:r>
            <a:r>
              <a:rPr lang="en-US" sz="243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samaksas</a:t>
            </a:r>
            <a:r>
              <a:rPr lang="en-US" sz="243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30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kārtība</a:t>
            </a:r>
            <a:r>
              <a:rPr lang="en-US" sz="243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 </a:t>
            </a:r>
            <a:r>
              <a:rPr lang="lv-LV" sz="243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5.</a:t>
            </a:r>
            <a:r>
              <a:rPr lang="lv-LV" sz="2430" baseline="300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</a:t>
            </a:r>
            <a:r>
              <a:rPr lang="lv-LV" sz="243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apakšpunkts</a:t>
            </a:r>
            <a:endParaRPr lang="en-US" sz="2430" baseline="30000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697443" y="5566421"/>
            <a:ext cx="6154401" cy="84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5"/>
              </a:lnSpc>
              <a:spcBef>
                <a:spcPct val="0"/>
              </a:spcBef>
            </a:pPr>
            <a:r>
              <a:rPr lang="en-US" sz="2425" dirty="0" err="1">
                <a:solidFill>
                  <a:srgbClr val="000000"/>
                </a:solidFill>
                <a:latin typeface="Open Sans"/>
              </a:rPr>
              <a:t>Sociālo</a:t>
            </a:r>
            <a:r>
              <a:rPr lang="en-US" sz="242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25" dirty="0" err="1">
                <a:solidFill>
                  <a:srgbClr val="000000"/>
                </a:solidFill>
                <a:latin typeface="Open Sans"/>
              </a:rPr>
              <a:t>pakalpojumu</a:t>
            </a:r>
            <a:r>
              <a:rPr lang="en-US" sz="2425" dirty="0">
                <a:solidFill>
                  <a:srgbClr val="000000"/>
                </a:solidFill>
                <a:latin typeface="Open Sans"/>
              </a:rPr>
              <a:t> un </a:t>
            </a:r>
            <a:r>
              <a:rPr lang="en-US" sz="2425" dirty="0" err="1">
                <a:solidFill>
                  <a:srgbClr val="000000"/>
                </a:solidFill>
                <a:latin typeface="Open Sans"/>
              </a:rPr>
              <a:t>sociālās</a:t>
            </a:r>
            <a:r>
              <a:rPr lang="en-US" sz="242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25" dirty="0" err="1">
                <a:solidFill>
                  <a:srgbClr val="000000"/>
                </a:solidFill>
                <a:latin typeface="Open Sans"/>
              </a:rPr>
              <a:t>palīdzības</a:t>
            </a:r>
            <a:r>
              <a:rPr lang="en-US" sz="2425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425" dirty="0" err="1">
                <a:solidFill>
                  <a:srgbClr val="000000"/>
                </a:solidFill>
                <a:latin typeface="Open Sans"/>
              </a:rPr>
              <a:t>likuma</a:t>
            </a:r>
            <a:r>
              <a:rPr lang="en-US" sz="2425" dirty="0">
                <a:solidFill>
                  <a:srgbClr val="000000"/>
                </a:solidFill>
                <a:latin typeface="Open Sans"/>
              </a:rPr>
              <a:t> 13.panta </a:t>
            </a:r>
            <a:r>
              <a:rPr lang="lv-LV" sz="2425" dirty="0">
                <a:solidFill>
                  <a:srgbClr val="000000"/>
                </a:solidFill>
                <a:latin typeface="Open Sans"/>
              </a:rPr>
              <a:t>2</a:t>
            </a:r>
            <a:r>
              <a:rPr lang="lv-LV" sz="2425" baseline="30000" dirty="0">
                <a:solidFill>
                  <a:srgbClr val="000000"/>
                </a:solidFill>
                <a:latin typeface="Open Sans"/>
              </a:rPr>
              <a:t>5 </a:t>
            </a:r>
            <a:r>
              <a:rPr lang="lv-LV" sz="2425" dirty="0">
                <a:solidFill>
                  <a:srgbClr val="000000"/>
                </a:solidFill>
                <a:latin typeface="Open Sans"/>
              </a:rPr>
              <a:t>daļa</a:t>
            </a:r>
            <a:endParaRPr lang="en-US" sz="2425" baseline="30000" dirty="0">
              <a:solidFill>
                <a:srgbClr val="000000"/>
              </a:solidFill>
              <a:latin typeface="Open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5420109" y="0"/>
            <a:ext cx="2197766" cy="2705720"/>
            <a:chOff x="0" y="0"/>
            <a:chExt cx="2930355" cy="3607626"/>
          </a:xfrm>
        </p:grpSpPr>
        <p:sp>
          <p:nvSpPr>
            <p:cNvPr id="15" name="Freeform 15"/>
            <p:cNvSpPr/>
            <p:nvPr/>
          </p:nvSpPr>
          <p:spPr>
            <a:xfrm>
              <a:off x="589592" y="0"/>
              <a:ext cx="1735185" cy="842775"/>
            </a:xfrm>
            <a:custGeom>
              <a:avLst/>
              <a:gdLst/>
              <a:ahLst/>
              <a:cxnLst/>
              <a:rect l="l" t="t" r="r" b="b"/>
              <a:pathLst>
                <a:path w="1735185" h="842775">
                  <a:moveTo>
                    <a:pt x="0" y="0"/>
                  </a:moveTo>
                  <a:lnTo>
                    <a:pt x="1735185" y="0"/>
                  </a:lnTo>
                  <a:lnTo>
                    <a:pt x="1735185" y="842775"/>
                  </a:lnTo>
                  <a:lnTo>
                    <a:pt x="0" y="842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91556" r="-92811" b="-429032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564565"/>
              <a:ext cx="2930355" cy="3043061"/>
            </a:xfrm>
            <a:custGeom>
              <a:avLst/>
              <a:gdLst/>
              <a:ahLst/>
              <a:cxnLst/>
              <a:rect l="l" t="t" r="r" b="b"/>
              <a:pathLst>
                <a:path w="2930355" h="3043061">
                  <a:moveTo>
                    <a:pt x="0" y="0"/>
                  </a:moveTo>
                  <a:lnTo>
                    <a:pt x="2930355" y="0"/>
                  </a:lnTo>
                  <a:lnTo>
                    <a:pt x="2930355" y="3043061"/>
                  </a:lnTo>
                  <a:lnTo>
                    <a:pt x="0" y="3043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8632" t="-25514" r="-26495" b="-9465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0"/>
            <a:ext cx="2197766" cy="2705720"/>
            <a:chOff x="0" y="0"/>
            <a:chExt cx="2930355" cy="3607626"/>
          </a:xfrm>
        </p:grpSpPr>
        <p:sp>
          <p:nvSpPr>
            <p:cNvPr id="3" name="Freeform 3"/>
            <p:cNvSpPr/>
            <p:nvPr/>
          </p:nvSpPr>
          <p:spPr>
            <a:xfrm>
              <a:off x="589592" y="0"/>
              <a:ext cx="1735185" cy="842775"/>
            </a:xfrm>
            <a:custGeom>
              <a:avLst/>
              <a:gdLst/>
              <a:ahLst/>
              <a:cxnLst/>
              <a:rect l="l" t="t" r="r" b="b"/>
              <a:pathLst>
                <a:path w="1735185" h="842775">
                  <a:moveTo>
                    <a:pt x="0" y="0"/>
                  </a:moveTo>
                  <a:lnTo>
                    <a:pt x="1735185" y="0"/>
                  </a:lnTo>
                  <a:lnTo>
                    <a:pt x="1735185" y="842775"/>
                  </a:lnTo>
                  <a:lnTo>
                    <a:pt x="0" y="842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91556" r="-92811" b="-429032"/>
              </a:stretch>
            </a:blipFill>
          </p:spPr>
          <p:txBody>
            <a:bodyPr/>
            <a:lstStyle/>
            <a:p>
              <a:endParaRPr lang="lv-LV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564565"/>
              <a:ext cx="2930355" cy="3043061"/>
            </a:xfrm>
            <a:custGeom>
              <a:avLst/>
              <a:gdLst/>
              <a:ahLst/>
              <a:cxnLst/>
              <a:rect l="l" t="t" r="r" b="b"/>
              <a:pathLst>
                <a:path w="2930355" h="3043061">
                  <a:moveTo>
                    <a:pt x="0" y="0"/>
                  </a:moveTo>
                  <a:lnTo>
                    <a:pt x="2930355" y="0"/>
                  </a:lnTo>
                  <a:lnTo>
                    <a:pt x="2930355" y="3043061"/>
                  </a:lnTo>
                  <a:lnTo>
                    <a:pt x="0" y="3043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8632" t="-25514" r="-26495" b="-9465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8871A50-59C2-D97A-FD96-E69CFA1DEB78}"/>
              </a:ext>
            </a:extLst>
          </p:cNvPr>
          <p:cNvSpPr/>
          <p:nvPr/>
        </p:nvSpPr>
        <p:spPr>
          <a:xfrm>
            <a:off x="7719294" y="0"/>
            <a:ext cx="10568706" cy="10287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TextBox 5"/>
          <p:cNvSpPr txBox="1"/>
          <p:nvPr/>
        </p:nvSpPr>
        <p:spPr>
          <a:xfrm>
            <a:off x="7719294" y="423424"/>
            <a:ext cx="10173929" cy="94794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marL="873726" lvl="1" indent="-436863">
              <a:lnSpc>
                <a:spcPts val="5341"/>
              </a:lnSpc>
              <a:buFont typeface="Arial"/>
              <a:buChar char="•"/>
            </a:pPr>
            <a:r>
              <a:rPr lang="en-US" sz="4046" dirty="0">
                <a:solidFill>
                  <a:srgbClr val="394157"/>
                </a:solidFill>
                <a:latin typeface="Open Sans"/>
              </a:rPr>
              <a:t>10 </a:t>
            </a:r>
            <a:r>
              <a:rPr lang="en-US" sz="4046" dirty="0" err="1">
                <a:solidFill>
                  <a:srgbClr val="394157"/>
                </a:solidFill>
                <a:latin typeface="Open Sans"/>
              </a:rPr>
              <a:t>darba</a:t>
            </a:r>
            <a:r>
              <a:rPr lang="en-US" sz="4046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4046" dirty="0" err="1">
                <a:solidFill>
                  <a:srgbClr val="394157"/>
                </a:solidFill>
                <a:latin typeface="Open Sans"/>
              </a:rPr>
              <a:t>dienas</a:t>
            </a:r>
            <a:r>
              <a:rPr lang="en-US" sz="4046" dirty="0">
                <a:solidFill>
                  <a:srgbClr val="394157"/>
                </a:solidFill>
                <a:latin typeface="Open Sans"/>
              </a:rPr>
              <a:t> no </a:t>
            </a:r>
            <a:r>
              <a:rPr lang="en-US" sz="4046" dirty="0" err="1">
                <a:solidFill>
                  <a:srgbClr val="394157"/>
                </a:solidFill>
                <a:latin typeface="Open Sans"/>
              </a:rPr>
              <a:t>atla</a:t>
            </a:r>
            <a:r>
              <a:rPr lang="lv-LV" sz="4046" dirty="0">
                <a:solidFill>
                  <a:srgbClr val="394157"/>
                </a:solidFill>
                <a:latin typeface="Open Sans"/>
              </a:rPr>
              <a:t>s</a:t>
            </a:r>
            <a:r>
              <a:rPr lang="en-US" sz="4046" dirty="0">
                <a:solidFill>
                  <a:srgbClr val="394157"/>
                </a:solidFill>
                <a:latin typeface="Open Sans"/>
              </a:rPr>
              <a:t>es </a:t>
            </a:r>
            <a:r>
              <a:rPr lang="en-US" sz="4046" dirty="0" err="1">
                <a:solidFill>
                  <a:srgbClr val="394157"/>
                </a:solidFill>
                <a:latin typeface="Open Sans"/>
              </a:rPr>
              <a:t>izsludināšanas</a:t>
            </a:r>
            <a:endParaRPr lang="en-US" sz="4046" dirty="0">
              <a:solidFill>
                <a:srgbClr val="394157"/>
              </a:solidFill>
              <a:latin typeface="Open Sans"/>
            </a:endParaRPr>
          </a:p>
          <a:p>
            <a:pPr marL="873726" lvl="1" indent="-436863">
              <a:lnSpc>
                <a:spcPts val="5341"/>
              </a:lnSpc>
              <a:buFont typeface="Arial"/>
              <a:buChar char="•"/>
            </a:pPr>
            <a:r>
              <a:rPr lang="en-US" sz="4046" dirty="0" err="1">
                <a:solidFill>
                  <a:srgbClr val="394157"/>
                </a:solidFill>
                <a:latin typeface="Open Sans"/>
              </a:rPr>
              <a:t>elektroniski</a:t>
            </a:r>
            <a:r>
              <a:rPr lang="en-US" sz="4046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4046" dirty="0" err="1">
                <a:solidFill>
                  <a:srgbClr val="394157"/>
                </a:solidFill>
                <a:latin typeface="Open Sans"/>
              </a:rPr>
              <a:t>aizpildīts</a:t>
            </a:r>
            <a:r>
              <a:rPr lang="en-US" sz="4046" dirty="0">
                <a:solidFill>
                  <a:srgbClr val="394157"/>
                </a:solidFill>
                <a:latin typeface="Open Sans"/>
              </a:rPr>
              <a:t> un </a:t>
            </a:r>
            <a:r>
              <a:rPr lang="en-US" sz="4046" dirty="0" err="1">
                <a:solidFill>
                  <a:srgbClr val="394157"/>
                </a:solidFill>
                <a:latin typeface="Open Sans"/>
              </a:rPr>
              <a:t>parakstīts</a:t>
            </a:r>
            <a:r>
              <a:rPr lang="en-US" sz="4046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4046" dirty="0" err="1">
                <a:solidFill>
                  <a:srgbClr val="394157"/>
                </a:solidFill>
                <a:latin typeface="Open Sans"/>
              </a:rPr>
              <a:t>pieteikums</a:t>
            </a:r>
            <a:r>
              <a:rPr lang="en-US" sz="4046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4046" dirty="0" err="1">
                <a:solidFill>
                  <a:srgbClr val="394157"/>
                </a:solidFill>
                <a:latin typeface="Open Sans"/>
              </a:rPr>
              <a:t>pēc</a:t>
            </a:r>
            <a:r>
              <a:rPr lang="en-US" sz="4046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4046" dirty="0" err="1">
                <a:solidFill>
                  <a:srgbClr val="394157"/>
                </a:solidFill>
                <a:latin typeface="Open Sans"/>
              </a:rPr>
              <a:t>parauga</a:t>
            </a:r>
            <a:r>
              <a:rPr lang="en-US" sz="4046" dirty="0">
                <a:solidFill>
                  <a:srgbClr val="394157"/>
                </a:solidFill>
                <a:latin typeface="Open Sans"/>
              </a:rPr>
              <a:t>, kas </a:t>
            </a:r>
            <a:r>
              <a:rPr lang="en-US" sz="4046" dirty="0" err="1">
                <a:solidFill>
                  <a:srgbClr val="394157"/>
                </a:solidFill>
                <a:latin typeface="Open Sans"/>
              </a:rPr>
              <a:t>saņemts</a:t>
            </a:r>
            <a:r>
              <a:rPr lang="en-US" sz="4046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4046" dirty="0" err="1">
                <a:solidFill>
                  <a:srgbClr val="394157"/>
                </a:solidFill>
                <a:latin typeface="Open Sans"/>
              </a:rPr>
              <a:t>termiņā</a:t>
            </a:r>
            <a:endParaRPr lang="en-US" sz="4046" dirty="0">
              <a:solidFill>
                <a:srgbClr val="394157"/>
              </a:solidFill>
              <a:latin typeface="Open Sans"/>
            </a:endParaRPr>
          </a:p>
          <a:p>
            <a:pPr marL="873726" lvl="1" indent="-436863">
              <a:lnSpc>
                <a:spcPts val="5341"/>
              </a:lnSpc>
              <a:buFont typeface="Arial"/>
              <a:buChar char="•"/>
            </a:pPr>
            <a:r>
              <a:rPr lang="en-US" sz="4046" dirty="0" err="1">
                <a:solidFill>
                  <a:srgbClr val="394157"/>
                </a:solidFill>
                <a:latin typeface="Open Sans"/>
              </a:rPr>
              <a:t>Valsts</a:t>
            </a:r>
            <a:r>
              <a:rPr lang="en-US" sz="4046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4046" dirty="0" err="1">
                <a:solidFill>
                  <a:srgbClr val="394157"/>
                </a:solidFill>
                <a:latin typeface="Open Sans"/>
              </a:rPr>
              <a:t>ieņēmumu</a:t>
            </a:r>
            <a:r>
              <a:rPr lang="en-US" sz="4046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4046" dirty="0" err="1">
                <a:solidFill>
                  <a:srgbClr val="394157"/>
                </a:solidFill>
                <a:latin typeface="Open Sans"/>
              </a:rPr>
              <a:t>dienesta</a:t>
            </a:r>
            <a:r>
              <a:rPr lang="en-US" sz="4046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4046" dirty="0" err="1">
                <a:solidFill>
                  <a:srgbClr val="394157"/>
                </a:solidFill>
                <a:latin typeface="Open Sans"/>
              </a:rPr>
              <a:t>administrēto</a:t>
            </a:r>
            <a:r>
              <a:rPr lang="en-US" sz="4046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4046" dirty="0" err="1">
                <a:solidFill>
                  <a:srgbClr val="394157"/>
                </a:solidFill>
                <a:latin typeface="Open Sans"/>
              </a:rPr>
              <a:t>nodokļu</a:t>
            </a:r>
            <a:r>
              <a:rPr lang="en-US" sz="4046" dirty="0">
                <a:solidFill>
                  <a:srgbClr val="394157"/>
                </a:solidFill>
                <a:latin typeface="Open Sans"/>
              </a:rPr>
              <a:t> (</a:t>
            </a:r>
            <a:r>
              <a:rPr lang="en-US" sz="4046" dirty="0" err="1">
                <a:solidFill>
                  <a:srgbClr val="394157"/>
                </a:solidFill>
                <a:latin typeface="Open Sans"/>
              </a:rPr>
              <a:t>nodevu</a:t>
            </a:r>
            <a:r>
              <a:rPr lang="en-US" sz="4046" dirty="0">
                <a:solidFill>
                  <a:srgbClr val="394157"/>
                </a:solidFill>
                <a:latin typeface="Open Sans"/>
              </a:rPr>
              <a:t>) </a:t>
            </a:r>
            <a:r>
              <a:rPr lang="en-US" sz="4046" dirty="0" err="1">
                <a:solidFill>
                  <a:srgbClr val="394157"/>
                </a:solidFill>
                <a:latin typeface="Open Sans"/>
              </a:rPr>
              <a:t>parāda</a:t>
            </a:r>
            <a:r>
              <a:rPr lang="en-US" sz="4046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4046" dirty="0" err="1">
                <a:solidFill>
                  <a:srgbClr val="394157"/>
                </a:solidFill>
                <a:latin typeface="Open Sans"/>
              </a:rPr>
              <a:t>neesamība</a:t>
            </a:r>
            <a:r>
              <a:rPr lang="en-US" sz="4046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4046" dirty="0" err="1">
                <a:solidFill>
                  <a:srgbClr val="394157"/>
                </a:solidFill>
                <a:latin typeface="Open Sans"/>
              </a:rPr>
              <a:t>vai</a:t>
            </a:r>
            <a:r>
              <a:rPr lang="en-US" sz="4046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4046" dirty="0" err="1">
                <a:solidFill>
                  <a:srgbClr val="394157"/>
                </a:solidFill>
                <a:latin typeface="Open Sans"/>
              </a:rPr>
              <a:t>tas</a:t>
            </a:r>
            <a:r>
              <a:rPr lang="en-US" sz="4046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4046" dirty="0" err="1">
                <a:solidFill>
                  <a:srgbClr val="394157"/>
                </a:solidFill>
                <a:latin typeface="Open Sans"/>
              </a:rPr>
              <a:t>nepārsniedz</a:t>
            </a:r>
            <a:r>
              <a:rPr lang="en-US" sz="4046" dirty="0">
                <a:solidFill>
                  <a:srgbClr val="394157"/>
                </a:solidFill>
                <a:latin typeface="Open Sans"/>
              </a:rPr>
              <a:t> EUR 150,00 </a:t>
            </a:r>
          </a:p>
          <a:p>
            <a:pPr marL="873726" lvl="1" indent="-436863">
              <a:lnSpc>
                <a:spcPts val="5341"/>
              </a:lnSpc>
              <a:buFont typeface="Arial"/>
              <a:buChar char="•"/>
            </a:pPr>
            <a:r>
              <a:rPr lang="en-US" sz="4046" dirty="0">
                <a:solidFill>
                  <a:srgbClr val="394157"/>
                </a:solidFill>
                <a:latin typeface="Open Sans"/>
              </a:rPr>
              <a:t>nav </a:t>
            </a:r>
            <a:r>
              <a:rPr lang="en-US" sz="4046" dirty="0" err="1">
                <a:solidFill>
                  <a:srgbClr val="394157"/>
                </a:solidFill>
                <a:latin typeface="Open Sans"/>
              </a:rPr>
              <a:t>uzsākts</a:t>
            </a:r>
            <a:r>
              <a:rPr lang="en-US" sz="4046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4046" dirty="0" err="1">
                <a:solidFill>
                  <a:srgbClr val="394157"/>
                </a:solidFill>
                <a:latin typeface="Open Sans"/>
              </a:rPr>
              <a:t>likvidācijas</a:t>
            </a:r>
            <a:r>
              <a:rPr lang="en-US" sz="4046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4046" dirty="0" err="1">
                <a:solidFill>
                  <a:srgbClr val="394157"/>
                </a:solidFill>
                <a:latin typeface="Open Sans"/>
              </a:rPr>
              <a:t>vai</a:t>
            </a:r>
            <a:r>
              <a:rPr lang="en-US" sz="4046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4046" dirty="0" err="1">
                <a:solidFill>
                  <a:srgbClr val="394157"/>
                </a:solidFill>
                <a:latin typeface="Open Sans"/>
              </a:rPr>
              <a:t>maksātnespējas</a:t>
            </a:r>
            <a:r>
              <a:rPr lang="en-US" sz="4046" dirty="0">
                <a:solidFill>
                  <a:srgbClr val="394157"/>
                </a:solidFill>
                <a:latin typeface="Open Sans"/>
              </a:rPr>
              <a:t> process, nav </a:t>
            </a:r>
            <a:r>
              <a:rPr lang="en-US" sz="4046" dirty="0" err="1">
                <a:solidFill>
                  <a:srgbClr val="394157"/>
                </a:solidFill>
                <a:latin typeface="Open Sans"/>
              </a:rPr>
              <a:t>apturēta</a:t>
            </a:r>
            <a:r>
              <a:rPr lang="en-US" sz="4046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4046" dirty="0" err="1">
                <a:solidFill>
                  <a:srgbClr val="394157"/>
                </a:solidFill>
                <a:latin typeface="Open Sans"/>
              </a:rPr>
              <a:t>Pretendenta</a:t>
            </a:r>
            <a:r>
              <a:rPr lang="en-US" sz="4046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4046" dirty="0" err="1">
                <a:solidFill>
                  <a:srgbClr val="394157"/>
                </a:solidFill>
                <a:latin typeface="Open Sans"/>
              </a:rPr>
              <a:t>saimnieciskā</a:t>
            </a:r>
            <a:r>
              <a:rPr lang="en-US" sz="4046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4046" dirty="0" err="1">
                <a:solidFill>
                  <a:srgbClr val="394157"/>
                </a:solidFill>
                <a:latin typeface="Open Sans"/>
              </a:rPr>
              <a:t>darbība</a:t>
            </a:r>
            <a:endParaRPr lang="en-US" sz="4046" dirty="0">
              <a:solidFill>
                <a:srgbClr val="394157"/>
              </a:solidFill>
              <a:latin typeface="Open Sans"/>
            </a:endParaRPr>
          </a:p>
          <a:p>
            <a:pPr marL="873726" lvl="1" indent="-436863" algn="l">
              <a:lnSpc>
                <a:spcPts val="5341"/>
              </a:lnSpc>
              <a:buFont typeface="Arial"/>
              <a:buChar char="•"/>
            </a:pPr>
            <a:r>
              <a:rPr lang="en-US" sz="4046" dirty="0" err="1">
                <a:solidFill>
                  <a:srgbClr val="394157"/>
                </a:solidFill>
                <a:latin typeface="Open Sans"/>
              </a:rPr>
              <a:t>atsevišķi</a:t>
            </a:r>
            <a:r>
              <a:rPr lang="en-US" sz="4046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4046" dirty="0" err="1">
                <a:solidFill>
                  <a:srgbClr val="394157"/>
                </a:solidFill>
                <a:latin typeface="Open Sans"/>
              </a:rPr>
              <a:t>aizpildīts</a:t>
            </a:r>
            <a:r>
              <a:rPr lang="en-US" sz="4046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4046" dirty="0" err="1">
                <a:solidFill>
                  <a:srgbClr val="394157"/>
                </a:solidFill>
                <a:latin typeface="Open Sans"/>
              </a:rPr>
              <a:t>pieteikums</a:t>
            </a:r>
            <a:r>
              <a:rPr lang="en-US" sz="4046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4046" dirty="0" err="1">
                <a:solidFill>
                  <a:srgbClr val="394157"/>
                </a:solidFill>
                <a:latin typeface="Open Sans"/>
              </a:rPr>
              <a:t>uz</a:t>
            </a:r>
            <a:r>
              <a:rPr lang="en-US" sz="4046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4046" dirty="0" err="1">
                <a:solidFill>
                  <a:srgbClr val="394157"/>
                </a:solidFill>
                <a:latin typeface="Open Sans"/>
              </a:rPr>
              <a:t>katru</a:t>
            </a:r>
            <a:r>
              <a:rPr lang="en-US" sz="4046" dirty="0">
                <a:solidFill>
                  <a:srgbClr val="394157"/>
                </a:solidFill>
                <a:latin typeface="Open Sans"/>
              </a:rPr>
              <a:t> </a:t>
            </a:r>
            <a:r>
              <a:rPr lang="en-US" sz="4046" dirty="0" err="1">
                <a:solidFill>
                  <a:srgbClr val="394157"/>
                </a:solidFill>
                <a:latin typeface="Open Sans"/>
              </a:rPr>
              <a:t>reģionu</a:t>
            </a:r>
            <a:endParaRPr lang="en-US" sz="4046" dirty="0">
              <a:solidFill>
                <a:srgbClr val="394157"/>
              </a:solidFill>
              <a:latin typeface="Open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33400" y="3848100"/>
            <a:ext cx="6743700" cy="44993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8693"/>
              </a:lnSpc>
            </a:pPr>
            <a:r>
              <a:rPr lang="en-US" sz="8201" dirty="0" err="1">
                <a:solidFill>
                  <a:srgbClr val="394157"/>
                </a:solidFill>
                <a:latin typeface="29LT Baseet Ultra-Bold"/>
              </a:rPr>
              <a:t>Pieteikšanas</a:t>
            </a:r>
            <a:r>
              <a:rPr lang="en-US" sz="8201" dirty="0">
                <a:solidFill>
                  <a:srgbClr val="394157"/>
                </a:solidFill>
                <a:latin typeface="29LT Baseet Ultra-Bold"/>
              </a:rPr>
              <a:t> </a:t>
            </a:r>
            <a:r>
              <a:rPr lang="en-US" sz="8201" dirty="0" err="1">
                <a:solidFill>
                  <a:srgbClr val="394157"/>
                </a:solidFill>
                <a:latin typeface="29LT Baseet Ultra-Bold"/>
              </a:rPr>
              <a:t>pakalpojumu</a:t>
            </a:r>
            <a:r>
              <a:rPr lang="en-US" sz="8201" dirty="0">
                <a:solidFill>
                  <a:srgbClr val="394157"/>
                </a:solidFill>
                <a:latin typeface="29LT Baseet Ultra-Bold"/>
              </a:rPr>
              <a:t> </a:t>
            </a:r>
            <a:r>
              <a:rPr lang="en-US" sz="8201" dirty="0" err="1">
                <a:solidFill>
                  <a:srgbClr val="394157"/>
                </a:solidFill>
                <a:latin typeface="29LT Baseet Ultra-Bold"/>
              </a:rPr>
              <a:t>sniedzēju</a:t>
            </a:r>
            <a:r>
              <a:rPr lang="en-US" sz="8201" dirty="0">
                <a:solidFill>
                  <a:srgbClr val="394157"/>
                </a:solidFill>
                <a:latin typeface="29LT Baseet Ultra-Bold"/>
              </a:rPr>
              <a:t> </a:t>
            </a:r>
            <a:r>
              <a:rPr lang="en-US" sz="8201" dirty="0" err="1">
                <a:solidFill>
                  <a:srgbClr val="394157"/>
                </a:solidFill>
                <a:latin typeface="29LT Baseet Ultra-Bold"/>
              </a:rPr>
              <a:t>atlasei</a:t>
            </a:r>
            <a:endParaRPr lang="en-US" sz="8201" dirty="0">
              <a:solidFill>
                <a:srgbClr val="394157"/>
              </a:solidFill>
              <a:latin typeface="29LT Baseet Ultra-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13C583720AAE409F22AE4083FE064C" ma:contentTypeVersion="16" ma:contentTypeDescription="Create a new document." ma:contentTypeScope="" ma:versionID="1a745d6df8697289526bacc8ec31d95b">
  <xsd:schema xmlns:xsd="http://www.w3.org/2001/XMLSchema" xmlns:xs="http://www.w3.org/2001/XMLSchema" xmlns:p="http://schemas.microsoft.com/office/2006/metadata/properties" xmlns:ns3="8e65f5c6-a147-417a-a939-800cb26032c3" xmlns:ns4="6072c56a-b7da-421e-8e24-df6d3c0d73a3" targetNamespace="http://schemas.microsoft.com/office/2006/metadata/properties" ma:root="true" ma:fieldsID="b312448c5d989db0df25ab7e45d5cbaa" ns3:_="" ns4:_="">
    <xsd:import namespace="8e65f5c6-a147-417a-a939-800cb26032c3"/>
    <xsd:import namespace="6072c56a-b7da-421e-8e24-df6d3c0d73a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65f5c6-a147-417a-a939-800cb26032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72c56a-b7da-421e-8e24-df6d3c0d73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072c56a-b7da-421e-8e24-df6d3c0d73a3" xsi:nil="true"/>
  </documentManagement>
</p:properties>
</file>

<file path=customXml/itemProps1.xml><?xml version="1.0" encoding="utf-8"?>
<ds:datastoreItem xmlns:ds="http://schemas.openxmlformats.org/officeDocument/2006/customXml" ds:itemID="{82D14419-7FA5-4D3B-B9C1-9248F991AA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65f5c6-a147-417a-a939-800cb26032c3"/>
    <ds:schemaRef ds:uri="6072c56a-b7da-421e-8e24-df6d3c0d73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9A6445-5E7C-4D7B-AE81-EE8E9CBD8B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B2A58A-DCCB-4B13-B15E-471B897AFC79}">
  <ds:schemaRefs>
    <ds:schemaRef ds:uri="http://schemas.microsoft.com/office/infopath/2007/PartnerControls"/>
    <ds:schemaRef ds:uri="8e65f5c6-a147-417a-a939-800cb26032c3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6072c56a-b7da-421e-8e24-df6d3c0d73a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2323</TotalTime>
  <Words>836</Words>
  <Application>Microsoft Office PowerPoint</Application>
  <PresentationFormat>Custom</PresentationFormat>
  <Paragraphs>148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Arial</vt:lpstr>
      <vt:lpstr>29LT Baseet Ultra-Bold</vt:lpstr>
      <vt:lpstr>Open Sans</vt:lpstr>
      <vt:lpstr>Open Sans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Jūlija Voropajeva</dc:title>
  <dc:creator>Jūlija Voropajeva</dc:creator>
  <cp:lastModifiedBy>Jūlija Voropajeva</cp:lastModifiedBy>
  <cp:revision>9</cp:revision>
  <dcterms:created xsi:type="dcterms:W3CDTF">2006-08-16T00:00:00Z</dcterms:created>
  <dcterms:modified xsi:type="dcterms:W3CDTF">2023-11-21T09:23:19Z</dcterms:modified>
  <dc:identifier>DAF0nqcOjm8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0x010100F213C583720AAE409F22AE4083FE064C</vt:lpwstr>
  </property>
</Properties>
</file>