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5" r:id="rId23"/>
    <p:sldId id="274" r:id="rId24"/>
  </p:sldIdLst>
  <p:sldSz cx="18288000" cy="10287000"/>
  <p:notesSz cx="6858000" cy="9144000"/>
  <p:embeddedFontLst>
    <p:embeddedFont>
      <p:font typeface="29LT Baseet Ultra-Bold" panose="020B0604020202020204" charset="-78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Open Sans" panose="020B0606030504020204" pitchFamily="34" charset="0"/>
      <p:regular r:id="rId30"/>
      <p:bold r:id="rId31"/>
      <p:italic r:id="rId32"/>
      <p:boldItalic r:id="rId33"/>
    </p:embeddedFont>
    <p:embeddedFont>
      <p:font typeface="Open Sans Bold" panose="020B0806030504020204" charset="0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7100"/>
    <a:srgbClr val="E57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64D55E4-E0DC-418F-811A-526E192C5CEA}" v="2" dt="2023-11-21T09:22:10.9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2" d="100"/>
          <a:sy n="52" d="100"/>
        </p:scale>
        <p:origin x="850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font" Target="fonts/font2.fntdata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font" Target="fonts/font10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font" Target="fonts/font5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8.fntdata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font" Target="fonts/font4.fntdata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7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presProps" Target="pres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mailto:Sigta.Rozentale@lm.gov.l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9.svg"/><Relationship Id="rId7" Type="http://schemas.openxmlformats.org/officeDocument/2006/relationships/image" Target="../media/image17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sv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3662899"/>
            <a:ext cx="9607981" cy="3479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6568"/>
              </a:lnSpc>
              <a:spcBef>
                <a:spcPct val="0"/>
              </a:spcBef>
            </a:pPr>
            <a:r>
              <a:rPr lang="en-US" sz="7062">
                <a:solidFill>
                  <a:srgbClr val="394157"/>
                </a:solidFill>
                <a:latin typeface="29LT Baseet Ultra-Bold"/>
              </a:rPr>
              <a:t>Paliatīvās aprūpes mobilo komandu pakalpojuma pacienta dzīvesvietā atlase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8107953"/>
            <a:ext cx="9459924" cy="505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185"/>
              </a:lnSpc>
            </a:pPr>
            <a:r>
              <a:rPr lang="en-US" sz="2989" spc="-59">
                <a:solidFill>
                  <a:srgbClr val="394157"/>
                </a:solidFill>
                <a:latin typeface="Open Sans"/>
              </a:rPr>
              <a:t>JŪLIJA VOROPAJEVA</a:t>
            </a:r>
          </a:p>
        </p:txBody>
      </p:sp>
      <p:sp>
        <p:nvSpPr>
          <p:cNvPr id="4" name="Freeform 4"/>
          <p:cNvSpPr/>
          <p:nvPr/>
        </p:nvSpPr>
        <p:spPr>
          <a:xfrm>
            <a:off x="9571815" y="1245041"/>
            <a:ext cx="6583680" cy="8229600"/>
          </a:xfrm>
          <a:custGeom>
            <a:avLst/>
            <a:gdLst/>
            <a:ahLst/>
            <a:cxnLst/>
            <a:rect l="l" t="t" r="r" b="b"/>
            <a:pathLst>
              <a:path w="6583680" h="8229600">
                <a:moveTo>
                  <a:pt x="0" y="0"/>
                </a:moveTo>
                <a:lnTo>
                  <a:pt x="6583680" y="0"/>
                </a:lnTo>
                <a:lnTo>
                  <a:pt x="658368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" name="Group 5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6" name="Freeform 6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011293" y="3197949"/>
            <a:ext cx="2800715" cy="2896430"/>
            <a:chOff x="0" y="0"/>
            <a:chExt cx="812800" cy="84057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40578"/>
            </a:xfrm>
            <a:custGeom>
              <a:avLst/>
              <a:gdLst/>
              <a:ahLst/>
              <a:cxnLst/>
              <a:rect l="l" t="t" r="r" b="b"/>
              <a:pathLst>
                <a:path w="812800" h="840578">
                  <a:moveTo>
                    <a:pt x="406400" y="0"/>
                  </a:moveTo>
                  <a:cubicBezTo>
                    <a:pt x="181951" y="0"/>
                    <a:pt x="0" y="188170"/>
                    <a:pt x="0" y="420289"/>
                  </a:cubicBezTo>
                  <a:cubicBezTo>
                    <a:pt x="0" y="652408"/>
                    <a:pt x="181951" y="840578"/>
                    <a:pt x="406400" y="840578"/>
                  </a:cubicBezTo>
                  <a:cubicBezTo>
                    <a:pt x="630849" y="840578"/>
                    <a:pt x="812800" y="652408"/>
                    <a:pt x="812800" y="420289"/>
                  </a:cubicBezTo>
                  <a:cubicBezTo>
                    <a:pt x="812800" y="1881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043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40704"/>
              <a:ext cx="660400" cy="72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Open Sans Bold"/>
                </a:rPr>
                <a:t>Telpas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866928" y="1028700"/>
            <a:ext cx="2800715" cy="2896430"/>
            <a:chOff x="0" y="0"/>
            <a:chExt cx="812800" cy="84057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40578"/>
            </a:xfrm>
            <a:custGeom>
              <a:avLst/>
              <a:gdLst/>
              <a:ahLst/>
              <a:cxnLst/>
              <a:rect l="l" t="t" r="r" b="b"/>
              <a:pathLst>
                <a:path w="812800" h="840578">
                  <a:moveTo>
                    <a:pt x="406400" y="0"/>
                  </a:moveTo>
                  <a:cubicBezTo>
                    <a:pt x="181951" y="0"/>
                    <a:pt x="0" y="188170"/>
                    <a:pt x="0" y="420289"/>
                  </a:cubicBezTo>
                  <a:cubicBezTo>
                    <a:pt x="0" y="652408"/>
                    <a:pt x="181951" y="840578"/>
                    <a:pt x="406400" y="840578"/>
                  </a:cubicBezTo>
                  <a:cubicBezTo>
                    <a:pt x="630849" y="840578"/>
                    <a:pt x="812800" y="652408"/>
                    <a:pt x="812800" y="420289"/>
                  </a:cubicBezTo>
                  <a:cubicBezTo>
                    <a:pt x="812800" y="1881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043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40704"/>
              <a:ext cx="660400" cy="72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Open Sans Bold"/>
                </a:rPr>
                <a:t>Cilvēkresursi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722564" y="3197949"/>
            <a:ext cx="2800715" cy="2896430"/>
            <a:chOff x="0" y="0"/>
            <a:chExt cx="812800" cy="84057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40578"/>
            </a:xfrm>
            <a:custGeom>
              <a:avLst/>
              <a:gdLst/>
              <a:ahLst/>
              <a:cxnLst/>
              <a:rect l="l" t="t" r="r" b="b"/>
              <a:pathLst>
                <a:path w="812800" h="840578">
                  <a:moveTo>
                    <a:pt x="406400" y="0"/>
                  </a:moveTo>
                  <a:cubicBezTo>
                    <a:pt x="181951" y="0"/>
                    <a:pt x="0" y="188170"/>
                    <a:pt x="0" y="420289"/>
                  </a:cubicBezTo>
                  <a:cubicBezTo>
                    <a:pt x="0" y="652408"/>
                    <a:pt x="181951" y="840578"/>
                    <a:pt x="406400" y="840578"/>
                  </a:cubicBezTo>
                  <a:cubicBezTo>
                    <a:pt x="630849" y="840578"/>
                    <a:pt x="812800" y="652408"/>
                    <a:pt x="812800" y="420289"/>
                  </a:cubicBezTo>
                  <a:cubicBezTo>
                    <a:pt x="812800" y="1881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043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40704"/>
              <a:ext cx="660400" cy="72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Open Sans Bold"/>
                </a:rPr>
                <a:t>Transports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36850" y="6361870"/>
            <a:ext cx="2800715" cy="2896430"/>
            <a:chOff x="0" y="0"/>
            <a:chExt cx="812800" cy="84057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40578"/>
            </a:xfrm>
            <a:custGeom>
              <a:avLst/>
              <a:gdLst/>
              <a:ahLst/>
              <a:cxnLst/>
              <a:rect l="l" t="t" r="r" b="b"/>
              <a:pathLst>
                <a:path w="812800" h="840578">
                  <a:moveTo>
                    <a:pt x="406400" y="0"/>
                  </a:moveTo>
                  <a:cubicBezTo>
                    <a:pt x="181951" y="0"/>
                    <a:pt x="0" y="188170"/>
                    <a:pt x="0" y="420289"/>
                  </a:cubicBezTo>
                  <a:cubicBezTo>
                    <a:pt x="0" y="652408"/>
                    <a:pt x="181951" y="840578"/>
                    <a:pt x="406400" y="840578"/>
                  </a:cubicBezTo>
                  <a:cubicBezTo>
                    <a:pt x="630849" y="840578"/>
                    <a:pt x="812800" y="652408"/>
                    <a:pt x="812800" y="420289"/>
                  </a:cubicBezTo>
                  <a:cubicBezTo>
                    <a:pt x="812800" y="1881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043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40704"/>
              <a:ext cx="660400" cy="72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FFFFFF"/>
                  </a:solidFill>
                  <a:latin typeface="Open Sans Bold"/>
                </a:rPr>
                <a:t>Materiāltehniskie resursi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9466570" y="6361870"/>
            <a:ext cx="2800715" cy="2896430"/>
            <a:chOff x="0" y="0"/>
            <a:chExt cx="812800" cy="84057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40578"/>
            </a:xfrm>
            <a:custGeom>
              <a:avLst/>
              <a:gdLst/>
              <a:ahLst/>
              <a:cxnLst/>
              <a:rect l="l" t="t" r="r" b="b"/>
              <a:pathLst>
                <a:path w="812800" h="840578">
                  <a:moveTo>
                    <a:pt x="406400" y="0"/>
                  </a:moveTo>
                  <a:cubicBezTo>
                    <a:pt x="181951" y="0"/>
                    <a:pt x="0" y="188170"/>
                    <a:pt x="0" y="420289"/>
                  </a:cubicBezTo>
                  <a:cubicBezTo>
                    <a:pt x="0" y="652408"/>
                    <a:pt x="181951" y="840578"/>
                    <a:pt x="406400" y="840578"/>
                  </a:cubicBezTo>
                  <a:cubicBezTo>
                    <a:pt x="630849" y="840578"/>
                    <a:pt x="812800" y="652408"/>
                    <a:pt x="812800" y="420289"/>
                  </a:cubicBezTo>
                  <a:cubicBezTo>
                    <a:pt x="812800" y="188170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0043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76200" y="40704"/>
              <a:ext cx="660400" cy="7210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r>
                <a:rPr lang="en-US" sz="2399">
                  <a:solidFill>
                    <a:srgbClr val="FFFFFF"/>
                  </a:solidFill>
                  <a:latin typeface="Open Sans Bold"/>
                </a:rPr>
                <a:t>Tehniskie palīglīdzekļi</a:t>
              </a:r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1028700" y="923925"/>
            <a:ext cx="8115300" cy="275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83"/>
              </a:lnSpc>
            </a:pPr>
            <a:r>
              <a:rPr lang="en-US" sz="8799">
                <a:solidFill>
                  <a:srgbClr val="5E8DD1"/>
                </a:solidFill>
                <a:latin typeface="29LT Baseet Ultra-Bold"/>
              </a:rPr>
              <a:t>Prasības pretendentiem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654315" y="4907923"/>
            <a:ext cx="5960233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5"/>
              </a:lnSpc>
            </a:pPr>
            <a:r>
              <a:rPr lang="en-US" sz="2825" dirty="0">
                <a:solidFill>
                  <a:srgbClr val="F14544"/>
                </a:solidFill>
                <a:latin typeface="Open Sans Bold"/>
              </a:rPr>
              <a:t>PRETENDENTS IR REĢISTRĒTS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33065" y="5823821"/>
            <a:ext cx="2800715" cy="27340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3551"/>
              </a:lnSpc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Open Sans"/>
              </a:rPr>
              <a:t>Ārstniecības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iestāžu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reģistrā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veselības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aprūpes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pakalpojumu</a:t>
            </a:r>
            <a:r>
              <a:rPr lang="en-US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Open Sans"/>
              </a:rPr>
              <a:t>nodrošināšanai</a:t>
            </a:r>
            <a:endParaRPr lang="en-US" sz="2400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21" name="Freeform 21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22" name="Freeform 22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23" name="TextBox 19">
            <a:extLst>
              <a:ext uri="{FF2B5EF4-FFF2-40B4-BE49-F238E27FC236}">
                <a16:creationId xmlns:a16="http://schemas.microsoft.com/office/drawing/2014/main" id="{982321EA-77C2-1093-AD1D-FD498DCAEF18}"/>
              </a:ext>
            </a:extLst>
          </p:cNvPr>
          <p:cNvSpPr txBox="1"/>
          <p:nvPr/>
        </p:nvSpPr>
        <p:spPr>
          <a:xfrm>
            <a:off x="3350314" y="5822836"/>
            <a:ext cx="5249919" cy="36573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18160" lvl="1" indent="-259080">
              <a:lnSpc>
                <a:spcPts val="3551"/>
              </a:lnSpc>
              <a:buFont typeface="Arial"/>
              <a:buChar char="•"/>
            </a:pPr>
            <a:r>
              <a:rPr lang="en-US" sz="2400" dirty="0" err="1">
                <a:latin typeface="Open Sans"/>
              </a:rPr>
              <a:t>Sociālo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pakalpojumu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sniedzēju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reģistrā</a:t>
            </a:r>
            <a:r>
              <a:rPr lang="en-US" sz="2400" dirty="0">
                <a:latin typeface="Open Sans"/>
              </a:rPr>
              <a:t> par </a:t>
            </a:r>
            <a:r>
              <a:rPr lang="en-US" sz="2400" dirty="0" err="1">
                <a:latin typeface="Open Sans"/>
              </a:rPr>
              <a:t>aprūpe</a:t>
            </a:r>
            <a:r>
              <a:rPr lang="lv-LV" sz="2400" dirty="0">
                <a:latin typeface="Open Sans"/>
              </a:rPr>
              <a:t>s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mājās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pakalpojumu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nodrošināšanu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vai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ir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piesaistījis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Sociālo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pakalpojumu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sniedzēju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reģistrā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reģistrētu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aprūpes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mājās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pakalpojumu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sniedzēju</a:t>
            </a:r>
            <a:r>
              <a:rPr lang="en-US" sz="2400" dirty="0">
                <a:latin typeface="Open Sans"/>
              </a:rPr>
              <a:t> (</a:t>
            </a:r>
            <a:r>
              <a:rPr lang="en-US" sz="2400" dirty="0" err="1">
                <a:latin typeface="Open Sans"/>
              </a:rPr>
              <a:t>ar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statusu</a:t>
            </a:r>
            <a:r>
              <a:rPr lang="en-US" sz="2400" dirty="0">
                <a:latin typeface="Open Sans"/>
              </a:rPr>
              <a:t> - </a:t>
            </a:r>
            <a:r>
              <a:rPr lang="en-US" sz="2400" dirty="0" err="1">
                <a:latin typeface="Open Sans"/>
              </a:rPr>
              <a:t>sniedz</a:t>
            </a:r>
            <a:r>
              <a:rPr lang="en-US" sz="2400" dirty="0">
                <a:latin typeface="Open Sans"/>
              </a:rPr>
              <a:t> </a:t>
            </a:r>
            <a:r>
              <a:rPr lang="en-US" sz="2400" dirty="0" err="1">
                <a:latin typeface="Open Sans"/>
              </a:rPr>
              <a:t>pakalpojumu</a:t>
            </a:r>
            <a:r>
              <a:rPr lang="en-US" sz="2400" dirty="0">
                <a:latin typeface="Open San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3" name="Freeform 3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006469"/>
              </p:ext>
            </p:extLst>
          </p:nvPr>
        </p:nvGraphicFramePr>
        <p:xfrm>
          <a:off x="4191000" y="2455556"/>
          <a:ext cx="12682384" cy="7312795"/>
        </p:xfrm>
        <a:graphic>
          <a:graphicData uri="http://schemas.openxmlformats.org/drawingml/2006/table">
            <a:tbl>
              <a:tblPr/>
              <a:tblGrid>
                <a:gridCol w="87156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6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39602"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Speciālisti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Slodžu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 Bold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skaits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 Bold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uz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 Bold"/>
                        </a:rPr>
                        <a:t> 260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pacientiem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 Bold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gadā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94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sociālais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darbinieks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Open Sans"/>
                        </a:rPr>
                        <a:t>1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94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sociālais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aprūpētājs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894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aprūpētājs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20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94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klīniskais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un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veselības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psihologs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vai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konsultatīvais</a:t>
                      </a: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699" dirty="0" err="1">
                          <a:solidFill>
                            <a:srgbClr val="000000"/>
                          </a:solidFill>
                          <a:latin typeface="Open Sans"/>
                        </a:rPr>
                        <a:t>psihologs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9400">
                <a:tc>
                  <a:txBody>
                    <a:bodyPr/>
                    <a:lstStyle/>
                    <a:p>
                      <a:pPr algn="l">
                        <a:lnSpc>
                          <a:spcPts val="3779"/>
                        </a:lnSpc>
                        <a:defRPr/>
                      </a:pPr>
                      <a:r>
                        <a:rPr lang="en-US" sz="2699">
                          <a:solidFill>
                            <a:srgbClr val="000000"/>
                          </a:solidFill>
                          <a:latin typeface="Open Sans"/>
                        </a:rPr>
                        <a:t>kapelāns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779"/>
                        </a:lnSpc>
                        <a:defRPr/>
                      </a:pPr>
                      <a:r>
                        <a:rPr lang="en-US" sz="2699" dirty="0">
                          <a:solidFill>
                            <a:srgbClr val="000000"/>
                          </a:solidFill>
                          <a:latin typeface="Open Sa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6417392" y="518649"/>
            <a:ext cx="9677400" cy="14311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0812"/>
              </a:lnSpc>
            </a:pPr>
            <a:r>
              <a:rPr lang="en-US" sz="10200" dirty="0" err="1">
                <a:solidFill>
                  <a:srgbClr val="394157"/>
                </a:solidFill>
                <a:latin typeface="29LT Baseet Ultra-Bold"/>
              </a:rPr>
              <a:t>Cilvēkresursi</a:t>
            </a:r>
            <a:endParaRPr lang="en-US" sz="10200" dirty="0">
              <a:solidFill>
                <a:srgbClr val="394157"/>
              </a:solidFill>
              <a:latin typeface="29LT Baseet Ultra-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3" name="Freeform 3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graphicFrame>
        <p:nvGraphicFramePr>
          <p:cNvPr id="5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022091"/>
              </p:ext>
            </p:extLst>
          </p:nvPr>
        </p:nvGraphicFramePr>
        <p:xfrm>
          <a:off x="4267200" y="2324100"/>
          <a:ext cx="12476934" cy="7277102"/>
        </p:xfrm>
        <a:graphic>
          <a:graphicData uri="http://schemas.openxmlformats.org/drawingml/2006/table">
            <a:tbl>
              <a:tblPr/>
              <a:tblGrid>
                <a:gridCol w="88227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4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39586"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Speciālisti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Slodžu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 Bold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 Bold"/>
                        </a:rPr>
                        <a:t>skaits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Open Sans"/>
                        </a:rPr>
                        <a:t>koordinators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Open Sans"/>
                        </a:rPr>
                        <a:t>4.5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sertificēts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ārsts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2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ārsta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palīgs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vai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māsa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Open Sans"/>
                        </a:rPr>
                        <a:t>6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sertificēts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fizioterapeits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1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Open Sans"/>
                        </a:rPr>
                        <a:t>sertificēts ergoterapeits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BC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0.5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4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9586">
                <a:tc>
                  <a:txBody>
                    <a:bodyPr/>
                    <a:lstStyle/>
                    <a:p>
                      <a:pPr algn="l">
                        <a:lnSpc>
                          <a:spcPts val="3359"/>
                        </a:lnSpc>
                        <a:defRPr/>
                      </a:pP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sertificēts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uztura</a:t>
                      </a: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 </a:t>
                      </a:r>
                      <a:r>
                        <a:rPr lang="en-US" sz="2399" dirty="0" err="1">
                          <a:solidFill>
                            <a:srgbClr val="000000"/>
                          </a:solidFill>
                          <a:latin typeface="Open Sans"/>
                        </a:rPr>
                        <a:t>speciālists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359"/>
                        </a:lnSpc>
                        <a:defRPr/>
                      </a:pPr>
                      <a:r>
                        <a:rPr lang="en-US" sz="2399" dirty="0">
                          <a:solidFill>
                            <a:srgbClr val="000000"/>
                          </a:solidFill>
                          <a:latin typeface="Open Sans"/>
                        </a:rPr>
                        <a:t>0.5</a:t>
                      </a:r>
                      <a:endParaRPr lang="en-US" sz="1100" dirty="0"/>
                    </a:p>
                  </a:txBody>
                  <a:tcPr marL="190500" marR="190500" marT="190500" marB="190500" anchor="ctr">
                    <a:lnL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FFD6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4967025" y="557326"/>
            <a:ext cx="12781734" cy="15720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812"/>
              </a:lnSpc>
            </a:pPr>
            <a:r>
              <a:rPr lang="en-US" sz="10200">
                <a:solidFill>
                  <a:srgbClr val="394157"/>
                </a:solidFill>
                <a:latin typeface="29LT Baseet Ultra-Bold"/>
              </a:rPr>
              <a:t>Cilvēkresursi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-152401" y="3467100"/>
            <a:ext cx="6248401" cy="5736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526" lvl="1" indent="-410263">
              <a:lnSpc>
                <a:spcPts val="5016"/>
              </a:lnSpc>
              <a:buFont typeface="Arial"/>
              <a:buChar char="•"/>
            </a:pPr>
            <a:r>
              <a:rPr lang="en-US" sz="3800" dirty="0" err="1">
                <a:solidFill>
                  <a:srgbClr val="394157"/>
                </a:solidFill>
                <a:latin typeface="Open Sans"/>
              </a:rPr>
              <a:t>ārstniecības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personas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reģistrētas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Ārstniecības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personu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ārstniecības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atbalsta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personu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reģistrā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nodarbināti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pretendenta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ārstniecības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iestādē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attiecīgajā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specialitātē</a:t>
            </a:r>
            <a:endParaRPr lang="en-US" sz="3800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5188290" y="812071"/>
            <a:ext cx="14132552" cy="15737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918"/>
              </a:lnSpc>
            </a:pPr>
            <a:r>
              <a:rPr lang="en-US" sz="10300">
                <a:solidFill>
                  <a:srgbClr val="394157"/>
                </a:solidFill>
                <a:latin typeface="29LT Baseet Ultra-Bold"/>
              </a:rPr>
              <a:t>Cilvēkresursi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TextBox 2">
            <a:extLst>
              <a:ext uri="{FF2B5EF4-FFF2-40B4-BE49-F238E27FC236}">
                <a16:creationId xmlns:a16="http://schemas.microsoft.com/office/drawing/2014/main" id="{5E73126D-1845-42EC-7848-936BB7603C1C}"/>
              </a:ext>
            </a:extLst>
          </p:cNvPr>
          <p:cNvSpPr txBox="1"/>
          <p:nvPr/>
        </p:nvSpPr>
        <p:spPr>
          <a:xfrm>
            <a:off x="6248401" y="3467100"/>
            <a:ext cx="6781800" cy="63775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526" lvl="1" indent="-410263">
              <a:lnSpc>
                <a:spcPts val="5016"/>
              </a:lnSpc>
              <a:buFont typeface="Arial"/>
              <a:buChar char="•"/>
            </a:pP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sociālā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pakalpojuma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speciālistiem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normatīvajos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aktos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noteiktā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izglītība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nodarbināti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pie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pretendenta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vai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pakalpojuma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nodrošināšanas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līgums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(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izņemot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nodomu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protokolus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/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līgumus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)</a:t>
            </a:r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4C82A15E-9076-970B-4330-4853E5AF075A}"/>
              </a:ext>
            </a:extLst>
          </p:cNvPr>
          <p:cNvSpPr txBox="1"/>
          <p:nvPr/>
        </p:nvSpPr>
        <p:spPr>
          <a:xfrm>
            <a:off x="12254566" y="3467100"/>
            <a:ext cx="6015778" cy="50951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20526" lvl="1" indent="-410263" algn="l">
              <a:lnSpc>
                <a:spcPts val="5016"/>
              </a:lnSpc>
              <a:buFont typeface="Arial"/>
              <a:buChar char="•"/>
            </a:pPr>
            <a:r>
              <a:rPr lang="en-US" sz="3800" dirty="0" err="1">
                <a:solidFill>
                  <a:srgbClr val="394157"/>
                </a:solidFill>
                <a:latin typeface="Open Sans"/>
              </a:rPr>
              <a:t>vieni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un tie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paši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speciālisti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nevar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būt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pieteikti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vairākos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reģionos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(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izņemot</a:t>
            </a:r>
            <a:r>
              <a:rPr lang="lv-LV" sz="3800" dirty="0">
                <a:solidFill>
                  <a:srgbClr val="394157"/>
                </a:solidFill>
                <a:latin typeface="Open Sans"/>
              </a:rPr>
              <a:t>,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ja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nepilna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slodze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, tad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nevar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pārsniegt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pilnu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slodzi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uz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visiem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800" dirty="0" err="1">
                <a:solidFill>
                  <a:srgbClr val="394157"/>
                </a:solidFill>
                <a:latin typeface="Open Sans"/>
              </a:rPr>
              <a:t>reģioniem</a:t>
            </a:r>
            <a:r>
              <a:rPr lang="en-US" sz="3800" dirty="0">
                <a:solidFill>
                  <a:srgbClr val="394157"/>
                </a:solidFill>
                <a:latin typeface="Open San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4071605"/>
            <a:ext cx="12911620" cy="3731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>
                <a:solidFill>
                  <a:srgbClr val="394157"/>
                </a:solidFill>
                <a:latin typeface="Open Sans"/>
              </a:rPr>
              <a:t>2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vieglas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automašīnas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>
                <a:solidFill>
                  <a:srgbClr val="394157"/>
                </a:solidFill>
                <a:latin typeface="Open Sans"/>
              </a:rPr>
              <a:t>1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speci</a:t>
            </a:r>
            <a:r>
              <a:rPr lang="lv-LV" sz="3999" dirty="0">
                <a:solidFill>
                  <a:srgbClr val="394157"/>
                </a:solidFill>
                <a:latin typeface="Open Sans"/>
              </a:rPr>
              <a:t>a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lizētais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transports</a:t>
            </a:r>
          </a:p>
          <a:p>
            <a:pPr marL="863599" lvl="1" indent="-431800" algn="l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īpašumā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līzingā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vai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nomā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 algn="l">
              <a:lnSpc>
                <a:spcPts val="7519"/>
              </a:lnSpc>
              <a:buFont typeface="Arial"/>
              <a:buChar char="•"/>
            </a:pP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katrā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reģionā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savs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autotransports</a:t>
            </a:r>
            <a:endParaRPr lang="en-US" sz="3999" u="none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1019175"/>
            <a:ext cx="12911620" cy="19290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3356"/>
              </a:lnSpc>
            </a:pPr>
            <a:r>
              <a:rPr lang="en-US" sz="12600">
                <a:solidFill>
                  <a:srgbClr val="394157"/>
                </a:solidFill>
                <a:latin typeface="29LT Baseet Ultra-Bold"/>
              </a:rPr>
              <a:t>Autotransports</a:t>
            </a:r>
          </a:p>
        </p:txBody>
      </p:sp>
      <p:sp>
        <p:nvSpPr>
          <p:cNvPr id="4" name="Freeform 4"/>
          <p:cNvSpPr/>
          <p:nvPr/>
        </p:nvSpPr>
        <p:spPr>
          <a:xfrm>
            <a:off x="11219604" y="3649700"/>
            <a:ext cx="6039696" cy="4575070"/>
          </a:xfrm>
          <a:custGeom>
            <a:avLst/>
            <a:gdLst/>
            <a:ahLst/>
            <a:cxnLst/>
            <a:rect l="l" t="t" r="r" b="b"/>
            <a:pathLst>
              <a:path w="6039696" h="4575070">
                <a:moveTo>
                  <a:pt x="0" y="0"/>
                </a:moveTo>
                <a:lnTo>
                  <a:pt x="6039696" y="0"/>
                </a:lnTo>
                <a:lnTo>
                  <a:pt x="6039696" y="4575069"/>
                </a:lnTo>
                <a:lnTo>
                  <a:pt x="0" y="45750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5" name="Group 5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6" name="Freeform 6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7D530C1-4189-A1AA-1EBF-06C597CE253D}"/>
              </a:ext>
            </a:extLst>
          </p:cNvPr>
          <p:cNvSpPr/>
          <p:nvPr/>
        </p:nvSpPr>
        <p:spPr>
          <a:xfrm>
            <a:off x="-108910" y="0"/>
            <a:ext cx="9633910" cy="10287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2"/>
          <p:cNvSpPr txBox="1"/>
          <p:nvPr/>
        </p:nvSpPr>
        <p:spPr>
          <a:xfrm>
            <a:off x="370068" y="625936"/>
            <a:ext cx="8001000" cy="87597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>
              <a:lnSpc>
                <a:spcPts val="6919"/>
              </a:lnSpc>
              <a:buFont typeface="Arial"/>
              <a:buChar char="•"/>
            </a:pPr>
            <a:r>
              <a:rPr lang="en-US" sz="3999" dirty="0">
                <a:solidFill>
                  <a:srgbClr val="394157"/>
                </a:solidFill>
                <a:latin typeface="Open Sans"/>
              </a:rPr>
              <a:t>MK 60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noteikumu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43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44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45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46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47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48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49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50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apakšpunktos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noteiktais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aprīkojums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 algn="l">
              <a:lnSpc>
                <a:spcPts val="69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katrai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mobilai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komandai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jābūt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44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45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63.</a:t>
            </a:r>
            <a:r>
              <a:rPr lang="en-US" sz="3999" baseline="30000" dirty="0">
                <a:solidFill>
                  <a:srgbClr val="394157"/>
                </a:solidFill>
                <a:latin typeface="Open Sans"/>
              </a:rPr>
              <a:t>47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apakšpunktos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minētais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aprīkojums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 algn="l">
              <a:lnSpc>
                <a:spcPts val="6919"/>
              </a:lnSpc>
              <a:buFont typeface="Arial"/>
              <a:buChar char="•"/>
            </a:pP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vienā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reģionā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vismaz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divas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mobilās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komandas</a:t>
            </a:r>
            <a:endParaRPr lang="en-US" sz="3999" u="none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105792" y="3695700"/>
            <a:ext cx="6057900" cy="41229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0600"/>
              </a:lnSpc>
            </a:pPr>
            <a:r>
              <a:rPr lang="en-US" sz="10000" dirty="0" err="1">
                <a:solidFill>
                  <a:srgbClr val="394157"/>
                </a:solidFill>
                <a:latin typeface="29LT Baseet Ultra-Bold"/>
              </a:rPr>
              <a:t>Materiāl</a:t>
            </a:r>
            <a:endParaRPr lang="lv-LV" sz="10000" dirty="0">
              <a:solidFill>
                <a:srgbClr val="394157"/>
              </a:solidFill>
              <a:latin typeface="29LT Baseet Ultra-Bold"/>
            </a:endParaRPr>
          </a:p>
          <a:p>
            <a:pPr marL="0" lvl="0" indent="0">
              <a:lnSpc>
                <a:spcPts val="10600"/>
              </a:lnSpc>
            </a:pPr>
            <a:r>
              <a:rPr lang="en-US" sz="10000" dirty="0" err="1">
                <a:solidFill>
                  <a:srgbClr val="394157"/>
                </a:solidFill>
                <a:latin typeface="29LT Baseet Ultra-Bold"/>
              </a:rPr>
              <a:t>tehniskie</a:t>
            </a:r>
            <a:r>
              <a:rPr lang="en-US" sz="10000" dirty="0">
                <a:solidFill>
                  <a:srgbClr val="394157"/>
                </a:solidFill>
                <a:latin typeface="29LT Baseet Ultra-Bold"/>
              </a:rPr>
              <a:t> </a:t>
            </a:r>
            <a:r>
              <a:rPr lang="en-US" sz="10000" dirty="0" err="1">
                <a:solidFill>
                  <a:srgbClr val="394157"/>
                </a:solidFill>
                <a:latin typeface="29LT Baseet Ultra-Bold"/>
              </a:rPr>
              <a:t>resursi</a:t>
            </a:r>
            <a:endParaRPr lang="en-US" sz="10000" dirty="0">
              <a:solidFill>
                <a:srgbClr val="394157"/>
              </a:solidFill>
              <a:latin typeface="29LT Baseet Ultra-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385F31-308F-B407-51D0-DF38D3A3E6DC}"/>
              </a:ext>
            </a:extLst>
          </p:cNvPr>
          <p:cNvSpPr/>
          <p:nvPr/>
        </p:nvSpPr>
        <p:spPr>
          <a:xfrm>
            <a:off x="8534400" y="0"/>
            <a:ext cx="9753600" cy="10287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" name="TextBox 2"/>
          <p:cNvSpPr txBox="1"/>
          <p:nvPr/>
        </p:nvSpPr>
        <p:spPr>
          <a:xfrm>
            <a:off x="9296400" y="1751356"/>
            <a:ext cx="8991600" cy="66245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vieta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medicīnas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ierīcēm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materiāliem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zāļu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uzglabāšan</a:t>
            </a:r>
            <a:r>
              <a:rPr lang="lv-LV" sz="3999" dirty="0">
                <a:solidFill>
                  <a:srgbClr val="394157"/>
                </a:solidFill>
                <a:latin typeface="Open Sans"/>
              </a:rPr>
              <a:t>a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sadalei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slēgta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vieta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medicīniskās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dokumentācijas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glabāšanai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vieta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tehnisko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palīglīdzekļu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uzglabāšanai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2268441" y="2953720"/>
            <a:ext cx="4296452" cy="14042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10600"/>
              </a:lnSpc>
            </a:pPr>
            <a:r>
              <a:rPr lang="en-US" sz="10000" dirty="0" err="1">
                <a:solidFill>
                  <a:srgbClr val="394157"/>
                </a:solidFill>
                <a:latin typeface="29LT Baseet Ultra-Bold"/>
              </a:rPr>
              <a:t>Telpas</a:t>
            </a:r>
            <a:r>
              <a:rPr lang="lv-LV" sz="10000" dirty="0">
                <a:solidFill>
                  <a:srgbClr val="394157"/>
                </a:solidFill>
                <a:latin typeface="29LT Baseet Ultra-Bold"/>
              </a:rPr>
              <a:t> </a:t>
            </a:r>
            <a:endParaRPr lang="en-US" sz="10000" dirty="0">
              <a:solidFill>
                <a:srgbClr val="394157"/>
              </a:solidFill>
              <a:latin typeface="29LT Baseet Ultra-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609600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Freeform 7"/>
          <p:cNvSpPr/>
          <p:nvPr/>
        </p:nvSpPr>
        <p:spPr>
          <a:xfrm>
            <a:off x="2057400" y="6438900"/>
            <a:ext cx="4296452" cy="3643301"/>
          </a:xfrm>
          <a:custGeom>
            <a:avLst/>
            <a:gdLst/>
            <a:ahLst/>
            <a:cxnLst/>
            <a:rect l="l" t="t" r="r" b="b"/>
            <a:pathLst>
              <a:path w="6979127" h="6220147">
                <a:moveTo>
                  <a:pt x="0" y="0"/>
                </a:moveTo>
                <a:lnTo>
                  <a:pt x="6979127" y="0"/>
                </a:lnTo>
                <a:lnTo>
                  <a:pt x="6979127" y="6220147"/>
                </a:lnTo>
                <a:lnTo>
                  <a:pt x="0" y="622014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2CD68ED-256F-43EE-9013-23246F7D1E7E}"/>
              </a:ext>
            </a:extLst>
          </p:cNvPr>
          <p:cNvSpPr/>
          <p:nvPr/>
        </p:nvSpPr>
        <p:spPr>
          <a:xfrm>
            <a:off x="1556647" y="4098954"/>
            <a:ext cx="6139554" cy="1929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31799" lvl="1" algn="ctr">
              <a:lnSpc>
                <a:spcPts val="7519"/>
              </a:lnSpc>
            </a:pPr>
            <a:r>
              <a:rPr lang="en-US" sz="4400" b="1" dirty="0" err="1">
                <a:solidFill>
                  <a:srgbClr val="394157"/>
                </a:solidFill>
                <a:latin typeface="29LT Baseet Ultra-Bold" panose="020B0604020202020204" charset="-78"/>
                <a:cs typeface="29LT Baseet Ultra-Bold" panose="020B0604020202020204" charset="-78"/>
              </a:rPr>
              <a:t>pakalpojuma</a:t>
            </a:r>
            <a:r>
              <a:rPr lang="en-US" sz="4400" b="1" dirty="0">
                <a:solidFill>
                  <a:srgbClr val="394157"/>
                </a:solidFill>
                <a:latin typeface="29LT Baseet Ultra-Bold" panose="020B0604020202020204" charset="-78"/>
                <a:cs typeface="29LT Baseet Ultra-Bold" panose="020B0604020202020204" charset="-78"/>
              </a:rPr>
              <a:t> </a:t>
            </a:r>
            <a:r>
              <a:rPr lang="en-US" sz="4400" b="1" dirty="0" err="1">
                <a:solidFill>
                  <a:srgbClr val="394157"/>
                </a:solidFill>
                <a:latin typeface="29LT Baseet Ultra-Bold" panose="020B0604020202020204" charset="-78"/>
                <a:cs typeface="29LT Baseet Ultra-Bold" panose="020B0604020202020204" charset="-78"/>
              </a:rPr>
              <a:t>sniegšanas</a:t>
            </a:r>
            <a:r>
              <a:rPr lang="en-US" sz="4400" b="1" dirty="0">
                <a:solidFill>
                  <a:srgbClr val="394157"/>
                </a:solidFill>
                <a:latin typeface="29LT Baseet Ultra-Bold" panose="020B0604020202020204" charset="-78"/>
                <a:cs typeface="29LT Baseet Ultra-Bold" panose="020B0604020202020204" charset="-78"/>
              </a:rPr>
              <a:t> </a:t>
            </a:r>
            <a:r>
              <a:rPr lang="en-US" sz="4400" b="1" dirty="0" err="1">
                <a:solidFill>
                  <a:srgbClr val="394157"/>
                </a:solidFill>
                <a:latin typeface="29LT Baseet Ultra-Bold" panose="020B0604020202020204" charset="-78"/>
                <a:cs typeface="29LT Baseet Ultra-Bold" panose="020B0604020202020204" charset="-78"/>
              </a:rPr>
              <a:t>reģionā</a:t>
            </a:r>
            <a:endParaRPr lang="en-US" sz="4400" b="1" dirty="0">
              <a:solidFill>
                <a:srgbClr val="394157"/>
              </a:solidFill>
              <a:latin typeface="29LT Baseet Ultra-Bold" panose="020B0604020202020204" charset="-78"/>
              <a:cs typeface="29LT Baseet Ultra-Bold" panose="020B0604020202020204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000" y="4457700"/>
            <a:ext cx="6591300" cy="2777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atbilstoši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nolikumā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iekļautam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tehnisko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palīglīdzekļu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sarakstam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028700" y="1331840"/>
            <a:ext cx="15405438" cy="13036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9011"/>
              </a:lnSpc>
            </a:pPr>
            <a:r>
              <a:rPr lang="en-US" sz="8501">
                <a:solidFill>
                  <a:srgbClr val="394157"/>
                </a:solidFill>
                <a:latin typeface="29LT Baseet Ultra-Bold"/>
              </a:rPr>
              <a:t>Tehniskie palīglīdzekļi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Freeform 7"/>
          <p:cNvSpPr/>
          <p:nvPr/>
        </p:nvSpPr>
        <p:spPr>
          <a:xfrm>
            <a:off x="7259077" y="4000500"/>
            <a:ext cx="4226743" cy="3879983"/>
          </a:xfrm>
          <a:custGeom>
            <a:avLst/>
            <a:gdLst/>
            <a:ahLst/>
            <a:cxnLst/>
            <a:rect l="l" t="t" r="r" b="b"/>
            <a:pathLst>
              <a:path w="5429535" h="5191993">
                <a:moveTo>
                  <a:pt x="0" y="0"/>
                </a:moveTo>
                <a:lnTo>
                  <a:pt x="5429535" y="0"/>
                </a:lnTo>
                <a:lnTo>
                  <a:pt x="5429535" y="5191993"/>
                </a:lnTo>
                <a:lnTo>
                  <a:pt x="0" y="51919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8" name="TextBox 2">
            <a:extLst>
              <a:ext uri="{FF2B5EF4-FFF2-40B4-BE49-F238E27FC236}">
                <a16:creationId xmlns:a16="http://schemas.microsoft.com/office/drawing/2014/main" id="{05A79B18-F146-C910-AEDA-4FA3C0BF61AE}"/>
              </a:ext>
            </a:extLst>
          </p:cNvPr>
          <p:cNvSpPr txBox="1"/>
          <p:nvPr/>
        </p:nvSpPr>
        <p:spPr>
          <a:xfrm>
            <a:off x="11772598" y="4426973"/>
            <a:ext cx="5867400" cy="2777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 algn="l">
              <a:lnSpc>
                <a:spcPts val="7519"/>
              </a:lnSpc>
              <a:buFont typeface="Arial"/>
              <a:buChar char="•"/>
            </a:pPr>
            <a:r>
              <a:rPr lang="en-US" sz="3999" dirty="0" err="1">
                <a:solidFill>
                  <a:srgbClr val="394157"/>
                </a:solidFill>
                <a:latin typeface="Open Sans"/>
              </a:rPr>
              <a:t>transportēšana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,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uzstādīšana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lietošanas</a:t>
            </a:r>
            <a:r>
              <a:rPr lang="en-US" sz="39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dirty="0" err="1">
                <a:solidFill>
                  <a:srgbClr val="394157"/>
                </a:solidFill>
                <a:latin typeface="Open Sans"/>
              </a:rPr>
              <a:t>apmācība</a:t>
            </a:r>
            <a:endParaRPr lang="en-US" sz="3999" dirty="0">
              <a:solidFill>
                <a:srgbClr val="394157"/>
              </a:solidFill>
              <a:latin typeface="Open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34872" y="3968790"/>
            <a:ext cx="14784120" cy="1644733"/>
          </a:xfrm>
          <a:custGeom>
            <a:avLst/>
            <a:gdLst/>
            <a:ahLst/>
            <a:cxnLst/>
            <a:rect l="l" t="t" r="r" b="b"/>
            <a:pathLst>
              <a:path w="14784120" h="1644733">
                <a:moveTo>
                  <a:pt x="0" y="0"/>
                </a:moveTo>
                <a:lnTo>
                  <a:pt x="14784120" y="0"/>
                </a:lnTo>
                <a:lnTo>
                  <a:pt x="14784120" y="1644734"/>
                </a:lnTo>
                <a:lnTo>
                  <a:pt x="0" y="16447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1028700" y="1208971"/>
            <a:ext cx="15405438" cy="1539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600"/>
              </a:lnSpc>
            </a:pPr>
            <a:r>
              <a:rPr lang="en-US" sz="10000">
                <a:solidFill>
                  <a:srgbClr val="394157"/>
                </a:solidFill>
                <a:latin typeface="29LT Baseet Ultra-Bold"/>
              </a:rPr>
              <a:t>Laika grafiks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126932" y="6383609"/>
            <a:ext cx="375804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94157"/>
                </a:solidFill>
                <a:latin typeface="Open Sans"/>
              </a:rPr>
              <a:t>Lēmumi 20 darba dienu laikā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997546" y="6383609"/>
            <a:ext cx="3758049" cy="18053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 dirty="0" err="1">
                <a:solidFill>
                  <a:srgbClr val="394157"/>
                </a:solidFill>
                <a:latin typeface="Open Sans"/>
              </a:rPr>
              <a:t>Līguma</a:t>
            </a:r>
            <a:r>
              <a:rPr lang="en-US" sz="33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399" dirty="0" err="1">
                <a:solidFill>
                  <a:srgbClr val="394157"/>
                </a:solidFill>
                <a:latin typeface="Open Sans"/>
              </a:rPr>
              <a:t>slēgšana</a:t>
            </a:r>
            <a:r>
              <a:rPr lang="en-US" sz="33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399" dirty="0" err="1">
                <a:solidFill>
                  <a:srgbClr val="394157"/>
                </a:solidFill>
                <a:latin typeface="Open Sans"/>
              </a:rPr>
              <a:t>ar</a:t>
            </a:r>
            <a:r>
              <a:rPr lang="en-US" sz="33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399" dirty="0" err="1">
                <a:solidFill>
                  <a:srgbClr val="394157"/>
                </a:solidFill>
                <a:latin typeface="Open Sans"/>
              </a:rPr>
              <a:t>visiem</a:t>
            </a:r>
            <a:r>
              <a:rPr lang="en-US" sz="3399" dirty="0">
                <a:solidFill>
                  <a:srgbClr val="394157"/>
                </a:solidFill>
                <a:latin typeface="Open Sans"/>
              </a:rPr>
              <a:t>, kas </a:t>
            </a:r>
            <a:r>
              <a:rPr lang="en-US" sz="3399" dirty="0" err="1">
                <a:solidFill>
                  <a:srgbClr val="394157"/>
                </a:solidFill>
                <a:latin typeface="Open Sans"/>
              </a:rPr>
              <a:t>atbilst</a:t>
            </a:r>
            <a:r>
              <a:rPr lang="en-US" sz="3399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399" dirty="0" err="1">
                <a:solidFill>
                  <a:srgbClr val="394157"/>
                </a:solidFill>
                <a:latin typeface="Open Sans"/>
              </a:rPr>
              <a:t>kritērijiem</a:t>
            </a:r>
            <a:endParaRPr lang="en-US" sz="3399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5254583" y="6383609"/>
            <a:ext cx="3758049" cy="1780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94157"/>
                </a:solidFill>
                <a:latin typeface="Open Sans"/>
              </a:rPr>
              <a:t>Atklāta sēde piedāvājumu atvēršanai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82233" y="6383609"/>
            <a:ext cx="3758049" cy="23806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394157"/>
                </a:solidFill>
                <a:latin typeface="Open Sans"/>
              </a:rPr>
              <a:t>Pieteikumu iesniegšana 10 darba dienu laikā no izsludināšanas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028700" y="1208971"/>
            <a:ext cx="15405438" cy="14042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600"/>
              </a:lnSpc>
            </a:pPr>
            <a:r>
              <a:rPr lang="lv-LV" sz="10000" dirty="0">
                <a:solidFill>
                  <a:srgbClr val="394157"/>
                </a:solidFill>
                <a:latin typeface="29LT Baseet Ultra-Bold"/>
              </a:rPr>
              <a:t>Kontakti</a:t>
            </a:r>
            <a:endParaRPr lang="en-US" sz="10000" dirty="0">
              <a:solidFill>
                <a:srgbClr val="394157"/>
              </a:solidFill>
              <a:latin typeface="29LT Baseet Ultra-Bold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67CD0080-AD55-7BE5-CA05-2AEA30934E89}"/>
              </a:ext>
            </a:extLst>
          </p:cNvPr>
          <p:cNvSpPr txBox="1"/>
          <p:nvPr/>
        </p:nvSpPr>
        <p:spPr>
          <a:xfrm>
            <a:off x="1447800" y="3619500"/>
            <a:ext cx="6248400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buSzPts val="1200"/>
              <a:tabLst>
                <a:tab pos="270510" algn="l"/>
              </a:tabLst>
            </a:pPr>
            <a:r>
              <a:rPr lang="lv-LV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Jautājumos par veselības aprūpes komponenti:</a:t>
            </a:r>
          </a:p>
          <a:p>
            <a:pPr marL="375920" algn="just">
              <a:tabLst>
                <a:tab pos="270510" algn="l"/>
              </a:tabLst>
            </a:pP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vārds, uzvārds: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Jūlija Voropajeva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tālruņa numurs: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67 043 775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elektroniskā pasta adrese: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Julija.Voropajeva@vmnvd.gov.lv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vārds, uzvārds: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Linda Celmiņa-Ķeze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tālruņa numurs: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67 043 711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7592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elektroniskā pasta adrese: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Linda.Celmina-Keze@vmnvd.gov.lv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6A4E9E-3E4A-0D83-8E1F-37535DB43731}"/>
              </a:ext>
            </a:extLst>
          </p:cNvPr>
          <p:cNvSpPr txBox="1"/>
          <p:nvPr/>
        </p:nvSpPr>
        <p:spPr>
          <a:xfrm>
            <a:off x="9372600" y="3455625"/>
            <a:ext cx="6604338" cy="63094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75920" algn="just">
              <a:tabLst>
                <a:tab pos="270510" algn="l"/>
              </a:tabLst>
            </a:pPr>
            <a:r>
              <a:rPr lang="lv-LV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lv-LV" sz="1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SzPts val="1200"/>
              <a:tabLst>
                <a:tab pos="270510" algn="l"/>
              </a:tabLst>
            </a:pPr>
            <a:r>
              <a:rPr lang="lv-LV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Jautājumos par sociālo pakalpojumu komponenti:</a:t>
            </a:r>
          </a:p>
          <a:p>
            <a:pPr lvl="1" algn="just">
              <a:buSzPts val="1200"/>
              <a:tabLst>
                <a:tab pos="270510" algn="l"/>
              </a:tabLst>
            </a:pPr>
            <a:endParaRPr lang="lv-LV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1" algn="just">
              <a:buSzPts val="1200"/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satura jautājumos:</a:t>
            </a: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vārds, uzvārds: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Sigita Rozentāle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tālruņa numurs: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67 021 663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elektroniskā pasta adrese: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4"/>
              </a:rPr>
              <a:t>Sigta.Rozentale@lm.gov.lv</a:t>
            </a:r>
            <a:endParaRPr lang="lv-LV" sz="2800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endParaRPr lang="lv-LV" sz="28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finanšu jautājumos:</a:t>
            </a: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vārds, uzvārds: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Sandra Strēle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tālruņa numurs: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64 331 831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08940" algn="just">
              <a:tabLst>
                <a:tab pos="270510" algn="l"/>
              </a:tabLst>
            </a:pPr>
            <a:r>
              <a:rPr lang="lv-LV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elektroniskā pasta adrese: </a:t>
            </a:r>
            <a:r>
              <a:rPr lang="lv-LV" sz="2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Sandra.Strele@lm.gov.lv</a:t>
            </a:r>
            <a:endParaRPr lang="lv-LV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8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3" name="Freeform 3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5" name="Freeform 5"/>
          <p:cNvSpPr/>
          <p:nvPr/>
        </p:nvSpPr>
        <p:spPr>
          <a:xfrm>
            <a:off x="11326009" y="313769"/>
            <a:ext cx="6208650" cy="5432569"/>
          </a:xfrm>
          <a:custGeom>
            <a:avLst/>
            <a:gdLst/>
            <a:ahLst/>
            <a:cxnLst/>
            <a:rect l="l" t="t" r="r" b="b"/>
            <a:pathLst>
              <a:path w="6208650" h="5432569">
                <a:moveTo>
                  <a:pt x="0" y="0"/>
                </a:moveTo>
                <a:lnTo>
                  <a:pt x="6208650" y="0"/>
                </a:lnTo>
                <a:lnTo>
                  <a:pt x="6208650" y="5432569"/>
                </a:lnTo>
                <a:lnTo>
                  <a:pt x="0" y="54325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1028700" y="3125238"/>
            <a:ext cx="14911870" cy="5656636"/>
            <a:chOff x="0" y="-9525"/>
            <a:chExt cx="19882493" cy="7542180"/>
          </a:xfrm>
        </p:grpSpPr>
        <p:sp>
          <p:nvSpPr>
            <p:cNvPr id="7" name="TextBox 7"/>
            <p:cNvSpPr txBox="1"/>
            <p:nvPr/>
          </p:nvSpPr>
          <p:spPr>
            <a:xfrm>
              <a:off x="0" y="3957745"/>
              <a:ext cx="10007600" cy="35749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9" lvl="1" indent="-431800">
                <a:lnSpc>
                  <a:spcPts val="5279"/>
                </a:lnSpc>
                <a:buFont typeface="Arial"/>
                <a:buChar char="•"/>
              </a:pP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pacientam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ir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tiesības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saņemt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valsts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apmaksātus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veselības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vai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sociālās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aprūpes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pakalpojumus</a:t>
              </a:r>
              <a:endParaRPr lang="en-US" sz="3999" dirty="0">
                <a:solidFill>
                  <a:srgbClr val="394157"/>
                </a:solidFill>
                <a:latin typeface="Open San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9882493" cy="35296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9752"/>
                </a:lnSpc>
              </a:pPr>
              <a:r>
                <a:rPr lang="en-US" sz="9200" dirty="0">
                  <a:solidFill>
                    <a:srgbClr val="394157"/>
                  </a:solidFill>
                  <a:latin typeface="29LT Baseet Ultra-Bold"/>
                </a:rPr>
                <a:t>Kas var </a:t>
              </a:r>
              <a:r>
                <a:rPr lang="en-US" sz="9200" dirty="0" err="1">
                  <a:solidFill>
                    <a:srgbClr val="394157"/>
                  </a:solidFill>
                  <a:latin typeface="29LT Baseet Ultra-Bold"/>
                </a:rPr>
                <a:t>saņemt</a:t>
              </a:r>
              <a:r>
                <a:rPr lang="en-US" sz="9200" dirty="0">
                  <a:solidFill>
                    <a:srgbClr val="394157"/>
                  </a:solidFill>
                  <a:latin typeface="29LT Baseet Ultra-Bold"/>
                </a:rPr>
                <a:t> </a:t>
              </a:r>
              <a:r>
                <a:rPr lang="en-US" sz="9200" dirty="0" err="1">
                  <a:solidFill>
                    <a:srgbClr val="394157"/>
                  </a:solidFill>
                  <a:latin typeface="29LT Baseet Ultra-Bold"/>
                </a:rPr>
                <a:t>pakalpojumu</a:t>
              </a:r>
              <a:endParaRPr lang="en-US" sz="9200" dirty="0">
                <a:solidFill>
                  <a:srgbClr val="394157"/>
                </a:solidFill>
                <a:latin typeface="29LT Baseet Ultra-Bold"/>
              </a:endParaRPr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57DF1C65-09F6-50EA-BD63-E387A83FFFEA}"/>
              </a:ext>
            </a:extLst>
          </p:cNvPr>
          <p:cNvSpPr txBox="1"/>
          <p:nvPr/>
        </p:nvSpPr>
        <p:spPr>
          <a:xfrm>
            <a:off x="8229600" y="6074556"/>
            <a:ext cx="9448800" cy="33608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003299" lvl="1" indent="-571500" algn="l">
              <a:lnSpc>
                <a:spcPts val="5279"/>
              </a:lnSpc>
              <a:buFont typeface="Arial" panose="020B0604020202020204" pitchFamily="34" charset="0"/>
              <a:buChar char="•"/>
            </a:pP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IV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vai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V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līmeņa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slimnīcas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ārstu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konsīlija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lēmums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par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pakalpojuma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nepieciešamību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,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kur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norādīts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, ka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prognozējamā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pacienta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dzīvildze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ir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līdz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6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mēnešiem</a:t>
            </a:r>
            <a:endParaRPr lang="en-US" sz="3999" u="none" dirty="0">
              <a:solidFill>
                <a:srgbClr val="394157"/>
              </a:solidFill>
              <a:latin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17724" y="2735147"/>
            <a:ext cx="8267506" cy="7864465"/>
          </a:xfrm>
          <a:custGeom>
            <a:avLst/>
            <a:gdLst/>
            <a:ahLst/>
            <a:cxnLst/>
            <a:rect l="l" t="t" r="r" b="b"/>
            <a:pathLst>
              <a:path w="8267506" h="7864465">
                <a:moveTo>
                  <a:pt x="0" y="0"/>
                </a:moveTo>
                <a:lnTo>
                  <a:pt x="8267507" y="0"/>
                </a:lnTo>
                <a:lnTo>
                  <a:pt x="8267507" y="7864465"/>
                </a:lnTo>
                <a:lnTo>
                  <a:pt x="0" y="786446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1863520" y="1387916"/>
            <a:ext cx="9028897" cy="3261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731"/>
              </a:lnSpc>
              <a:spcBef>
                <a:spcPct val="0"/>
              </a:spcBef>
            </a:pPr>
            <a:r>
              <a:rPr lang="en-US" sz="12614">
                <a:solidFill>
                  <a:srgbClr val="394157"/>
                </a:solidFill>
                <a:latin typeface="29LT Baseet Ultra-Bold"/>
              </a:rPr>
              <a:t>Paldies par uzmanību!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31301" y="442120"/>
            <a:ext cx="12425398" cy="275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383"/>
              </a:lnSpc>
            </a:pPr>
            <a:r>
              <a:rPr lang="en-US" sz="8799">
                <a:solidFill>
                  <a:srgbClr val="5E8DD1"/>
                </a:solidFill>
                <a:latin typeface="29LT Baseet Ultra-Bold"/>
              </a:rPr>
              <a:t>Pakalpojuma sastāvdaļas</a:t>
            </a:r>
          </a:p>
        </p:txBody>
      </p:sp>
      <p:sp>
        <p:nvSpPr>
          <p:cNvPr id="3" name="AutoShape 3"/>
          <p:cNvSpPr/>
          <p:nvPr/>
        </p:nvSpPr>
        <p:spPr>
          <a:xfrm>
            <a:off x="5799521" y="5051681"/>
            <a:ext cx="6688958" cy="0"/>
          </a:xfrm>
          <a:prstGeom prst="line">
            <a:avLst/>
          </a:prstGeom>
          <a:ln w="38100" cap="flat">
            <a:solidFill>
              <a:srgbClr val="01004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4" name="Group 4"/>
          <p:cNvGrpSpPr/>
          <p:nvPr/>
        </p:nvGrpSpPr>
        <p:grpSpPr>
          <a:xfrm>
            <a:off x="5227191" y="4765516"/>
            <a:ext cx="572330" cy="57233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454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488479" y="4765516"/>
            <a:ext cx="572330" cy="57233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454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36155" y="3674397"/>
            <a:ext cx="6154401" cy="10112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1"/>
              </a:lnSpc>
            </a:pPr>
            <a:r>
              <a:rPr lang="en-US" sz="2936">
                <a:solidFill>
                  <a:srgbClr val="F14544"/>
                </a:solidFill>
                <a:latin typeface="Open Sans Bold"/>
              </a:rPr>
              <a:t>VESELĪBAS APRŪPES PAKALPOJUMI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97443" y="3674397"/>
            <a:ext cx="6154401" cy="4915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1"/>
              </a:lnSpc>
            </a:pPr>
            <a:r>
              <a:rPr lang="lv-LV" sz="2936" dirty="0">
                <a:solidFill>
                  <a:srgbClr val="F14544"/>
                </a:solidFill>
                <a:latin typeface="Open Sans Bold"/>
              </a:rPr>
              <a:t>SOCIĀLIE </a:t>
            </a:r>
            <a:r>
              <a:rPr lang="en-US" sz="2936" dirty="0">
                <a:solidFill>
                  <a:srgbClr val="F14544"/>
                </a:solidFill>
                <a:latin typeface="Open Sans Bold"/>
              </a:rPr>
              <a:t>PAKALPOJUMI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329269" y="5566421"/>
            <a:ext cx="8368174" cy="38341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koordinators (ārsta palīgs vai māsa)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sertificēts paliatīvās aprūpes ārsts vai internists, vai ģimenes ārsts, vai neatliekamās medicīnas ārsts, vai geriatrs, vai anesteziologs reanimatologs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ārsta palīgs un/vai medicīnas māsa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sertificēts fizioterapeits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sertificēts ergoterapeits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sertificēts uztura speciālists</a:t>
            </a:r>
          </a:p>
          <a:p>
            <a:pPr marL="523708" lvl="1" indent="-261854" algn="l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pacienta transportēšana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372852" y="5566421"/>
            <a:ext cx="6886448" cy="30233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sociālais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darbinieks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klīniskais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veselības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psihologs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vai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konsultatīvais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psihologs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kapelāns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sociālais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aprūpētājs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/aprūpētājs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tehniskie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palīglīdzekļi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, to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piegāde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lietošanas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apmācība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733535" y="0"/>
            <a:ext cx="2197766" cy="2705720"/>
            <a:chOff x="0" y="0"/>
            <a:chExt cx="2930355" cy="3607626"/>
          </a:xfrm>
        </p:grpSpPr>
        <p:sp>
          <p:nvSpPr>
            <p:cNvPr id="15" name="Freeform 1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50907">
            <a:off x="-1745247" y="2012789"/>
            <a:ext cx="10014240" cy="9176685"/>
          </a:xfrm>
          <a:custGeom>
            <a:avLst/>
            <a:gdLst/>
            <a:ahLst/>
            <a:cxnLst/>
            <a:rect l="l" t="t" r="r" b="b"/>
            <a:pathLst>
              <a:path w="10014240" h="9176685">
                <a:moveTo>
                  <a:pt x="0" y="0"/>
                </a:moveTo>
                <a:lnTo>
                  <a:pt x="10014240" y="0"/>
                </a:lnTo>
                <a:lnTo>
                  <a:pt x="10014240" y="9176685"/>
                </a:lnTo>
                <a:lnTo>
                  <a:pt x="0" y="917668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TextBox 3"/>
          <p:cNvSpPr txBox="1"/>
          <p:nvPr/>
        </p:nvSpPr>
        <p:spPr>
          <a:xfrm>
            <a:off x="7190896" y="3067240"/>
            <a:ext cx="10068404" cy="324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1638"/>
              </a:lnSpc>
              <a:spcBef>
                <a:spcPct val="0"/>
              </a:spcBef>
            </a:pPr>
            <a:r>
              <a:rPr lang="en-US" sz="12514">
                <a:solidFill>
                  <a:srgbClr val="394157"/>
                </a:solidFill>
                <a:latin typeface="29LT Baseet Ultra-Bold"/>
              </a:rPr>
              <a:t>Pakalpojuma organizācija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5" name="Freeform 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Freeform 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49842" y="2397366"/>
            <a:ext cx="2476899" cy="3511068"/>
          </a:xfrm>
          <a:custGeom>
            <a:avLst/>
            <a:gdLst/>
            <a:ahLst/>
            <a:cxnLst/>
            <a:rect l="l" t="t" r="r" b="b"/>
            <a:pathLst>
              <a:path w="2476899" h="3511068">
                <a:moveTo>
                  <a:pt x="0" y="0"/>
                </a:moveTo>
                <a:lnTo>
                  <a:pt x="2476899" y="0"/>
                </a:lnTo>
                <a:lnTo>
                  <a:pt x="2476899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5441061" y="2397366"/>
            <a:ext cx="3262101" cy="3511068"/>
          </a:xfrm>
          <a:custGeom>
            <a:avLst/>
            <a:gdLst/>
            <a:ahLst/>
            <a:cxnLst/>
            <a:rect l="l" t="t" r="r" b="b"/>
            <a:pathLst>
              <a:path w="3262101" h="3511068">
                <a:moveTo>
                  <a:pt x="0" y="0"/>
                </a:moveTo>
                <a:lnTo>
                  <a:pt x="3262102" y="0"/>
                </a:lnTo>
                <a:lnTo>
                  <a:pt x="3262102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Freeform 4"/>
          <p:cNvSpPr/>
          <p:nvPr/>
        </p:nvSpPr>
        <p:spPr>
          <a:xfrm>
            <a:off x="9856838" y="2397366"/>
            <a:ext cx="2598190" cy="3511068"/>
          </a:xfrm>
          <a:custGeom>
            <a:avLst/>
            <a:gdLst/>
            <a:ahLst/>
            <a:cxnLst/>
            <a:rect l="l" t="t" r="r" b="b"/>
            <a:pathLst>
              <a:path w="2598190" h="3511068">
                <a:moveTo>
                  <a:pt x="0" y="0"/>
                </a:moveTo>
                <a:lnTo>
                  <a:pt x="2598190" y="0"/>
                </a:lnTo>
                <a:lnTo>
                  <a:pt x="2598190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5" name="Freeform 5"/>
          <p:cNvSpPr/>
          <p:nvPr/>
        </p:nvSpPr>
        <p:spPr>
          <a:xfrm>
            <a:off x="13915124" y="2397366"/>
            <a:ext cx="2649260" cy="3511068"/>
          </a:xfrm>
          <a:custGeom>
            <a:avLst/>
            <a:gdLst/>
            <a:ahLst/>
            <a:cxnLst/>
            <a:rect l="l" t="t" r="r" b="b"/>
            <a:pathLst>
              <a:path w="2649260" h="3511068">
                <a:moveTo>
                  <a:pt x="0" y="0"/>
                </a:moveTo>
                <a:lnTo>
                  <a:pt x="2649260" y="0"/>
                </a:lnTo>
                <a:lnTo>
                  <a:pt x="2649260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6" name="TextBox 6"/>
          <p:cNvSpPr txBox="1"/>
          <p:nvPr/>
        </p:nvSpPr>
        <p:spPr>
          <a:xfrm>
            <a:off x="1191793" y="1297273"/>
            <a:ext cx="359299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24/7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91793" y="6499275"/>
            <a:ext cx="3592997" cy="2119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pakalpojums ir pieejams un ir iespēja pieteikt pakalpojumu 24/7, t.sk. brīvdienās un svētku dienās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75614" y="6499275"/>
            <a:ext cx="3592997" cy="340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pakalpojuma sniegšana tiek uzsākta ne vēlāk kā 24 h laikā no brīža, kad pacients pieteikts vai izrkastīts no stacionāra (sociālās aprūpes pakalpojumu uzsāk no līguma slēgšanas brīža)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359435" y="6499275"/>
            <a:ext cx="3592997" cy="25482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pirmreizēja ārsta un sociālā darbinieka vizīte - pirmreizējās izvērtēšanas protokols (MK 265 noteikumu 106.pielikums)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3443256" y="6499275"/>
            <a:ext cx="3592997" cy="12623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tiek izstrādāts individuāls terapijas un aprūpes plāns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339268" y="1297273"/>
            <a:ext cx="3465689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24H LAIKĀ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19390" y="1297273"/>
            <a:ext cx="347308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 IZVĒRTĒŠANA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03211" y="1297273"/>
            <a:ext cx="347308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PLĀNS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749842" y="2397366"/>
            <a:ext cx="2476899" cy="3511068"/>
          </a:xfrm>
          <a:custGeom>
            <a:avLst/>
            <a:gdLst/>
            <a:ahLst/>
            <a:cxnLst/>
            <a:rect l="l" t="t" r="r" b="b"/>
            <a:pathLst>
              <a:path w="2476899" h="3511068">
                <a:moveTo>
                  <a:pt x="0" y="0"/>
                </a:moveTo>
                <a:lnTo>
                  <a:pt x="2476899" y="0"/>
                </a:lnTo>
                <a:lnTo>
                  <a:pt x="2476899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3" name="Freeform 3"/>
          <p:cNvSpPr/>
          <p:nvPr/>
        </p:nvSpPr>
        <p:spPr>
          <a:xfrm>
            <a:off x="13915124" y="2397366"/>
            <a:ext cx="2649260" cy="3511068"/>
          </a:xfrm>
          <a:custGeom>
            <a:avLst/>
            <a:gdLst/>
            <a:ahLst/>
            <a:cxnLst/>
            <a:rect l="l" t="t" r="r" b="b"/>
            <a:pathLst>
              <a:path w="2649260" h="3511068">
                <a:moveTo>
                  <a:pt x="0" y="0"/>
                </a:moveTo>
                <a:lnTo>
                  <a:pt x="2649260" y="0"/>
                </a:lnTo>
                <a:lnTo>
                  <a:pt x="2649260" y="3511068"/>
                </a:lnTo>
                <a:lnTo>
                  <a:pt x="0" y="35110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4" name="Freeform 4"/>
          <p:cNvSpPr/>
          <p:nvPr/>
        </p:nvSpPr>
        <p:spPr>
          <a:xfrm>
            <a:off x="9515202" y="2477521"/>
            <a:ext cx="3587882" cy="3430913"/>
          </a:xfrm>
          <a:custGeom>
            <a:avLst/>
            <a:gdLst/>
            <a:ahLst/>
            <a:cxnLst/>
            <a:rect l="l" t="t" r="r" b="b"/>
            <a:pathLst>
              <a:path w="3587882" h="3430913">
                <a:moveTo>
                  <a:pt x="0" y="0"/>
                </a:moveTo>
                <a:lnTo>
                  <a:pt x="3587883" y="0"/>
                </a:lnTo>
                <a:lnTo>
                  <a:pt x="3587883" y="3430913"/>
                </a:lnTo>
                <a:lnTo>
                  <a:pt x="0" y="343091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5" name="Freeform 5"/>
          <p:cNvSpPr/>
          <p:nvPr/>
        </p:nvSpPr>
        <p:spPr>
          <a:xfrm>
            <a:off x="4979756" y="3087953"/>
            <a:ext cx="3723407" cy="2820481"/>
          </a:xfrm>
          <a:custGeom>
            <a:avLst/>
            <a:gdLst/>
            <a:ahLst/>
            <a:cxnLst/>
            <a:rect l="l" t="t" r="r" b="b"/>
            <a:pathLst>
              <a:path w="3723407" h="2820481">
                <a:moveTo>
                  <a:pt x="0" y="0"/>
                </a:moveTo>
                <a:lnTo>
                  <a:pt x="3723407" y="0"/>
                </a:lnTo>
                <a:lnTo>
                  <a:pt x="3723407" y="2820481"/>
                </a:lnTo>
                <a:lnTo>
                  <a:pt x="0" y="282048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sp>
        <p:nvSpPr>
          <p:cNvPr id="6" name="TextBox 6"/>
          <p:cNvSpPr txBox="1"/>
          <p:nvPr/>
        </p:nvSpPr>
        <p:spPr>
          <a:xfrm>
            <a:off x="1191793" y="1297273"/>
            <a:ext cx="359299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KOMUNIKĀCIJA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554" y="6499275"/>
            <a:ext cx="4147475" cy="340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vizītes saskaņošana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informācija ģimenes ārstam 3 darba dienu laikā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informēšana par pakalpojuma saturu, slimības gaitu un terapiju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tuvinieku apmācība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275614" y="6499275"/>
            <a:ext cx="3592997" cy="34054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no stacionāra uz dzīvesvietu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uz stacionāru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uz speciālistu konsultācijām un atpakaļ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uz izmeklējumiem un atpakaļ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76328" y="6499275"/>
            <a:ext cx="3808432" cy="2976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dzīvesvietas iekārtošana ar palīglīdzekļiem pirms izrakstīšanas no stacionāra</a:t>
            </a: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>
                <a:solidFill>
                  <a:srgbClr val="000000"/>
                </a:solidFill>
                <a:latin typeface="Open Sans"/>
              </a:rPr>
              <a:t>palīglīdzekļu piegāde un apmācība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892477" y="6499275"/>
            <a:ext cx="4923094" cy="34594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organizētas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plānveida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vizītes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stacionāros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plānveida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speciālistu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konsultācijas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,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gan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diagnostiskos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izmeklējumus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sadarbība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ar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speci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a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lizētiem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kabinetiem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  <a:p>
            <a:pPr marL="523708" lvl="1" indent="-261854">
              <a:lnSpc>
                <a:spcPts val="3395"/>
              </a:lnSpc>
              <a:buFont typeface="Arial"/>
              <a:buChar char="•"/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sadarbība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ar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ilgstoš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s 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sociālās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aprūpes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institūcijām</a:t>
            </a:r>
            <a:endParaRPr lang="en-US" sz="2425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339268" y="1297273"/>
            <a:ext cx="3465689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TRANSPORTĒŠANA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419390" y="1297273"/>
            <a:ext cx="347308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PALĪGLĪDZEKĻI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503211" y="1297273"/>
            <a:ext cx="3473087" cy="4711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55"/>
              </a:lnSpc>
            </a:pPr>
            <a:r>
              <a:rPr lang="en-US" sz="2825">
                <a:solidFill>
                  <a:srgbClr val="F14544"/>
                </a:solidFill>
                <a:latin typeface="Open Sans Bold"/>
              </a:rPr>
              <a:t>SADARBĪBA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3" name="Freeform 3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5" name="Freeform 5"/>
          <p:cNvSpPr/>
          <p:nvPr/>
        </p:nvSpPr>
        <p:spPr>
          <a:xfrm>
            <a:off x="9296400" y="1211570"/>
            <a:ext cx="8115300" cy="4859036"/>
          </a:xfrm>
          <a:custGeom>
            <a:avLst/>
            <a:gdLst/>
            <a:ahLst/>
            <a:cxnLst/>
            <a:rect l="l" t="t" r="r" b="b"/>
            <a:pathLst>
              <a:path w="8115300" h="4859036">
                <a:moveTo>
                  <a:pt x="0" y="0"/>
                </a:moveTo>
                <a:lnTo>
                  <a:pt x="8115300" y="0"/>
                </a:lnTo>
                <a:lnTo>
                  <a:pt x="8115300" y="4859036"/>
                </a:lnTo>
                <a:lnTo>
                  <a:pt x="0" y="485903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lv-LV"/>
          </a:p>
        </p:txBody>
      </p:sp>
      <p:grpSp>
        <p:nvGrpSpPr>
          <p:cNvPr id="6" name="Group 6"/>
          <p:cNvGrpSpPr/>
          <p:nvPr/>
        </p:nvGrpSpPr>
        <p:grpSpPr>
          <a:xfrm>
            <a:off x="546919" y="3641088"/>
            <a:ext cx="13341446" cy="5873514"/>
            <a:chOff x="-642375" y="-9525"/>
            <a:chExt cx="17788595" cy="7831351"/>
          </a:xfrm>
        </p:grpSpPr>
        <p:sp>
          <p:nvSpPr>
            <p:cNvPr id="7" name="TextBox 7"/>
            <p:cNvSpPr txBox="1"/>
            <p:nvPr/>
          </p:nvSpPr>
          <p:spPr>
            <a:xfrm>
              <a:off x="-642375" y="4246916"/>
              <a:ext cx="11430000" cy="357491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863599" lvl="1" indent="-431800" algn="l">
                <a:lnSpc>
                  <a:spcPts val="5279"/>
                </a:lnSpc>
                <a:buFont typeface="Arial"/>
                <a:buChar char="•"/>
              </a:pP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Izraksts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no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ambulatorā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pacienta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medicīniskās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kartes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(MK 265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noteikumu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12.pielikums)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papīrā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formatā</a:t>
              </a:r>
              <a:r>
                <a:rPr lang="en-US" sz="3999" dirty="0">
                  <a:solidFill>
                    <a:srgbClr val="394157"/>
                  </a:solidFill>
                  <a:latin typeface="Open Sans"/>
                </a:rPr>
                <a:t> un e-</a:t>
              </a:r>
              <a:r>
                <a:rPr lang="en-US" sz="3999" dirty="0" err="1">
                  <a:solidFill>
                    <a:srgbClr val="394157"/>
                  </a:solidFill>
                  <a:latin typeface="Open Sans"/>
                </a:rPr>
                <a:t>veselībā</a:t>
              </a:r>
              <a:endParaRPr lang="en-US" sz="3999" dirty="0">
                <a:solidFill>
                  <a:srgbClr val="394157"/>
                </a:solidFill>
                <a:latin typeface="Open Sans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9525"/>
              <a:ext cx="17146220" cy="352964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>
                <a:lnSpc>
                  <a:spcPts val="9752"/>
                </a:lnSpc>
              </a:pPr>
              <a:r>
                <a:rPr lang="en-US" sz="9200">
                  <a:solidFill>
                    <a:srgbClr val="394157"/>
                  </a:solidFill>
                  <a:latin typeface="29LT Baseet Ultra-Bold"/>
                </a:rPr>
                <a:t>Pakalpojuma organizācija</a:t>
              </a:r>
            </a:p>
          </p:txBody>
        </p:sp>
      </p:grpSp>
      <p:sp>
        <p:nvSpPr>
          <p:cNvPr id="9" name="TextBox 7">
            <a:extLst>
              <a:ext uri="{FF2B5EF4-FFF2-40B4-BE49-F238E27FC236}">
                <a16:creationId xmlns:a16="http://schemas.microsoft.com/office/drawing/2014/main" id="{B85ABF95-FE0E-6F3F-F95C-9F04F638522E}"/>
              </a:ext>
            </a:extLst>
          </p:cNvPr>
          <p:cNvSpPr txBox="1"/>
          <p:nvPr/>
        </p:nvSpPr>
        <p:spPr>
          <a:xfrm>
            <a:off x="9525000" y="6819900"/>
            <a:ext cx="6553200" cy="26811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63599" lvl="1" indent="-431800" algn="l">
              <a:lnSpc>
                <a:spcPts val="5279"/>
              </a:lnSpc>
              <a:buFont typeface="Arial"/>
              <a:buChar char="•"/>
            </a:pP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pakalpojuma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kvalitātes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uzraudzības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tiešsaistes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anketa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ne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ātrāk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kā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3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dienas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pēc</a:t>
            </a:r>
            <a:r>
              <a:rPr lang="en-US" sz="3999" u="none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3999" u="none" dirty="0" err="1">
                <a:solidFill>
                  <a:srgbClr val="394157"/>
                </a:solidFill>
                <a:latin typeface="Open Sans"/>
              </a:rPr>
              <a:t>uzsākšanas</a:t>
            </a:r>
            <a:endParaRPr lang="en-US" sz="3999" u="none" dirty="0">
              <a:solidFill>
                <a:srgbClr val="394157"/>
              </a:solidFill>
              <a:latin typeface="Open San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23925"/>
            <a:ext cx="14101230" cy="27560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0383"/>
              </a:lnSpc>
            </a:pPr>
            <a:r>
              <a:rPr lang="en-US" sz="8799">
                <a:solidFill>
                  <a:srgbClr val="5E8DD1"/>
                </a:solidFill>
                <a:latin typeface="29LT Baseet Ultra-Bold"/>
              </a:rPr>
              <a:t>Atlasi reglamentējošie tiesību akti</a:t>
            </a:r>
          </a:p>
        </p:txBody>
      </p:sp>
      <p:sp>
        <p:nvSpPr>
          <p:cNvPr id="3" name="AutoShape 3"/>
          <p:cNvSpPr/>
          <p:nvPr/>
        </p:nvSpPr>
        <p:spPr>
          <a:xfrm>
            <a:off x="5799521" y="5051681"/>
            <a:ext cx="6688958" cy="0"/>
          </a:xfrm>
          <a:prstGeom prst="line">
            <a:avLst/>
          </a:prstGeom>
          <a:ln w="38100" cap="flat">
            <a:solidFill>
              <a:srgbClr val="010043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grpSp>
        <p:nvGrpSpPr>
          <p:cNvPr id="4" name="Group 4"/>
          <p:cNvGrpSpPr/>
          <p:nvPr/>
        </p:nvGrpSpPr>
        <p:grpSpPr>
          <a:xfrm>
            <a:off x="5227191" y="4765516"/>
            <a:ext cx="572330" cy="572330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454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2488479" y="4765516"/>
            <a:ext cx="572330" cy="57233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4544"/>
            </a:solidFill>
          </p:spPr>
          <p:txBody>
            <a:bodyPr/>
            <a:lstStyle/>
            <a:p>
              <a:endParaRPr lang="lv-LV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2436155" y="3931572"/>
            <a:ext cx="6154401" cy="496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1"/>
              </a:lnSpc>
            </a:pPr>
            <a:r>
              <a:rPr lang="en-US" sz="2936">
                <a:solidFill>
                  <a:srgbClr val="F14544"/>
                </a:solidFill>
                <a:latin typeface="Open Sans Bold"/>
              </a:rPr>
              <a:t>MK 555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697443" y="3931572"/>
            <a:ext cx="6154401" cy="496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11"/>
              </a:lnSpc>
            </a:pPr>
            <a:r>
              <a:rPr lang="en-US" sz="2936">
                <a:solidFill>
                  <a:srgbClr val="F14544"/>
                </a:solidFill>
                <a:latin typeface="Open Sans Bold"/>
              </a:rPr>
              <a:t>LIKUMS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36155" y="5566421"/>
            <a:ext cx="6154401" cy="17155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95"/>
              </a:lnSpc>
              <a:spcBef>
                <a:spcPct val="0"/>
              </a:spcBef>
            </a:pP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Ministru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kabineta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2018.gada 28.augusta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noteikumu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Nr.555 „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Veselības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aprūpes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pakalpojumu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organizēšanas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un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samaksas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2430" dirty="0" err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kārtība</a:t>
            </a:r>
            <a:r>
              <a:rPr lang="en-US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” </a:t>
            </a:r>
            <a:r>
              <a:rPr lang="lv-LV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5.</a:t>
            </a:r>
            <a:r>
              <a:rPr lang="lv-LV" sz="2430" baseline="3000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 </a:t>
            </a:r>
            <a:r>
              <a:rPr lang="lv-LV" sz="2430" dirty="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apakšpunkts</a:t>
            </a:r>
            <a:endParaRPr lang="en-US" sz="2430" baseline="300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697443" y="5566421"/>
            <a:ext cx="6154401" cy="8433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95"/>
              </a:lnSpc>
              <a:spcBef>
                <a:spcPct val="0"/>
              </a:spcBef>
            </a:pP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Sociālo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pakalpojumu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un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sociālās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palīdzības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en-US" sz="2425" dirty="0" err="1">
                <a:solidFill>
                  <a:srgbClr val="000000"/>
                </a:solidFill>
                <a:latin typeface="Open Sans"/>
              </a:rPr>
              <a:t>likuma</a:t>
            </a:r>
            <a:r>
              <a:rPr lang="en-US" sz="2425" dirty="0">
                <a:solidFill>
                  <a:srgbClr val="000000"/>
                </a:solidFill>
                <a:latin typeface="Open Sans"/>
              </a:rPr>
              <a:t> 13.panta 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2</a:t>
            </a:r>
            <a:r>
              <a:rPr lang="lv-LV" sz="2425" baseline="30000" dirty="0">
                <a:solidFill>
                  <a:srgbClr val="000000"/>
                </a:solidFill>
                <a:latin typeface="Open Sans"/>
              </a:rPr>
              <a:t>5 </a:t>
            </a:r>
            <a:r>
              <a:rPr lang="lv-LV" sz="2425" dirty="0">
                <a:solidFill>
                  <a:srgbClr val="000000"/>
                </a:solidFill>
                <a:latin typeface="Open Sans"/>
              </a:rPr>
              <a:t>daļa</a:t>
            </a:r>
            <a:endParaRPr lang="en-US" sz="2425" baseline="30000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14" name="Group 14"/>
          <p:cNvGrpSpPr/>
          <p:nvPr/>
        </p:nvGrpSpPr>
        <p:grpSpPr>
          <a:xfrm>
            <a:off x="15420109" y="0"/>
            <a:ext cx="2197766" cy="2705720"/>
            <a:chOff x="0" y="0"/>
            <a:chExt cx="2930355" cy="3607626"/>
          </a:xfrm>
        </p:grpSpPr>
        <p:sp>
          <p:nvSpPr>
            <p:cNvPr id="15" name="Freeform 15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0"/>
            <a:ext cx="2197766" cy="2705720"/>
            <a:chOff x="0" y="0"/>
            <a:chExt cx="2930355" cy="3607626"/>
          </a:xfrm>
        </p:grpSpPr>
        <p:sp>
          <p:nvSpPr>
            <p:cNvPr id="3" name="Freeform 3"/>
            <p:cNvSpPr/>
            <p:nvPr/>
          </p:nvSpPr>
          <p:spPr>
            <a:xfrm>
              <a:off x="589592" y="0"/>
              <a:ext cx="1735185" cy="842775"/>
            </a:xfrm>
            <a:custGeom>
              <a:avLst/>
              <a:gdLst/>
              <a:ahLst/>
              <a:cxnLst/>
              <a:rect l="l" t="t" r="r" b="b"/>
              <a:pathLst>
                <a:path w="1735185" h="842775">
                  <a:moveTo>
                    <a:pt x="0" y="0"/>
                  </a:moveTo>
                  <a:lnTo>
                    <a:pt x="1735185" y="0"/>
                  </a:lnTo>
                  <a:lnTo>
                    <a:pt x="1735185" y="842775"/>
                  </a:lnTo>
                  <a:lnTo>
                    <a:pt x="0" y="8427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91556" r="-92811" b="-429032"/>
              </a:stretch>
            </a:blipFill>
          </p:spPr>
          <p:txBody>
            <a:bodyPr/>
            <a:lstStyle/>
            <a:p>
              <a:endParaRPr lang="lv-LV"/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564565"/>
              <a:ext cx="2930355" cy="3043061"/>
            </a:xfrm>
            <a:custGeom>
              <a:avLst/>
              <a:gdLst/>
              <a:ahLst/>
              <a:cxnLst/>
              <a:rect l="l" t="t" r="r" b="b"/>
              <a:pathLst>
                <a:path w="2930355" h="3043061">
                  <a:moveTo>
                    <a:pt x="0" y="0"/>
                  </a:moveTo>
                  <a:lnTo>
                    <a:pt x="2930355" y="0"/>
                  </a:lnTo>
                  <a:lnTo>
                    <a:pt x="2930355" y="3043061"/>
                  </a:lnTo>
                  <a:lnTo>
                    <a:pt x="0" y="304306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28632" t="-25514" r="-26495" b="-9465"/>
              </a:stretch>
            </a:blipFill>
          </p:spPr>
          <p:txBody>
            <a:bodyPr/>
            <a:lstStyle/>
            <a:p>
              <a:endParaRPr lang="lv-LV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F8871A50-59C2-D97A-FD96-E69CFA1DEB78}"/>
              </a:ext>
            </a:extLst>
          </p:cNvPr>
          <p:cNvSpPr/>
          <p:nvPr/>
        </p:nvSpPr>
        <p:spPr>
          <a:xfrm>
            <a:off x="7719294" y="0"/>
            <a:ext cx="10568706" cy="10287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5" name="TextBox 5"/>
          <p:cNvSpPr txBox="1"/>
          <p:nvPr/>
        </p:nvSpPr>
        <p:spPr>
          <a:xfrm>
            <a:off x="7719294" y="423424"/>
            <a:ext cx="10173929" cy="947945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lIns="0" tIns="0" rIns="0" bIns="0" rtlCol="0" anchor="t">
            <a:spAutoFit/>
          </a:bodyPr>
          <a:lstStyle/>
          <a:p>
            <a:pPr marL="873726" lvl="1" indent="-436863">
              <a:lnSpc>
                <a:spcPts val="5341"/>
              </a:lnSpc>
              <a:buFont typeface="Arial"/>
              <a:buChar char="•"/>
            </a:pPr>
            <a:r>
              <a:rPr lang="en-US" sz="4046" dirty="0">
                <a:solidFill>
                  <a:srgbClr val="394157"/>
                </a:solidFill>
                <a:latin typeface="Open Sans"/>
              </a:rPr>
              <a:t>10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darba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dienas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no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atla</a:t>
            </a:r>
            <a:r>
              <a:rPr lang="lv-LV" sz="4046" dirty="0">
                <a:solidFill>
                  <a:srgbClr val="394157"/>
                </a:solidFill>
                <a:latin typeface="Open Sans"/>
              </a:rPr>
              <a:t>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es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izsludināšanas</a:t>
            </a:r>
            <a:endParaRPr lang="en-US" sz="4046" dirty="0">
              <a:solidFill>
                <a:srgbClr val="394157"/>
              </a:solidFill>
              <a:latin typeface="Open Sans"/>
            </a:endParaRPr>
          </a:p>
          <a:p>
            <a:pPr marL="873726" lvl="1" indent="-436863">
              <a:lnSpc>
                <a:spcPts val="5341"/>
              </a:lnSpc>
              <a:buFont typeface="Arial"/>
              <a:buChar char="•"/>
            </a:pPr>
            <a:r>
              <a:rPr lang="en-US" sz="4046" dirty="0" err="1">
                <a:solidFill>
                  <a:srgbClr val="394157"/>
                </a:solidFill>
                <a:latin typeface="Open Sans"/>
              </a:rPr>
              <a:t>elektroniski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aizpildīts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un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parakstīts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pieteikums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pēc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parauga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, kas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saņemts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termiņā</a:t>
            </a:r>
            <a:endParaRPr lang="en-US" sz="4046" dirty="0">
              <a:solidFill>
                <a:srgbClr val="394157"/>
              </a:solidFill>
              <a:latin typeface="Open Sans"/>
            </a:endParaRPr>
          </a:p>
          <a:p>
            <a:pPr marL="873726" lvl="1" indent="-436863">
              <a:lnSpc>
                <a:spcPts val="5341"/>
              </a:lnSpc>
              <a:buFont typeface="Arial"/>
              <a:buChar char="•"/>
            </a:pPr>
            <a:r>
              <a:rPr lang="en-US" sz="4046" dirty="0" err="1">
                <a:solidFill>
                  <a:srgbClr val="394157"/>
                </a:solidFill>
                <a:latin typeface="Open Sans"/>
              </a:rPr>
              <a:t>Valsts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ieņēmumu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dienesta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administrēto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nodokļu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(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nodevu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)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parāda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neesamība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vai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tas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nepārsniedz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EUR 150,00 </a:t>
            </a:r>
          </a:p>
          <a:p>
            <a:pPr marL="873726" lvl="1" indent="-436863">
              <a:lnSpc>
                <a:spcPts val="5341"/>
              </a:lnSpc>
              <a:buFont typeface="Arial"/>
              <a:buChar char="•"/>
            </a:pPr>
            <a:r>
              <a:rPr lang="en-US" sz="4046" dirty="0">
                <a:solidFill>
                  <a:srgbClr val="394157"/>
                </a:solidFill>
                <a:latin typeface="Open Sans"/>
              </a:rPr>
              <a:t>nav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uzsākts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likvidācijas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vai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maksātnespējas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process, nav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apturēta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Pretendenta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saimnieciskā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darbība</a:t>
            </a:r>
            <a:endParaRPr lang="en-US" sz="4046" dirty="0">
              <a:solidFill>
                <a:srgbClr val="394157"/>
              </a:solidFill>
              <a:latin typeface="Open Sans"/>
            </a:endParaRPr>
          </a:p>
          <a:p>
            <a:pPr marL="873726" lvl="1" indent="-436863" algn="l">
              <a:lnSpc>
                <a:spcPts val="5341"/>
              </a:lnSpc>
              <a:buFont typeface="Arial"/>
              <a:buChar char="•"/>
            </a:pP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atsevišķi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aizpildīts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pieteikums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uz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katru</a:t>
            </a:r>
            <a:r>
              <a:rPr lang="en-US" sz="4046" dirty="0">
                <a:solidFill>
                  <a:srgbClr val="394157"/>
                </a:solidFill>
                <a:latin typeface="Open Sans"/>
              </a:rPr>
              <a:t> </a:t>
            </a:r>
            <a:r>
              <a:rPr lang="en-US" sz="4046" dirty="0" err="1">
                <a:solidFill>
                  <a:srgbClr val="394157"/>
                </a:solidFill>
                <a:latin typeface="Open Sans"/>
              </a:rPr>
              <a:t>reģionu</a:t>
            </a:r>
            <a:endParaRPr lang="en-US" sz="4046" dirty="0">
              <a:solidFill>
                <a:srgbClr val="394157"/>
              </a:solidFill>
              <a:latin typeface="Open Sans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533400" y="3848100"/>
            <a:ext cx="6743700" cy="4499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8693"/>
              </a:lnSpc>
            </a:pPr>
            <a:r>
              <a:rPr lang="en-US" sz="8201" dirty="0" err="1">
                <a:solidFill>
                  <a:srgbClr val="394157"/>
                </a:solidFill>
                <a:latin typeface="29LT Baseet Ultra-Bold"/>
              </a:rPr>
              <a:t>Pieteikšanas</a:t>
            </a:r>
            <a:r>
              <a:rPr lang="en-US" sz="8201" dirty="0">
                <a:solidFill>
                  <a:srgbClr val="394157"/>
                </a:solidFill>
                <a:latin typeface="29LT Baseet Ultra-Bold"/>
              </a:rPr>
              <a:t> </a:t>
            </a:r>
            <a:r>
              <a:rPr lang="en-US" sz="8201" dirty="0" err="1">
                <a:solidFill>
                  <a:srgbClr val="394157"/>
                </a:solidFill>
                <a:latin typeface="29LT Baseet Ultra-Bold"/>
              </a:rPr>
              <a:t>pakalpojumu</a:t>
            </a:r>
            <a:r>
              <a:rPr lang="en-US" sz="8201" dirty="0">
                <a:solidFill>
                  <a:srgbClr val="394157"/>
                </a:solidFill>
                <a:latin typeface="29LT Baseet Ultra-Bold"/>
              </a:rPr>
              <a:t> </a:t>
            </a:r>
            <a:r>
              <a:rPr lang="en-US" sz="8201" dirty="0" err="1">
                <a:solidFill>
                  <a:srgbClr val="394157"/>
                </a:solidFill>
                <a:latin typeface="29LT Baseet Ultra-Bold"/>
              </a:rPr>
              <a:t>sniedzēju</a:t>
            </a:r>
            <a:r>
              <a:rPr lang="en-US" sz="8201" dirty="0">
                <a:solidFill>
                  <a:srgbClr val="394157"/>
                </a:solidFill>
                <a:latin typeface="29LT Baseet Ultra-Bold"/>
              </a:rPr>
              <a:t> </a:t>
            </a:r>
            <a:r>
              <a:rPr lang="en-US" sz="8201" dirty="0" err="1">
                <a:solidFill>
                  <a:srgbClr val="394157"/>
                </a:solidFill>
                <a:latin typeface="29LT Baseet Ultra-Bold"/>
              </a:rPr>
              <a:t>atlasei</a:t>
            </a:r>
            <a:endParaRPr lang="en-US" sz="8201" dirty="0">
              <a:solidFill>
                <a:srgbClr val="394157"/>
              </a:solidFill>
              <a:latin typeface="29LT Baseet Ultra-Bold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13C583720AAE409F22AE4083FE064C" ma:contentTypeVersion="16" ma:contentTypeDescription="Create a new document." ma:contentTypeScope="" ma:versionID="1a745d6df8697289526bacc8ec31d95b">
  <xsd:schema xmlns:xsd="http://www.w3.org/2001/XMLSchema" xmlns:xs="http://www.w3.org/2001/XMLSchema" xmlns:p="http://schemas.microsoft.com/office/2006/metadata/properties" xmlns:ns3="8e65f5c6-a147-417a-a939-800cb26032c3" xmlns:ns4="6072c56a-b7da-421e-8e24-df6d3c0d73a3" targetNamespace="http://schemas.microsoft.com/office/2006/metadata/properties" ma:root="true" ma:fieldsID="b312448c5d989db0df25ab7e45d5cbaa" ns3:_="" ns4:_="">
    <xsd:import namespace="8e65f5c6-a147-417a-a939-800cb26032c3"/>
    <xsd:import namespace="6072c56a-b7da-421e-8e24-df6d3c0d73a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Tags" minOccurs="0"/>
                <xsd:element ref="ns4:MediaServiceAutoKeyPoints" minOccurs="0"/>
                <xsd:element ref="ns4:MediaServiceKeyPoint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65f5c6-a147-417a-a939-800cb26032c3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72c56a-b7da-421e-8e24-df6d3c0d73a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072c56a-b7da-421e-8e24-df6d3c0d73a3" xsi:nil="true"/>
  </documentManagement>
</p:properties>
</file>

<file path=customXml/itemProps1.xml><?xml version="1.0" encoding="utf-8"?>
<ds:datastoreItem xmlns:ds="http://schemas.openxmlformats.org/officeDocument/2006/customXml" ds:itemID="{82D14419-7FA5-4D3B-B9C1-9248F991AAA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65f5c6-a147-417a-a939-800cb26032c3"/>
    <ds:schemaRef ds:uri="6072c56a-b7da-421e-8e24-df6d3c0d73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C9A6445-5E7C-4D7B-AE81-EE8E9CBD8B1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5B2A58A-DCCB-4B13-B15E-471B897AFC79}">
  <ds:schemaRefs>
    <ds:schemaRef ds:uri="http://schemas.microsoft.com/office/infopath/2007/PartnerControls"/>
    <ds:schemaRef ds:uri="8e65f5c6-a147-417a-a939-800cb26032c3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dcmitype/"/>
    <ds:schemaRef ds:uri="http://purl.org/dc/terms/"/>
    <ds:schemaRef ds:uri="http://purl.org/dc/elements/1.1/"/>
    <ds:schemaRef ds:uri="http://schemas.openxmlformats.org/package/2006/metadata/core-properties"/>
    <ds:schemaRef ds:uri="6072c56a-b7da-421e-8e24-df6d3c0d73a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2323</TotalTime>
  <Words>836</Words>
  <Application>Microsoft Office PowerPoint</Application>
  <PresentationFormat>Custom</PresentationFormat>
  <Paragraphs>148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Calibri</vt:lpstr>
      <vt:lpstr>Arial</vt:lpstr>
      <vt:lpstr>29LT Baseet Ultra-Bold</vt:lpstr>
      <vt:lpstr>Open Sans</vt:lpstr>
      <vt:lpstr>Open Sans Bold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Jūlija Voropajeva</dc:title>
  <dc:creator>Jūlija Voropajeva</dc:creator>
  <cp:lastModifiedBy>Jūlija Voropajeva</cp:lastModifiedBy>
  <cp:revision>9</cp:revision>
  <dcterms:created xsi:type="dcterms:W3CDTF">2006-08-16T00:00:00Z</dcterms:created>
  <dcterms:modified xsi:type="dcterms:W3CDTF">2023-11-21T09:23:19Z</dcterms:modified>
  <dc:identifier>DAF0nqcOjm8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0x010100F213C583720AAE409F22AE4083FE064C</vt:lpwstr>
  </property>
</Properties>
</file>