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sldIdLst>
    <p:sldId id="256" r:id="rId2"/>
    <p:sldId id="272" r:id="rId3"/>
    <p:sldId id="270" r:id="rId4"/>
    <p:sldId id="266" r:id="rId5"/>
    <p:sldId id="258" r:id="rId6"/>
    <p:sldId id="269" r:id="rId7"/>
    <p:sldId id="263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003E"/>
    <a:srgbClr val="B000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4694"/>
  </p:normalViewPr>
  <p:slideViewPr>
    <p:cSldViewPr snapToGrid="0" snapToObjects="1">
      <p:cViewPr varScale="1">
        <p:scale>
          <a:sx n="124" d="100"/>
          <a:sy n="124" d="100"/>
        </p:scale>
        <p:origin x="65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evad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DAE4809-F797-2BEF-C809-4184D5EA13B4}"/>
              </a:ext>
            </a:extLst>
          </p:cNvPr>
          <p:cNvSpPr/>
          <p:nvPr userDrawn="1"/>
        </p:nvSpPr>
        <p:spPr>
          <a:xfrm>
            <a:off x="0" y="0"/>
            <a:ext cx="2921225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4F8FF93-E13E-0D49-BA1D-47F96CFF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9224" y="3976981"/>
            <a:ext cx="7974775" cy="141996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vairākās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B882E64-BE63-6C40-A396-66516C8D6F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69225" y="5840532"/>
            <a:ext cx="7974774" cy="4938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01.02.2021</a:t>
            </a:r>
            <a:endParaRPr lang="en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602DEA-60A9-DE45-93DA-EC7F6EF7E1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8000" y="648000"/>
            <a:ext cx="1579549" cy="16901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6D6E260-7C3B-8F1B-F033-EFDFD52EA20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7949" y="5285819"/>
            <a:ext cx="1026776" cy="123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 kadr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7D0E805-D3B2-A043-99EB-8139804D747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10980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C5E4D2-54EC-924E-8761-B4F8286514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1" y="1622309"/>
            <a:ext cx="10980000" cy="458769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223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ksta kadrs 1, ar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C79290-9104-5C62-2CFD-B38304E7C9D0}"/>
              </a:ext>
            </a:extLst>
          </p:cNvPr>
          <p:cNvSpPr/>
          <p:nvPr userDrawn="1"/>
        </p:nvSpPr>
        <p:spPr>
          <a:xfrm>
            <a:off x="10034125" y="0"/>
            <a:ext cx="2157875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60ED7E9C-64A8-D545-9498-B5ECC94D5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9386125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6919B05-9FAC-9A43-A2CE-D121A45437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0" y="1622309"/>
            <a:ext cx="9386125" cy="458769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7F4BDA-7F13-E84D-BD80-9EFE2A9188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637742" y="5150424"/>
            <a:ext cx="990258" cy="105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88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ksta kad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0D5D6286-CB97-E44B-9971-89133325DC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6"/>
            <a:ext cx="10980001" cy="1284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endParaRPr lang="en-GB" dirty="0"/>
          </a:p>
          <a:p>
            <a:pPr lvl="0"/>
            <a:r>
              <a:rPr lang="en-GB" dirty="0" err="1"/>
              <a:t>divās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FCC77F79-BC91-084A-BD20-649F6CE03E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0" y="2251495"/>
            <a:ext cx="10979999" cy="3958506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</p:txBody>
      </p:sp>
    </p:spTree>
    <p:extLst>
      <p:ext uri="{BB962C8B-B14F-4D97-AF65-F5344CB8AC3E}">
        <p14:creationId xmlns:p14="http://schemas.microsoft.com/office/powerpoint/2010/main" val="385177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ksts un attē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8F99CD-B87D-2B42-AD94-BD34B87692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10980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E701C73-57F8-3141-B052-504C35AEFC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1" y="1622309"/>
            <a:ext cx="6516150" cy="458769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CD12D18-1C28-3D4A-9357-45466C8016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12151" y="1622308"/>
            <a:ext cx="4379848" cy="458769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Klikšķiniet te, lai pievienotu attēlu</a:t>
            </a:r>
          </a:p>
        </p:txBody>
      </p:sp>
    </p:spTree>
    <p:extLst>
      <p:ext uri="{BB962C8B-B14F-4D97-AF65-F5344CB8AC3E}">
        <p14:creationId xmlns:p14="http://schemas.microsoft.com/office/powerpoint/2010/main" val="19668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ttēl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2428790B-B8DF-C645-BE6F-76AC18A5B7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80998" y="6033768"/>
            <a:ext cx="7830000" cy="38481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50000"/>
              </a:lnSpc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8807BA-C04F-0445-A65D-5BA673C65F9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0997" y="631825"/>
            <a:ext cx="7830000" cy="522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Klikšķiniet te, lai pievienotu attēlu</a:t>
            </a:r>
          </a:p>
        </p:txBody>
      </p:sp>
    </p:spTree>
    <p:extLst>
      <p:ext uri="{BB962C8B-B14F-4D97-AF65-F5344CB8AC3E}">
        <p14:creationId xmlns:p14="http://schemas.microsoft.com/office/powerpoint/2010/main" val="65418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oslēguma kadr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B2FDB1-CBE1-13DC-3149-08763271B8C7}"/>
              </a:ext>
            </a:extLst>
          </p:cNvPr>
          <p:cNvSpPr/>
          <p:nvPr userDrawn="1"/>
        </p:nvSpPr>
        <p:spPr>
          <a:xfrm>
            <a:off x="9270775" y="0"/>
            <a:ext cx="2921225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6F3254C4-2B6A-2D46-B2F8-CC767FF33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000" y="480640"/>
            <a:ext cx="7913373" cy="237214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3600" b="1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Noslēguma</a:t>
            </a:r>
            <a:r>
              <a:rPr lang="en-GB" dirty="0"/>
              <a:t> </a:t>
            </a:r>
            <a:r>
              <a:rPr lang="en-GB" dirty="0" err="1"/>
              <a:t>teksts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vairākās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E8E375EA-3807-1641-9600-1E80BC7B5D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997" y="4114473"/>
            <a:ext cx="7913373" cy="211352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Kontakti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vairākās</a:t>
            </a:r>
            <a:r>
              <a:rPr lang="en-GB" dirty="0"/>
              <a:t> </a:t>
            </a:r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B507B5A-BF61-4340-9F72-A39A5B9347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4453" y="4537882"/>
            <a:ext cx="1579549" cy="169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32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IETOT_Tabula krāsu paraugs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721FB92D-B9EA-0E45-866B-7E34822C965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854003886"/>
              </p:ext>
            </p:extLst>
          </p:nvPr>
        </p:nvGraphicFramePr>
        <p:xfrm>
          <a:off x="1" y="0"/>
          <a:ext cx="1219199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99547145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5386439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3679670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777757162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68491825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69584761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08766567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011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51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862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20497E6-311F-4C41-BD10-FADD196DF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3611" y="2337806"/>
            <a:ext cx="7974775" cy="1419967"/>
          </a:xfrm>
        </p:spPr>
        <p:txBody>
          <a:bodyPr/>
          <a:lstStyle/>
          <a:p>
            <a:r>
              <a:rPr lang="en-LV" dirty="0"/>
              <a:t>Agrīnās intervences pakalpojums bērniem ar AST vai aizdomām par AST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6E79BF-ABC8-5D4C-B675-4E35D73641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29567" y="6128209"/>
            <a:ext cx="7974774" cy="493870"/>
          </a:xfrm>
        </p:spPr>
        <p:txBody>
          <a:bodyPr/>
          <a:lstStyle/>
          <a:p>
            <a:endParaRPr lang="en-LV" sz="1200" dirty="0"/>
          </a:p>
        </p:txBody>
      </p:sp>
    </p:spTree>
    <p:extLst>
      <p:ext uri="{BB962C8B-B14F-4D97-AF65-F5344CB8AC3E}">
        <p14:creationId xmlns:p14="http://schemas.microsoft.com/office/powerpoint/2010/main" val="86975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E6690E8-DD4A-566B-4635-1339721A3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365" y="133914"/>
            <a:ext cx="9321317" cy="659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80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C2D88-AEBE-3618-E167-7376558C9F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6000" y="1090152"/>
            <a:ext cx="10979999" cy="3958506"/>
          </a:xfrm>
        </p:spPr>
        <p:txBody>
          <a:bodyPr/>
          <a:lstStyle/>
          <a:p>
            <a:pPr marL="0" indent="0">
              <a:buNone/>
            </a:pPr>
            <a:r>
              <a:rPr lang="en-LV" sz="2000" b="1" dirty="0"/>
              <a:t>Nosūtījumā norādīt simptomātiku:</a:t>
            </a:r>
          </a:p>
          <a:p>
            <a:pPr marL="457200" indent="-457200">
              <a:buAutoNum type="arabicPeriod"/>
            </a:pPr>
            <a:r>
              <a:rPr lang="en-LV" sz="2000" dirty="0"/>
              <a:t>Attīstības regress;</a:t>
            </a:r>
          </a:p>
          <a:p>
            <a:pPr marL="457200" indent="-457200">
              <a:buAutoNum type="arabicPeriod"/>
            </a:pPr>
            <a:r>
              <a:rPr lang="en-LV" sz="2000" dirty="0"/>
              <a:t>Kavēta valodas attīstība;</a:t>
            </a:r>
          </a:p>
          <a:p>
            <a:pPr marL="457200" indent="-457200">
              <a:buAutoNum type="arabicPeriod"/>
            </a:pPr>
            <a:r>
              <a:rPr lang="en-LV" sz="2000" dirty="0"/>
              <a:t>Acu kontakts, atsaukšanās uz savu vārdu, stereotipijas;</a:t>
            </a:r>
          </a:p>
          <a:p>
            <a:pPr marL="457200" indent="-457200">
              <a:buAutoNum type="arabicPeriod"/>
            </a:pPr>
            <a:r>
              <a:rPr lang="en-LV" sz="2000" dirty="0"/>
              <a:t>Sadarbība ar citiem, socializēšanās;</a:t>
            </a:r>
          </a:p>
          <a:p>
            <a:pPr marL="457200" indent="-457200">
              <a:buAutoNum type="arabicPeriod"/>
            </a:pPr>
            <a:r>
              <a:rPr lang="en-LV" sz="2000" dirty="0"/>
              <a:t>Spēlēšanās;</a:t>
            </a:r>
          </a:p>
          <a:p>
            <a:pPr marL="457200" indent="-457200">
              <a:buAutoNum type="arabicPeriod"/>
            </a:pPr>
            <a:endParaRPr lang="en-LV" dirty="0"/>
          </a:p>
          <a:p>
            <a:pPr marL="457200" indent="-457200">
              <a:buAutoNum type="arabicPeriod"/>
            </a:pPr>
            <a:endParaRPr lang="en-LV" dirty="0"/>
          </a:p>
          <a:p>
            <a:pPr marL="457200" indent="-457200">
              <a:buAutoNum type="arabicPeriod"/>
            </a:pP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1021636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EEFB5F6-363C-A2EF-C951-8DF6E55A9A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8001" y="648000"/>
            <a:ext cx="10980000" cy="661418"/>
          </a:xfrm>
        </p:spPr>
        <p:txBody>
          <a:bodyPr/>
          <a:lstStyle/>
          <a:p>
            <a:r>
              <a:rPr lang="en-LV" sz="2400" dirty="0"/>
              <a:t>Pakalpojuma saņemšanas nosacījumi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ECFEF5-3BC9-BBA7-63F3-D0B0675219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LV" sz="1800" dirty="0"/>
              <a:t>Jāizpildās </a:t>
            </a:r>
            <a:r>
              <a:rPr lang="en-LV" sz="1800" b="1" u="sng" dirty="0"/>
              <a:t>visiem trīs </a:t>
            </a:r>
            <a:r>
              <a:rPr lang="en-LV" sz="1800" dirty="0"/>
              <a:t>kritērijiem:</a:t>
            </a:r>
          </a:p>
          <a:p>
            <a:pPr marL="457200" indent="-457200">
              <a:buAutoNum type="arabicPeriod"/>
            </a:pPr>
            <a:r>
              <a:rPr lang="en-LV" sz="1800" dirty="0"/>
              <a:t>Bērns ir vecumā līdz 6 gadiem (ieskaitot), prioritāri bērni līdz 3 gadiem (ieskaitot)</a:t>
            </a:r>
          </a:p>
          <a:p>
            <a:pPr marL="457200" indent="-457200">
              <a:buAutoNum type="arabicPeriod"/>
            </a:pPr>
            <a:r>
              <a:rPr lang="en-LV" sz="1800" dirty="0"/>
              <a:t>Pamanīti pirmreizēji simptomi, kavēta psihiskā attīstība</a:t>
            </a:r>
          </a:p>
          <a:p>
            <a:pPr marL="457200" indent="-457200">
              <a:buAutoNum type="arabicPeriod"/>
            </a:pPr>
            <a:r>
              <a:rPr lang="en-LV" sz="1800" dirty="0"/>
              <a:t>Nav iepriekš saņēmis pakalpojumu.</a:t>
            </a:r>
          </a:p>
          <a:p>
            <a:pPr marL="457200" indent="-457200">
              <a:buAutoNum type="arabicPeriod"/>
            </a:pPr>
            <a:endParaRPr lang="en-LV" sz="2000" dirty="0"/>
          </a:p>
        </p:txBody>
      </p:sp>
    </p:spTree>
    <p:extLst>
      <p:ext uri="{BB962C8B-B14F-4D97-AF65-F5344CB8AC3E}">
        <p14:creationId xmlns:p14="http://schemas.microsoft.com/office/powerpoint/2010/main" val="4104467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3C10C6-3319-8A9E-0CBC-99F7BB46B421}"/>
              </a:ext>
            </a:extLst>
          </p:cNvPr>
          <p:cNvSpPr/>
          <p:nvPr/>
        </p:nvSpPr>
        <p:spPr>
          <a:xfrm>
            <a:off x="3101082" y="377953"/>
            <a:ext cx="5201670" cy="648180"/>
          </a:xfrm>
          <a:prstGeom prst="roundRect">
            <a:avLst/>
          </a:prstGeom>
          <a:solidFill>
            <a:srgbClr val="CF00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Pakalpojuma sniedzēji Latvijā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DFC0304-6D17-F84B-A262-58579412AE7E}"/>
              </a:ext>
            </a:extLst>
          </p:cNvPr>
          <p:cNvSpPr/>
          <p:nvPr/>
        </p:nvSpPr>
        <p:spPr>
          <a:xfrm>
            <a:off x="417673" y="2613813"/>
            <a:ext cx="2476209" cy="85275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BKUS, “Bērnu un jauniešu psihiskās veselības centrs”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C2BAE88-79DA-BAFE-493B-AD23A20163D1}"/>
              </a:ext>
            </a:extLst>
          </p:cNvPr>
          <p:cNvSpPr/>
          <p:nvPr/>
        </p:nvSpPr>
        <p:spPr>
          <a:xfrm>
            <a:off x="3600234" y="2613813"/>
            <a:ext cx="2204664" cy="81518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Daugavpils psihoneiroloģiskā slimnīca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CE5EFC5-FB92-B8BE-797F-6DE0F98708A4}"/>
              </a:ext>
            </a:extLst>
          </p:cNvPr>
          <p:cNvSpPr/>
          <p:nvPr/>
        </p:nvSpPr>
        <p:spPr>
          <a:xfrm>
            <a:off x="6512101" y="2576244"/>
            <a:ext cx="1993187" cy="73460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Slimnīca ”Ģintermuiža”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9311BC3-B549-8FE7-4517-2D08F12EAF20}"/>
              </a:ext>
            </a:extLst>
          </p:cNvPr>
          <p:cNvSpPr/>
          <p:nvPr/>
        </p:nvSpPr>
        <p:spPr>
          <a:xfrm>
            <a:off x="5262936" y="3839967"/>
            <a:ext cx="1666128" cy="73460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RSU Ambulance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6F17E15-8E90-B802-F224-A7441EA3FA41}"/>
              </a:ext>
            </a:extLst>
          </p:cNvPr>
          <p:cNvSpPr/>
          <p:nvPr/>
        </p:nvSpPr>
        <p:spPr>
          <a:xfrm>
            <a:off x="1897289" y="3841251"/>
            <a:ext cx="1993187" cy="73460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Rīgas veselīcas centrs (RVC)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7C19B43C-1E9F-9046-17FF-90F3DF1EB4BC}"/>
              </a:ext>
            </a:extLst>
          </p:cNvPr>
          <p:cNvSpPr/>
          <p:nvPr/>
        </p:nvSpPr>
        <p:spPr>
          <a:xfrm>
            <a:off x="8505288" y="3839967"/>
            <a:ext cx="1993187" cy="73460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Talsu veselības centrs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D45BC1-4BF3-1DA6-9D7A-64D05D42A45F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6096000" y="1086492"/>
            <a:ext cx="0" cy="27534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0845C60-910C-9140-A28C-6E7B8AE3BBA2}"/>
              </a:ext>
            </a:extLst>
          </p:cNvPr>
          <p:cNvCxnSpPr>
            <a:cxnSpLocks/>
          </p:cNvCxnSpPr>
          <p:nvPr/>
        </p:nvCxnSpPr>
        <p:spPr>
          <a:xfrm flipH="1">
            <a:off x="4720122" y="1081196"/>
            <a:ext cx="542814" cy="1475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D7F7D84-F12E-971D-2E00-ACBF881999E2}"/>
              </a:ext>
            </a:extLst>
          </p:cNvPr>
          <p:cNvCxnSpPr>
            <a:cxnSpLocks/>
          </p:cNvCxnSpPr>
          <p:nvPr/>
        </p:nvCxnSpPr>
        <p:spPr>
          <a:xfrm>
            <a:off x="6678199" y="1026132"/>
            <a:ext cx="787694" cy="15302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66BE811-FF41-806F-2483-0677895AEA7D}"/>
              </a:ext>
            </a:extLst>
          </p:cNvPr>
          <p:cNvCxnSpPr>
            <a:cxnSpLocks/>
          </p:cNvCxnSpPr>
          <p:nvPr/>
        </p:nvCxnSpPr>
        <p:spPr>
          <a:xfrm flipH="1">
            <a:off x="1784686" y="1053663"/>
            <a:ext cx="1971783" cy="15302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374F64A-F8B5-E92C-B328-08D1DFBE5E11}"/>
              </a:ext>
            </a:extLst>
          </p:cNvPr>
          <p:cNvCxnSpPr>
            <a:cxnSpLocks/>
          </p:cNvCxnSpPr>
          <p:nvPr/>
        </p:nvCxnSpPr>
        <p:spPr>
          <a:xfrm flipH="1">
            <a:off x="2696966" y="1026132"/>
            <a:ext cx="1811679" cy="27939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9433999-CE50-FE0C-FB97-16B110CACA08}"/>
              </a:ext>
            </a:extLst>
          </p:cNvPr>
          <p:cNvCxnSpPr>
            <a:cxnSpLocks/>
          </p:cNvCxnSpPr>
          <p:nvPr/>
        </p:nvCxnSpPr>
        <p:spPr>
          <a:xfrm>
            <a:off x="7853732" y="1026132"/>
            <a:ext cx="1641302" cy="27065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52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0AA7AB9-876C-51BD-07C8-7A12C7DE2217}"/>
              </a:ext>
            </a:extLst>
          </p:cNvPr>
          <p:cNvSpPr/>
          <p:nvPr/>
        </p:nvSpPr>
        <p:spPr>
          <a:xfrm>
            <a:off x="4206240" y="2914206"/>
            <a:ext cx="3840480" cy="537672"/>
          </a:xfrm>
          <a:prstGeom prst="roundRect">
            <a:avLst/>
          </a:prstGeom>
          <a:solidFill>
            <a:srgbClr val="CF00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Speciālisti pakalpojumā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974B0EA-4C5D-96EC-0F26-0A5CFAD0B6BE}"/>
              </a:ext>
            </a:extLst>
          </p:cNvPr>
          <p:cNvSpPr/>
          <p:nvPr/>
        </p:nvSpPr>
        <p:spPr>
          <a:xfrm>
            <a:off x="3218689" y="794280"/>
            <a:ext cx="1950720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Bērnu psihiatrs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957E3B1-D473-4743-DBBC-CECAA7F17471}"/>
              </a:ext>
            </a:extLst>
          </p:cNvPr>
          <p:cNvSpPr/>
          <p:nvPr/>
        </p:nvSpPr>
        <p:spPr>
          <a:xfrm>
            <a:off x="6888480" y="794280"/>
            <a:ext cx="2048256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Klīniskais psihologs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9964DCD-BCC9-26B9-8CD0-40DA7CD2DB86}"/>
              </a:ext>
            </a:extLst>
          </p:cNvPr>
          <p:cNvSpPr/>
          <p:nvPr/>
        </p:nvSpPr>
        <p:spPr>
          <a:xfrm>
            <a:off x="2328672" y="4547676"/>
            <a:ext cx="1877568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Fizoterapeits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FDE538D-0378-4DCA-CA70-1DC78A6405F9}"/>
              </a:ext>
            </a:extLst>
          </p:cNvPr>
          <p:cNvSpPr/>
          <p:nvPr/>
        </p:nvSpPr>
        <p:spPr>
          <a:xfrm>
            <a:off x="8631935" y="2664234"/>
            <a:ext cx="1834896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Ergoterapeits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347C5612-FA92-1224-46DD-465E77DE48CB}"/>
              </a:ext>
            </a:extLst>
          </p:cNvPr>
          <p:cNvSpPr/>
          <p:nvPr/>
        </p:nvSpPr>
        <p:spPr>
          <a:xfrm>
            <a:off x="1572769" y="2572830"/>
            <a:ext cx="2048256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Audiologopēds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894BBBB-FD42-D2FA-8B99-10F66A34DADB}"/>
              </a:ext>
            </a:extLst>
          </p:cNvPr>
          <p:cNvSpPr/>
          <p:nvPr/>
        </p:nvSpPr>
        <p:spPr>
          <a:xfrm>
            <a:off x="8046720" y="4534188"/>
            <a:ext cx="2048256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 speciālists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CCCD367-E844-787A-BE4C-9829B04C7993}"/>
              </a:ext>
            </a:extLst>
          </p:cNvPr>
          <p:cNvSpPr/>
          <p:nvPr/>
        </p:nvSpPr>
        <p:spPr>
          <a:xfrm>
            <a:off x="5169409" y="5230428"/>
            <a:ext cx="2048256" cy="68275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Mūzikas terapeits</a:t>
            </a:r>
          </a:p>
        </p:txBody>
      </p:sp>
    </p:spTree>
    <p:extLst>
      <p:ext uri="{BB962C8B-B14F-4D97-AF65-F5344CB8AC3E}">
        <p14:creationId xmlns:p14="http://schemas.microsoft.com/office/powerpoint/2010/main" val="1456204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32C3977-C024-36CC-9EF7-88AE3B133C50}"/>
              </a:ext>
            </a:extLst>
          </p:cNvPr>
          <p:cNvSpPr/>
          <p:nvPr/>
        </p:nvSpPr>
        <p:spPr>
          <a:xfrm>
            <a:off x="2933064" y="427476"/>
            <a:ext cx="6120384" cy="707136"/>
          </a:xfrm>
          <a:prstGeom prst="roundRect">
            <a:avLst/>
          </a:prstGeom>
          <a:solidFill>
            <a:srgbClr val="CF003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Pakalpojuma norises process</a:t>
            </a:r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880715B5-24B9-4471-5523-5C35489DF3D9}"/>
              </a:ext>
            </a:extLst>
          </p:cNvPr>
          <p:cNvSpPr/>
          <p:nvPr/>
        </p:nvSpPr>
        <p:spPr>
          <a:xfrm>
            <a:off x="3094960" y="1677448"/>
            <a:ext cx="5958488" cy="38298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Anamnēze</a:t>
            </a:r>
          </a:p>
        </p:txBody>
      </p:sp>
      <p:sp>
        <p:nvSpPr>
          <p:cNvPr id="16" name="Pentagon 15">
            <a:extLst>
              <a:ext uri="{FF2B5EF4-FFF2-40B4-BE49-F238E27FC236}">
                <a16:creationId xmlns:a16="http://schemas.microsoft.com/office/drawing/2014/main" id="{DDCFD9EF-39EC-DA71-5262-50C23B3F55C7}"/>
              </a:ext>
            </a:extLst>
          </p:cNvPr>
          <p:cNvSpPr/>
          <p:nvPr/>
        </p:nvSpPr>
        <p:spPr>
          <a:xfrm>
            <a:off x="3094960" y="2899605"/>
            <a:ext cx="5958488" cy="38298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 dirty="0"/>
          </a:p>
          <a:p>
            <a:pPr algn="ctr"/>
            <a:endParaRPr lang="en-LV" dirty="0"/>
          </a:p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Terapijas plāna sastādīšana</a:t>
            </a:r>
          </a:p>
          <a:p>
            <a:pPr algn="ctr"/>
            <a:endParaRPr lang="en-LV" dirty="0"/>
          </a:p>
          <a:p>
            <a:pPr algn="ctr"/>
            <a:endParaRPr lang="en-LV" dirty="0"/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E1569B9D-5D69-CCC2-E345-F5AC9E55A713}"/>
              </a:ext>
            </a:extLst>
          </p:cNvPr>
          <p:cNvSpPr/>
          <p:nvPr/>
        </p:nvSpPr>
        <p:spPr>
          <a:xfrm>
            <a:off x="3116756" y="3560868"/>
            <a:ext cx="5958488" cy="38298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 dirty="0"/>
          </a:p>
          <a:p>
            <a:pPr algn="ctr"/>
            <a:endParaRPr lang="en-LV" dirty="0"/>
          </a:p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Intervences nodarbības – līdz 20 pie katra speciālista</a:t>
            </a:r>
          </a:p>
          <a:p>
            <a:pPr algn="ctr"/>
            <a:endParaRPr lang="en-LV" dirty="0"/>
          </a:p>
          <a:p>
            <a:pPr algn="ctr"/>
            <a:endParaRPr lang="en-LV" dirty="0"/>
          </a:p>
        </p:txBody>
      </p:sp>
      <p:sp>
        <p:nvSpPr>
          <p:cNvPr id="22" name="Pentagon 21">
            <a:extLst>
              <a:ext uri="{FF2B5EF4-FFF2-40B4-BE49-F238E27FC236}">
                <a16:creationId xmlns:a16="http://schemas.microsoft.com/office/drawing/2014/main" id="{06FCA7D3-F960-0D2D-B42A-E8AAA89F56F5}"/>
              </a:ext>
            </a:extLst>
          </p:cNvPr>
          <p:cNvSpPr/>
          <p:nvPr/>
        </p:nvSpPr>
        <p:spPr>
          <a:xfrm>
            <a:off x="3094960" y="4247606"/>
            <a:ext cx="5958488" cy="38298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 dirty="0"/>
          </a:p>
          <a:p>
            <a:pPr algn="ctr"/>
            <a:endParaRPr lang="en-LV" dirty="0"/>
          </a:p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Rekomendācijas, pēctecība</a:t>
            </a:r>
          </a:p>
          <a:p>
            <a:pPr algn="ctr"/>
            <a:endParaRPr lang="en-LV" dirty="0"/>
          </a:p>
          <a:p>
            <a:pPr algn="ctr"/>
            <a:endParaRPr lang="en-LV" dirty="0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4E014DC2-3EF9-061C-65AE-D67F62814257}"/>
              </a:ext>
            </a:extLst>
          </p:cNvPr>
          <p:cNvSpPr/>
          <p:nvPr/>
        </p:nvSpPr>
        <p:spPr>
          <a:xfrm>
            <a:off x="3116756" y="2288526"/>
            <a:ext cx="5958488" cy="50604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Novērtēšana – funkcionālie speciālisti, ADOS, MINHENE</a:t>
            </a:r>
          </a:p>
        </p:txBody>
      </p:sp>
    </p:spTree>
    <p:extLst>
      <p:ext uri="{BB962C8B-B14F-4D97-AF65-F5344CB8AC3E}">
        <p14:creationId xmlns:p14="http://schemas.microsoft.com/office/powerpoint/2010/main" val="4120551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B9CD6B2-D859-E799-881F-D471B4C05E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LV" sz="2400" dirty="0"/>
              <a:t>Kopsavilkums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0E369-BF12-D6C0-E009-ECA3ADE201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6000" y="1334633"/>
            <a:ext cx="10980000" cy="458769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LV" sz="2000" dirty="0"/>
              <a:t>Nosūtījumu izsniegt ar pamatojumu, īsi aprakstot simptomus, kuri norāda uz psihiskās attīstības traucējumiem – AST pazīmes.  </a:t>
            </a:r>
          </a:p>
          <a:p>
            <a:pPr marL="457200" indent="-457200">
              <a:buAutoNum type="arabicPeriod"/>
            </a:pPr>
            <a:r>
              <a:rPr lang="en-LV" sz="2000" dirty="0"/>
              <a:t>Pakalpojumu ir iespējams saņemt </a:t>
            </a:r>
            <a:r>
              <a:rPr lang="en-LV" sz="2000" b="1" u="sng" dirty="0"/>
              <a:t>vienu reizi.</a:t>
            </a:r>
          </a:p>
          <a:p>
            <a:pPr marL="457200" indent="-457200">
              <a:buAutoNum type="arabicPeriod"/>
            </a:pPr>
            <a:r>
              <a:rPr lang="en-LV" sz="2000" dirty="0"/>
              <a:t>Uzsvars uz bērniem bez diagnozes vai ar nesen uzstādītu diagnozi</a:t>
            </a:r>
          </a:p>
          <a:p>
            <a:pPr marL="457200" indent="-457200">
              <a:buAutoNum type="arabicPeriod"/>
            </a:pPr>
            <a:r>
              <a:rPr lang="en-LV" sz="2000" dirty="0"/>
              <a:t>Pakalpojumu iespējams saņemt ne tikai BKUS</a:t>
            </a:r>
          </a:p>
        </p:txBody>
      </p:sp>
    </p:spTree>
    <p:extLst>
      <p:ext uri="{BB962C8B-B14F-4D97-AF65-F5344CB8AC3E}">
        <p14:creationId xmlns:p14="http://schemas.microsoft.com/office/powerpoint/2010/main" val="4048503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B00040"/>
      </a:dk2>
      <a:lt2>
        <a:srgbClr val="FEFFFF"/>
      </a:lt2>
      <a:accent1>
        <a:srgbClr val="BFCD50"/>
      </a:accent1>
      <a:accent2>
        <a:srgbClr val="0C5CED"/>
      </a:accent2>
      <a:accent3>
        <a:srgbClr val="3CA3DD"/>
      </a:accent3>
      <a:accent4>
        <a:srgbClr val="00C6A6"/>
      </a:accent4>
      <a:accent5>
        <a:srgbClr val="FAD722"/>
      </a:accent5>
      <a:accent6>
        <a:srgbClr val="FF930A"/>
      </a:accent6>
      <a:hlink>
        <a:srgbClr val="0563C1"/>
      </a:hlink>
      <a:folHlink>
        <a:srgbClr val="0C5CE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KUS_Prezentacijas-template_16-9" id="{CD07539C-5F39-1049-89D7-BC845570BFA3}" vid="{751D434E-2773-3A46-B3C9-7CE62C7DCA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BKUS_Prezentacijas-template_16-9</Template>
  <TotalTime>1811</TotalTime>
  <Words>199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Agrīnās intervences pakalpojums bērniem ar AST vai aizdomām par 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Meta Liuzinika</dc:creator>
  <cp:lastModifiedBy>Liene Daškevica</cp:lastModifiedBy>
  <cp:revision>22</cp:revision>
  <dcterms:created xsi:type="dcterms:W3CDTF">2022-08-24T06:22:42Z</dcterms:created>
  <dcterms:modified xsi:type="dcterms:W3CDTF">2023-11-14T10:09:28Z</dcterms:modified>
</cp:coreProperties>
</file>