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513" r:id="rId3"/>
    <p:sldId id="514" r:id="rId4"/>
    <p:sldId id="515" r:id="rId5"/>
    <p:sldId id="516" r:id="rId6"/>
    <p:sldId id="524" r:id="rId7"/>
    <p:sldId id="521" r:id="rId8"/>
    <p:sldId id="523" r:id="rId9"/>
    <p:sldId id="522" r:id="rId10"/>
    <p:sldId id="517" r:id="rId11"/>
    <p:sldId id="518" r:id="rId12"/>
    <p:sldId id="519" r:id="rId13"/>
    <p:sldId id="520" r:id="rId14"/>
    <p:sldId id="525" r:id="rId15"/>
    <p:sldId id="527" r:id="rId16"/>
    <p:sldId id="373" r:id="rId17"/>
  </p:sldIdLst>
  <p:sldSz cx="9144000" cy="6858000" type="screen4x3"/>
  <p:notesSz cx="6797675" cy="9928225"/>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5CC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izaina stils 1 - izcēlum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Vidējs stils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302" autoAdjust="0"/>
  </p:normalViewPr>
  <p:slideViewPr>
    <p:cSldViewPr snapToGrid="0" snapToObjects="1">
      <p:cViewPr varScale="1">
        <p:scale>
          <a:sx n="103" d="100"/>
          <a:sy n="103" d="100"/>
        </p:scale>
        <p:origin x="18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2" y="0"/>
            <a:ext cx="2945659" cy="496412"/>
          </a:xfrm>
          <a:prstGeom prst="rect">
            <a:avLst/>
          </a:prstGeom>
        </p:spPr>
        <p:txBody>
          <a:bodyPr vert="horz" lIns="91440" tIns="45720" rIns="91440" bIns="45720" rtlCol="0"/>
          <a:lstStyle>
            <a:lvl1pPr algn="l">
              <a:defRPr sz="1200"/>
            </a:lvl1pPr>
          </a:lstStyle>
          <a:p>
            <a:endParaRPr lang="en-US" dirty="0"/>
          </a:p>
        </p:txBody>
      </p:sp>
      <p:sp>
        <p:nvSpPr>
          <p:cNvPr id="3" name="Datuma vietturis 2"/>
          <p:cNvSpPr>
            <a:spLocks noGrp="1"/>
          </p:cNvSpPr>
          <p:nvPr>
            <p:ph type="dt" sz="quarter" idx="1"/>
          </p:nvPr>
        </p:nvSpPr>
        <p:spPr>
          <a:xfrm>
            <a:off x="3850446" y="0"/>
            <a:ext cx="2945659" cy="496412"/>
          </a:xfrm>
          <a:prstGeom prst="rect">
            <a:avLst/>
          </a:prstGeom>
        </p:spPr>
        <p:txBody>
          <a:bodyPr vert="horz" lIns="91440" tIns="45720" rIns="91440" bIns="45720" rtlCol="0"/>
          <a:lstStyle>
            <a:lvl1pPr algn="r">
              <a:defRPr sz="1200"/>
            </a:lvl1pPr>
          </a:lstStyle>
          <a:p>
            <a:fld id="{FB32B24F-1177-4075-9044-8CF59978CE83}" type="datetimeFigureOut">
              <a:rPr lang="en-US" smtClean="0"/>
              <a:pPr/>
              <a:t>1/25/2024</a:t>
            </a:fld>
            <a:endParaRPr lang="en-US" dirty="0"/>
          </a:p>
        </p:txBody>
      </p:sp>
      <p:sp>
        <p:nvSpPr>
          <p:cNvPr id="4" name="Kājenes vietturis 3"/>
          <p:cNvSpPr>
            <a:spLocks noGrp="1"/>
          </p:cNvSpPr>
          <p:nvPr>
            <p:ph type="ftr" sz="quarter" idx="2"/>
          </p:nvPr>
        </p:nvSpPr>
        <p:spPr>
          <a:xfrm>
            <a:off x="2" y="9430091"/>
            <a:ext cx="2945659" cy="496412"/>
          </a:xfrm>
          <a:prstGeom prst="rect">
            <a:avLst/>
          </a:prstGeom>
        </p:spPr>
        <p:txBody>
          <a:bodyPr vert="horz" lIns="91440" tIns="45720" rIns="91440" bIns="45720" rtlCol="0" anchor="b"/>
          <a:lstStyle>
            <a:lvl1pPr algn="l">
              <a:defRPr sz="1200"/>
            </a:lvl1pPr>
          </a:lstStyle>
          <a:p>
            <a:endParaRPr lang="en-US" dirty="0"/>
          </a:p>
        </p:txBody>
      </p:sp>
      <p:sp>
        <p:nvSpPr>
          <p:cNvPr id="5" name="Slaida numura vietturis 4"/>
          <p:cNvSpPr>
            <a:spLocks noGrp="1"/>
          </p:cNvSpPr>
          <p:nvPr>
            <p:ph type="sldNum" sz="quarter" idx="3"/>
          </p:nvPr>
        </p:nvSpPr>
        <p:spPr>
          <a:xfrm>
            <a:off x="3850446" y="9430091"/>
            <a:ext cx="2945659" cy="496412"/>
          </a:xfrm>
          <a:prstGeom prst="rect">
            <a:avLst/>
          </a:prstGeom>
        </p:spPr>
        <p:txBody>
          <a:bodyPr vert="horz" lIns="91440" tIns="45720" rIns="91440" bIns="45720" rtlCol="0" anchor="b"/>
          <a:lstStyle>
            <a:lvl1pPr algn="r">
              <a:defRPr sz="1200"/>
            </a:lvl1pPr>
          </a:lstStyle>
          <a:p>
            <a:fld id="{DFBE99E9-0B7F-4987-B2A9-2B48DB0CDA5A}" type="slidenum">
              <a:rPr lang="en-US" smtClean="0"/>
              <a:pPr/>
              <a:t>‹#›</a:t>
            </a:fld>
            <a:endParaRPr lang="en-US" dirty="0"/>
          </a:p>
        </p:txBody>
      </p:sp>
    </p:spTree>
    <p:extLst>
      <p:ext uri="{BB962C8B-B14F-4D97-AF65-F5344CB8AC3E}">
        <p14:creationId xmlns:p14="http://schemas.microsoft.com/office/powerpoint/2010/main" val="368596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dirty="0"/>
          </a:p>
        </p:txBody>
      </p:sp>
      <p:sp>
        <p:nvSpPr>
          <p:cNvPr id="3" name="Date Placeholder 2"/>
          <p:cNvSpPr>
            <a:spLocks noGrp="1"/>
          </p:cNvSpPr>
          <p:nvPr>
            <p:ph type="dt" idx="1"/>
          </p:nvPr>
        </p:nvSpPr>
        <p:spPr>
          <a:xfrm>
            <a:off x="3850446" y="0"/>
            <a:ext cx="2945659" cy="496412"/>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413579D0-169C-4898-A117-F12695808FC8}" type="datetimeFigureOut">
              <a:rPr lang="lv-LV"/>
              <a:pPr>
                <a:defRPr/>
              </a:pPr>
              <a:t>25.01.2024</a:t>
            </a:fld>
            <a:endParaRPr lang="lv-LV"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lv-LV"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2" y="9430091"/>
            <a:ext cx="2945659" cy="49641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dirty="0"/>
          </a:p>
        </p:txBody>
      </p:sp>
      <p:sp>
        <p:nvSpPr>
          <p:cNvPr id="7" name="Slide Number Placeholder 6"/>
          <p:cNvSpPr>
            <a:spLocks noGrp="1"/>
          </p:cNvSpPr>
          <p:nvPr>
            <p:ph type="sldNum" sz="quarter" idx="5"/>
          </p:nvPr>
        </p:nvSpPr>
        <p:spPr>
          <a:xfrm>
            <a:off x="3850446" y="9430091"/>
            <a:ext cx="2945659" cy="4964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75B6170-80DC-45AA-A9CD-EC92DEB9EBF6}" type="slidenum">
              <a:rPr lang="lv-LV" altLang="en-US"/>
              <a:pPr/>
              <a:t>‹#›</a:t>
            </a:fld>
            <a:endParaRPr lang="lv-LV" altLang="en-US" dirty="0"/>
          </a:p>
        </p:txBody>
      </p:sp>
    </p:spTree>
    <p:extLst>
      <p:ext uri="{BB962C8B-B14F-4D97-AF65-F5344CB8AC3E}">
        <p14:creationId xmlns:p14="http://schemas.microsoft.com/office/powerpoint/2010/main" val="2910356387"/>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5B6170-80DC-45AA-A9CD-EC92DEB9EBF6}" type="slidenum">
              <a:rPr lang="lv-LV" altLang="en-US" smtClean="0"/>
              <a:pPr/>
              <a:t>1</a:t>
            </a:fld>
            <a:endParaRPr lang="lv-LV" altLang="en-US" dirty="0"/>
          </a:p>
        </p:txBody>
      </p:sp>
    </p:spTree>
    <p:extLst>
      <p:ext uri="{BB962C8B-B14F-4D97-AF65-F5344CB8AC3E}">
        <p14:creationId xmlns:p14="http://schemas.microsoft.com/office/powerpoint/2010/main" val="40338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5B6170-80DC-45AA-A9CD-EC92DEB9EBF6}"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lv-LV"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96413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8835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F757B116-C236-4B1A-A29F-6EC446939148}" type="slidenum">
              <a:rPr lang="en-US" altLang="en-US"/>
              <a:pPr/>
              <a:t>‹#›</a:t>
            </a:fld>
            <a:endParaRPr lang="en-US" altLang="en-US" dirty="0"/>
          </a:p>
        </p:txBody>
      </p:sp>
    </p:spTree>
    <p:extLst>
      <p:ext uri="{BB962C8B-B14F-4D97-AF65-F5344CB8AC3E}">
        <p14:creationId xmlns:p14="http://schemas.microsoft.com/office/powerpoint/2010/main" val="199210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A5D73BE-0AD0-481A-BCFB-E6B2350762C0}" type="slidenum">
              <a:rPr lang="en-US" altLang="en-US"/>
              <a:pPr/>
              <a:t>‹#›</a:t>
            </a:fld>
            <a:endParaRPr lang="en-US" altLang="en-US" dirty="0"/>
          </a:p>
        </p:txBody>
      </p:sp>
    </p:spTree>
    <p:extLst>
      <p:ext uri="{BB962C8B-B14F-4D97-AF65-F5344CB8AC3E}">
        <p14:creationId xmlns:p14="http://schemas.microsoft.com/office/powerpoint/2010/main" val="26961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471DA70-A33F-4D8A-A930-E559D2F22D98}" type="slidenum">
              <a:rPr lang="en-US" altLang="en-US"/>
              <a:pPr/>
              <a:t>‹#›</a:t>
            </a:fld>
            <a:endParaRPr lang="en-US" altLang="en-US" dirty="0"/>
          </a:p>
        </p:txBody>
      </p:sp>
    </p:spTree>
    <p:extLst>
      <p:ext uri="{BB962C8B-B14F-4D97-AF65-F5344CB8AC3E}">
        <p14:creationId xmlns:p14="http://schemas.microsoft.com/office/powerpoint/2010/main" val="12674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C3DCC78A-4830-4AE1-84B3-9DC1F7533969}" type="slidenum">
              <a:rPr lang="en-US" altLang="en-US"/>
              <a:pPr/>
              <a:t>‹#›</a:t>
            </a:fld>
            <a:endParaRPr lang="en-US" altLang="en-US" dirty="0"/>
          </a:p>
        </p:txBody>
      </p:sp>
    </p:spTree>
    <p:extLst>
      <p:ext uri="{BB962C8B-B14F-4D97-AF65-F5344CB8AC3E}">
        <p14:creationId xmlns:p14="http://schemas.microsoft.com/office/powerpoint/2010/main" val="336795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33E01878-8258-4C2A-BB3E-218C12CD73F4}" type="slidenum">
              <a:rPr lang="en-US" altLang="en-US"/>
              <a:pPr/>
              <a:t>‹#›</a:t>
            </a:fld>
            <a:endParaRPr lang="en-US" altLang="en-US" dirty="0"/>
          </a:p>
        </p:txBody>
      </p:sp>
    </p:spTree>
    <p:extLst>
      <p:ext uri="{BB962C8B-B14F-4D97-AF65-F5344CB8AC3E}">
        <p14:creationId xmlns:p14="http://schemas.microsoft.com/office/powerpoint/2010/main" val="205217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409CEAE-C0B0-4A7A-869B-5A2EFAFA1665}" type="slidenum">
              <a:rPr lang="en-US" altLang="en-US"/>
              <a:pPr/>
              <a:t>‹#›</a:t>
            </a:fld>
            <a:endParaRPr lang="en-US" altLang="en-US" dirty="0"/>
          </a:p>
        </p:txBody>
      </p:sp>
    </p:spTree>
    <p:extLst>
      <p:ext uri="{BB962C8B-B14F-4D97-AF65-F5344CB8AC3E}">
        <p14:creationId xmlns:p14="http://schemas.microsoft.com/office/powerpoint/2010/main" val="143412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88DE374-5F27-4970-B704-F553266122A9}" type="slidenum">
              <a:rPr lang="en-US" altLang="en-US"/>
              <a:pPr/>
              <a:t>‹#›</a:t>
            </a:fld>
            <a:endParaRPr lang="en-US" altLang="en-US" dirty="0"/>
          </a:p>
        </p:txBody>
      </p:sp>
    </p:spTree>
    <p:extLst>
      <p:ext uri="{BB962C8B-B14F-4D97-AF65-F5344CB8AC3E}">
        <p14:creationId xmlns:p14="http://schemas.microsoft.com/office/powerpoint/2010/main" val="267618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3455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807C2EE-50A7-401C-A143-865F084EF5A0}" type="datetime1">
              <a:rPr lang="en-US"/>
              <a:pPr>
                <a:defRPr/>
              </a:pPr>
              <a:t>1/25/2024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5153D50D-E08B-4760-90B1-0E2B30BA47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mnvd.gov.lv/lv/veza-savlaicigas-atklasanas-programma-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vmnvd.gov.lv/lv/veza-savlaicigas-atklasanas-programm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51200" y="3348990"/>
            <a:ext cx="7407000" cy="2757520"/>
          </a:xfrm>
        </p:spPr>
        <p:txBody>
          <a:bodyPr>
            <a:noAutofit/>
          </a:bodyPr>
          <a:lstStyle/>
          <a:p>
            <a:r>
              <a:rPr lang="lv-LV" sz="2800" dirty="0">
                <a:solidFill>
                  <a:schemeClr val="accent6">
                    <a:lumMod val="75000"/>
                  </a:schemeClr>
                </a:solidFill>
                <a:effectLst/>
                <a:latin typeface="Times New Roman" panose="02020603050405020304" pitchFamily="18" charset="0"/>
                <a:ea typeface="Times New Roman" panose="02020603050405020304" pitchFamily="18" charset="0"/>
              </a:rPr>
              <a:t>Vadības informācijas sistēmas Organizētā vēža skrīninga moduļa lietošanas instrukcija ģimenes ārstiem</a:t>
            </a:r>
            <a:br>
              <a:rPr lang="lv-LV" sz="2800" dirty="0">
                <a:solidFill>
                  <a:schemeClr val="accent6">
                    <a:lumMod val="75000"/>
                  </a:schemeClr>
                </a:solidFill>
                <a:effectLst/>
                <a:latin typeface="Times New Roman" panose="02020603050405020304" pitchFamily="18" charset="0"/>
                <a:ea typeface="Times New Roman" panose="02020603050405020304" pitchFamily="18" charset="0"/>
              </a:rPr>
            </a:br>
            <a:br>
              <a:rPr lang="lv-LV" sz="2800" dirty="0">
                <a:solidFill>
                  <a:schemeClr val="accent6">
                    <a:lumMod val="75000"/>
                  </a:schemeClr>
                </a:solidFill>
                <a:effectLst/>
                <a:latin typeface="Times New Roman" panose="02020603050405020304" pitchFamily="18" charset="0"/>
                <a:ea typeface="Times New Roman" panose="02020603050405020304" pitchFamily="18" charset="0"/>
              </a:rPr>
            </a:br>
            <a:r>
              <a:rPr lang="lv-LV" altLang="en-US" sz="2000" b="0" dirty="0">
                <a:latin typeface="Times New Roman" panose="02020603050405020304" pitchFamily="18" charset="0"/>
                <a:ea typeface="Verdana" charset="0"/>
                <a:cs typeface="Times New Roman" panose="02020603050405020304" pitchFamily="18" charset="0"/>
              </a:rPr>
              <a:t>Nacionālais veselības dienests</a:t>
            </a:r>
            <a:endParaRPr lang="lv-LV" sz="2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363" name="Text Placeholder 3"/>
          <p:cNvSpPr>
            <a:spLocks noGrp="1"/>
          </p:cNvSpPr>
          <p:nvPr>
            <p:ph type="body" sz="quarter" idx="11"/>
          </p:nvPr>
        </p:nvSpPr>
        <p:spPr>
          <a:xfrm>
            <a:off x="685800" y="5237163"/>
            <a:ext cx="7772400" cy="1392237"/>
          </a:xfrm>
        </p:spPr>
        <p:txBody>
          <a:bodyPr/>
          <a:lstStyle/>
          <a:p>
            <a:endParaRPr lang="lv-LV" altLang="en-US" dirty="0">
              <a:ea typeface="ヒラギノ角ゴ Pro W3" pitchFamily="125" charset="-128"/>
            </a:endParaRPr>
          </a:p>
          <a:p>
            <a:endParaRPr lang="lv-LV" altLang="en-US" dirty="0">
              <a:ea typeface="ヒラギノ角ゴ Pro W3" pitchFamily="125"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a:xfrm>
            <a:off x="8534400" y="6324600"/>
            <a:ext cx="419712" cy="304800"/>
          </a:xfrm>
        </p:spPr>
        <p:txBody>
          <a:bodyPr/>
          <a:lstStyle/>
          <a:p>
            <a:fld id="{F757B116-C236-4B1A-A29F-6EC446939148}" type="slidenum">
              <a:rPr lang="en-US" altLang="en-US" smtClean="0"/>
              <a:pPr/>
              <a:t>10</a:t>
            </a:fld>
            <a:endParaRPr lang="en-US" altLang="en-US" dirty="0"/>
          </a:p>
        </p:txBody>
      </p:sp>
      <p:pic>
        <p:nvPicPr>
          <p:cNvPr id="8" name="Picture 7">
            <a:extLst>
              <a:ext uri="{FF2B5EF4-FFF2-40B4-BE49-F238E27FC236}">
                <a16:creationId xmlns:a16="http://schemas.microsoft.com/office/drawing/2014/main" id="{158D10B3-F4BB-4272-FCE7-82EE2CF2244D}"/>
              </a:ext>
            </a:extLst>
          </p:cNvPr>
          <p:cNvPicPr>
            <a:picLocks noChangeAspect="1"/>
          </p:cNvPicPr>
          <p:nvPr/>
        </p:nvPicPr>
        <p:blipFill>
          <a:blip r:embed="rId2"/>
          <a:stretch>
            <a:fillRect/>
          </a:stretch>
        </p:blipFill>
        <p:spPr>
          <a:xfrm>
            <a:off x="1912775" y="856305"/>
            <a:ext cx="6018061" cy="4734092"/>
          </a:xfrm>
          <a:prstGeom prst="rect">
            <a:avLst/>
          </a:prstGeom>
        </p:spPr>
      </p:pic>
      <p:sp>
        <p:nvSpPr>
          <p:cNvPr id="9" name="TextBox 8">
            <a:extLst>
              <a:ext uri="{FF2B5EF4-FFF2-40B4-BE49-F238E27FC236}">
                <a16:creationId xmlns:a16="http://schemas.microsoft.com/office/drawing/2014/main" id="{413F5A55-BA6D-E97E-4F28-42783520E64E}"/>
              </a:ext>
            </a:extLst>
          </p:cNvPr>
          <p:cNvSpPr txBox="1"/>
          <p:nvPr/>
        </p:nvSpPr>
        <p:spPr>
          <a:xfrm>
            <a:off x="189888" y="5898700"/>
            <a:ext cx="8344512" cy="523220"/>
          </a:xfrm>
          <a:prstGeom prst="rect">
            <a:avLst/>
          </a:prstGeom>
          <a:noFill/>
        </p:spPr>
        <p:txBody>
          <a:bodyPr wrap="square"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K - </a:t>
            </a:r>
            <a:r>
              <a:rPr lang="lv-LV" sz="1400" b="1" dirty="0">
                <a:latin typeface="Calibri" panose="020F0502020204030204" pitchFamily="34" charset="0"/>
                <a:ea typeface="Calibri" panose="020F0502020204030204" pitchFamily="34" charset="0"/>
                <a:cs typeface="Calibri" panose="020F0502020204030204" pitchFamily="34" charset="0"/>
              </a:rPr>
              <a:t>Krūts vēža skrīnings</a:t>
            </a:r>
            <a:r>
              <a:rPr lang="lv-LV" sz="1400" dirty="0">
                <a:latin typeface="Calibri" panose="020F0502020204030204" pitchFamily="34" charset="0"/>
                <a:ea typeface="Calibri" panose="020F0502020204030204" pitchFamily="34" charset="0"/>
                <a:cs typeface="Calibri" panose="020F0502020204030204" pitchFamily="34" charset="0"/>
              </a:rPr>
              <a:t>, programma atlasīs visus, pie attiecīgā ģimenes ārsta reģistrēto pacientu, izveidotos skrīninga gadījumus</a:t>
            </a:r>
          </a:p>
        </p:txBody>
      </p:sp>
      <p:sp>
        <p:nvSpPr>
          <p:cNvPr id="10" name="Title 1">
            <a:extLst>
              <a:ext uri="{FF2B5EF4-FFF2-40B4-BE49-F238E27FC236}">
                <a16:creationId xmlns:a16="http://schemas.microsoft.com/office/drawing/2014/main" id="{D410A190-DB0A-2364-73A1-644F466E3A5B}"/>
              </a:ext>
            </a:extLst>
          </p:cNvPr>
          <p:cNvSpPr>
            <a:spLocks noGrp="1"/>
          </p:cNvSpPr>
          <p:nvPr>
            <p:ph type="title"/>
          </p:nvPr>
        </p:nvSpPr>
        <p:spPr>
          <a:xfrm>
            <a:off x="2590800" y="438908"/>
            <a:ext cx="5340036" cy="978733"/>
          </a:xfrm>
        </p:spPr>
        <p:txBody>
          <a:bodyPr>
            <a:noAutofit/>
          </a:bodyPr>
          <a:lstStyle/>
          <a:p>
            <a:r>
              <a:rPr lang="lv-LV" sz="2000" dirty="0">
                <a:latin typeface="Calibri" panose="020F0502020204030204" pitchFamily="34" charset="0"/>
                <a:ea typeface="Calibri" panose="020F0502020204030204" pitchFamily="34" charset="0"/>
                <a:cs typeface="Calibri" panose="020F0502020204030204" pitchFamily="34" charset="0"/>
              </a:rPr>
              <a:t>Krūts vēža skrīnings</a:t>
            </a:r>
            <a:endParaRPr lang="lv-LV" sz="2000" dirty="0"/>
          </a:p>
        </p:txBody>
      </p:sp>
    </p:spTree>
    <p:extLst>
      <p:ext uri="{BB962C8B-B14F-4D97-AF65-F5344CB8AC3E}">
        <p14:creationId xmlns:p14="http://schemas.microsoft.com/office/powerpoint/2010/main" val="44181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a:xfrm>
            <a:off x="8534400" y="6324600"/>
            <a:ext cx="419712" cy="304800"/>
          </a:xfrm>
        </p:spPr>
        <p:txBody>
          <a:bodyPr/>
          <a:lstStyle/>
          <a:p>
            <a:fld id="{F757B116-C236-4B1A-A29F-6EC446939148}" type="slidenum">
              <a:rPr lang="en-US" altLang="en-US" smtClean="0"/>
              <a:pPr/>
              <a:t>11</a:t>
            </a:fld>
            <a:endParaRPr lang="en-US" altLang="en-US" dirty="0"/>
          </a:p>
        </p:txBody>
      </p:sp>
      <p:sp>
        <p:nvSpPr>
          <p:cNvPr id="3" name="Title 2">
            <a:extLst>
              <a:ext uri="{FF2B5EF4-FFF2-40B4-BE49-F238E27FC236}">
                <a16:creationId xmlns:a16="http://schemas.microsoft.com/office/drawing/2014/main" id="{224DBD9B-64D7-73D4-E815-A7440039F9FB}"/>
              </a:ext>
            </a:extLst>
          </p:cNvPr>
          <p:cNvSpPr>
            <a:spLocks noGrp="1"/>
          </p:cNvSpPr>
          <p:nvPr>
            <p:ph type="title"/>
          </p:nvPr>
        </p:nvSpPr>
        <p:spPr/>
        <p:txBody>
          <a:bodyPr/>
          <a:lstStyle/>
          <a:p>
            <a:endParaRPr lang="lv-LV" dirty="0"/>
          </a:p>
        </p:txBody>
      </p:sp>
      <p:pic>
        <p:nvPicPr>
          <p:cNvPr id="5" name="Picture 4">
            <a:extLst>
              <a:ext uri="{FF2B5EF4-FFF2-40B4-BE49-F238E27FC236}">
                <a16:creationId xmlns:a16="http://schemas.microsoft.com/office/drawing/2014/main" id="{05DA7543-E0DF-F0F7-5B59-9731313C96D0}"/>
              </a:ext>
            </a:extLst>
          </p:cNvPr>
          <p:cNvPicPr>
            <a:picLocks noChangeAspect="1"/>
          </p:cNvPicPr>
          <p:nvPr/>
        </p:nvPicPr>
        <p:blipFill>
          <a:blip r:embed="rId2"/>
          <a:stretch>
            <a:fillRect/>
          </a:stretch>
        </p:blipFill>
        <p:spPr>
          <a:xfrm>
            <a:off x="0" y="381000"/>
            <a:ext cx="9144000" cy="4184421"/>
          </a:xfrm>
          <a:prstGeom prst="rect">
            <a:avLst/>
          </a:prstGeom>
        </p:spPr>
      </p:pic>
      <p:sp>
        <p:nvSpPr>
          <p:cNvPr id="7" name="TextBox 6">
            <a:extLst>
              <a:ext uri="{FF2B5EF4-FFF2-40B4-BE49-F238E27FC236}">
                <a16:creationId xmlns:a16="http://schemas.microsoft.com/office/drawing/2014/main" id="{7DF47B9F-FA70-FCDB-5A35-1D81B7EF0269}"/>
              </a:ext>
            </a:extLst>
          </p:cNvPr>
          <p:cNvSpPr txBox="1"/>
          <p:nvPr/>
        </p:nvSpPr>
        <p:spPr>
          <a:xfrm>
            <a:off x="189888" y="5898700"/>
            <a:ext cx="8344512" cy="523220"/>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Ja </a:t>
            </a:r>
            <a:r>
              <a:rPr lang="lv-LV" sz="1400" dirty="0">
                <a:latin typeface="Calibri" panose="020F0502020204030204" pitchFamily="34" charset="0"/>
                <a:ea typeface="Calibri" panose="020F0502020204030204" pitchFamily="34" charset="0"/>
                <a:cs typeface="Calibri" panose="020F0502020204030204" pitchFamily="34" charset="0"/>
              </a:rPr>
              <a:t>skrīninga gadījums būs izslēgts, pie atlasītā skrīninga gadījuma parādīsies izslēgšanas iemesls un datums, kad skrīninga gadījums ir izslēgts no programmas.</a:t>
            </a:r>
          </a:p>
        </p:txBody>
      </p:sp>
    </p:spTree>
    <p:extLst>
      <p:ext uri="{BB962C8B-B14F-4D97-AF65-F5344CB8AC3E}">
        <p14:creationId xmlns:p14="http://schemas.microsoft.com/office/powerpoint/2010/main" val="338469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a:xfrm>
            <a:off x="8534400" y="6324600"/>
            <a:ext cx="419712" cy="304800"/>
          </a:xfrm>
        </p:spPr>
        <p:txBody>
          <a:bodyPr/>
          <a:lstStyle/>
          <a:p>
            <a:fld id="{F757B116-C236-4B1A-A29F-6EC446939148}" type="slidenum">
              <a:rPr lang="lv-LV" altLang="en-US" smtClean="0"/>
              <a:pPr/>
              <a:t>12</a:t>
            </a:fld>
            <a:endParaRPr lang="lv-LV" altLang="en-US" dirty="0"/>
          </a:p>
        </p:txBody>
      </p:sp>
      <p:pic>
        <p:nvPicPr>
          <p:cNvPr id="5" name="Picture 4">
            <a:extLst>
              <a:ext uri="{FF2B5EF4-FFF2-40B4-BE49-F238E27FC236}">
                <a16:creationId xmlns:a16="http://schemas.microsoft.com/office/drawing/2014/main" id="{2C24E096-E359-E7B5-7054-B08FE7FB3FAE}"/>
              </a:ext>
            </a:extLst>
          </p:cNvPr>
          <p:cNvPicPr>
            <a:picLocks noChangeAspect="1"/>
          </p:cNvPicPr>
          <p:nvPr/>
        </p:nvPicPr>
        <p:blipFill>
          <a:blip r:embed="rId2"/>
          <a:stretch>
            <a:fillRect/>
          </a:stretch>
        </p:blipFill>
        <p:spPr>
          <a:xfrm>
            <a:off x="501057" y="432445"/>
            <a:ext cx="6630325" cy="5134692"/>
          </a:xfrm>
          <a:prstGeom prst="rect">
            <a:avLst/>
          </a:prstGeom>
        </p:spPr>
      </p:pic>
      <p:sp>
        <p:nvSpPr>
          <p:cNvPr id="7" name="TextBox 6">
            <a:extLst>
              <a:ext uri="{FF2B5EF4-FFF2-40B4-BE49-F238E27FC236}">
                <a16:creationId xmlns:a16="http://schemas.microsoft.com/office/drawing/2014/main" id="{88E513AE-92D4-26EA-FF7F-DB41BEC745E6}"/>
              </a:ext>
            </a:extLst>
          </p:cNvPr>
          <p:cNvSpPr txBox="1"/>
          <p:nvPr/>
        </p:nvSpPr>
        <p:spPr>
          <a:xfrm>
            <a:off x="189888" y="5898700"/>
            <a:ext cx="8344512" cy="523220"/>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rPr>
              <a:t>Lai atrastu vai konkrētai personai ir izveidota uzaicinājuma vēstule –</a:t>
            </a:r>
            <a:r>
              <a:rPr lang="en-US" sz="1400" dirty="0">
                <a:latin typeface="Calibri" panose="020F0502020204030204" pitchFamily="34" charset="0"/>
                <a:ea typeface="Calibri" panose="020F0502020204030204" pitchFamily="34" charset="0"/>
                <a:cs typeface="Calibri" panose="020F0502020204030204" pitchFamily="34" charset="0"/>
              </a:rPr>
              <a:t> </a:t>
            </a:r>
            <a:r>
              <a:rPr lang="lv-LV" sz="1400" dirty="0">
                <a:latin typeface="Calibri" panose="020F0502020204030204" pitchFamily="34" charset="0"/>
                <a:ea typeface="Calibri" panose="020F0502020204030204" pitchFamily="34" charset="0"/>
                <a:cs typeface="Calibri" panose="020F0502020204030204" pitchFamily="34" charset="0"/>
              </a:rPr>
              <a:t>atlasot logā „Personas kods” ievada pacienta personas kodu</a:t>
            </a:r>
            <a:r>
              <a:rPr lang="en-US" sz="1400" dirty="0">
                <a:latin typeface="Calibri" panose="020F0502020204030204" pitchFamily="34" charset="0"/>
                <a:ea typeface="Calibri" panose="020F0502020204030204" pitchFamily="34" charset="0"/>
                <a:cs typeface="Calibri" panose="020F0502020204030204" pitchFamily="34" charset="0"/>
              </a:rPr>
              <a:t> </a:t>
            </a:r>
            <a:r>
              <a:rPr lang="lv-LV" sz="1400" dirty="0">
                <a:latin typeface="Calibri" panose="020F0502020204030204" pitchFamily="34" charset="0"/>
                <a:ea typeface="Calibri" panose="020F0502020204030204" pitchFamily="34" charset="0"/>
                <a:cs typeface="Calibri" panose="020F0502020204030204" pitchFamily="34" charset="0"/>
              </a:rPr>
              <a:t>ar “-”</a:t>
            </a:r>
            <a:r>
              <a:rPr lang="en-US" sz="1400" dirty="0">
                <a:latin typeface="Calibri" panose="020F0502020204030204" pitchFamily="34" charset="0"/>
                <a:ea typeface="Calibri" panose="020F0502020204030204" pitchFamily="34" charset="0"/>
                <a:cs typeface="Calibri" panose="020F0502020204030204" pitchFamily="34" charset="0"/>
              </a:rPr>
              <a:t> .</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99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a:xfrm>
            <a:off x="8481332" y="6324600"/>
            <a:ext cx="357868" cy="304800"/>
          </a:xfrm>
        </p:spPr>
        <p:txBody>
          <a:bodyPr/>
          <a:lstStyle/>
          <a:p>
            <a:fld id="{F757B116-C236-4B1A-A29F-6EC446939148}" type="slidenum">
              <a:rPr lang="en-US" altLang="en-US" smtClean="0"/>
              <a:pPr/>
              <a:t>13</a:t>
            </a:fld>
            <a:endParaRPr lang="en-US" altLang="en-US" dirty="0"/>
          </a:p>
        </p:txBody>
      </p:sp>
      <p:sp>
        <p:nvSpPr>
          <p:cNvPr id="7" name="TextBox 6">
            <a:extLst>
              <a:ext uri="{FF2B5EF4-FFF2-40B4-BE49-F238E27FC236}">
                <a16:creationId xmlns:a16="http://schemas.microsoft.com/office/drawing/2014/main" id="{E640E09F-590A-CE26-6CC8-667640E07EFA}"/>
              </a:ext>
            </a:extLst>
          </p:cNvPr>
          <p:cNvSpPr txBox="1"/>
          <p:nvPr/>
        </p:nvSpPr>
        <p:spPr>
          <a:xfrm>
            <a:off x="199038" y="3583474"/>
            <a:ext cx="8344512" cy="307777"/>
          </a:xfrm>
          <a:prstGeom prst="rect">
            <a:avLst/>
          </a:prstGeom>
          <a:noFill/>
        </p:spPr>
        <p:txBody>
          <a:bodyPr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bet, ja</a:t>
            </a:r>
            <a:r>
              <a:rPr lang="lv-LV" sz="1400" dirty="0">
                <a:latin typeface="Calibri" panose="020F0502020204030204" pitchFamily="34" charset="0"/>
                <a:ea typeface="Calibri" panose="020F0502020204030204" pitchFamily="34" charset="0"/>
                <a:cs typeface="Calibri" panose="020F0502020204030204" pitchFamily="34" charset="0"/>
              </a:rPr>
              <a:t> uzaicinājuma vēstule nebūs nosūtīta, tad neviens gadījums netiks uzrādīts</a:t>
            </a:r>
            <a:r>
              <a:rPr lang="en-US" sz="1400" dirty="0">
                <a:latin typeface="Calibri" panose="020F0502020204030204" pitchFamily="34" charset="0"/>
                <a:ea typeface="Calibri" panose="020F0502020204030204" pitchFamily="34" charset="0"/>
                <a:cs typeface="Calibri" panose="020F0502020204030204" pitchFamily="34" charset="0"/>
              </a:rPr>
              <a:t>.</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DCFAC75-4232-A632-8AD3-7D03D58D77A5}"/>
              </a:ext>
            </a:extLst>
          </p:cNvPr>
          <p:cNvPicPr>
            <a:picLocks noChangeAspect="1"/>
          </p:cNvPicPr>
          <p:nvPr/>
        </p:nvPicPr>
        <p:blipFill>
          <a:blip r:embed="rId2"/>
          <a:stretch>
            <a:fillRect/>
          </a:stretch>
        </p:blipFill>
        <p:spPr>
          <a:xfrm>
            <a:off x="261257" y="1510782"/>
            <a:ext cx="8220075" cy="1447800"/>
          </a:xfrm>
          <a:prstGeom prst="rect">
            <a:avLst/>
          </a:prstGeom>
        </p:spPr>
      </p:pic>
      <p:pic>
        <p:nvPicPr>
          <p:cNvPr id="11" name="Picture 10">
            <a:extLst>
              <a:ext uri="{FF2B5EF4-FFF2-40B4-BE49-F238E27FC236}">
                <a16:creationId xmlns:a16="http://schemas.microsoft.com/office/drawing/2014/main" id="{23EF0A33-095D-0AB1-4CB1-205F5FFCA299}"/>
              </a:ext>
            </a:extLst>
          </p:cNvPr>
          <p:cNvPicPr>
            <a:picLocks noChangeAspect="1"/>
          </p:cNvPicPr>
          <p:nvPr/>
        </p:nvPicPr>
        <p:blipFill>
          <a:blip r:embed="rId3"/>
          <a:stretch>
            <a:fillRect/>
          </a:stretch>
        </p:blipFill>
        <p:spPr>
          <a:xfrm>
            <a:off x="285750" y="4117325"/>
            <a:ext cx="8858250" cy="1981200"/>
          </a:xfrm>
          <a:prstGeom prst="rect">
            <a:avLst/>
          </a:prstGeom>
        </p:spPr>
      </p:pic>
    </p:spTree>
    <p:extLst>
      <p:ext uri="{BB962C8B-B14F-4D97-AF65-F5344CB8AC3E}">
        <p14:creationId xmlns:p14="http://schemas.microsoft.com/office/powerpoint/2010/main" val="339675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B701-BAB0-51A1-322F-B7F9C3FD62B9}"/>
              </a:ext>
            </a:extLst>
          </p:cNvPr>
          <p:cNvSpPr>
            <a:spLocks noGrp="1"/>
          </p:cNvSpPr>
          <p:nvPr>
            <p:ph type="title"/>
          </p:nvPr>
        </p:nvSpPr>
        <p:spPr/>
        <p:txBody>
          <a:bodyPr/>
          <a:lstStyle/>
          <a:p>
            <a:r>
              <a:rPr lang="en-US" sz="2000" dirty="0" err="1"/>
              <a:t>informācija</a:t>
            </a:r>
            <a:endParaRPr lang="lv-LV" sz="2000" dirty="0"/>
          </a:p>
        </p:txBody>
      </p:sp>
      <p:sp>
        <p:nvSpPr>
          <p:cNvPr id="6" name="Slide Number Placeholder 5">
            <a:extLst>
              <a:ext uri="{FF2B5EF4-FFF2-40B4-BE49-F238E27FC236}">
                <a16:creationId xmlns:a16="http://schemas.microsoft.com/office/drawing/2014/main" id="{1CFDF0A7-9DE3-4827-CCDE-6018F286A8F3}"/>
              </a:ext>
            </a:extLst>
          </p:cNvPr>
          <p:cNvSpPr>
            <a:spLocks noGrp="1"/>
          </p:cNvSpPr>
          <p:nvPr>
            <p:ph type="sldNum" sz="quarter" idx="13"/>
          </p:nvPr>
        </p:nvSpPr>
        <p:spPr/>
        <p:txBody>
          <a:bodyPr/>
          <a:lstStyle/>
          <a:p>
            <a:fld id="{F757B116-C236-4B1A-A29F-6EC446939148}" type="slidenum">
              <a:rPr lang="en-US" altLang="en-US" smtClean="0"/>
              <a:pPr/>
              <a:t>14</a:t>
            </a:fld>
            <a:endParaRPr lang="en-US" altLang="en-US" dirty="0"/>
          </a:p>
        </p:txBody>
      </p:sp>
      <p:pic>
        <p:nvPicPr>
          <p:cNvPr id="11" name="Picture 10">
            <a:extLst>
              <a:ext uri="{FF2B5EF4-FFF2-40B4-BE49-F238E27FC236}">
                <a16:creationId xmlns:a16="http://schemas.microsoft.com/office/drawing/2014/main" id="{AE2DC115-110B-E8A4-3987-ECAA5ECE4883}"/>
              </a:ext>
            </a:extLst>
          </p:cNvPr>
          <p:cNvPicPr>
            <a:picLocks noChangeAspect="1"/>
          </p:cNvPicPr>
          <p:nvPr/>
        </p:nvPicPr>
        <p:blipFill>
          <a:blip r:embed="rId2"/>
          <a:stretch>
            <a:fillRect/>
          </a:stretch>
        </p:blipFill>
        <p:spPr>
          <a:xfrm>
            <a:off x="447869" y="1493616"/>
            <a:ext cx="7949682" cy="4899406"/>
          </a:xfrm>
          <a:prstGeom prst="rect">
            <a:avLst/>
          </a:prstGeom>
        </p:spPr>
      </p:pic>
      <p:sp>
        <p:nvSpPr>
          <p:cNvPr id="12" name="TextBox 11">
            <a:extLst>
              <a:ext uri="{FF2B5EF4-FFF2-40B4-BE49-F238E27FC236}">
                <a16:creationId xmlns:a16="http://schemas.microsoft.com/office/drawing/2014/main" id="{F88E41B0-FAA8-1696-4FE1-2F9D9EA1A2A3}"/>
              </a:ext>
            </a:extLst>
          </p:cNvPr>
          <p:cNvSpPr txBox="1"/>
          <p:nvPr/>
        </p:nvSpPr>
        <p:spPr>
          <a:xfrm>
            <a:off x="447869" y="6410131"/>
            <a:ext cx="7651102" cy="307777"/>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hlinkClick r:id="rId3"/>
              </a:rPr>
              <a:t>https://www.vmnvd.gov.lv/lv/veza-savlaicigas-atklasanas-programma-0</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213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B701-BAB0-51A1-322F-B7F9C3FD62B9}"/>
              </a:ext>
            </a:extLst>
          </p:cNvPr>
          <p:cNvSpPr>
            <a:spLocks noGrp="1"/>
          </p:cNvSpPr>
          <p:nvPr>
            <p:ph type="title"/>
          </p:nvPr>
        </p:nvSpPr>
        <p:spPr/>
        <p:txBody>
          <a:bodyPr/>
          <a:lstStyle/>
          <a:p>
            <a:r>
              <a:rPr lang="en-US" sz="2000" dirty="0" err="1"/>
              <a:t>informācija</a:t>
            </a:r>
            <a:endParaRPr lang="lv-LV" sz="2000" dirty="0"/>
          </a:p>
        </p:txBody>
      </p:sp>
      <p:sp>
        <p:nvSpPr>
          <p:cNvPr id="6" name="Slide Number Placeholder 5">
            <a:extLst>
              <a:ext uri="{FF2B5EF4-FFF2-40B4-BE49-F238E27FC236}">
                <a16:creationId xmlns:a16="http://schemas.microsoft.com/office/drawing/2014/main" id="{1CFDF0A7-9DE3-4827-CCDE-6018F286A8F3}"/>
              </a:ext>
            </a:extLst>
          </p:cNvPr>
          <p:cNvSpPr>
            <a:spLocks noGrp="1"/>
          </p:cNvSpPr>
          <p:nvPr>
            <p:ph type="sldNum" sz="quarter" idx="13"/>
          </p:nvPr>
        </p:nvSpPr>
        <p:spPr/>
        <p:txBody>
          <a:bodyPr/>
          <a:lstStyle/>
          <a:p>
            <a:fld id="{F757B116-C236-4B1A-A29F-6EC446939148}" type="slidenum">
              <a:rPr lang="en-US" altLang="en-US" smtClean="0"/>
              <a:pPr/>
              <a:t>15</a:t>
            </a:fld>
            <a:endParaRPr lang="en-US" altLang="en-US" dirty="0"/>
          </a:p>
        </p:txBody>
      </p:sp>
      <p:sp>
        <p:nvSpPr>
          <p:cNvPr id="12" name="TextBox 11">
            <a:extLst>
              <a:ext uri="{FF2B5EF4-FFF2-40B4-BE49-F238E27FC236}">
                <a16:creationId xmlns:a16="http://schemas.microsoft.com/office/drawing/2014/main" id="{F88E41B0-FAA8-1696-4FE1-2F9D9EA1A2A3}"/>
              </a:ext>
            </a:extLst>
          </p:cNvPr>
          <p:cNvSpPr txBox="1"/>
          <p:nvPr/>
        </p:nvSpPr>
        <p:spPr>
          <a:xfrm>
            <a:off x="447869" y="6410131"/>
            <a:ext cx="7651102" cy="307777"/>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hlinkClick r:id="rId2"/>
              </a:rPr>
              <a:t>https://www.vmnvd.gov.lv/lv/veza-savlaicigas-atklasanas-programma</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4B8489A-8142-41AC-8A26-272F1CC9C21D}"/>
              </a:ext>
            </a:extLst>
          </p:cNvPr>
          <p:cNvPicPr>
            <a:picLocks noChangeAspect="1"/>
          </p:cNvPicPr>
          <p:nvPr/>
        </p:nvPicPr>
        <p:blipFill>
          <a:blip r:embed="rId3"/>
          <a:stretch>
            <a:fillRect/>
          </a:stretch>
        </p:blipFill>
        <p:spPr>
          <a:xfrm>
            <a:off x="447871" y="1538945"/>
            <a:ext cx="7965340" cy="4909057"/>
          </a:xfrm>
          <a:prstGeom prst="rect">
            <a:avLst/>
          </a:prstGeom>
        </p:spPr>
      </p:pic>
    </p:spTree>
    <p:extLst>
      <p:ext uri="{BB962C8B-B14F-4D97-AF65-F5344CB8AC3E}">
        <p14:creationId xmlns:p14="http://schemas.microsoft.com/office/powerpoint/2010/main" val="52521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609600" y="3243263"/>
            <a:ext cx="7772400" cy="914400"/>
          </a:xfrm>
        </p:spPr>
        <p:txBody>
          <a:bodyPr/>
          <a:lstStyle/>
          <a:p>
            <a:pPr>
              <a:defRPr/>
            </a:pPr>
            <a:r>
              <a:rPr lang="lv-LV" altLang="lv-LV" sz="2400" b="1" dirty="0">
                <a:solidFill>
                  <a:schemeClr val="accent6">
                    <a:lumMod val="75000"/>
                  </a:schemeClr>
                </a:solidFill>
                <a:ea typeface="ヒラギノ角ゴ Pro W3" pitchFamily="125" charset="-128"/>
              </a:rPr>
              <a:t>Paldies par uzmanību!</a:t>
            </a:r>
            <a:endParaRPr lang="lv-LV" altLang="en-US" sz="2400" dirty="0">
              <a:solidFill>
                <a:schemeClr val="accent6">
                  <a:lumMod val="75000"/>
                </a:schemeClr>
              </a:solidFill>
            </a:endParaRPr>
          </a:p>
        </p:txBody>
      </p:sp>
      <p:sp>
        <p:nvSpPr>
          <p:cNvPr id="31747" name="Text Placeholder 2"/>
          <p:cNvSpPr>
            <a:spLocks noGrp="1"/>
          </p:cNvSpPr>
          <p:nvPr>
            <p:ph type="body" sz="quarter" idx="11"/>
          </p:nvPr>
        </p:nvSpPr>
        <p:spPr>
          <a:xfrm>
            <a:off x="685800" y="4749800"/>
            <a:ext cx="7772400" cy="1651000"/>
          </a:xfrm>
        </p:spPr>
        <p:txBody>
          <a:bodyPr>
            <a:normAutofit/>
          </a:bodyPr>
          <a:lstStyle/>
          <a:p>
            <a:r>
              <a:rPr lang="lv-LV" altLang="en-US" sz="1800" dirty="0">
                <a:latin typeface="Times New Roman" panose="02020603050405020304" pitchFamily="18" charset="0"/>
                <a:cs typeface="Times New Roman" panose="02020603050405020304" pitchFamily="18" charset="0"/>
              </a:rPr>
              <a:t>Mājaslapa: www.vmnvd.gov.lv</a:t>
            </a:r>
          </a:p>
          <a:p>
            <a:r>
              <a:rPr lang="lv-LV" altLang="en-US" sz="1800" dirty="0">
                <a:latin typeface="Times New Roman" panose="02020603050405020304" pitchFamily="18" charset="0"/>
                <a:cs typeface="Times New Roman" panose="02020603050405020304" pitchFamily="18" charset="0"/>
              </a:rPr>
              <a:t>Twitter: www.twitter.com/vmnvd.gov.lv</a:t>
            </a:r>
          </a:p>
          <a:p>
            <a:pPr>
              <a:lnSpc>
                <a:spcPct val="80000"/>
              </a:lnSpc>
            </a:pPr>
            <a:endParaRPr lang="lv-LV" altLang="en-US" sz="1800" dirty="0">
              <a:latin typeface="Times New Roman" panose="02020603050405020304" pitchFamily="18" charset="0"/>
              <a:cs typeface="Times New Roman" panose="02020603050405020304" pitchFamily="18" charset="0"/>
            </a:endParaRPr>
          </a:p>
          <a:p>
            <a:pPr>
              <a:lnSpc>
                <a:spcPct val="80000"/>
              </a:lnSpc>
            </a:pPr>
            <a:endParaRPr lang="lv-LV" altLang="en-US" sz="1300" dirty="0"/>
          </a:p>
        </p:txBody>
      </p:sp>
    </p:spTree>
    <p:extLst>
      <p:ext uri="{BB962C8B-B14F-4D97-AF65-F5344CB8AC3E}">
        <p14:creationId xmlns:p14="http://schemas.microsoft.com/office/powerpoint/2010/main" val="397781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p:txBody>
          <a:bodyPr/>
          <a:lstStyle/>
          <a:p>
            <a:fld id="{F757B116-C236-4B1A-A29F-6EC446939148}" type="slidenum">
              <a:rPr lang="en-US" altLang="en-US" smtClean="0"/>
              <a:pPr/>
              <a:t>2</a:t>
            </a:fld>
            <a:endParaRPr lang="en-US" altLang="en-US" dirty="0"/>
          </a:p>
        </p:txBody>
      </p:sp>
      <p:pic>
        <p:nvPicPr>
          <p:cNvPr id="10" name="Picture 9">
            <a:extLst>
              <a:ext uri="{FF2B5EF4-FFF2-40B4-BE49-F238E27FC236}">
                <a16:creationId xmlns:a16="http://schemas.microsoft.com/office/drawing/2014/main" id="{3B22A3D0-59E4-2BB8-9139-497E33F10644}"/>
              </a:ext>
            </a:extLst>
          </p:cNvPr>
          <p:cNvPicPr>
            <a:picLocks noChangeAspect="1"/>
          </p:cNvPicPr>
          <p:nvPr/>
        </p:nvPicPr>
        <p:blipFill>
          <a:blip r:embed="rId2"/>
          <a:stretch>
            <a:fillRect/>
          </a:stretch>
        </p:blipFill>
        <p:spPr>
          <a:xfrm>
            <a:off x="189888" y="1666629"/>
            <a:ext cx="8764223" cy="3524742"/>
          </a:xfrm>
          <a:prstGeom prst="rect">
            <a:avLst/>
          </a:prstGeom>
        </p:spPr>
      </p:pic>
      <p:sp>
        <p:nvSpPr>
          <p:cNvPr id="11" name="TextBox 10">
            <a:extLst>
              <a:ext uri="{FF2B5EF4-FFF2-40B4-BE49-F238E27FC236}">
                <a16:creationId xmlns:a16="http://schemas.microsoft.com/office/drawing/2014/main" id="{4F77C91F-58A5-5DD6-2D17-CEE68641D030}"/>
              </a:ext>
            </a:extLst>
          </p:cNvPr>
          <p:cNvSpPr txBox="1"/>
          <p:nvPr/>
        </p:nvSpPr>
        <p:spPr>
          <a:xfrm>
            <a:off x="189888" y="5271796"/>
            <a:ext cx="8344512" cy="523220"/>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rPr>
              <a:t>Lai atrastu informāciju par pacientiem, kuri reģistrēti pie ģimenes ārsta jāatver sadaļa „</a:t>
            </a:r>
            <a:r>
              <a:rPr lang="lv-LV" sz="1400" b="1" dirty="0">
                <a:latin typeface="Calibri" panose="020F0502020204030204" pitchFamily="34" charset="0"/>
                <a:ea typeface="Calibri" panose="020F0502020204030204" pitchFamily="34" charset="0"/>
                <a:cs typeface="Calibri" panose="020F0502020204030204" pitchFamily="34" charset="0"/>
              </a:rPr>
              <a:t>Skrīninga reģistrs</a:t>
            </a:r>
            <a:r>
              <a:rPr lang="lv-LV" sz="1400" dirty="0">
                <a:latin typeface="Calibri" panose="020F0502020204030204" pitchFamily="34" charset="0"/>
                <a:ea typeface="Calibri" panose="020F0502020204030204" pitchFamily="34" charset="0"/>
                <a:cs typeface="Calibri" panose="020F0502020204030204" pitchFamily="34" charset="0"/>
              </a:rPr>
              <a:t>” parādīsies izvēlnes iespēja „</a:t>
            </a:r>
            <a:r>
              <a:rPr lang="lv-LV" sz="1400" b="1" dirty="0">
                <a:latin typeface="Calibri" panose="020F0502020204030204" pitchFamily="34" charset="0"/>
                <a:ea typeface="Calibri" panose="020F0502020204030204" pitchFamily="34" charset="0"/>
                <a:cs typeface="Calibri" panose="020F0502020204030204" pitchFamily="34" charset="0"/>
              </a:rPr>
              <a:t>Skrīninga gadījumi</a:t>
            </a:r>
            <a:r>
              <a:rPr lang="lv-LV" sz="1400" dirty="0">
                <a:latin typeface="Calibri" panose="020F0502020204030204" pitchFamily="34" charset="0"/>
                <a:ea typeface="Calibri" panose="020F0502020204030204" pitchFamily="34" charset="0"/>
                <a:cs typeface="Calibri" panose="020F0502020204030204" pitchFamily="34" charset="0"/>
              </a:rPr>
              <a:t>”</a:t>
            </a:r>
            <a:r>
              <a:rPr lang="en-US" sz="1400" dirty="0">
                <a:latin typeface="Calibri" panose="020F0502020204030204" pitchFamily="34" charset="0"/>
                <a:ea typeface="Calibri" panose="020F0502020204030204" pitchFamily="34" charset="0"/>
                <a:cs typeface="Calibri" panose="020F0502020204030204" pitchFamily="34" charset="0"/>
              </a:rPr>
              <a:t> un </a:t>
            </a:r>
            <a:r>
              <a:rPr lang="lv-LV" sz="1400" dirty="0">
                <a:latin typeface="Calibri" panose="020F0502020204030204" pitchFamily="34" charset="0"/>
                <a:ea typeface="Calibri" panose="020F0502020204030204" pitchFamily="34" charset="0"/>
                <a:cs typeface="Calibri" panose="020F0502020204030204" pitchFamily="34" charset="0"/>
              </a:rPr>
              <a:t>tālāk</a:t>
            </a:r>
            <a:r>
              <a:rPr lang="en-US" sz="1400" dirty="0">
                <a:latin typeface="Calibri" panose="020F0502020204030204" pitchFamily="34" charset="0"/>
                <a:ea typeface="Calibri" panose="020F0502020204030204" pitchFamily="34" charset="0"/>
                <a:cs typeface="Calibri" panose="020F0502020204030204" pitchFamily="34" charset="0"/>
              </a:rPr>
              <a:t> </a:t>
            </a:r>
            <a:r>
              <a:rPr lang="lv-LV" sz="1400" dirty="0">
                <a:latin typeface="Calibri" panose="020F0502020204030204" pitchFamily="34" charset="0"/>
                <a:ea typeface="Calibri" panose="020F0502020204030204" pitchFamily="34" charset="0"/>
                <a:cs typeface="Calibri" panose="020F0502020204030204" pitchFamily="34" charset="0"/>
              </a:rPr>
              <a:t>izvēlamies</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b="1" dirty="0">
                <a:latin typeface="Calibri" panose="020F0502020204030204" pitchFamily="34" charset="0"/>
                <a:ea typeface="Calibri" panose="020F0502020204030204" pitchFamily="34" charset="0"/>
                <a:cs typeface="Calibri" panose="020F0502020204030204" pitchFamily="34" charset="0"/>
              </a:rPr>
              <a:t>Saraksts</a:t>
            </a:r>
            <a:r>
              <a:rPr lang="en-US" sz="1400" dirty="0">
                <a:latin typeface="Calibri" panose="020F0502020204030204" pitchFamily="34" charset="0"/>
                <a:ea typeface="Calibri" panose="020F0502020204030204" pitchFamily="34" charset="0"/>
                <a:cs typeface="Calibri" panose="020F0502020204030204" pitchFamily="34" charset="0"/>
              </a:rPr>
              <a:t>”</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06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A439-6550-D4B0-C9C2-968F863A4225}"/>
              </a:ext>
            </a:extLst>
          </p:cNvPr>
          <p:cNvSpPr>
            <a:spLocks noGrp="1"/>
          </p:cNvSpPr>
          <p:nvPr>
            <p:ph type="title"/>
          </p:nvPr>
        </p:nvSpPr>
        <p:spPr>
          <a:xfrm>
            <a:off x="2590800" y="438908"/>
            <a:ext cx="5340036" cy="400847"/>
          </a:xfrm>
        </p:spPr>
        <p:txBody>
          <a:bodyPr>
            <a:noAutofit/>
          </a:bodyPr>
          <a:lstStyle/>
          <a:p>
            <a:r>
              <a:rPr lang="lv-LV" sz="2000" dirty="0"/>
              <a:t>Dzemdes kakla vēža skrīnings</a:t>
            </a:r>
          </a:p>
        </p:txBody>
      </p:sp>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p:txBody>
          <a:bodyPr/>
          <a:lstStyle/>
          <a:p>
            <a:fld id="{F757B116-C236-4B1A-A29F-6EC446939148}" type="slidenum">
              <a:rPr lang="en-US" altLang="en-US" smtClean="0"/>
              <a:pPr/>
              <a:t>3</a:t>
            </a:fld>
            <a:endParaRPr lang="en-US" altLang="en-US" dirty="0"/>
          </a:p>
        </p:txBody>
      </p:sp>
      <p:sp>
        <p:nvSpPr>
          <p:cNvPr id="5" name="TextBox 4">
            <a:extLst>
              <a:ext uri="{FF2B5EF4-FFF2-40B4-BE49-F238E27FC236}">
                <a16:creationId xmlns:a16="http://schemas.microsoft.com/office/drawing/2014/main" id="{5F2D3BB6-DF54-1848-3E71-6CBD5A820868}"/>
              </a:ext>
            </a:extLst>
          </p:cNvPr>
          <p:cNvSpPr txBox="1"/>
          <p:nvPr/>
        </p:nvSpPr>
        <p:spPr>
          <a:xfrm>
            <a:off x="189888" y="5271796"/>
            <a:ext cx="8344512" cy="954107"/>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rPr>
              <a:t>Atverot izvēlni „</a:t>
            </a:r>
            <a:r>
              <a:rPr lang="lv-LV" sz="1400" b="1" dirty="0">
                <a:latin typeface="Calibri" panose="020F0502020204030204" pitchFamily="34" charset="0"/>
                <a:ea typeface="Calibri" panose="020F0502020204030204" pitchFamily="34" charset="0"/>
                <a:cs typeface="Calibri" panose="020F0502020204030204" pitchFamily="34" charset="0"/>
              </a:rPr>
              <a:t>Saraksts</a:t>
            </a:r>
            <a:r>
              <a:rPr lang="lv-LV" sz="1400" dirty="0">
                <a:latin typeface="Calibri" panose="020F0502020204030204" pitchFamily="34" charset="0"/>
                <a:ea typeface="Calibri" panose="020F0502020204030204" pitchFamily="34" charset="0"/>
                <a:cs typeface="Calibri" panose="020F0502020204030204" pitchFamily="34" charset="0"/>
              </a:rPr>
              <a:t>” atveras logs „</a:t>
            </a:r>
            <a:r>
              <a:rPr lang="lv-LV" sz="1400" b="1" dirty="0">
                <a:latin typeface="Calibri" panose="020F0502020204030204" pitchFamily="34" charset="0"/>
                <a:ea typeface="Calibri" panose="020F0502020204030204" pitchFamily="34" charset="0"/>
                <a:cs typeface="Calibri" panose="020F0502020204030204" pitchFamily="34" charset="0"/>
              </a:rPr>
              <a:t>Skrīninga gadījumu atlase</a:t>
            </a:r>
            <a:r>
              <a:rPr lang="lv-LV" sz="1400" dirty="0">
                <a:latin typeface="Calibri" panose="020F0502020204030204" pitchFamily="34" charset="0"/>
                <a:ea typeface="Calibri" panose="020F0502020204030204" pitchFamily="34" charset="0"/>
                <a:cs typeface="Calibri" panose="020F0502020204030204" pitchFamily="34" charset="0"/>
              </a:rPr>
              <a:t>”</a:t>
            </a:r>
            <a:r>
              <a:rPr lang="en-US" sz="1400" dirty="0">
                <a:latin typeface="Calibri" panose="020F0502020204030204" pitchFamily="34" charset="0"/>
                <a:ea typeface="Calibri" panose="020F0502020204030204" pitchFamily="34" charset="0"/>
                <a:cs typeface="Calibri" panose="020F0502020204030204" pitchFamily="34" charset="0"/>
              </a:rPr>
              <a:t>.</a:t>
            </a:r>
            <a:br>
              <a:rPr lang="en-US" sz="1400" dirty="0">
                <a:latin typeface="Calibri" panose="020F0502020204030204" pitchFamily="34" charset="0"/>
                <a:ea typeface="Calibri" panose="020F0502020204030204" pitchFamily="34" charset="0"/>
                <a:cs typeface="Calibri" panose="020F0502020204030204" pitchFamily="34" charset="0"/>
              </a:rPr>
            </a:br>
            <a:r>
              <a:rPr lang="lv-LV" sz="1400" dirty="0">
                <a:latin typeface="Calibri" panose="020F0502020204030204" pitchFamily="34" charset="0"/>
                <a:ea typeface="Calibri" panose="020F0502020204030204" pitchFamily="34" charset="0"/>
                <a:cs typeface="Calibri" panose="020F0502020204030204" pitchFamily="34" charset="0"/>
              </a:rPr>
              <a:t>Logā ir pieejami dažādi kritēriji, pēc kuriem veikt skrīninga gadījumu atlasi. Veicot vienkāršu vienas programmas atlasi – piemēram </a:t>
            </a:r>
            <a:r>
              <a:rPr lang="lv-LV" sz="1400" b="1" dirty="0">
                <a:latin typeface="Calibri" panose="020F0502020204030204" pitchFamily="34" charset="0"/>
                <a:ea typeface="Calibri" panose="020F0502020204030204" pitchFamily="34" charset="0"/>
                <a:cs typeface="Calibri" panose="020F0502020204030204" pitchFamily="34" charset="0"/>
              </a:rPr>
              <a:t>D – Dzemdes kakla vēža skrīnings</a:t>
            </a:r>
            <a:r>
              <a:rPr lang="lv-LV" sz="1400" dirty="0">
                <a:latin typeface="Calibri" panose="020F0502020204030204" pitchFamily="34" charset="0"/>
                <a:ea typeface="Calibri" panose="020F0502020204030204" pitchFamily="34" charset="0"/>
                <a:cs typeface="Calibri" panose="020F0502020204030204" pitchFamily="34" charset="0"/>
              </a:rPr>
              <a:t>, programma atlasīs visus, pie attiecīgā ģimenes ārsta reģistrēto pacientu, izveidotos skrīninga gadījumus.</a:t>
            </a:r>
          </a:p>
        </p:txBody>
      </p:sp>
      <p:pic>
        <p:nvPicPr>
          <p:cNvPr id="8" name="Picture 7">
            <a:extLst>
              <a:ext uri="{FF2B5EF4-FFF2-40B4-BE49-F238E27FC236}">
                <a16:creationId xmlns:a16="http://schemas.microsoft.com/office/drawing/2014/main" id="{48300522-1430-7B3F-1431-D160D66AD4D7}"/>
              </a:ext>
            </a:extLst>
          </p:cNvPr>
          <p:cNvPicPr>
            <a:picLocks noChangeAspect="1"/>
          </p:cNvPicPr>
          <p:nvPr/>
        </p:nvPicPr>
        <p:blipFill>
          <a:blip r:embed="rId2"/>
          <a:stretch>
            <a:fillRect/>
          </a:stretch>
        </p:blipFill>
        <p:spPr>
          <a:xfrm>
            <a:off x="1875452" y="980845"/>
            <a:ext cx="5340036" cy="4171420"/>
          </a:xfrm>
          <a:prstGeom prst="rect">
            <a:avLst/>
          </a:prstGeom>
        </p:spPr>
      </p:pic>
    </p:spTree>
    <p:extLst>
      <p:ext uri="{BB962C8B-B14F-4D97-AF65-F5344CB8AC3E}">
        <p14:creationId xmlns:p14="http://schemas.microsoft.com/office/powerpoint/2010/main" val="355818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p:txBody>
          <a:bodyPr/>
          <a:lstStyle/>
          <a:p>
            <a:fld id="{F757B116-C236-4B1A-A29F-6EC446939148}" type="slidenum">
              <a:rPr lang="en-US" altLang="en-US" smtClean="0"/>
              <a:pPr/>
              <a:t>4</a:t>
            </a:fld>
            <a:endParaRPr lang="en-US" altLang="en-US" dirty="0"/>
          </a:p>
        </p:txBody>
      </p:sp>
      <p:sp>
        <p:nvSpPr>
          <p:cNvPr id="7" name="TextBox 6">
            <a:extLst>
              <a:ext uri="{FF2B5EF4-FFF2-40B4-BE49-F238E27FC236}">
                <a16:creationId xmlns:a16="http://schemas.microsoft.com/office/drawing/2014/main" id="{AE4E497D-B67E-4CE8-BE02-960A8A30E8F2}"/>
              </a:ext>
            </a:extLst>
          </p:cNvPr>
          <p:cNvSpPr txBox="1"/>
          <p:nvPr/>
        </p:nvSpPr>
        <p:spPr>
          <a:xfrm>
            <a:off x="189888" y="5621701"/>
            <a:ext cx="8344512" cy="954107"/>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rPr>
              <a:t>Apskatot sarakstu var redzēt uz kādu skīningprogrammu izsūtīts uzaicinājums, programmas ciklu, uzaicinājuma numuru, uzaicinājuma datumu. Ja ir veikti izmeklējumi, tad parauga datumu, izmeklējuma (vizīte pie speciālista) veikšanas datumu (laboratorijā veiktais izmeklējums citoloģiskajam izmeklējumam vai mamogrāfijas veikšanas datums), izmeklējuma rezultātu</a:t>
            </a:r>
            <a:r>
              <a:rPr lang="en-US" sz="1400" dirty="0">
                <a:latin typeface="Calibri" panose="020F0502020204030204" pitchFamily="34" charset="0"/>
                <a:ea typeface="Calibri" panose="020F0502020204030204" pitchFamily="34" charset="0"/>
                <a:cs typeface="Calibri" panose="020F0502020204030204" pitchFamily="34" charset="0"/>
              </a:rPr>
              <a:t>.</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C48C6D6-83CE-9878-EEC8-24D0CC65CE38}"/>
              </a:ext>
            </a:extLst>
          </p:cNvPr>
          <p:cNvPicPr>
            <a:picLocks noChangeAspect="1"/>
          </p:cNvPicPr>
          <p:nvPr/>
        </p:nvPicPr>
        <p:blipFill>
          <a:blip r:embed="rId2"/>
          <a:stretch>
            <a:fillRect/>
          </a:stretch>
        </p:blipFill>
        <p:spPr>
          <a:xfrm>
            <a:off x="233362" y="428625"/>
            <a:ext cx="8677275" cy="4171950"/>
          </a:xfrm>
          <a:prstGeom prst="rect">
            <a:avLst/>
          </a:prstGeom>
        </p:spPr>
      </p:pic>
    </p:spTree>
    <p:extLst>
      <p:ext uri="{BB962C8B-B14F-4D97-AF65-F5344CB8AC3E}">
        <p14:creationId xmlns:p14="http://schemas.microsoft.com/office/powerpoint/2010/main" val="211185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A11B4A-EDFF-6F6C-8F93-846BA383CFA8}"/>
              </a:ext>
            </a:extLst>
          </p:cNvPr>
          <p:cNvSpPr>
            <a:spLocks noGrp="1"/>
          </p:cNvSpPr>
          <p:nvPr>
            <p:ph type="sldNum" sz="quarter" idx="13"/>
          </p:nvPr>
        </p:nvSpPr>
        <p:spPr/>
        <p:txBody>
          <a:bodyPr/>
          <a:lstStyle/>
          <a:p>
            <a:fld id="{F757B116-C236-4B1A-A29F-6EC446939148}" type="slidenum">
              <a:rPr lang="en-US" altLang="en-US" smtClean="0"/>
              <a:pPr/>
              <a:t>5</a:t>
            </a:fld>
            <a:endParaRPr lang="en-US" altLang="en-US" dirty="0"/>
          </a:p>
        </p:txBody>
      </p:sp>
      <p:pic>
        <p:nvPicPr>
          <p:cNvPr id="5" name="Picture 4">
            <a:extLst>
              <a:ext uri="{FF2B5EF4-FFF2-40B4-BE49-F238E27FC236}">
                <a16:creationId xmlns:a16="http://schemas.microsoft.com/office/drawing/2014/main" id="{2F2D674A-5DC8-48CF-330E-560315BCC110}"/>
              </a:ext>
            </a:extLst>
          </p:cNvPr>
          <p:cNvPicPr>
            <a:picLocks noChangeAspect="1"/>
          </p:cNvPicPr>
          <p:nvPr/>
        </p:nvPicPr>
        <p:blipFill>
          <a:blip r:embed="rId2"/>
          <a:stretch>
            <a:fillRect/>
          </a:stretch>
        </p:blipFill>
        <p:spPr>
          <a:xfrm>
            <a:off x="326159" y="83975"/>
            <a:ext cx="7057466" cy="5533053"/>
          </a:xfrm>
          <a:prstGeom prst="rect">
            <a:avLst/>
          </a:prstGeom>
        </p:spPr>
      </p:pic>
      <p:sp>
        <p:nvSpPr>
          <p:cNvPr id="7" name="TextBox 6">
            <a:extLst>
              <a:ext uri="{FF2B5EF4-FFF2-40B4-BE49-F238E27FC236}">
                <a16:creationId xmlns:a16="http://schemas.microsoft.com/office/drawing/2014/main" id="{B923AEDF-F246-39AD-B46C-A860232C0A14}"/>
              </a:ext>
            </a:extLst>
          </p:cNvPr>
          <p:cNvSpPr txBox="1"/>
          <p:nvPr/>
        </p:nvSpPr>
        <p:spPr>
          <a:xfrm>
            <a:off x="189888" y="5761661"/>
            <a:ext cx="8344512" cy="307777"/>
          </a:xfrm>
          <a:prstGeom prst="rect">
            <a:avLst/>
          </a:prstGeom>
          <a:noFill/>
        </p:spPr>
        <p:txBody>
          <a:bodyPr wrap="square" rtlCol="0">
            <a:spAutoFit/>
          </a:bodyPr>
          <a:lstStyle/>
          <a:p>
            <a:r>
              <a:rPr lang="lv-LV" sz="1400" dirty="0">
                <a:latin typeface="Calibri" panose="020F0502020204030204" pitchFamily="34" charset="0"/>
                <a:ea typeface="Calibri" panose="020F0502020204030204" pitchFamily="34" charset="0"/>
                <a:cs typeface="Calibri" panose="020F0502020204030204" pitchFamily="34" charset="0"/>
              </a:rPr>
              <a:t>Detalizēts skrīninga gadījuma skats</a:t>
            </a:r>
          </a:p>
        </p:txBody>
      </p:sp>
    </p:spTree>
    <p:extLst>
      <p:ext uri="{BB962C8B-B14F-4D97-AF65-F5344CB8AC3E}">
        <p14:creationId xmlns:p14="http://schemas.microsoft.com/office/powerpoint/2010/main" val="157146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529E-D0F2-D34A-6BF1-AB2CD1A8646C}"/>
              </a:ext>
            </a:extLst>
          </p:cNvPr>
          <p:cNvSpPr>
            <a:spLocks noGrp="1"/>
          </p:cNvSpPr>
          <p:nvPr>
            <p:ph type="title"/>
          </p:nvPr>
        </p:nvSpPr>
        <p:spPr/>
        <p:txBody>
          <a:bodyPr/>
          <a:lstStyle/>
          <a:p>
            <a:r>
              <a:rPr lang="en-US" sz="2000" dirty="0" err="1">
                <a:latin typeface="Calibri" panose="020F0502020204030204" pitchFamily="34" charset="0"/>
                <a:ea typeface="Calibri" panose="020F0502020204030204" pitchFamily="34" charset="0"/>
                <a:cs typeface="Calibri" panose="020F0502020204030204" pitchFamily="34" charset="0"/>
              </a:rPr>
              <a:t>Saglabāt</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atvērt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kopējo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sarakstu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xls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failā</a:t>
            </a:r>
            <a:endParaRPr lang="lv-LV"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70EAE37-A31D-9BCD-B132-A1EFCE418843}"/>
              </a:ext>
            </a:extLst>
          </p:cNvPr>
          <p:cNvSpPr>
            <a:spLocks noGrp="1"/>
          </p:cNvSpPr>
          <p:nvPr>
            <p:ph type="sldNum" sz="quarter" idx="13"/>
          </p:nvPr>
        </p:nvSpPr>
        <p:spPr/>
        <p:txBody>
          <a:bodyPr/>
          <a:lstStyle/>
          <a:p>
            <a:fld id="{F757B116-C236-4B1A-A29F-6EC446939148}" type="slidenum">
              <a:rPr lang="en-US" altLang="en-US" smtClean="0"/>
              <a:pPr/>
              <a:t>6</a:t>
            </a:fld>
            <a:endParaRPr lang="en-US" altLang="en-US" dirty="0"/>
          </a:p>
        </p:txBody>
      </p:sp>
      <p:pic>
        <p:nvPicPr>
          <p:cNvPr id="4" name="Picture 3">
            <a:extLst>
              <a:ext uri="{FF2B5EF4-FFF2-40B4-BE49-F238E27FC236}">
                <a16:creationId xmlns:a16="http://schemas.microsoft.com/office/drawing/2014/main" id="{363F47C9-881F-9820-BB82-A4E823FADD88}"/>
              </a:ext>
            </a:extLst>
          </p:cNvPr>
          <p:cNvPicPr>
            <a:picLocks noChangeAspect="1"/>
          </p:cNvPicPr>
          <p:nvPr/>
        </p:nvPicPr>
        <p:blipFill>
          <a:blip r:embed="rId2"/>
          <a:stretch>
            <a:fillRect/>
          </a:stretch>
        </p:blipFill>
        <p:spPr>
          <a:xfrm>
            <a:off x="295275" y="1847850"/>
            <a:ext cx="8553450" cy="4476750"/>
          </a:xfrm>
          <a:prstGeom prst="rect">
            <a:avLst/>
          </a:prstGeom>
        </p:spPr>
      </p:pic>
    </p:spTree>
    <p:extLst>
      <p:ext uri="{BB962C8B-B14F-4D97-AF65-F5344CB8AC3E}">
        <p14:creationId xmlns:p14="http://schemas.microsoft.com/office/powerpoint/2010/main" val="114040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050FA4-86BC-578F-9FF6-9AA05C030550}"/>
              </a:ext>
            </a:extLst>
          </p:cNvPr>
          <p:cNvPicPr>
            <a:picLocks noChangeAspect="1"/>
          </p:cNvPicPr>
          <p:nvPr/>
        </p:nvPicPr>
        <p:blipFill>
          <a:blip r:embed="rId2"/>
          <a:stretch>
            <a:fillRect/>
          </a:stretch>
        </p:blipFill>
        <p:spPr>
          <a:xfrm>
            <a:off x="2657208" y="239892"/>
            <a:ext cx="3829584" cy="2534004"/>
          </a:xfrm>
          <a:prstGeom prst="rect">
            <a:avLst/>
          </a:prstGeom>
        </p:spPr>
      </p:pic>
      <p:pic>
        <p:nvPicPr>
          <p:cNvPr id="12" name="Picture 11">
            <a:extLst>
              <a:ext uri="{FF2B5EF4-FFF2-40B4-BE49-F238E27FC236}">
                <a16:creationId xmlns:a16="http://schemas.microsoft.com/office/drawing/2014/main" id="{E3FE77D3-1687-94CA-4039-0BB21A8CD704}"/>
              </a:ext>
            </a:extLst>
          </p:cNvPr>
          <p:cNvPicPr>
            <a:picLocks noChangeAspect="1"/>
          </p:cNvPicPr>
          <p:nvPr/>
        </p:nvPicPr>
        <p:blipFill>
          <a:blip r:embed="rId3"/>
          <a:stretch>
            <a:fillRect/>
          </a:stretch>
        </p:blipFill>
        <p:spPr>
          <a:xfrm>
            <a:off x="2657208" y="3131471"/>
            <a:ext cx="3829584" cy="3486637"/>
          </a:xfrm>
          <a:prstGeom prst="rect">
            <a:avLst/>
          </a:prstGeom>
        </p:spPr>
      </p:pic>
      <p:sp>
        <p:nvSpPr>
          <p:cNvPr id="2" name="Oval 1">
            <a:extLst>
              <a:ext uri="{FF2B5EF4-FFF2-40B4-BE49-F238E27FC236}">
                <a16:creationId xmlns:a16="http://schemas.microsoft.com/office/drawing/2014/main" id="{AF107703-253F-FB51-6121-1F41940C4502}"/>
              </a:ext>
            </a:extLst>
          </p:cNvPr>
          <p:cNvSpPr/>
          <p:nvPr/>
        </p:nvSpPr>
        <p:spPr>
          <a:xfrm>
            <a:off x="3769567" y="2230016"/>
            <a:ext cx="979715" cy="3265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lv-LV"/>
          </a:p>
        </p:txBody>
      </p:sp>
    </p:spTree>
    <p:extLst>
      <p:ext uri="{BB962C8B-B14F-4D97-AF65-F5344CB8AC3E}">
        <p14:creationId xmlns:p14="http://schemas.microsoft.com/office/powerpoint/2010/main" val="242244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C1894-0329-C44B-1BDD-4D343A46D8EE}"/>
              </a:ext>
            </a:extLst>
          </p:cNvPr>
          <p:cNvPicPr>
            <a:picLocks noChangeAspect="1"/>
          </p:cNvPicPr>
          <p:nvPr/>
        </p:nvPicPr>
        <p:blipFill>
          <a:blip r:embed="rId2"/>
          <a:stretch>
            <a:fillRect/>
          </a:stretch>
        </p:blipFill>
        <p:spPr>
          <a:xfrm>
            <a:off x="1000125" y="1792157"/>
            <a:ext cx="7143750" cy="4505325"/>
          </a:xfrm>
          <a:prstGeom prst="rect">
            <a:avLst/>
          </a:prstGeom>
        </p:spPr>
      </p:pic>
    </p:spTree>
    <p:extLst>
      <p:ext uri="{BB962C8B-B14F-4D97-AF65-F5344CB8AC3E}">
        <p14:creationId xmlns:p14="http://schemas.microsoft.com/office/powerpoint/2010/main" val="257561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2623E-4E1C-43BB-1A76-945D6CBDFBD2}"/>
              </a:ext>
            </a:extLst>
          </p:cNvPr>
          <p:cNvPicPr>
            <a:picLocks noChangeAspect="1"/>
          </p:cNvPicPr>
          <p:nvPr/>
        </p:nvPicPr>
        <p:blipFill>
          <a:blip r:embed="rId2"/>
          <a:stretch>
            <a:fillRect/>
          </a:stretch>
        </p:blipFill>
        <p:spPr>
          <a:xfrm>
            <a:off x="600075" y="1659877"/>
            <a:ext cx="7943850" cy="4210050"/>
          </a:xfrm>
          <a:prstGeom prst="rect">
            <a:avLst/>
          </a:prstGeom>
        </p:spPr>
      </p:pic>
    </p:spTree>
    <p:extLst>
      <p:ext uri="{BB962C8B-B14F-4D97-AF65-F5344CB8AC3E}">
        <p14:creationId xmlns:p14="http://schemas.microsoft.com/office/powerpoint/2010/main" val="1762897680"/>
      </p:ext>
    </p:extLst>
  </p:cSld>
  <p:clrMapOvr>
    <a:masterClrMapping/>
  </p:clrMapOvr>
</p:sld>
</file>

<file path=ppt/theme/theme1.xml><?xml version="1.0" encoding="utf-8"?>
<a:theme xmlns:a="http://schemas.openxmlformats.org/drawingml/2006/main" name="89_Prezentacija_templateLV">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kts">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27935</TotalTime>
  <Words>318</Words>
  <Application>Microsoft Office PowerPoint</Application>
  <PresentationFormat>On-screen Show (4:3)</PresentationFormat>
  <Paragraphs>32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Verdana</vt:lpstr>
      <vt:lpstr>ヒラギノ角ゴ Pro W3</vt:lpstr>
      <vt:lpstr>89_Prezentacija_templateLV</vt:lpstr>
      <vt:lpstr>Vadības informācijas sistēmas Organizētā vēža skrīninga moduļa lietošanas instrukcija ģimenes ārstiem  Nacionālais veselības dienests</vt:lpstr>
      <vt:lpstr>PowerPoint Presentation</vt:lpstr>
      <vt:lpstr>Dzemdes kakla vēža skrīnings</vt:lpstr>
      <vt:lpstr>PowerPoint Presentation</vt:lpstr>
      <vt:lpstr>PowerPoint Presentation</vt:lpstr>
      <vt:lpstr>Saglabāt un atvērt kopējo sarakstu xls failā</vt:lpstr>
      <vt:lpstr>PowerPoint Presentation</vt:lpstr>
      <vt:lpstr>PowerPoint Presentation</vt:lpstr>
      <vt:lpstr>PowerPoint Presentation</vt:lpstr>
      <vt:lpstr>Krūts vēža skrīnings</vt:lpstr>
      <vt:lpstr>PowerPoint Presentation</vt:lpstr>
      <vt:lpstr>PowerPoint Presentation</vt:lpstr>
      <vt:lpstr>PowerPoint Presentation</vt:lpstr>
      <vt:lpstr>informācija</vt:lpstr>
      <vt:lpstr>informācija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Zigmārs Doršs</cp:lastModifiedBy>
  <cp:revision>635</cp:revision>
  <cp:lastPrinted>2021-12-13T07:27:07Z</cp:lastPrinted>
  <dcterms:created xsi:type="dcterms:W3CDTF">2014-11-20T14:46:47Z</dcterms:created>
  <dcterms:modified xsi:type="dcterms:W3CDTF">2024-01-25T13:18:09Z</dcterms:modified>
</cp:coreProperties>
</file>