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56" r:id="rId2"/>
    <p:sldId id="429" r:id="rId3"/>
    <p:sldId id="420" r:id="rId4"/>
    <p:sldId id="373" r:id="rId5"/>
  </p:sldIdLst>
  <p:sldSz cx="9144000" cy="6858000" type="screen4x3"/>
  <p:notesSz cx="6797675" cy="9926638"/>
  <p:defaultTextStyle>
    <a:defPPr>
      <a:defRPr lang="en-US"/>
    </a:defPPr>
    <a:lvl1pPr algn="l" defTabSz="938213" rtl="0" eaLnBrk="0" fontAlgn="base" hangingPunct="0">
      <a:spcBef>
        <a:spcPct val="0"/>
      </a:spcBef>
      <a:spcAft>
        <a:spcPct val="0"/>
      </a:spcAft>
      <a:defRPr sz="17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1pPr>
    <a:lvl2pPr marL="468313" indent="-11113" algn="l" defTabSz="938213" rtl="0" eaLnBrk="0" fontAlgn="base" hangingPunct="0">
      <a:spcBef>
        <a:spcPct val="0"/>
      </a:spcBef>
      <a:spcAft>
        <a:spcPct val="0"/>
      </a:spcAft>
      <a:defRPr sz="17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2pPr>
    <a:lvl3pPr marL="938213" indent="-23813" algn="l" defTabSz="938213" rtl="0" eaLnBrk="0" fontAlgn="base" hangingPunct="0">
      <a:spcBef>
        <a:spcPct val="0"/>
      </a:spcBef>
      <a:spcAft>
        <a:spcPct val="0"/>
      </a:spcAft>
      <a:defRPr sz="17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3pPr>
    <a:lvl4pPr marL="1408113" indent="-36513" algn="l" defTabSz="938213" rtl="0" eaLnBrk="0" fontAlgn="base" hangingPunct="0">
      <a:spcBef>
        <a:spcPct val="0"/>
      </a:spcBef>
      <a:spcAft>
        <a:spcPct val="0"/>
      </a:spcAft>
      <a:defRPr sz="17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4pPr>
    <a:lvl5pPr marL="1878013" indent="-49213" algn="l" defTabSz="938213" rtl="0" eaLnBrk="0" fontAlgn="base" hangingPunct="0">
      <a:spcBef>
        <a:spcPct val="0"/>
      </a:spcBef>
      <a:spcAft>
        <a:spcPct val="0"/>
      </a:spcAft>
      <a:defRPr sz="17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7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7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7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7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900"/>
    <a:srgbClr val="5CCB1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8FB837D-C827-4EFA-A057-4D05807E0F7C}" styleName="Dizaina stils 1 - izcēlums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D7AC3CCA-C797-4891-BE02-D94E43425B78}" styleName="Vidējs stils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AF606853-7671-496A-8E4F-DF71F8EC918B}" styleName="Dark Style 1 - Accent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774" autoAdjust="0"/>
    <p:restoredTop sz="96018" autoAdjust="0"/>
  </p:normalViewPr>
  <p:slideViewPr>
    <p:cSldViewPr snapToGrid="0" snapToObjects="1">
      <p:cViewPr varScale="1">
        <p:scale>
          <a:sx n="82" d="100"/>
          <a:sy n="82" d="100"/>
        </p:scale>
        <p:origin x="1512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alvenes vietturis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uma vietturis 2"/>
          <p:cNvSpPr>
            <a:spLocks noGrp="1"/>
          </p:cNvSpPr>
          <p:nvPr>
            <p:ph type="dt" sz="quarter" idx="1"/>
          </p:nvPr>
        </p:nvSpPr>
        <p:spPr>
          <a:xfrm>
            <a:off x="3850444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B32B24F-1177-4075-9044-8CF59978CE83}" type="datetimeFigureOut">
              <a:rPr lang="en-US" smtClean="0"/>
              <a:pPr/>
              <a:t>1/25/2024</a:t>
            </a:fld>
            <a:endParaRPr lang="en-US"/>
          </a:p>
        </p:txBody>
      </p:sp>
      <p:sp>
        <p:nvSpPr>
          <p:cNvPr id="4" name="Kājenes vietturis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aida numura vietturis 4"/>
          <p:cNvSpPr>
            <a:spLocks noGrp="1"/>
          </p:cNvSpPr>
          <p:nvPr>
            <p:ph type="sldNum" sz="quarter" idx="3"/>
          </p:nvPr>
        </p:nvSpPr>
        <p:spPr>
          <a:xfrm>
            <a:off x="3850444" y="9428584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FBE99E9-0B7F-4987-B2A9-2B48DB0CDA5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596594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defTabSz="939575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4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defTabSz="939575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413579D0-169C-4898-A117-F12695808FC8}" type="datetimeFigureOut">
              <a:rPr lang="lv-LV"/>
              <a:pPr>
                <a:defRPr/>
              </a:pPr>
              <a:t>25.01.2024</a:t>
            </a:fld>
            <a:endParaRPr lang="lv-LV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lv-LV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lv-LV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defTabSz="939575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4" y="9428584"/>
            <a:ext cx="2945659" cy="496332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anose="020F0502020204030204" pitchFamily="34" charset="0"/>
              </a:defRPr>
            </a:lvl1pPr>
          </a:lstStyle>
          <a:p>
            <a:fld id="{975B6170-80DC-45AA-A9CD-EC92DEB9EBF6}" type="slidenum">
              <a:rPr lang="lv-LV" altLang="en-US"/>
              <a:pPr/>
              <a:t>‹#›</a:t>
            </a:fld>
            <a:endParaRPr lang="lv-LV" altLang="en-US"/>
          </a:p>
        </p:txBody>
      </p:sp>
    </p:spTree>
    <p:extLst>
      <p:ext uri="{BB962C8B-B14F-4D97-AF65-F5344CB8AC3E}">
        <p14:creationId xmlns:p14="http://schemas.microsoft.com/office/powerpoint/2010/main" val="291035638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68313"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38213"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408113"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78013"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348940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818729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88515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758305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82875" y="0"/>
            <a:ext cx="3778250" cy="416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621463"/>
            <a:ext cx="914400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itle 1"/>
          <p:cNvSpPr txBox="1">
            <a:spLocks/>
          </p:cNvSpPr>
          <p:nvPr userDrawn="1"/>
        </p:nvSpPr>
        <p:spPr>
          <a:xfrm>
            <a:off x="685800" y="4724400"/>
            <a:ext cx="7772400" cy="1036638"/>
          </a:xfrm>
          <a:prstGeom prst="rect">
            <a:avLst/>
          </a:prstGeom>
        </p:spPr>
        <p:txBody>
          <a:bodyPr lIns="93957" tIns="46979" rIns="93957" bIns="46979">
            <a:normAutofit/>
          </a:bodyPr>
          <a:lstStyle>
            <a:lvl1pPr algn="l" defTabSz="939575" rtl="0" eaLnBrk="1" latinLnBrk="0" hangingPunct="1">
              <a:spcBef>
                <a:spcPct val="0"/>
              </a:spcBef>
              <a:buNone/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defRPr>
            </a:lvl1pPr>
          </a:lstStyle>
          <a:p>
            <a:pPr algn="ctr" fontAlgn="auto">
              <a:spcAft>
                <a:spcPts val="0"/>
              </a:spcAft>
              <a:defRPr/>
            </a:pPr>
            <a:endParaRPr lang="lv-LV" sz="14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772400" cy="960442"/>
          </a:xfrm>
        </p:spPr>
        <p:txBody>
          <a:bodyPr anchor="t">
            <a:normAutofit/>
          </a:bodyPr>
          <a:lstStyle>
            <a:lvl1pPr algn="ctr">
              <a:defRPr sz="3200" b="1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0"/>
          </p:nvPr>
        </p:nvSpPr>
        <p:spPr>
          <a:xfrm>
            <a:off x="685800" y="4724400"/>
            <a:ext cx="7772400" cy="914400"/>
          </a:xfrm>
        </p:spPr>
        <p:txBody>
          <a:bodyPr>
            <a:normAutofit/>
          </a:bodyPr>
          <a:lstStyle>
            <a:lvl1pPr marL="0" indent="0" algn="ctr">
              <a:buNone/>
              <a:defRPr sz="14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19"/>
          <p:cNvSpPr>
            <a:spLocks noGrp="1"/>
          </p:cNvSpPr>
          <p:nvPr>
            <p:ph type="body" sz="quarter" idx="11"/>
          </p:nvPr>
        </p:nvSpPr>
        <p:spPr>
          <a:xfrm>
            <a:off x="685800" y="5761038"/>
            <a:ext cx="7772400" cy="639762"/>
          </a:xfrm>
        </p:spPr>
        <p:txBody>
          <a:bodyPr>
            <a:normAutofit/>
          </a:bodyPr>
          <a:lstStyle>
            <a:lvl1pPr marL="0" indent="0" algn="ctr">
              <a:buNone/>
              <a:defRPr sz="14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883525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381000"/>
            <a:ext cx="6096000" cy="1036642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90800" y="1752600"/>
            <a:ext cx="6096000" cy="4373573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4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>
                <a:latin typeface="Verdana" panose="020B0604030504040204" pitchFamily="34" charset="0"/>
              </a:defRPr>
            </a:lvl1pPr>
          </a:lstStyle>
          <a:p>
            <a:fld id="{F757B116-C236-4B1A-A29F-6EC44693914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921087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3657600"/>
            <a:ext cx="6096000" cy="1384295"/>
          </a:xfrm>
        </p:spPr>
        <p:txBody>
          <a:bodyPr anchor="t">
            <a:normAutofit/>
          </a:bodyPr>
          <a:lstStyle>
            <a:lvl1pPr algn="l">
              <a:defRPr sz="2400" b="1" cap="none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90800" y="381000"/>
            <a:ext cx="6096000" cy="3276600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469788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 marL="93957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40936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7915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34894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81872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8851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75830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>
                <a:latin typeface="Verdana" panose="020B0604030504040204" pitchFamily="34" charset="0"/>
              </a:defRPr>
            </a:lvl1pPr>
          </a:lstStyle>
          <a:p>
            <a:fld id="{4A5D73BE-0AD0-481A-BCFB-E6B2350762C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96171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304801"/>
            <a:ext cx="6096000" cy="1066799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90800" y="1752600"/>
            <a:ext cx="2895600" cy="4373565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715000" y="1752600"/>
            <a:ext cx="2971800" cy="4373573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>
                <a:latin typeface="Verdana" panose="020B0604030504040204" pitchFamily="34" charset="0"/>
              </a:defRPr>
            </a:lvl1pPr>
          </a:lstStyle>
          <a:p>
            <a:fld id="{2471DA70-A33F-4D8A-A930-E559D2F22D9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674323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2590800" y="304801"/>
            <a:ext cx="6096000" cy="1066799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5" name="Content Placeholder 2"/>
          <p:cNvSpPr>
            <a:spLocks noGrp="1"/>
          </p:cNvSpPr>
          <p:nvPr>
            <p:ph sz="half" idx="1"/>
          </p:nvPr>
        </p:nvSpPr>
        <p:spPr>
          <a:xfrm>
            <a:off x="2590800" y="2386940"/>
            <a:ext cx="2895600" cy="3739225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6" name="Content Placeholder 3"/>
          <p:cNvSpPr>
            <a:spLocks noGrp="1"/>
          </p:cNvSpPr>
          <p:nvPr>
            <p:ph sz="half" idx="2"/>
          </p:nvPr>
        </p:nvSpPr>
        <p:spPr>
          <a:xfrm>
            <a:off x="5715000" y="2386940"/>
            <a:ext cx="2971800" cy="3739233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2" name="Text Placeholder 21"/>
          <p:cNvSpPr>
            <a:spLocks noGrp="1"/>
          </p:cNvSpPr>
          <p:nvPr>
            <p:ph type="body" sz="quarter" idx="16"/>
          </p:nvPr>
        </p:nvSpPr>
        <p:spPr>
          <a:xfrm>
            <a:off x="2590800" y="1852613"/>
            <a:ext cx="2895600" cy="534987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Text Placeholder 21"/>
          <p:cNvSpPr>
            <a:spLocks noGrp="1"/>
          </p:cNvSpPr>
          <p:nvPr>
            <p:ph type="body" sz="quarter" idx="17"/>
          </p:nvPr>
        </p:nvSpPr>
        <p:spPr>
          <a:xfrm>
            <a:off x="5715000" y="1851953"/>
            <a:ext cx="2971800" cy="534987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7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Slide Number Placeholder 22"/>
          <p:cNvSpPr>
            <a:spLocks noGrp="1"/>
          </p:cNvSpPr>
          <p:nvPr>
            <p:ph type="sldNum" sz="quarter" idx="18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>
                <a:latin typeface="Verdana" panose="020B0604030504040204" pitchFamily="34" charset="0"/>
              </a:defRPr>
            </a:lvl1pPr>
          </a:lstStyle>
          <a:p>
            <a:fld id="{C3DCC78A-4830-4AE1-84B3-9DC1F753396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679542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590800" y="304801"/>
            <a:ext cx="6096000" cy="1066799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>
                <a:latin typeface="Verdana" panose="020B0604030504040204" pitchFamily="34" charset="0"/>
              </a:defRPr>
            </a:lvl1pPr>
          </a:lstStyle>
          <a:p>
            <a:fld id="{33E01878-8258-4C2A-BB3E-218C12CD73F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521743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>
                <a:latin typeface="Verdana" panose="020B0604030504040204" pitchFamily="34" charset="0"/>
              </a:defRPr>
            </a:lvl1pPr>
          </a:lstStyle>
          <a:p>
            <a:fld id="{8409CEAE-C0B0-4A7A-869B-5A2EFAFA166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341237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272975"/>
            <a:ext cx="2751026" cy="1162051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69527" y="273054"/>
            <a:ext cx="3269672" cy="5853128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90800" y="1435119"/>
            <a:ext cx="2751026" cy="4691063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469788" indent="0">
              <a:buNone/>
              <a:defRPr sz="1200"/>
            </a:lvl2pPr>
            <a:lvl3pPr marL="939575" indent="0">
              <a:buNone/>
              <a:defRPr sz="1000"/>
            </a:lvl3pPr>
            <a:lvl4pPr marL="1409365" indent="0">
              <a:buNone/>
              <a:defRPr sz="1000"/>
            </a:lvl4pPr>
            <a:lvl5pPr marL="1879152" indent="0">
              <a:buNone/>
              <a:defRPr sz="1000"/>
            </a:lvl5pPr>
            <a:lvl6pPr marL="2348940" indent="0">
              <a:buNone/>
              <a:defRPr sz="1000"/>
            </a:lvl6pPr>
            <a:lvl7pPr marL="2818729" indent="0">
              <a:buNone/>
              <a:defRPr sz="1000"/>
            </a:lvl7pPr>
            <a:lvl8pPr marL="3288515" indent="0">
              <a:buNone/>
              <a:defRPr sz="1000"/>
            </a:lvl8pPr>
            <a:lvl9pPr marL="3758305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>
                <a:latin typeface="Verdana" panose="020B0604030504040204" pitchFamily="34" charset="0"/>
              </a:defRPr>
            </a:lvl1pPr>
          </a:lstStyle>
          <a:p>
            <a:fld id="{288DE374-5F27-4970-B704-F553266122A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761873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621463"/>
            <a:ext cx="914400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6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82875" y="0"/>
            <a:ext cx="3778250" cy="416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ext Placeholder 17"/>
          <p:cNvSpPr>
            <a:spLocks noGrp="1"/>
          </p:cNvSpPr>
          <p:nvPr>
            <p:ph type="body" sz="quarter" idx="10"/>
          </p:nvPr>
        </p:nvSpPr>
        <p:spPr>
          <a:xfrm>
            <a:off x="685800" y="4724400"/>
            <a:ext cx="7772400" cy="914400"/>
          </a:xfrm>
        </p:spPr>
        <p:txBody>
          <a:bodyPr>
            <a:normAutofit/>
          </a:bodyPr>
          <a:lstStyle>
            <a:lvl1pPr marL="0" indent="0" algn="ctr">
              <a:buNone/>
              <a:defRPr sz="14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9"/>
          <p:cNvSpPr>
            <a:spLocks noGrp="1"/>
          </p:cNvSpPr>
          <p:nvPr>
            <p:ph type="body" sz="quarter" idx="11"/>
          </p:nvPr>
        </p:nvSpPr>
        <p:spPr>
          <a:xfrm>
            <a:off x="685800" y="5761038"/>
            <a:ext cx="7772400" cy="639762"/>
          </a:xfrm>
        </p:spPr>
        <p:txBody>
          <a:bodyPr>
            <a:normAutofit/>
          </a:bodyPr>
          <a:lstStyle>
            <a:lvl1pPr marL="0" indent="0" algn="ctr">
              <a:buNone/>
              <a:defRPr sz="14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345514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3957" tIns="46979" rIns="93957" bIns="46979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lv-LV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3957" tIns="46979" rIns="93957" bIns="4697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lv-LV"/>
              <a:t>Click to edit Master text styles</a:t>
            </a:r>
          </a:p>
          <a:p>
            <a:pPr lvl="1"/>
            <a:r>
              <a:rPr lang="en-US" altLang="lv-LV"/>
              <a:t>Second level</a:t>
            </a:r>
          </a:p>
          <a:p>
            <a:pPr lvl="2"/>
            <a:r>
              <a:rPr lang="en-US" altLang="lv-LV"/>
              <a:t>Third level</a:t>
            </a:r>
          </a:p>
          <a:p>
            <a:pPr lvl="3"/>
            <a:r>
              <a:rPr lang="en-US" altLang="lv-LV"/>
              <a:t>Fourth level</a:t>
            </a:r>
          </a:p>
          <a:p>
            <a:pPr lvl="4"/>
            <a:r>
              <a:rPr lang="en-US" altLang="lv-LV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3957" tIns="46979" rIns="93957" bIns="46979" rtlCol="0" anchor="ctr"/>
          <a:lstStyle>
            <a:lvl1pPr algn="l" defTabSz="939575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0807C2EE-50A7-401C-A143-865F084EF5A0}" type="datetime1">
              <a:rPr lang="en-US"/>
              <a:pPr>
                <a:defRPr/>
              </a:pPr>
              <a:t>1/25/2024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3957" tIns="46979" rIns="93957" bIns="46979" rtlCol="0" anchor="ctr"/>
          <a:lstStyle>
            <a:lvl1pPr algn="ctr" defTabSz="939575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3957" tIns="46979" rIns="93957" bIns="46979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fld id="{5153D50D-E08B-4760-90B1-0E2B30BA47A9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67" r:id="rId1"/>
    <p:sldLayoutId id="2147483968" r:id="rId2"/>
    <p:sldLayoutId id="2147483969" r:id="rId3"/>
    <p:sldLayoutId id="2147483970" r:id="rId4"/>
    <p:sldLayoutId id="2147483971" r:id="rId5"/>
    <p:sldLayoutId id="2147483972" r:id="rId6"/>
    <p:sldLayoutId id="2147483973" r:id="rId7"/>
    <p:sldLayoutId id="2147483974" r:id="rId8"/>
    <p:sldLayoutId id="2147483975" r:id="rId9"/>
  </p:sldLayoutIdLst>
  <p:hf hdr="0" ftr="0" dt="0"/>
  <p:txStyles>
    <p:titleStyle>
      <a:lvl1pPr algn="ctr" defTabSz="938213" rtl="0" eaLnBrk="0" fontAlgn="base" hangingPunct="0">
        <a:spcBef>
          <a:spcPct val="0"/>
        </a:spcBef>
        <a:spcAft>
          <a:spcPct val="0"/>
        </a:spcAft>
        <a:defRPr sz="45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938213" rtl="0" eaLnBrk="0" fontAlgn="base" hangingPunct="0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2pPr>
      <a:lvl3pPr algn="ctr" defTabSz="938213" rtl="0" eaLnBrk="0" fontAlgn="base" hangingPunct="0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3pPr>
      <a:lvl4pPr algn="ctr" defTabSz="938213" rtl="0" eaLnBrk="0" fontAlgn="base" hangingPunct="0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4pPr>
      <a:lvl5pPr algn="ctr" defTabSz="938213" rtl="0" eaLnBrk="0" fontAlgn="base" hangingPunct="0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5pPr>
      <a:lvl6pPr marL="457200" algn="ctr" defTabSz="938213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6pPr>
      <a:lvl7pPr marL="914400" algn="ctr" defTabSz="938213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7pPr>
      <a:lvl8pPr marL="1371600" algn="ctr" defTabSz="938213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8pPr>
      <a:lvl9pPr marL="1828800" algn="ctr" defTabSz="938213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9pPr>
    </p:titleStyle>
    <p:bodyStyle>
      <a:lvl1pPr marL="350838" indent="-350838" algn="l" defTabSz="93821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300" kern="1200">
          <a:solidFill>
            <a:schemeClr val="tx1"/>
          </a:solidFill>
          <a:latin typeface="+mn-lt"/>
          <a:ea typeface="+mn-ea"/>
          <a:cs typeface="+mn-cs"/>
        </a:defRPr>
      </a:lvl1pPr>
      <a:lvl2pPr marL="762000" indent="-292100" algn="l" defTabSz="93821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173163" indent="-233363" algn="l" defTabSz="93821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643063" indent="-233363" algn="l" defTabSz="93821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2112963" indent="-233363" algn="l" defTabSz="93821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583835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3053622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523412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993197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1pPr>
      <a:lvl2pPr marL="469788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2pPr>
      <a:lvl3pPr marL="939575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409365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1879152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348940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818729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3288515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758305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>
          <a:xfrm>
            <a:off x="685800" y="3567953"/>
            <a:ext cx="7772400" cy="1171998"/>
          </a:xfrm>
        </p:spPr>
        <p:txBody>
          <a:bodyPr>
            <a:noAutofit/>
          </a:bodyPr>
          <a:lstStyle/>
          <a:p>
            <a:r>
              <a:rPr lang="lv-LV" sz="2800" dirty="0">
                <a:solidFill>
                  <a:schemeClr val="accent6">
                    <a:lumMod val="50000"/>
                  </a:schemeClr>
                </a:solidFill>
                <a:effectLst/>
              </a:rPr>
              <a:t>Par finansējumu ģimenes ārstu praksēm no 2024.gada 1.februāra</a:t>
            </a:r>
            <a:endParaRPr lang="lv-LV" sz="280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15363" name="Text Placeholder 3"/>
          <p:cNvSpPr>
            <a:spLocks noGrp="1"/>
          </p:cNvSpPr>
          <p:nvPr>
            <p:ph type="body" sz="quarter" idx="11"/>
          </p:nvPr>
        </p:nvSpPr>
        <p:spPr>
          <a:xfrm>
            <a:off x="685800" y="6006353"/>
            <a:ext cx="7772400" cy="394447"/>
          </a:xfrm>
        </p:spPr>
        <p:txBody>
          <a:bodyPr/>
          <a:lstStyle/>
          <a:p>
            <a:r>
              <a:rPr lang="lv-LV" altLang="en-US" dirty="0">
                <a:ea typeface="ヒラギノ角ゴ Pro W3" pitchFamily="125" charset="-128"/>
              </a:rPr>
              <a:t>25.01.2024.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809443-5447-1E8B-9060-3929C79F9B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lv-LV" dirty="0">
                <a:solidFill>
                  <a:schemeClr val="accent6">
                    <a:lumMod val="50000"/>
                  </a:schemeClr>
                </a:solidFill>
              </a:rPr>
              <a:t>No 2024.gada 1.februāra paaugstinātas uzturēšanas izmaksas:</a:t>
            </a:r>
            <a:endParaRPr lang="lv-LV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42ABD9-7E7F-99BE-942A-D92A862761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752600"/>
            <a:ext cx="8077200" cy="4373573"/>
          </a:xfrm>
        </p:spPr>
        <p:txBody>
          <a:bodyPr>
            <a:noAutofit/>
          </a:bodyPr>
          <a:lstStyle/>
          <a:p>
            <a:r>
              <a:rPr lang="lv-LV" dirty="0"/>
              <a:t>Ģimenes ārstu praksei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lv-LV" b="1" dirty="0">
                <a:latin typeface="Verdana" panose="020B0604030504040204" pitchFamily="34" charset="0"/>
                <a:ea typeface="Verdana" panose="020B0604030504040204" pitchFamily="34" charset="0"/>
                <a:cs typeface="Segoe UI" panose="020B0502040204020203" pitchFamily="34" charset="0"/>
              </a:rPr>
              <a:t>no </a:t>
            </a:r>
            <a:r>
              <a:rPr lang="lv-LV" b="1" dirty="0">
                <a:solidFill>
                  <a:schemeClr val="accent6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" panose="020B0502040204020203" pitchFamily="34" charset="0"/>
              </a:rPr>
              <a:t>730,73 eiro </a:t>
            </a:r>
            <a:r>
              <a:rPr lang="lv-LV" b="1" dirty="0">
                <a:latin typeface="Verdana" panose="020B0604030504040204" pitchFamily="34" charset="0"/>
                <a:ea typeface="Verdana" panose="020B0604030504040204" pitchFamily="34" charset="0"/>
                <a:cs typeface="Segoe UI" panose="020B0502040204020203" pitchFamily="34" charset="0"/>
              </a:rPr>
              <a:t>uz </a:t>
            </a:r>
            <a:r>
              <a:rPr lang="lv-LV" b="1" dirty="0">
                <a:solidFill>
                  <a:schemeClr val="accent6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" panose="020B0502040204020203" pitchFamily="34" charset="0"/>
              </a:rPr>
              <a:t>1 000,00 eiro </a:t>
            </a:r>
            <a:r>
              <a:rPr lang="lv-LV" dirty="0">
                <a:latin typeface="Verdana" panose="020B0604030504040204" pitchFamily="34" charset="0"/>
                <a:ea typeface="Verdana" panose="020B0604030504040204" pitchFamily="34" charset="0"/>
                <a:cs typeface="Segoe UI" panose="020B0502040204020203" pitchFamily="34" charset="0"/>
              </a:rPr>
              <a:t>(mēnesī)</a:t>
            </a:r>
          </a:p>
          <a:p>
            <a:r>
              <a:rPr lang="lv-LV" dirty="0"/>
              <a:t>Par prakses otro un katru nākamo pieņemšanas vietu 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lv-LV" b="1" dirty="0">
                <a:latin typeface="Verdana" panose="020B0604030504040204" pitchFamily="34" charset="0"/>
                <a:ea typeface="Verdana" panose="020B0604030504040204" pitchFamily="34" charset="0"/>
                <a:cs typeface="Segoe UI" panose="020B0502040204020203" pitchFamily="34" charset="0"/>
              </a:rPr>
              <a:t>no </a:t>
            </a:r>
            <a:r>
              <a:rPr lang="lv-LV" b="1" dirty="0">
                <a:solidFill>
                  <a:schemeClr val="accent6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" panose="020B0502040204020203" pitchFamily="34" charset="0"/>
              </a:rPr>
              <a:t>216,88 eiro </a:t>
            </a:r>
            <a:r>
              <a:rPr lang="lv-LV" b="1" dirty="0">
                <a:latin typeface="Verdana" panose="020B0604030504040204" pitchFamily="34" charset="0"/>
                <a:ea typeface="Verdana" panose="020B0604030504040204" pitchFamily="34" charset="0"/>
                <a:cs typeface="Segoe UI" panose="020B0502040204020203" pitchFamily="34" charset="0"/>
              </a:rPr>
              <a:t>uz </a:t>
            </a:r>
            <a:r>
              <a:rPr lang="lv-LV" b="1" dirty="0">
                <a:solidFill>
                  <a:schemeClr val="accent6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" panose="020B0502040204020203" pitchFamily="34" charset="0"/>
              </a:rPr>
              <a:t>400,00 eiro </a:t>
            </a:r>
            <a:r>
              <a:rPr lang="lv-LV" dirty="0">
                <a:latin typeface="Verdana" panose="020B0604030504040204" pitchFamily="34" charset="0"/>
                <a:ea typeface="Verdana" panose="020B0604030504040204" pitchFamily="34" charset="0"/>
                <a:cs typeface="Segoe UI" panose="020B0502040204020203" pitchFamily="34" charset="0"/>
              </a:rPr>
              <a:t>(mēnesī)</a:t>
            </a:r>
          </a:p>
          <a:p>
            <a:r>
              <a:rPr lang="lv-LV" dirty="0" err="1"/>
              <a:t>Feldšerpunktam</a:t>
            </a:r>
            <a:endParaRPr lang="lv-LV" dirty="0"/>
          </a:p>
          <a:p>
            <a:pPr lvl="1">
              <a:buFont typeface="Wingdings" panose="05000000000000000000" pitchFamily="2" charset="2"/>
              <a:buChar char="ü"/>
            </a:pPr>
            <a:r>
              <a:rPr lang="lv-LV" b="1" dirty="0">
                <a:latin typeface="Verdana" panose="020B0604030504040204" pitchFamily="34" charset="0"/>
                <a:ea typeface="Verdana" panose="020B0604030504040204" pitchFamily="34" charset="0"/>
                <a:cs typeface="Segoe UI" panose="020B0502040204020203" pitchFamily="34" charset="0"/>
              </a:rPr>
              <a:t>no </a:t>
            </a:r>
            <a:r>
              <a:rPr lang="lv-LV" b="1" dirty="0">
                <a:solidFill>
                  <a:schemeClr val="accent6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" panose="020B0502040204020203" pitchFamily="34" charset="0"/>
              </a:rPr>
              <a:t>216,88 eiro </a:t>
            </a:r>
            <a:r>
              <a:rPr lang="lv-LV" b="1" dirty="0">
                <a:latin typeface="Verdana" panose="020B0604030504040204" pitchFamily="34" charset="0"/>
                <a:ea typeface="Verdana" panose="020B0604030504040204" pitchFamily="34" charset="0"/>
                <a:cs typeface="Segoe UI" panose="020B0502040204020203" pitchFamily="34" charset="0"/>
              </a:rPr>
              <a:t>uz </a:t>
            </a:r>
            <a:r>
              <a:rPr lang="lv-LV" b="1" dirty="0">
                <a:solidFill>
                  <a:schemeClr val="accent6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" panose="020B0502040204020203" pitchFamily="34" charset="0"/>
              </a:rPr>
              <a:t>400,00 eiro </a:t>
            </a:r>
            <a:r>
              <a:rPr lang="lv-LV" dirty="0">
                <a:latin typeface="Verdana" panose="020B0604030504040204" pitchFamily="34" charset="0"/>
                <a:ea typeface="Verdana" panose="020B0604030504040204" pitchFamily="34" charset="0"/>
                <a:cs typeface="Segoe UI" panose="020B0502040204020203" pitchFamily="34" charset="0"/>
              </a:rPr>
              <a:t>(mēnesī)</a:t>
            </a:r>
          </a:p>
          <a:p>
            <a:pPr marL="469900" lvl="1" indent="0">
              <a:buNone/>
            </a:pPr>
            <a:endParaRPr lang="lv-LV" kern="0" dirty="0">
              <a:effectLst/>
              <a:latin typeface="Verdana" panose="020B0604030504040204" pitchFamily="34" charset="0"/>
              <a:ea typeface="Verdana" panose="020B0604030504040204" pitchFamily="34" charset="0"/>
              <a:cs typeface="Segoe UI" panose="020B0502040204020203" pitchFamily="34" charset="0"/>
            </a:endParaRPr>
          </a:p>
          <a:p>
            <a:pPr marL="0" lvl="1" indent="0">
              <a:buNone/>
            </a:pPr>
            <a:r>
              <a:rPr lang="lv-LV" kern="0" dirty="0"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Palielinātais ikmēneša fiksētais maksājums tiks iekļauts rēķinos un maksāts sākot no 1.februāra, t.i. sākot ar rēķinu par februāri, kas tiek izveidots un maksāts martā.</a:t>
            </a:r>
            <a:endParaRPr lang="lv-LV" dirty="0">
              <a:latin typeface="Verdana" panose="020B0604030504040204" pitchFamily="34" charset="0"/>
              <a:ea typeface="Verdana" panose="020B0604030504040204" pitchFamily="34" charset="0"/>
              <a:cs typeface="Segoe UI" panose="020B0502040204020203" pitchFamily="34" charset="0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39D85FF-E5BF-A129-C42B-672AD4E84993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F757B116-C236-4B1A-A29F-6EC446939148}" type="slidenum">
              <a:rPr lang="en-US" altLang="en-US" smtClean="0"/>
              <a:pPr/>
              <a:t>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627879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lv-LV" dirty="0">
                <a:solidFill>
                  <a:schemeClr val="accent6">
                    <a:lumMod val="50000"/>
                  </a:schemeClr>
                </a:solidFill>
              </a:rPr>
              <a:t>No 2024.gada 1.februāra piešķirts aizvietošanas maksājums:</a:t>
            </a:r>
            <a:endParaRPr lang="lv-LV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7541" y="2127380"/>
            <a:ext cx="8148918" cy="4278711"/>
          </a:xfrm>
        </p:spPr>
        <p:txBody>
          <a:bodyPr/>
          <a:lstStyle/>
          <a:p>
            <a:r>
              <a:rPr lang="lv-LV" kern="0" dirty="0">
                <a:effectLst/>
              </a:rPr>
              <a:t>Ģimenes ārsta praksei maksājums par praksē nodarbināto ārstniecības personu aizvietošanas nodrošināšanu attaisnotas prombūtnes laikā</a:t>
            </a:r>
            <a:r>
              <a:rPr lang="lv-LV" dirty="0">
                <a:cs typeface="Segoe UI" panose="020B0502040204020203" pitchFamily="34" charset="0"/>
              </a:rPr>
              <a:t>: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lv-LV" b="1" dirty="0">
                <a:solidFill>
                  <a:schemeClr val="accent6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" panose="020B0502040204020203" pitchFamily="34" charset="0"/>
              </a:rPr>
              <a:t>1/12 daļa </a:t>
            </a:r>
            <a:r>
              <a:rPr lang="lv-LV" dirty="0">
                <a:latin typeface="Verdana" panose="020B0604030504040204" pitchFamily="34" charset="0"/>
                <a:ea typeface="Verdana" panose="020B0604030504040204" pitchFamily="34" charset="0"/>
                <a:cs typeface="Segoe UI" panose="020B0502040204020203" pitchFamily="34" charset="0"/>
              </a:rPr>
              <a:t>no praksei plānotās </a:t>
            </a:r>
            <a:r>
              <a:rPr lang="lv-LV" dirty="0" err="1">
                <a:latin typeface="Verdana" panose="020B0604030504040204" pitchFamily="34" charset="0"/>
                <a:ea typeface="Verdana" panose="020B0604030504040204" pitchFamily="34" charset="0"/>
                <a:cs typeface="Segoe UI" panose="020B0502040204020203" pitchFamily="34" charset="0"/>
              </a:rPr>
              <a:t>kapitācijas</a:t>
            </a:r>
            <a:r>
              <a:rPr lang="lv-LV" dirty="0">
                <a:latin typeface="Verdana" panose="020B0604030504040204" pitchFamily="34" charset="0"/>
                <a:ea typeface="Verdana" panose="020B0604030504040204" pitchFamily="34" charset="0"/>
                <a:cs typeface="Segoe UI" panose="020B0502040204020203" pitchFamily="34" charset="0"/>
              </a:rPr>
              <a:t> naudas attiecīgajam gadam;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lv-LV" kern="0" dirty="0"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Izmaksā reizi gadā līdz kārtējā gada 1. maijam;</a:t>
            </a:r>
            <a:endParaRPr lang="lv-LV" dirty="0">
              <a:latin typeface="Verdana" panose="020B0604030504040204" pitchFamily="34" charset="0"/>
              <a:ea typeface="Verdana" panose="020B0604030504040204" pitchFamily="34" charset="0"/>
              <a:cs typeface="Segoe UI" panose="020B0502040204020203" pitchFamily="34" charset="0"/>
            </a:endParaRPr>
          </a:p>
          <a:p>
            <a:pPr lvl="1">
              <a:buFont typeface="Wingdings" panose="05000000000000000000" pitchFamily="2" charset="2"/>
              <a:buChar char="ü"/>
            </a:pPr>
            <a:r>
              <a:rPr lang="lv-LV" b="1" dirty="0">
                <a:solidFill>
                  <a:schemeClr val="accent6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Segoe UI" panose="020B0502040204020203" pitchFamily="34" charset="0"/>
              </a:rPr>
              <a:t>~4 737,66 eiro </a:t>
            </a:r>
            <a:r>
              <a:rPr lang="lv-LV" dirty="0">
                <a:latin typeface="Verdana" panose="020B0604030504040204" pitchFamily="34" charset="0"/>
                <a:ea typeface="Verdana" panose="020B0604030504040204" pitchFamily="34" charset="0"/>
                <a:cs typeface="Segoe UI" panose="020B0502040204020203" pitchFamily="34" charset="0"/>
              </a:rPr>
              <a:t>vienreizējs maksājums 2024.gadā.</a:t>
            </a:r>
          </a:p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F757B116-C236-4B1A-A29F-6EC446939148}" type="slidenum">
              <a:rPr lang="en-US" altLang="en-US" smtClean="0"/>
              <a:pPr/>
              <a:t>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175928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Placeholder 1"/>
          <p:cNvSpPr>
            <a:spLocks noGrp="1"/>
          </p:cNvSpPr>
          <p:nvPr>
            <p:ph type="body" sz="quarter" idx="10"/>
          </p:nvPr>
        </p:nvSpPr>
        <p:spPr>
          <a:xfrm>
            <a:off x="609600" y="3243263"/>
            <a:ext cx="7772400" cy="914400"/>
          </a:xfrm>
        </p:spPr>
        <p:txBody>
          <a:bodyPr/>
          <a:lstStyle/>
          <a:p>
            <a:pPr>
              <a:defRPr/>
            </a:pPr>
            <a:r>
              <a:rPr lang="lv-LV" altLang="lv-LV" sz="2400" b="1" dirty="0">
                <a:solidFill>
                  <a:schemeClr val="accent6">
                    <a:lumMod val="50000"/>
                  </a:schemeClr>
                </a:solidFill>
                <a:ea typeface="ヒラギノ角ゴ Pro W3" pitchFamily="125" charset="-128"/>
              </a:rPr>
              <a:t>Paldies par uzmanību!</a:t>
            </a:r>
            <a:endParaRPr lang="lv-LV" altLang="en-US" sz="24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31747" name="Text Placeholder 2"/>
          <p:cNvSpPr>
            <a:spLocks noGrp="1"/>
          </p:cNvSpPr>
          <p:nvPr>
            <p:ph type="body" sz="quarter" idx="11"/>
          </p:nvPr>
        </p:nvSpPr>
        <p:spPr>
          <a:xfrm>
            <a:off x="685800" y="4749800"/>
            <a:ext cx="7772400" cy="16510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lv-LV" altLang="en-US" sz="1900" dirty="0"/>
              <a:t> </a:t>
            </a:r>
            <a:r>
              <a:rPr lang="lv-LV" altLang="en-US" sz="1300" dirty="0">
                <a:latin typeface="Arial" pitchFamily="34" charset="0"/>
              </a:rPr>
              <a:t>Nacionālais veselības dienests</a:t>
            </a:r>
          </a:p>
          <a:p>
            <a:pPr>
              <a:lnSpc>
                <a:spcPct val="80000"/>
              </a:lnSpc>
            </a:pPr>
            <a:r>
              <a:rPr lang="lv-LV" altLang="en-US" sz="1300" dirty="0">
                <a:latin typeface="Arial" pitchFamily="34" charset="0"/>
              </a:rPr>
              <a:t>Cēsu iela 31 k-3 (6.ieeja)</a:t>
            </a:r>
          </a:p>
          <a:p>
            <a:pPr>
              <a:lnSpc>
                <a:spcPct val="80000"/>
              </a:lnSpc>
            </a:pPr>
            <a:r>
              <a:rPr lang="lv-LV" altLang="en-US" sz="1300" dirty="0">
                <a:latin typeface="Arial" pitchFamily="34" charset="0"/>
              </a:rPr>
              <a:t>Rīga, Latvija, LV-1012</a:t>
            </a:r>
          </a:p>
          <a:p>
            <a:pPr>
              <a:lnSpc>
                <a:spcPct val="80000"/>
              </a:lnSpc>
            </a:pPr>
            <a:r>
              <a:rPr lang="lv-LV" altLang="en-US" sz="1300" dirty="0">
                <a:latin typeface="Arial" pitchFamily="34" charset="0"/>
              </a:rPr>
              <a:t>Tālrunis: 67043700</a:t>
            </a:r>
          </a:p>
          <a:p>
            <a:pPr>
              <a:lnSpc>
                <a:spcPct val="80000"/>
              </a:lnSpc>
            </a:pPr>
            <a:r>
              <a:rPr lang="lv-LV" altLang="en-US" sz="1300" dirty="0">
                <a:latin typeface="Arial" pitchFamily="34" charset="0"/>
              </a:rPr>
              <a:t>E-pasts: nvd@vmnvd.gov.lv </a:t>
            </a:r>
          </a:p>
          <a:p>
            <a:pPr>
              <a:lnSpc>
                <a:spcPct val="80000"/>
              </a:lnSpc>
            </a:pPr>
            <a:r>
              <a:rPr lang="lv-LV" altLang="en-US" sz="1300" dirty="0">
                <a:latin typeface="Arial" pitchFamily="34" charset="0"/>
              </a:rPr>
              <a:t>Tīmekļa vietne: www.vmnvd.gov.lv</a:t>
            </a:r>
          </a:p>
          <a:p>
            <a:pPr>
              <a:lnSpc>
                <a:spcPct val="80000"/>
              </a:lnSpc>
            </a:pPr>
            <a:endParaRPr lang="lv-LV" altLang="en-US" sz="1300" dirty="0"/>
          </a:p>
        </p:txBody>
      </p:sp>
    </p:spTree>
    <p:extLst>
      <p:ext uri="{BB962C8B-B14F-4D97-AF65-F5344CB8AC3E}">
        <p14:creationId xmlns:p14="http://schemas.microsoft.com/office/powerpoint/2010/main" val="3977819804"/>
      </p:ext>
    </p:extLst>
  </p:cSld>
  <p:clrMapOvr>
    <a:masterClrMapping/>
  </p:clrMapOvr>
</p:sld>
</file>

<file path=ppt/theme/theme1.xml><?xml version="1.0" encoding="utf-8"?>
<a:theme xmlns:a="http://schemas.openxmlformats.org/drawingml/2006/main" name="89_Prezentacija_templateLV">
  <a:themeElements>
    <a:clrScheme name="Iestād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Aspekts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ēma">
  <a:themeElements>
    <a:clrScheme name="Iestād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Iestād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estād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89_Prezentacija_templateLV</Template>
  <TotalTime>14290</TotalTime>
  <Words>199</Words>
  <Application>Microsoft Office PowerPoint</Application>
  <PresentationFormat>On-screen Show (4:3)</PresentationFormat>
  <Paragraphs>25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2" baseType="lpstr">
      <vt:lpstr>Arial</vt:lpstr>
      <vt:lpstr>Calibri</vt:lpstr>
      <vt:lpstr>Segoe UI</vt:lpstr>
      <vt:lpstr>Times New Roman</vt:lpstr>
      <vt:lpstr>Verdana</vt:lpstr>
      <vt:lpstr>Wingdings</vt:lpstr>
      <vt:lpstr>ヒラギノ角ゴ Pro W3</vt:lpstr>
      <vt:lpstr>89_Prezentacija_templateLV</vt:lpstr>
      <vt:lpstr>Par finansējumu ģimenes ārstu praksēm no 2024.gada 1.februāra</vt:lpstr>
      <vt:lpstr>No 2024.gada 1.februāra paaugstinātas uzturēšanas izmaksas:</vt:lpstr>
      <vt:lpstr>No 2024.gada 1.februāra piešķirts aizvietošanas maksājums: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Dagnija</dc:creator>
  <cp:lastModifiedBy>Daiga Vulfa</cp:lastModifiedBy>
  <cp:revision>292</cp:revision>
  <cp:lastPrinted>2017-09-29T07:08:39Z</cp:lastPrinted>
  <dcterms:created xsi:type="dcterms:W3CDTF">2014-11-20T14:46:47Z</dcterms:created>
  <dcterms:modified xsi:type="dcterms:W3CDTF">2024-01-25T08:19:19Z</dcterms:modified>
</cp:coreProperties>
</file>