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1258" r:id="rId3"/>
    <p:sldId id="1256" r:id="rId4"/>
    <p:sldId id="1265" r:id="rId5"/>
    <p:sldId id="373" r:id="rId6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DCAF9ED-07DC-4A11-8D7F-57B35C25682E}">
  <a:tblStyle styleId="{9DCAF9ED-07DC-4A11-8D7F-57B35C25682E}" styleName="Vidējs stils 1 - izcēlum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Vidējs stils 4 - izcēlum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07B6155-95F6-57DA-278B-7F3D1A752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E9B8374B-184A-4786-1756-F131571049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B67ADF92-0E80-CB2D-521D-D90DAB697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9158-7648-49C4-BB37-AC20D62B9891}" type="datetimeFigureOut">
              <a:rPr lang="lv-LV" smtClean="0"/>
              <a:t>30.01.2024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C4519BBB-6889-0F52-BAE1-D7A9D5A47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531BDA1E-AB87-C49E-929A-2DCC370FE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2813-603C-44C2-A94D-70FC997A6D1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9907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ABBD818-1485-E9DF-03D7-D1933E776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E001C56B-089D-B792-1E55-1BAD457E05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3532E7E6-1FD6-9DE1-265D-227F9C716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9158-7648-49C4-BB37-AC20D62B9891}" type="datetimeFigureOut">
              <a:rPr lang="lv-LV" smtClean="0"/>
              <a:t>30.01.2024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636A0F68-6617-4468-62BD-45C7C8DA6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42A168C3-F09A-5298-A2CE-CA69D95AE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2813-603C-44C2-A94D-70FC997A6D1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6970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7F61F00F-77CB-F060-60E1-A14B85A0AE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4ED18619-4B47-C32E-BA5E-0E8D7EF85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A928810F-237E-4512-C95B-C2F63F26A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9158-7648-49C4-BB37-AC20D62B9891}" type="datetimeFigureOut">
              <a:rPr lang="lv-LV" smtClean="0"/>
              <a:t>30.01.2024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2BCEC2DA-6EB8-B43E-0C7F-3B5C3F331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82DB4FBF-1987-4A36-193C-1467A6F6F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2813-603C-44C2-A94D-70FC997A6D1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00882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7669A6CA-2EA4-47D6-8149-D0461C214C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17C1D8B9-4EFB-885C-F1EA-8E6009162CB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321C4787-53F1-417D-80D0-0A375378AB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1199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3956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98CF153-8CDC-4184-BA6C-ECD880D88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C2669C59-72AD-4CE0-659B-56BD4B144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321CD23A-3431-D271-799D-7B965430D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9158-7648-49C4-BB37-AC20D62B9891}" type="datetimeFigureOut">
              <a:rPr lang="lv-LV" smtClean="0"/>
              <a:t>30.01.2024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955CFBAD-6AF3-89C1-99CB-71100C2E3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BB63FAAA-601E-4AD0-C7BD-6FB9A225B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2813-603C-44C2-A94D-70FC997A6D1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28280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969CB05-C739-CF71-C726-C09235174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A44F31D1-FBC1-FC05-BA2D-A87864205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00A9097D-9B54-6834-3632-620A63443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9158-7648-49C4-BB37-AC20D62B9891}" type="datetimeFigureOut">
              <a:rPr lang="lv-LV" smtClean="0"/>
              <a:t>30.01.2024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1936C04D-9EC4-223E-F846-571E8A054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9A69EE19-64FC-1400-CAB7-1B036D9F9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2813-603C-44C2-A94D-70FC997A6D1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51248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86B03A6A-AF8D-4E6A-8D6C-8D139FCAB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7BD926C-55E2-0E45-B089-5241A47A39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15409275-FDDD-E887-FA8C-8E4733C7BC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AA408240-B9AB-553D-DE34-48B88935E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9158-7648-49C4-BB37-AC20D62B9891}" type="datetimeFigureOut">
              <a:rPr lang="lv-LV" smtClean="0"/>
              <a:t>30.01.2024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501B1059-6849-2B30-A9D1-F3184975D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A7F638D7-B4A0-4C14-D46B-2862D8EE9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2813-603C-44C2-A94D-70FC997A6D1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82890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DBAD7AD-AB40-FA1A-4489-6264FF535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48FE55DC-ACE3-47C5-C9EF-5B82D6F0F5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F0F62058-BB9A-02A8-C789-A1AF1E78D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FA3473F4-9512-BFD4-9547-84D9FC8698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A926CEFC-69E3-71D8-ACC2-945DCCBF2D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F7BE5648-68F6-13F7-C4B2-A63C85B51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9158-7648-49C4-BB37-AC20D62B9891}" type="datetimeFigureOut">
              <a:rPr lang="lv-LV" smtClean="0"/>
              <a:t>30.01.2024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7C8C2AA6-9A6A-8B08-69D9-3DC79C474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A8590593-965D-ABEF-A895-10A1C0E90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2813-603C-44C2-A94D-70FC997A6D1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4943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3BD3C72-E703-4C0C-5788-F0AEE7A88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FB6F3406-2F7E-FA29-929D-AA4F0FECE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9158-7648-49C4-BB37-AC20D62B9891}" type="datetimeFigureOut">
              <a:rPr lang="lv-LV" smtClean="0"/>
              <a:t>30.01.2024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633A4B08-B14E-FBF4-B44E-19012E50D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30047D9C-2008-D255-4E55-A6325A1F6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2813-603C-44C2-A94D-70FC997A6D1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04276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ABCEA5BC-1FF9-42AD-7F14-B4A5F8B0D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9158-7648-49C4-BB37-AC20D62B9891}" type="datetimeFigureOut">
              <a:rPr lang="lv-LV" smtClean="0"/>
              <a:t>30.01.2024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351FF7A1-AB49-5DB3-49A2-D0E485350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5BD92693-B7E3-FF2B-32AE-38DF2554D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2813-603C-44C2-A94D-70FC997A6D1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11182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63C071D-F139-6242-3889-BC8A658BF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A9BA346C-066C-3D22-DCCB-81870C511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3BED3899-5D30-F82E-A2EB-EC1A82FF0C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8670109E-A5EC-FF55-AC7A-7172CF043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9158-7648-49C4-BB37-AC20D62B9891}" type="datetimeFigureOut">
              <a:rPr lang="lv-LV" smtClean="0"/>
              <a:t>30.01.2024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5F7A1E89-E3C8-DFAF-FEF3-1F07B0445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BDF59F3A-0784-50D9-44CB-AAD83BE92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2813-603C-44C2-A94D-70FC997A6D1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5582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E9D39D7-E082-C10D-0487-2087E3D8C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5FE8C6FE-04B8-55DA-455F-441E2584EE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C865BE07-F877-8DA3-2C55-CA324BC243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0CFB2D72-2F5C-E78C-AFE2-CDEAB0FD3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9158-7648-49C4-BB37-AC20D62B9891}" type="datetimeFigureOut">
              <a:rPr lang="lv-LV" smtClean="0"/>
              <a:t>30.01.2024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D03209AB-C410-6DB3-BCE0-20A4056BC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9DB519E9-98A8-59C8-BE9E-772A851AE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2813-603C-44C2-A94D-70FC997A6D1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6432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352A42A4-2C28-B864-8460-8C7FF8418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4B52C276-0C0B-5684-F4FD-00089F423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C82288F6-8658-1B5B-AF05-6C19DDB5E6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09158-7648-49C4-BB37-AC20D62B9891}" type="datetimeFigureOut">
              <a:rPr lang="lv-LV" smtClean="0"/>
              <a:t>30.01.2024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84F110B9-B446-6C77-82F6-3F89303C7F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7F06F0B1-F631-60EB-B8B7-109A2E2667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32813-603C-44C2-A94D-70FC997A6D1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3785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622199"/>
            <a:ext cx="9144000" cy="244656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EB62050-401A-4FE8-B14E-6FDF827E6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0188477-422A-47A9-93FE-A935682BD1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42236" y="1972657"/>
            <a:ext cx="7772400" cy="1759801"/>
          </a:xfrm>
        </p:spPr>
        <p:txBody>
          <a:bodyPr>
            <a:normAutofit/>
          </a:bodyPr>
          <a:lstStyle/>
          <a:p>
            <a:r>
              <a:rPr lang="lv-LV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Jaunumi ambulatoro pakalpojumu klāstā no 2024.gada 1.janvāra</a:t>
            </a:r>
            <a:endParaRPr lang="lv-LV" sz="40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268155F4-DEBB-4E54-B849-FE8475F63D12}"/>
              </a:ext>
            </a:extLst>
          </p:cNvPr>
          <p:cNvSpPr txBox="1">
            <a:spLocks/>
          </p:cNvSpPr>
          <p:nvPr/>
        </p:nvSpPr>
        <p:spPr>
          <a:xfrm>
            <a:off x="1524000" y="4993640"/>
            <a:ext cx="9144000" cy="609600"/>
          </a:xfrm>
          <a:prstGeom prst="rect">
            <a:avLst/>
          </a:prstGeom>
        </p:spPr>
        <p:txBody>
          <a:bodyPr vert="horz" lIns="93957" tIns="46979" rIns="93957" bIns="46979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Nacionālā veselības dienesta</a:t>
            </a:r>
          </a:p>
          <a:p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Ambulatoro pakalpojumu nodaļas vadītājas vietniece </a:t>
            </a:r>
            <a:r>
              <a:rPr lang="lv-LV" sz="2000" b="1" dirty="0">
                <a:solidFill>
                  <a:schemeClr val="tx1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Ieva Silionova</a:t>
            </a:r>
          </a:p>
          <a:p>
            <a:endParaRPr lang="lv-LV" sz="2000" dirty="0">
              <a:solidFill>
                <a:schemeClr val="tx1"/>
              </a:solidFill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A flag with a coat of arms&#10;&#10;Description automatically generated">
            <a:extLst>
              <a:ext uri="{FF2B5EF4-FFF2-40B4-BE49-F238E27FC236}">
                <a16:creationId xmlns:a16="http://schemas.microsoft.com/office/drawing/2014/main" id="{99A3C613-53E7-CAD3-8E78-AF4CA926F1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0" y="0"/>
            <a:ext cx="2576052" cy="260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412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B0FA8C6B-449C-CA8B-B1B5-9A6E0C276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632" y="1975147"/>
            <a:ext cx="3543808" cy="29355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57200"/>
            <a:r>
              <a:rPr lang="lv-LV" sz="3200" kern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Prioritārie pakalpojumi pacientiem ar ļaundabīgo audzēju</a:t>
            </a:r>
            <a:endParaRPr lang="lv-LV" sz="32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7ABA12-7E19-8391-889E-0EFA06083A22}"/>
              </a:ext>
            </a:extLst>
          </p:cNvPr>
          <p:cNvSpPr txBox="1"/>
          <p:nvPr/>
        </p:nvSpPr>
        <p:spPr>
          <a:xfrm>
            <a:off x="5061644" y="776377"/>
            <a:ext cx="6368356" cy="37588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 algn="just" defTabSz="85953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lv-LV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ai uzlabotu pakalpojumu pieejamību un nodrošinātu savlaicīgu slimības norises dinamisko novērošanu un ārstēšanu.</a:t>
            </a:r>
          </a:p>
          <a:p>
            <a:pPr marL="342900" indent="-342900" algn="just" defTabSz="859536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lv-LV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 defTabSz="85953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2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Pacienti ar ļaundabīgo audzēju </a:t>
            </a:r>
            <a:r>
              <a:rPr lang="lv-LV" sz="22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pamatdiagnozēm</a:t>
            </a:r>
            <a:r>
              <a:rPr lang="lv-LV" sz="22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C00-D09 vai D37-D48 prioritāri varēs saņemt </a:t>
            </a:r>
            <a:r>
              <a:rPr lang="lv-LV" sz="2200" b="1" kern="1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visus</a:t>
            </a:r>
            <a:r>
              <a:rPr lang="lv-LV" sz="22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SAVA pakalpojumus – izmeklējumus, speciālistu konsultācijas un dienas stacionāra pakalpojumus.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4" name="Picture 3" descr="A person sitting in a chair with a medical device&#10;&#10;Description automatically generated">
            <a:extLst>
              <a:ext uri="{FF2B5EF4-FFF2-40B4-BE49-F238E27FC236}">
                <a16:creationId xmlns:a16="http://schemas.microsoft.com/office/drawing/2014/main" id="{ED4F3877-F7EB-1E4F-B44F-FF80D38B0D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5908" y="4279654"/>
            <a:ext cx="2578346" cy="2578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880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1" name="Freeform: Shape 40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3" name="Freeform: Shape 42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B0FA8C6B-449C-CA8B-B1B5-9A6E0C276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57200"/>
            <a:r>
              <a:rPr lang="lv-LV" sz="32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Diagnostiskie izmeklējumi grūtniecēm un sievietēm </a:t>
            </a:r>
            <a:r>
              <a:rPr lang="lv-LV" sz="320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pēcdzemdību</a:t>
            </a:r>
            <a:r>
              <a:rPr lang="lv-LV" sz="32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periodā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7ABA12-7E19-8391-889E-0EFA06083A22}"/>
              </a:ext>
            </a:extLst>
          </p:cNvPr>
          <p:cNvSpPr txBox="1"/>
          <p:nvPr/>
        </p:nvSpPr>
        <p:spPr>
          <a:xfrm>
            <a:off x="4846319" y="301924"/>
            <a:ext cx="6960317" cy="5265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285750"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 mērķi uzlabot veselības aprūpes pakalpojumu pieejamību </a:t>
            </a:r>
            <a:r>
              <a:rPr lang="lv-LV" sz="2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sievietēm ar augsta riska grūtniecību</a:t>
            </a:r>
            <a:r>
              <a:rPr lang="lv-LV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ieviesta jauna pakalpojumu saņemšanas kārtība - grūtnieču prioritārā aprūpe.</a:t>
            </a:r>
          </a:p>
          <a:p>
            <a:pPr marL="285750"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lv-LV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Nosūtītājs var būt ginekologs, vecmāte, ģimenes ārsts vai ārsts speciālists.</a:t>
            </a:r>
          </a:p>
          <a:p>
            <a:pPr marL="285750"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Nosūtījumā norāda pacientu grupu – grūtniece/</a:t>
            </a:r>
            <a:r>
              <a:rPr lang="lv-LV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gravida</a:t>
            </a:r>
            <a:endParaRPr lang="lv-LV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pamatdiagnozi</a:t>
            </a:r>
            <a:r>
              <a:rPr lang="lv-LV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v-LV" sz="2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Z35 </a:t>
            </a:r>
          </a:p>
          <a:p>
            <a:pPr marL="742950" lvl="1"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blakusdiagnozi</a:t>
            </a:r>
            <a:r>
              <a:rPr lang="lv-LV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v-LV" sz="2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O00-O99; F53.0-F53.9</a:t>
            </a:r>
          </a:p>
          <a:p>
            <a:pPr marL="514350" lvl="1" algn="just">
              <a:lnSpc>
                <a:spcPct val="90000"/>
              </a:lnSpc>
              <a:spcAft>
                <a:spcPts val="600"/>
              </a:spcAft>
            </a:pPr>
            <a:endParaRPr lang="en-US" sz="22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Pierakstu uz pakalpojumu veic grūtniece. Nosūtītājs informē grūtnieci par pierakstīšanās kārtību.</a:t>
            </a:r>
          </a:p>
          <a:p>
            <a:pPr marL="285750"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Pakalpojumi nodrošināmi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lv-LV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darba dienu laikā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lv-LV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dienas, kad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persona </a:t>
            </a:r>
            <a:r>
              <a:rPr lang="lv-LV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vērsusies ārstniecības iestādē pakalpojuma saņemšanai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v-LV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pregnesiy cartoon">
            <a:extLst>
              <a:ext uri="{FF2B5EF4-FFF2-40B4-BE49-F238E27FC236}">
                <a16:creationId xmlns:a16="http://schemas.microsoft.com/office/drawing/2014/main" id="{E96C8041-F902-9829-7DF3-A374AE3ED7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1858" y="5136368"/>
            <a:ext cx="2110141" cy="172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9976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8" name="Freeform: Shape 17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B0FA8C6B-449C-CA8B-B1B5-9A6E0C276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57200"/>
            <a:r>
              <a:rPr lang="lv-LV" sz="32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Miega izmeklējumi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AFC78B-189F-C94D-F5A8-0CB6D882E08B}"/>
              </a:ext>
            </a:extLst>
          </p:cNvPr>
          <p:cNvSpPr txBox="1"/>
          <p:nvPr/>
        </p:nvSpPr>
        <p:spPr>
          <a:xfrm>
            <a:off x="5128323" y="4616110"/>
            <a:ext cx="5916603" cy="13837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lv-LV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Ietilpst: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Poligrāfija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Kapnogrāfija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208CFE-1528-4F38-916B-9B3856FE1C49}"/>
              </a:ext>
            </a:extLst>
          </p:cNvPr>
          <p:cNvSpPr txBox="1"/>
          <p:nvPr/>
        </p:nvSpPr>
        <p:spPr>
          <a:xfrm>
            <a:off x="4995155" y="1330769"/>
            <a:ext cx="680899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Pakalpojums pieejams ar pediatra, </a:t>
            </a:r>
            <a:r>
              <a:rPr lang="lv-LV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otorinolaringologa</a:t>
            </a:r>
            <a:r>
              <a:rPr lang="lv-LV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neirologa, bērnu neirologa vai </a:t>
            </a:r>
            <a:r>
              <a:rPr lang="lv-LV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pneimonologa</a:t>
            </a:r>
            <a:r>
              <a:rPr lang="lv-LV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nosūtījumu pie sekojošiem diagnožu kodiem: E65-E66, E75.5, E84, F51.0-F51.9, G12, G47.0-G47.9, G70-73, J35.2, J47, J84.9, J96.1, P27.1, P28.2-P28.9, Q04.9, Q31-34, Q90-99, R06.1, R06.8, Z99.8.</a:t>
            </a:r>
          </a:p>
        </p:txBody>
      </p:sp>
      <p:pic>
        <p:nvPicPr>
          <p:cNvPr id="2050" name="Picture 2" descr="We Need Better Communication Between Psychiatrists and Patients">
            <a:extLst>
              <a:ext uri="{FF2B5EF4-FFF2-40B4-BE49-F238E27FC236}">
                <a16:creationId xmlns:a16="http://schemas.microsoft.com/office/drawing/2014/main" id="{EB6EBEBC-9BD0-218F-B1D0-58181614A6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266" y="4880085"/>
            <a:ext cx="2824480" cy="1412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286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209800" y="3243263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lv-LV" altLang="lv-LV" sz="2400" b="1" dirty="0">
                <a:solidFill>
                  <a:schemeClr val="accent2">
                    <a:lumMod val="75000"/>
                  </a:schemeClr>
                </a:solidFill>
                <a:ea typeface="ヒラギノ角ゴ Pro W3" pitchFamily="125" charset="-128"/>
              </a:rPr>
              <a:t>Paldies par uzmanību!</a:t>
            </a:r>
            <a:endParaRPr lang="lv-LV" alt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174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209800" y="4749800"/>
            <a:ext cx="7772400" cy="1651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lv-LV" altLang="en-US" sz="1900" dirty="0">
                <a:solidFill>
                  <a:srgbClr val="E46C0A"/>
                </a:solidFill>
              </a:rPr>
              <a:t> </a:t>
            </a:r>
            <a:r>
              <a:rPr lang="lv-LV" altLang="en-US" sz="1300" b="1" dirty="0">
                <a:solidFill>
                  <a:srgbClr val="E46C0A"/>
                </a:solidFill>
                <a:latin typeface="Arial" pitchFamily="34" charset="0"/>
              </a:rPr>
              <a:t>Nacionālais veselības dienests</a:t>
            </a:r>
          </a:p>
          <a:p>
            <a:pPr>
              <a:lnSpc>
                <a:spcPct val="80000"/>
              </a:lnSpc>
            </a:pPr>
            <a:r>
              <a:rPr lang="lv-LV" altLang="en-US" sz="1300" dirty="0" err="1">
                <a:latin typeface="Arial" pitchFamily="34" charset="0"/>
              </a:rPr>
              <a:t>Cēsu</a:t>
            </a:r>
            <a:r>
              <a:rPr lang="lv-LV" altLang="en-US" sz="1300" dirty="0">
                <a:latin typeface="Arial" pitchFamily="34" charset="0"/>
              </a:rPr>
              <a:t> iela 31 k-3 (6.ieeja, 2., 3. un 4.stāvs)</a:t>
            </a:r>
          </a:p>
          <a:p>
            <a:pPr>
              <a:lnSpc>
                <a:spcPct val="80000"/>
              </a:lnSpc>
            </a:pPr>
            <a:r>
              <a:rPr lang="lv-LV" altLang="en-US" sz="1300" dirty="0">
                <a:latin typeface="Arial" pitchFamily="34" charset="0"/>
              </a:rPr>
              <a:t>Rīga, Latvija, LV-1012</a:t>
            </a:r>
          </a:p>
          <a:p>
            <a:pPr>
              <a:lnSpc>
                <a:spcPct val="80000"/>
              </a:lnSpc>
            </a:pPr>
            <a:r>
              <a:rPr lang="lv-LV" altLang="en-US" sz="1300" b="1" dirty="0">
                <a:solidFill>
                  <a:srgbClr val="E46C0A"/>
                </a:solidFill>
                <a:latin typeface="Arial" pitchFamily="34" charset="0"/>
              </a:rPr>
              <a:t>Tālrunis</a:t>
            </a:r>
            <a:r>
              <a:rPr lang="lv-LV" altLang="en-US" sz="1300" b="1" dirty="0">
                <a:solidFill>
                  <a:srgbClr val="297B52"/>
                </a:solidFill>
                <a:latin typeface="Arial" pitchFamily="34" charset="0"/>
              </a:rPr>
              <a:t>: </a:t>
            </a:r>
            <a:r>
              <a:rPr lang="lv-LV" altLang="en-US" sz="1300" dirty="0">
                <a:latin typeface="Arial" pitchFamily="34" charset="0"/>
              </a:rPr>
              <a:t>67043700</a:t>
            </a:r>
          </a:p>
          <a:p>
            <a:pPr>
              <a:lnSpc>
                <a:spcPct val="80000"/>
              </a:lnSpc>
            </a:pPr>
            <a:r>
              <a:rPr lang="lv-LV" altLang="en-US" sz="1300" b="1" dirty="0">
                <a:solidFill>
                  <a:srgbClr val="E46C0A"/>
                </a:solidFill>
                <a:latin typeface="Arial" pitchFamily="34" charset="0"/>
              </a:rPr>
              <a:t>E-pasts: </a:t>
            </a:r>
            <a:r>
              <a:rPr lang="lv-LV" altLang="en-US" sz="1300" u="sng" dirty="0">
                <a:latin typeface="Arial" pitchFamily="34" charset="0"/>
              </a:rPr>
              <a:t>nvd@vmnvd.gov.lv</a:t>
            </a:r>
            <a:r>
              <a:rPr lang="lv-LV" altLang="en-US" sz="1300" dirty="0">
                <a:latin typeface="Arial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lv-LV" altLang="en-US" sz="1300" b="1" dirty="0">
                <a:solidFill>
                  <a:srgbClr val="E46C0A"/>
                </a:solidFill>
                <a:latin typeface="Arial" pitchFamily="34" charset="0"/>
              </a:rPr>
              <a:t>Mājas lapa: </a:t>
            </a:r>
            <a:r>
              <a:rPr lang="lv-LV" altLang="en-US" sz="1300" u="sng" dirty="0">
                <a:latin typeface="Arial" pitchFamily="34" charset="0"/>
              </a:rPr>
              <a:t>www.vmnvd.gov.lv</a:t>
            </a:r>
          </a:p>
          <a:p>
            <a:pPr>
              <a:lnSpc>
                <a:spcPct val="80000"/>
              </a:lnSpc>
            </a:pPr>
            <a:r>
              <a:rPr lang="lv-LV" altLang="en-US" sz="1300" b="1" dirty="0" err="1">
                <a:solidFill>
                  <a:srgbClr val="E46C0A"/>
                </a:solidFill>
                <a:latin typeface="Arial" pitchFamily="34" charset="0"/>
              </a:rPr>
              <a:t>Twitter</a:t>
            </a:r>
            <a:r>
              <a:rPr lang="lv-LV" altLang="en-US" sz="1300" b="1" dirty="0">
                <a:solidFill>
                  <a:srgbClr val="E46C0A"/>
                </a:solidFill>
                <a:latin typeface="Arial" pitchFamily="34" charset="0"/>
              </a:rPr>
              <a:t>: </a:t>
            </a:r>
            <a:r>
              <a:rPr lang="lv-LV" altLang="en-US" sz="1300" u="sng" dirty="0">
                <a:latin typeface="Arial" pitchFamily="34" charset="0"/>
              </a:rPr>
              <a:t>www.twitter.com/vmnvd</a:t>
            </a:r>
          </a:p>
          <a:p>
            <a:pPr>
              <a:lnSpc>
                <a:spcPct val="80000"/>
              </a:lnSpc>
            </a:pPr>
            <a:endParaRPr lang="lv-LV" altLang="en-US" sz="1300" dirty="0"/>
          </a:p>
        </p:txBody>
      </p:sp>
    </p:spTree>
    <p:extLst>
      <p:ext uri="{BB962C8B-B14F-4D97-AF65-F5344CB8AC3E}">
        <p14:creationId xmlns:p14="http://schemas.microsoft.com/office/powerpoint/2010/main" val="3977819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280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Verdana</vt:lpstr>
      <vt:lpstr>ヒラギノ角ゴ Pro W3</vt:lpstr>
      <vt:lpstr>Office dizains</vt:lpstr>
      <vt:lpstr>Jaunumi ambulatoro pakalpojumu klāstā no 2024.gada 1.janvāra</vt:lpstr>
      <vt:lpstr>Prioritārie pakalpojumi pacientiem ar ļaundabīgo audzēju</vt:lpstr>
      <vt:lpstr>Diagnostiskie izmeklējumi grūtniecēm un sievietēm pēcdzemdību periodā</vt:lpstr>
      <vt:lpstr>Miega izmeklējumi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Veselības nozares 2024.-2026.gada valsts budžeta pasākumi</dc:title>
  <dc:creator>Anete Baškevica</dc:creator>
  <cp:lastModifiedBy>Daiga Vulfa</cp:lastModifiedBy>
  <cp:revision>19</cp:revision>
  <dcterms:created xsi:type="dcterms:W3CDTF">2023-12-19T12:07:36Z</dcterms:created>
  <dcterms:modified xsi:type="dcterms:W3CDTF">2024-01-30T07:14:20Z</dcterms:modified>
</cp:coreProperties>
</file>