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1258" r:id="rId3"/>
    <p:sldId id="1256" r:id="rId4"/>
    <p:sldId id="1265" r:id="rId5"/>
    <p:sldId id="373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CAF9ED-07DC-4A11-8D7F-57B35C25682E}">
  <a:tblStyle styleId="{9DCAF9ED-07DC-4A11-8D7F-57B35C25682E}" styleName="Vidējs stils 1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Vidējs stils 4 - izcēlum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07B6155-95F6-57DA-278B-7F3D1A752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E9B8374B-184A-4786-1756-F131571049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67ADF92-0E80-CB2D-521D-D90DAB697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C4519BBB-6889-0F52-BAE1-D7A9D5A47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531BDA1E-AB87-C49E-929A-2DCC370FE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99077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ABBD818-1485-E9DF-03D7-D1933E77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E001C56B-089D-B792-1E55-1BAD457E0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532E7E6-1FD6-9DE1-265D-227F9C716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636A0F68-6617-4468-62BD-45C7C8DA6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2A168C3-F09A-5298-A2CE-CA69D95AE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69701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7F61F00F-77CB-F060-60E1-A14B85A0A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4ED18619-4B47-C32E-BA5E-0E8D7EF85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928810F-237E-4512-C95B-C2F63F26A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BCEC2DA-6EB8-B43E-0C7F-3B5C3F33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82DB4FBF-1987-4A36-193C-1467A6F6F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00882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7669A6CA-2EA4-47D6-8149-D0461C214C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818" y="0"/>
            <a:ext cx="2347383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4400" y="381000"/>
            <a:ext cx="8128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54400" y="1752601"/>
            <a:ext cx="8128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3454400" y="6324600"/>
            <a:ext cx="26416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6502400" y="6324600"/>
            <a:ext cx="48768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17C1D8B9-4EFB-885C-F1EA-8E6009162CBB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1379200" y="6324600"/>
            <a:ext cx="4064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21C4787-53F1-417D-80D0-0A375378AB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711993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12192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7167" y="0"/>
            <a:ext cx="5037667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8"/>
            <a:ext cx="103632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395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98CF153-8CDC-4184-BA6C-ECD880D88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C2669C59-72AD-4CE0-659B-56BD4B14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21CD23A-3431-D271-799D-7B965430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955CFBAD-6AF3-89C1-99CB-71100C2E3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BB63FAAA-601E-4AD0-C7BD-6FB9A225B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828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969CB05-C739-CF71-C726-C09235174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A44F31D1-FBC1-FC05-BA2D-A87864205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00A9097D-9B54-6834-3632-620A63443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936C04D-9EC4-223E-F846-571E8A054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9A69EE19-64FC-1400-CAB7-1B036D9F9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1248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6B03A6A-AF8D-4E6A-8D6C-8D139FCA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B7BD926C-55E2-0E45-B089-5241A47A3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15409275-FDDD-E887-FA8C-8E4733C7B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AA408240-B9AB-553D-DE34-48B88935E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01B1059-6849-2B30-A9D1-F3184975D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7F638D7-B4A0-4C14-D46B-2862D8EE9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82890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DBAD7AD-AB40-FA1A-4489-6264FF535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8FE55DC-ACE3-47C5-C9EF-5B82D6F0F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0F62058-BB9A-02A8-C789-A1AF1E78D0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FA3473F4-9512-BFD4-9547-84D9FC86984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A926CEFC-69E3-71D8-ACC2-945DCCBF2D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F7BE5648-68F6-13F7-C4B2-A63C85B51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7C8C2AA6-9A6A-8B08-69D9-3DC79C474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A8590593-965D-ABEF-A895-10A1C0E90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49436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3BD3C72-E703-4C0C-5788-F0AEE7A88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FB6F3406-2F7E-FA29-929D-AA4F0FECE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633A4B08-B14E-FBF4-B44E-19012E50D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30047D9C-2008-D255-4E55-A6325A1F6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4276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ABCEA5BC-1FF9-42AD-7F14-B4A5F8B0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351FF7A1-AB49-5DB3-49A2-D0E485350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5BD92693-B7E3-FF2B-32AE-38DF2554D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11182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63C071D-F139-6242-3889-BC8A658BF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9BA346C-066C-3D22-DCCB-81870C5114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3BED3899-5D30-F82E-A2EB-EC1A82FF0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8670109E-A5EC-FF55-AC7A-7172CF043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F7A1E89-E3C8-DFAF-FEF3-1F07B0445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BDF59F3A-0784-50D9-44CB-AAD83BE92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5582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E9D39D7-E082-C10D-0487-2087E3D8C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5FE8C6FE-04B8-55DA-455F-441E2584EE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865BE07-F877-8DA3-2C55-CA324BC24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CFB2D72-2F5C-E78C-AFE2-CDEAB0FD3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D03209AB-C410-6DB3-BCE0-20A4056BC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DB519E9-98A8-59C8-BE9E-772A851AE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643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52A42A4-2C28-B864-8460-8C7FF8418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4B52C276-0C0B-5684-F4FD-00089F423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82288F6-8658-1B5B-AF05-6C19DDB5E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09158-7648-49C4-BB37-AC20D62B9891}" type="datetimeFigureOut">
              <a:rPr lang="lv-LV" smtClean="0"/>
              <a:t>30.01.2024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4F110B9-B446-6C77-82F6-3F89303C7F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F06F0B1-F631-60EB-B8B7-109A2E266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32813-603C-44C2-A94D-70FC997A6D1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3785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6622199"/>
            <a:ext cx="9144000" cy="244656"/>
          </a:xfrm>
          <a:prstGeom prst="rect">
            <a:avLst/>
          </a:prstGeom>
        </p:spPr>
      </p:pic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DEB62050-401A-4FE8-B14E-6FDF827E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0188477-422A-47A9-93FE-A935682BD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42236" y="1972657"/>
            <a:ext cx="7772400" cy="1759801"/>
          </a:xfrm>
        </p:spPr>
        <p:txBody>
          <a:bodyPr>
            <a:normAutofit/>
          </a:bodyPr>
          <a:lstStyle/>
          <a:p>
            <a:r>
              <a:rPr lang="lv-LV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Jaunumi ambulatoro pakalpojumu klāstā no 2024.gada 1.janvāra</a:t>
            </a:r>
            <a:endParaRPr lang="lv-LV" sz="40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268155F4-DEBB-4E54-B849-FE8475F63D12}"/>
              </a:ext>
            </a:extLst>
          </p:cNvPr>
          <p:cNvSpPr txBox="1">
            <a:spLocks/>
          </p:cNvSpPr>
          <p:nvPr/>
        </p:nvSpPr>
        <p:spPr>
          <a:xfrm>
            <a:off x="1524000" y="4993640"/>
            <a:ext cx="9144000" cy="609600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Nacionālā veselības dienesta</a:t>
            </a:r>
          </a:p>
          <a:p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Ambulatoro pakalpojumu nodaļas vadītājas vietniece </a:t>
            </a:r>
            <a:r>
              <a:rPr lang="lv-LV" sz="2000" b="1" dirty="0">
                <a:solidFill>
                  <a:schemeClr val="tx1"/>
                </a:solidFill>
                <a:latin typeface="Times New Roman" panose="02020603050405020304" pitchFamily="18" charset="0"/>
                <a:ea typeface="Segoe UI Black" panose="020B0A02040204020203" pitchFamily="34" charset="0"/>
                <a:cs typeface="Times New Roman" panose="02020603050405020304" pitchFamily="18" charset="0"/>
              </a:rPr>
              <a:t>Ieva Silionova</a:t>
            </a:r>
          </a:p>
          <a:p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 descr="A flag with a coat of arms&#10;&#10;Description automatically generated">
            <a:extLst>
              <a:ext uri="{FF2B5EF4-FFF2-40B4-BE49-F238E27FC236}">
                <a16:creationId xmlns:a16="http://schemas.microsoft.com/office/drawing/2014/main" id="{99A3C613-53E7-CAD3-8E78-AF4CA926F1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0" y="0"/>
            <a:ext cx="2576052" cy="2602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0FA8C6B-449C-CA8B-B1B5-9A6E0C27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632" y="1975147"/>
            <a:ext cx="3543808" cy="29355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/>
            <a:r>
              <a:rPr lang="lv-LV" sz="3200" kern="12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Prioritārie pakalpojumi pacientiem ar ļaundabīgo audzēju</a:t>
            </a:r>
            <a:endParaRPr lang="lv-LV" sz="3200" kern="12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ABA12-7E19-8391-889E-0EFA06083A22}"/>
              </a:ext>
            </a:extLst>
          </p:cNvPr>
          <p:cNvSpPr txBox="1"/>
          <p:nvPr/>
        </p:nvSpPr>
        <p:spPr>
          <a:xfrm>
            <a:off x="5061644" y="776377"/>
            <a:ext cx="6368356" cy="37588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342900" indent="-342900" algn="just" defTabSz="8595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lang="lv-LV" sz="2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ai uzlabotu pakalpojumu pieejamību un nodrošinātu savlaicīgu slimības norises dinamisko novērošanu un ārstēšanu.</a:t>
            </a:r>
          </a:p>
          <a:p>
            <a:pPr marL="342900" indent="-342900" algn="just" defTabSz="859536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just" defTabSz="859536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Pacienti ar ļaundabīgo audzēju </a:t>
            </a:r>
            <a:r>
              <a:rPr lang="lv-LV" sz="22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pamatdiagnozēm</a:t>
            </a:r>
            <a:r>
              <a:rPr lang="lv-LV" sz="22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C00-D09 vai D37-D48 prioritāri varēs saņemt </a:t>
            </a:r>
            <a:r>
              <a:rPr lang="lv-LV" sz="2200" b="1" kern="1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visus</a:t>
            </a:r>
            <a:r>
              <a:rPr lang="lv-LV" sz="22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SAVA pakalpojumus – izmeklējumus, speciālistu konsultācijas un dienas stacionāra pakalpojumus.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pic>
        <p:nvPicPr>
          <p:cNvPr id="4" name="Picture 3" descr="A person sitting in a chair with a medical device&#10;&#10;Description automatically generated">
            <a:extLst>
              <a:ext uri="{FF2B5EF4-FFF2-40B4-BE49-F238E27FC236}">
                <a16:creationId xmlns:a16="http://schemas.microsoft.com/office/drawing/2014/main" id="{ED4F3877-F7EB-1E4F-B44F-FF80D38B0D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5908" y="4279654"/>
            <a:ext cx="2578346" cy="25783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880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41" name="Freeform: Shape 40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43" name="Freeform: Shape 42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0FA8C6B-449C-CA8B-B1B5-9A6E0C27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/>
            <a:r>
              <a:rPr lang="lv-LV" sz="320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Diagnostiskie izmeklējumi grūtniecēm un sievietēm </a:t>
            </a:r>
            <a:r>
              <a:rPr lang="lv-LV" sz="3200" kern="12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pēcdzemdību</a:t>
            </a:r>
            <a:r>
              <a:rPr lang="lv-LV" sz="320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periodā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F7ABA12-7E19-8391-889E-0EFA06083A22}"/>
              </a:ext>
            </a:extLst>
          </p:cNvPr>
          <p:cNvSpPr txBox="1"/>
          <p:nvPr/>
        </p:nvSpPr>
        <p:spPr>
          <a:xfrm>
            <a:off x="4846319" y="301924"/>
            <a:ext cx="6960317" cy="52651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 mērķi uzlabot veselības aprūpes pakalpojumu pieejamību </a:t>
            </a:r>
            <a:r>
              <a:rPr lang="lv-LV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sievietēm ar augsta riska grūtniecību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ieviesta jauna pakalpojumu saņemšanas kārtība - grūtnieču prioritārā aprūpe.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lv-LV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ptos" panose="020B0004020202020204" pitchFamily="34" charset="0"/>
                <a:cs typeface="Times New Roman" panose="02020603050405020304" pitchFamily="18" charset="0"/>
              </a:rPr>
              <a:t>Nosūtītājs var būt ginekologs, vecmāte, ģimenes ārsts vai ārsts speciālists.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Nosūtījumā norāda pacientu grupu – grūtniece/</a:t>
            </a:r>
            <a:r>
              <a:rPr lang="lv-LV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gravida</a:t>
            </a:r>
            <a:endParaRPr lang="lv-LV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lvl="1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pamatdiagnozi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Z35 </a:t>
            </a:r>
          </a:p>
          <a:p>
            <a:pPr marL="742950" lvl="1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blakusdiagnozi</a:t>
            </a:r>
            <a:r>
              <a:rPr lang="lv-LV" sz="2200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lv-LV" sz="22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O00-O99; F53.0-F53.9</a:t>
            </a:r>
          </a:p>
          <a:p>
            <a:pPr marL="514350" lvl="1" algn="just">
              <a:lnSpc>
                <a:spcPct val="90000"/>
              </a:lnSpc>
              <a:spcAft>
                <a:spcPts val="600"/>
              </a:spcAft>
            </a:pPr>
            <a:endParaRPr lang="en-US" sz="22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Pierakstu uz pakalpojumu veic grūtniece. Nosūtītājs informē grūtnieci par pierakstīšanās kārtību.</a:t>
            </a:r>
          </a:p>
          <a:p>
            <a:pPr marL="285750" indent="-228600" algn="just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Pakalpojumi nodrošināmi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darba dienu laikā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dienas, kad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persona 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vērsusies ārstniecības iestādē pakalpojuma saņemšanai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lv-LV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Image result for pregnesiy cartoon">
            <a:extLst>
              <a:ext uri="{FF2B5EF4-FFF2-40B4-BE49-F238E27FC236}">
                <a16:creationId xmlns:a16="http://schemas.microsoft.com/office/drawing/2014/main" id="{E96C8041-F902-9829-7DF3-A374AE3ED7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1858" y="5136368"/>
            <a:ext cx="2110141" cy="1721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97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C799903-48D5-4A31-A1A2-541072D977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6" name="Freeform: Shape 15">
            <a:extLst>
              <a:ext uri="{FF2B5EF4-FFF2-40B4-BE49-F238E27FC236}">
                <a16:creationId xmlns:a16="http://schemas.microsoft.com/office/drawing/2014/main" id="{8EFFF109-FC58-4FD3-BE05-9775A1310F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818889" cy="6858000"/>
          </a:xfrm>
          <a:custGeom>
            <a:avLst/>
            <a:gdLst>
              <a:gd name="connsiteX0" fmla="*/ 0 w 4818889"/>
              <a:gd name="connsiteY0" fmla="*/ 0 h 6858000"/>
              <a:gd name="connsiteX1" fmla="*/ 3605911 w 4818889"/>
              <a:gd name="connsiteY1" fmla="*/ 0 h 6858000"/>
              <a:gd name="connsiteX2" fmla="*/ 3668894 w 4818889"/>
              <a:gd name="connsiteY2" fmla="*/ 69271 h 6858000"/>
              <a:gd name="connsiteX3" fmla="*/ 4818889 w 4818889"/>
              <a:gd name="connsiteY3" fmla="*/ 3429000 h 6858000"/>
              <a:gd name="connsiteX4" fmla="*/ 3668894 w 4818889"/>
              <a:gd name="connsiteY4" fmla="*/ 6788730 h 6858000"/>
              <a:gd name="connsiteX5" fmla="*/ 3605911 w 4818889"/>
              <a:gd name="connsiteY5" fmla="*/ 6858000 h 6858000"/>
              <a:gd name="connsiteX6" fmla="*/ 0 w 481888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8889" h="6858000">
                <a:moveTo>
                  <a:pt x="0" y="0"/>
                </a:moveTo>
                <a:lnTo>
                  <a:pt x="3605911" y="0"/>
                </a:lnTo>
                <a:lnTo>
                  <a:pt x="3668894" y="69271"/>
                </a:lnTo>
                <a:cubicBezTo>
                  <a:pt x="4379420" y="929100"/>
                  <a:pt x="4818889" y="2116944"/>
                  <a:pt x="4818889" y="3429000"/>
                </a:cubicBezTo>
                <a:cubicBezTo>
                  <a:pt x="4818889" y="4741056"/>
                  <a:pt x="4379420" y="5928900"/>
                  <a:pt x="3668894" y="6788730"/>
                </a:cubicBezTo>
                <a:lnTo>
                  <a:pt x="3605911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508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" name="Freeform: Shape 17">
            <a:extLst>
              <a:ext uri="{FF2B5EF4-FFF2-40B4-BE49-F238E27FC236}">
                <a16:creationId xmlns:a16="http://schemas.microsoft.com/office/drawing/2014/main" id="{E1B96AD6-92A9-4273-A62B-96A1C3E0BA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811477" cy="6858000"/>
          </a:xfrm>
          <a:custGeom>
            <a:avLst/>
            <a:gdLst>
              <a:gd name="connsiteX0" fmla="*/ 0 w 4811477"/>
              <a:gd name="connsiteY0" fmla="*/ 0 h 6858000"/>
              <a:gd name="connsiteX1" fmla="*/ 3598499 w 4811477"/>
              <a:gd name="connsiteY1" fmla="*/ 0 h 6858000"/>
              <a:gd name="connsiteX2" fmla="*/ 3661482 w 4811477"/>
              <a:gd name="connsiteY2" fmla="*/ 69271 h 6858000"/>
              <a:gd name="connsiteX3" fmla="*/ 4811477 w 4811477"/>
              <a:gd name="connsiteY3" fmla="*/ 3429000 h 6858000"/>
              <a:gd name="connsiteX4" fmla="*/ 3661482 w 4811477"/>
              <a:gd name="connsiteY4" fmla="*/ 6788730 h 6858000"/>
              <a:gd name="connsiteX5" fmla="*/ 3598499 w 4811477"/>
              <a:gd name="connsiteY5" fmla="*/ 6858000 h 6858000"/>
              <a:gd name="connsiteX6" fmla="*/ 0 w 481147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11477" h="6858000">
                <a:moveTo>
                  <a:pt x="0" y="0"/>
                </a:moveTo>
                <a:lnTo>
                  <a:pt x="3598499" y="0"/>
                </a:lnTo>
                <a:lnTo>
                  <a:pt x="3661482" y="69271"/>
                </a:lnTo>
                <a:cubicBezTo>
                  <a:pt x="4372008" y="929100"/>
                  <a:pt x="4811477" y="2116944"/>
                  <a:pt x="4811477" y="3429000"/>
                </a:cubicBezTo>
                <a:cubicBezTo>
                  <a:pt x="4811477" y="4741056"/>
                  <a:pt x="4372008" y="5928900"/>
                  <a:pt x="3661482" y="6788730"/>
                </a:cubicBezTo>
                <a:lnTo>
                  <a:pt x="3598499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B0FA8C6B-449C-CA8B-B1B5-9A6E0C276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1792" y="1161288"/>
            <a:ext cx="3602736" cy="45262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457200"/>
            <a:r>
              <a:rPr lang="lv-LV" sz="3200" kern="1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Miega izmeklējumi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63EEC44-1BA3-44ED-81FC-A644B04B2A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102049"/>
            <a:ext cx="128016" cy="65390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AFC78B-189F-C94D-F5A8-0CB6D882E08B}"/>
              </a:ext>
            </a:extLst>
          </p:cNvPr>
          <p:cNvSpPr txBox="1"/>
          <p:nvPr/>
        </p:nvSpPr>
        <p:spPr>
          <a:xfrm>
            <a:off x="5128323" y="4616110"/>
            <a:ext cx="5916603" cy="13837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lv-LV" sz="20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Ietilpst:</a:t>
            </a:r>
            <a:endParaRPr lang="en-US" sz="2000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Poligrāfija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Kapnogrāfija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208CFE-1528-4F38-916B-9B3856FE1C49}"/>
              </a:ext>
            </a:extLst>
          </p:cNvPr>
          <p:cNvSpPr txBox="1"/>
          <p:nvPr/>
        </p:nvSpPr>
        <p:spPr>
          <a:xfrm>
            <a:off x="4995155" y="1330769"/>
            <a:ext cx="680899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Pakalpojums pieejams ar pediatra, </a:t>
            </a:r>
            <a:r>
              <a:rPr lang="lv-LV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otorinolaringologa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neirologa, bērnu neirologa vai </a:t>
            </a:r>
            <a:r>
              <a:rPr lang="lv-LV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pneimonologa</a:t>
            </a:r>
            <a:r>
              <a:rPr lang="lv-LV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nosūtījumu pie sekojošiem diagnožu kodiem: E65-E66, E75.5, E84, F51.0-F51.9, G12, G47.0-G47.9, G70-73, J35.2, J47, J84.9, J96.1, P27.1, P28.2-P28.9, Q04.9, Q31-34, Q90-99, R06.1, R06.8, Z99.8.</a:t>
            </a:r>
          </a:p>
        </p:txBody>
      </p:sp>
      <p:pic>
        <p:nvPicPr>
          <p:cNvPr id="2050" name="Picture 2" descr="We Need Better Communication Between Psychiatrists and Patients">
            <a:extLst>
              <a:ext uri="{FF2B5EF4-FFF2-40B4-BE49-F238E27FC236}">
                <a16:creationId xmlns:a16="http://schemas.microsoft.com/office/drawing/2014/main" id="{EB6EBEBC-9BD0-218F-B1D0-58181614A6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6266" y="4880085"/>
            <a:ext cx="2824480" cy="141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286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209800" y="3243263"/>
            <a:ext cx="7772400" cy="914400"/>
          </a:xfrm>
        </p:spPr>
        <p:txBody>
          <a:bodyPr/>
          <a:lstStyle/>
          <a:p>
            <a:pPr>
              <a:defRPr/>
            </a:pPr>
            <a:r>
              <a:rPr lang="lv-LV" altLang="lv-LV" sz="2400" b="1" dirty="0">
                <a:solidFill>
                  <a:schemeClr val="accent2">
                    <a:lumMod val="75000"/>
                  </a:schemeClr>
                </a:solidFill>
                <a:ea typeface="ヒラギノ角ゴ Pro W3" pitchFamily="125" charset="-128"/>
              </a:rPr>
              <a:t>Paldies par uzmanību!</a:t>
            </a:r>
            <a:endParaRPr lang="lv-LV" altLang="en-US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2209800" y="4749800"/>
            <a:ext cx="7772400" cy="165100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lv-LV" altLang="en-US" sz="1900" dirty="0">
                <a:solidFill>
                  <a:srgbClr val="E46C0A"/>
                </a:solidFill>
              </a:rPr>
              <a:t> 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Nacionālais veselības dienests</a:t>
            </a:r>
          </a:p>
          <a:p>
            <a:pPr>
              <a:lnSpc>
                <a:spcPct val="80000"/>
              </a:lnSpc>
            </a:pPr>
            <a:r>
              <a:rPr lang="lv-LV" altLang="en-US" sz="1300" dirty="0" err="1">
                <a:latin typeface="Arial" pitchFamily="34" charset="0"/>
              </a:rPr>
              <a:t>Cēsu</a:t>
            </a:r>
            <a:r>
              <a:rPr lang="lv-LV" altLang="en-US" sz="1300" dirty="0">
                <a:latin typeface="Arial" pitchFamily="34" charset="0"/>
              </a:rPr>
              <a:t> iela 31 k-3 (6.ieeja, 2., 3. un 4.stāvs)</a:t>
            </a:r>
          </a:p>
          <a:p>
            <a:pPr>
              <a:lnSpc>
                <a:spcPct val="80000"/>
              </a:lnSpc>
            </a:pPr>
            <a:r>
              <a:rPr lang="lv-LV" altLang="en-US" sz="1300" dirty="0">
                <a:latin typeface="Arial" pitchFamily="34" charset="0"/>
              </a:rPr>
              <a:t>Rīga, Latvija, LV-1012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Tālrunis</a:t>
            </a:r>
            <a:r>
              <a:rPr lang="lv-LV" altLang="en-US" sz="1300" b="1" dirty="0">
                <a:solidFill>
                  <a:srgbClr val="297B52"/>
                </a:solidFill>
                <a:latin typeface="Arial" pitchFamily="34" charset="0"/>
              </a:rPr>
              <a:t>: </a:t>
            </a:r>
            <a:r>
              <a:rPr lang="lv-LV" altLang="en-US" sz="1300" dirty="0">
                <a:latin typeface="Arial" pitchFamily="34" charset="0"/>
              </a:rPr>
              <a:t>67043700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E-pasts: </a:t>
            </a:r>
            <a:r>
              <a:rPr lang="lv-LV" altLang="en-US" sz="1300" u="sng" dirty="0">
                <a:latin typeface="Arial" pitchFamily="34" charset="0"/>
              </a:rPr>
              <a:t>nvd@vmnvd.gov.lv</a:t>
            </a:r>
            <a:r>
              <a:rPr lang="lv-LV" altLang="en-US" sz="1300" dirty="0">
                <a:latin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Mājas lapa: </a:t>
            </a:r>
            <a:r>
              <a:rPr lang="lv-LV" altLang="en-US" sz="1300" u="sng" dirty="0">
                <a:latin typeface="Arial" pitchFamily="34" charset="0"/>
              </a:rPr>
              <a:t>www.vmnvd.gov.lv</a:t>
            </a:r>
          </a:p>
          <a:p>
            <a:pPr>
              <a:lnSpc>
                <a:spcPct val="80000"/>
              </a:lnSpc>
            </a:pPr>
            <a:r>
              <a:rPr lang="lv-LV" altLang="en-US" sz="1300" b="1" dirty="0" err="1">
                <a:solidFill>
                  <a:srgbClr val="E46C0A"/>
                </a:solidFill>
                <a:latin typeface="Arial" pitchFamily="34" charset="0"/>
              </a:rPr>
              <a:t>Twitter</a:t>
            </a:r>
            <a:r>
              <a:rPr lang="lv-LV" altLang="en-US" sz="1300" b="1" dirty="0">
                <a:solidFill>
                  <a:srgbClr val="E46C0A"/>
                </a:solidFill>
                <a:latin typeface="Arial" pitchFamily="34" charset="0"/>
              </a:rPr>
              <a:t>: </a:t>
            </a:r>
            <a:r>
              <a:rPr lang="lv-LV" altLang="en-US" sz="1300" u="sng" dirty="0">
                <a:latin typeface="Arial" pitchFamily="34" charset="0"/>
              </a:rPr>
              <a:t>www.twitter.com/vmnvd</a:t>
            </a:r>
          </a:p>
          <a:p>
            <a:pPr>
              <a:lnSpc>
                <a:spcPct val="80000"/>
              </a:lnSpc>
            </a:pPr>
            <a:endParaRPr lang="lv-LV" altLang="en-US" sz="1300" dirty="0"/>
          </a:p>
        </p:txBody>
      </p:sp>
    </p:spTree>
    <p:extLst>
      <p:ext uri="{BB962C8B-B14F-4D97-AF65-F5344CB8AC3E}">
        <p14:creationId xmlns:p14="http://schemas.microsoft.com/office/powerpoint/2010/main" val="3977819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280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Verdana</vt:lpstr>
      <vt:lpstr>ヒラギノ角ゴ Pro W3</vt:lpstr>
      <vt:lpstr>Office dizains</vt:lpstr>
      <vt:lpstr>Jaunumi ambulatoro pakalpojumu klāstā no 2024.gada 1.janvāra</vt:lpstr>
      <vt:lpstr>Prioritārie pakalpojumi pacientiem ar ļaundabīgo audzēju</vt:lpstr>
      <vt:lpstr>Diagnostiskie izmeklējumi grūtniecēm un sievietēm pēcdzemdību periodā</vt:lpstr>
      <vt:lpstr>Miega izmeklējumi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Veselības nozares 2024.-2026.gada valsts budžeta pasākumi</dc:title>
  <dc:creator>Anete Baškevica</dc:creator>
  <cp:lastModifiedBy>Daiga Vulfa</cp:lastModifiedBy>
  <cp:revision>19</cp:revision>
  <dcterms:created xsi:type="dcterms:W3CDTF">2023-12-19T12:07:36Z</dcterms:created>
  <dcterms:modified xsi:type="dcterms:W3CDTF">2024-01-30T07:14:20Z</dcterms:modified>
</cp:coreProperties>
</file>