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1258" r:id="rId3"/>
    <p:sldId id="1256" r:id="rId4"/>
    <p:sldId id="1268" r:id="rId5"/>
    <p:sldId id="1269" r:id="rId6"/>
    <p:sldId id="1270" r:id="rId7"/>
    <p:sldId id="1271" r:id="rId8"/>
    <p:sldId id="373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9DCAF9ED-07DC-4A11-8D7F-57B35C25682E}" styleName="Vidējs stils 1 - izcēlum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Vidējs stils 4 - izcēlum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7B6155-95F6-57DA-278B-7F3D1A752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9B8374B-184A-4786-1756-F13157104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67ADF92-0E80-CB2D-521D-D90DAB69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4519BBB-6889-0F52-BAE1-D7A9D5A4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1BDA1E-AB87-C49E-929A-2DCC370F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907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ABBD818-1485-E9DF-03D7-D1933E776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E001C56B-089D-B792-1E55-1BAD457E0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532E7E6-1FD6-9DE1-265D-227F9C716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36A0F68-6617-4468-62BD-45C7C8DA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2A168C3-F09A-5298-A2CE-CA69D95A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970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7F61F00F-77CB-F060-60E1-A14B85A0A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ED18619-4B47-C32E-BA5E-0E8D7EF85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928810F-237E-4512-C95B-C2F63F26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BCEC2DA-6EB8-B43E-0C7F-3B5C3F33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2DB4FBF-1987-4A36-193C-1467A6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0882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95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98CF153-8CDC-4184-BA6C-ECD880D8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2669C59-72AD-4CE0-659B-56BD4B14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21CD23A-3431-D271-799D-7B965430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55CFBAD-6AF3-89C1-99CB-71100C2E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B63FAAA-601E-4AD0-C7BD-6FB9A225B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828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69CB05-C739-CF71-C726-C0923517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4F31D1-FBC1-FC05-BA2D-A87864205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0A9097D-9B54-6834-3632-620A6344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936C04D-9EC4-223E-F846-571E8A054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A69EE19-64FC-1400-CAB7-1B036D9F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124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6B03A6A-AF8D-4E6A-8D6C-8D139FCAB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7BD926C-55E2-0E45-B089-5241A47A3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15409275-FDDD-E887-FA8C-8E4733C7B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A408240-B9AB-553D-DE34-48B88935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01B1059-6849-2B30-A9D1-F3184975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7F638D7-B4A0-4C14-D46B-2862D8EE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289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BAD7AD-AB40-FA1A-4489-6264FF53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8FE55DC-ACE3-47C5-C9EF-5B82D6F0F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0F62058-BB9A-02A8-C789-A1AF1E78D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A3473F4-9512-BFD4-9547-84D9FC8698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A926CEFC-69E3-71D8-ACC2-945DCCBF2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F7BE5648-68F6-13F7-C4B2-A63C85B5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7C8C2AA6-9A6A-8B08-69D9-3DC79C47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A8590593-965D-ABEF-A895-10A1C0E9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494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3BD3C72-E703-4C0C-5788-F0AEE7A8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FB6F3406-2F7E-FA29-929D-AA4F0FEC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633A4B08-B14E-FBF4-B44E-19012E50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30047D9C-2008-D255-4E55-A6325A1F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27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ABCEA5BC-1FF9-42AD-7F14-B4A5F8B0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351FF7A1-AB49-5DB3-49A2-D0E48535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5BD92693-B7E3-FF2B-32AE-38DF2554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118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3C071D-F139-6242-3889-BC8A658BF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9BA346C-066C-3D22-DCCB-81870C51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BED3899-5D30-F82E-A2EB-EC1A82FF0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8670109E-A5EC-FF55-AC7A-7172CF04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F7A1E89-E3C8-DFAF-FEF3-1F07B044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DF59F3A-0784-50D9-44CB-AAD83BE9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582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9D39D7-E082-C10D-0487-2087E3D8C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5FE8C6FE-04B8-55DA-455F-441E2584E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865BE07-F877-8DA3-2C55-CA324BC24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CFB2D72-2F5C-E78C-AFE2-CDEAB0FD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03209AB-C410-6DB3-BCE0-20A4056BC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DB519E9-98A8-59C8-BE9E-772A851A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4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352A42A4-2C28-B864-8460-8C7FF841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B52C276-0C0B-5684-F4FD-00089F423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82288F6-8658-1B5B-AF05-6C19DDB5E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4F110B9-B446-6C77-82F6-3F89303C7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F06F0B1-F631-60EB-B8B7-109A2E266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78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622199"/>
            <a:ext cx="9144000" cy="244656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EB62050-401A-4FE8-B14E-6FDF827E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0188477-422A-47A9-93FE-A935682BD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2236" y="1972657"/>
            <a:ext cx="7772400" cy="1759801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Jaunumi ambulatoro pakalpojumu klāstā no 2024.gada 1.janvāra</a:t>
            </a:r>
            <a:endParaRPr lang="lv-LV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68155F4-DEBB-4E54-B849-FE8475F63D12}"/>
              </a:ext>
            </a:extLst>
          </p:cNvPr>
          <p:cNvSpPr txBox="1">
            <a:spLocks/>
          </p:cNvSpPr>
          <p:nvPr/>
        </p:nvSpPr>
        <p:spPr>
          <a:xfrm>
            <a:off x="1524000" y="4921611"/>
            <a:ext cx="9144000" cy="783504"/>
          </a:xfrm>
          <a:prstGeom prst="rect">
            <a:avLst/>
          </a:prstGeom>
        </p:spPr>
        <p:txBody>
          <a:bodyPr vert="horz" lIns="93957" tIns="46979" rIns="93957" bIns="46979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Nacionālā veselības dienesta</a:t>
            </a:r>
          </a:p>
          <a:p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Ambulatoro pakalpojumu nodaļas vadītāja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Baiba Bērziņa</a:t>
            </a:r>
          </a:p>
          <a:p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flag with a coat of arms&#10;&#10;Description automatically generated">
            <a:extLst>
              <a:ext uri="{FF2B5EF4-FFF2-40B4-BE49-F238E27FC236}">
                <a16:creationId xmlns:a16="http://schemas.microsoft.com/office/drawing/2014/main" id="{99A3C613-53E7-CAD3-8E78-AF4CA926F1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" y="0"/>
            <a:ext cx="2576052" cy="260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0FA8C6B-449C-CA8B-B1B5-9A6E0C27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3028"/>
            <a:ext cx="1217575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/>
            <a:r>
              <a:rPr lang="lv-LV" sz="32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AP122 - Prioritārie pakalpojumi pacientiem ar ļaundabīgo audzēju</a:t>
            </a:r>
            <a:endParaRPr lang="lv-LV" sz="3200" b="1" kern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7ABA12-7E19-8391-889E-0EFA06083A22}"/>
              </a:ext>
            </a:extLst>
          </p:cNvPr>
          <p:cNvSpPr txBox="1"/>
          <p:nvPr/>
        </p:nvSpPr>
        <p:spPr>
          <a:xfrm>
            <a:off x="589280" y="2066488"/>
            <a:ext cx="95707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Pacienti ar ļaundabīgo audzēju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pamatdiagnozēm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C00-D09 vai D37-D48 varēs saņemt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visus*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SAVA pakalpojumus – izmeklējumus, speciālistu konsultācijas un dienas stacionāra pakalpojumus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papildus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ārstniecības iestādes noteiktajai kvotai.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Ārstniecības iestādei nav jāveido atsevišķa / papildus pieraksta sistēma.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7C5082-0860-425B-6480-5F316187B808}"/>
              </a:ext>
            </a:extLst>
          </p:cNvPr>
          <p:cNvSpPr txBox="1"/>
          <p:nvPr/>
        </p:nvSpPr>
        <p:spPr>
          <a:xfrm>
            <a:off x="518160" y="4880094"/>
            <a:ext cx="96418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*T.sk. staru terapija un ķīmijterapija. Šīs programmas no 2024.gada ir 100% </a:t>
            </a:r>
            <a:r>
              <a:rPr lang="lv-LV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nekvotētas</a:t>
            </a:r>
            <a:r>
              <a:rPr lang="lv-LV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jeb pēc principa – nauda seko pacientam</a:t>
            </a:r>
          </a:p>
        </p:txBody>
      </p:sp>
    </p:spTree>
    <p:extLst>
      <p:ext uri="{BB962C8B-B14F-4D97-AF65-F5344CB8AC3E}">
        <p14:creationId xmlns:p14="http://schemas.microsoft.com/office/powerpoint/2010/main" val="332188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0FA8C6B-449C-CA8B-B1B5-9A6E0C27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2559"/>
            <a:ext cx="12192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algn="ctr"/>
            <a:r>
              <a:rPr lang="lv-LV" sz="3200" b="1" kern="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AP137 – Diagnostiskie izmeklējumi grūtniecēm un sievietēm </a:t>
            </a:r>
            <a:r>
              <a:rPr lang="lv-LV" sz="3200" b="1" kern="1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pēcdzemdību</a:t>
            </a:r>
            <a:r>
              <a:rPr lang="lv-LV" sz="3200" b="1" kern="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periodā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7ABA12-7E19-8391-889E-0EFA06083A22}"/>
              </a:ext>
            </a:extLst>
          </p:cNvPr>
          <p:cNvSpPr txBox="1"/>
          <p:nvPr/>
        </p:nvSpPr>
        <p:spPr>
          <a:xfrm>
            <a:off x="289560" y="1602105"/>
            <a:ext cx="9738360" cy="43516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Nosūtītājs var būt ginekologs, vecmāte, ģimenes ārsts vai ārsts speciālists.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Nosūtījumā norāda pacientu grupu – grūtniece/</a:t>
            </a:r>
            <a:r>
              <a:rPr lang="lv-LV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gravida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pamatdiagnozi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Z35 </a:t>
            </a:r>
          </a:p>
          <a:p>
            <a:pPr marL="228600" lvl="1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blakusdiagnozi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O00-O99; F53.0-F53.9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Pierakstu uz pakalpojumu veic grūtniece. Nosūtītājs informē grūtnieci par pierakstīšanās kārtību.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Pakalpojumi nodrošināmi 10 darba dienu laikā no dienas, kad persona vērsusies ārstniecības iestādē pakalpojuma saņemšanai.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Virskvotas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pakalpojums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7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DD35-7882-11A9-D8E0-AA52F0EF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" y="365125"/>
            <a:ext cx="11170920" cy="894715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AP138 – Miega izmeklējumi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824D-C973-C2C6-3AB6-B9C5AAA1D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530985"/>
            <a:ext cx="12192000" cy="4351338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NVD veica līgumpartneru aptauju, kā rezultātā pieteicās 12 ārstniecības iestādes.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Galvenie priekšnosacījumi: sertificēti speciālisti un attiecīgā aparatūra pakalpojumu sniegšanai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Pakalpojums pieejams ar pediatra, </a:t>
            </a:r>
            <a:r>
              <a:rPr lang="lv-LV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otorinolaringologa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neirologa, bērnu neirologa vai </a:t>
            </a:r>
            <a:r>
              <a:rPr lang="lv-LV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pneimonologa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nosūtījumu pie sekojošiem diagnožu kodiem: E65-E66, E75.5, E84, F51.0-F51.9, G12, G47.0-G47.9, G70-73, J35.2, J47, J84.9, J96.1, P27.1, P28.2-P28.9, Q04.9, Q31-34, Q90-99, R06.1, R06.8, Z99.8.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3830EC-E32A-50AF-3ABC-E1951368C9F2}"/>
              </a:ext>
            </a:extLst>
          </p:cNvPr>
          <p:cNvSpPr txBox="1"/>
          <p:nvPr/>
        </p:nvSpPr>
        <p:spPr>
          <a:xfrm>
            <a:off x="6855523" y="5327015"/>
            <a:ext cx="5916603" cy="1383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Ietilpst: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Poligrāfija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Kapnogrāfija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2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18FF-CC62-C252-5083-67E6F19D1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" y="365125"/>
            <a:ext cx="11633200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AP136 – Laboratorijas pakalpojumi uzņemšanas nodaļā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65D03-D7CB-CA88-FEE9-F4717B52B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6940" y="2201545"/>
            <a:ext cx="10358120" cy="4291330"/>
          </a:xfrm>
        </p:spPr>
        <p:txBody>
          <a:bodyPr>
            <a:normAutofit lnSpcReduction="1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Viss faktiski veiktais apjoms uzņemšanas nodaļā pārcelts uz jauno pakalpojumu programmu. </a:t>
            </a: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Piešķirot papildus finanšu līdzekļus, prioritāri tiks virzīts uz šo pakalpojumu programmu.</a:t>
            </a: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Laboratorijām, kuras sniedz laboratoriskos pakalpojumus slimnīcām un to uzņemšanas nodaļām kā ārpakalpojumu, tāpat talonā jānorāda struktūrvienība </a:t>
            </a:r>
            <a:r>
              <a:rPr lang="lv-LV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Uzņemšanas nodaļa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 pakalpojums tiek sniegts uzņemšanas nodaļā.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05046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28CA1-8843-BFE2-7DA6-0EB337B6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Kontracepcija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DAF83-8C98-D663-45EE-028154B1C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109960" cy="466725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v-LV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Sievietēm ar sociālās </a:t>
            </a:r>
            <a:r>
              <a:rPr lang="lv-LV" sz="3000" b="1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atstumtības risku ir pieejama </a:t>
            </a:r>
            <a:r>
              <a:rPr lang="lv-LV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valsts apmaksāta kontracepcija. Pakalpojums ir ieviests no 2024. gada 1. janvāra un to varēs saņemt: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Sievietes līdz 19 gadu vecumam, kas ir dzemdējušas.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Sievietes, kuras slimo ar psihiskās attīstības traucējumiem (diagnozes F70 -F79).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Sievietes, kuras slimo ar alkohola un narkotisko vielu atkarībām (diagnozes F10.2, F11.2., F12.2., F13.2. F14.2 F15.2., F16.2., F18.2., F19.2).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Sievietes, kas ir ieslodzītas vai atbrīvotas no ieslodzījuma vietas (diagnozes Z65.1 - Z65.2).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0789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43EB1-A528-A97C-96CD-2D9997F3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Kontracepcija 2</a:t>
            </a:r>
            <a:endParaRPr lang="lv-LV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7EF61-0029-7541-D544-D6F73768A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01960" cy="3549015"/>
          </a:xfrm>
        </p:spPr>
        <p:txBody>
          <a:bodyPr>
            <a:normAutofit/>
          </a:bodyPr>
          <a:lstStyle/>
          <a:p>
            <a:pPr algn="l"/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Tiek nodrošināta šāda valsts apmaksāta kontracepcija:</a:t>
            </a:r>
          </a:p>
          <a:p>
            <a:pPr marL="971550" lvl="1" indent="-514350">
              <a:buFont typeface="+mj-lt"/>
              <a:buAutoNum type="arabicPeriod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Hormonālā vai nehormonālā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intrauterīnā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sistēma (spirāle).</a:t>
            </a:r>
          </a:p>
          <a:p>
            <a:pPr marL="971550" lvl="1" indent="-514350">
              <a:buFont typeface="+mj-lt"/>
              <a:buAutoNum type="arabicPeriod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Kontraceptīvais augšdelma implants.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Ķirurģiskā sterilizācija.</a:t>
            </a:r>
          </a:p>
          <a:p>
            <a:pPr marL="0" indent="0" algn="l">
              <a:buNone/>
            </a:pPr>
            <a:endParaRPr lang="lv-LV" b="0" i="0" dirty="0">
              <a:solidFill>
                <a:srgbClr val="212529"/>
              </a:solidFill>
              <a:effectLst/>
              <a:latin typeface="RobustaTLPro-Regular"/>
            </a:endParaRPr>
          </a:p>
          <a:p>
            <a:pPr algn="l"/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Par piemērotāko kontracepcijas metodi </a:t>
            </a:r>
            <a:r>
              <a:rPr lang="lv-LV" b="1" i="0" dirty="0">
                <a:solidFill>
                  <a:schemeClr val="accent2">
                    <a:lumMod val="75000"/>
                  </a:schemeClr>
                </a:solidFill>
                <a:effectLst/>
                <a:latin typeface="RobustaTLPro-Regular"/>
              </a:rPr>
              <a:t>lemj kompetentā ārstniecības persona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, t.i. ginekologs, izvērtējot pacientes anamnēzi un piedāvā vecumam un dzīvesveidam atbilstošāko kontracepcijas veidu.</a:t>
            </a:r>
          </a:p>
          <a:p>
            <a:endParaRPr lang="lv-LV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796411-F4F4-5FCF-300D-5D7173E3BC82}"/>
              </a:ext>
            </a:extLst>
          </p:cNvPr>
          <p:cNvSpPr txBox="1"/>
          <p:nvPr/>
        </p:nvSpPr>
        <p:spPr>
          <a:xfrm>
            <a:off x="2214880" y="568229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dirty="0">
                <a:hlinkClick r:id="rId2"/>
              </a:rPr>
              <a:t>www.vmnvd.gov.lv</a:t>
            </a:r>
            <a:r>
              <a:rPr lang="lv-LV" dirty="0"/>
              <a:t> sākums &gt; iedzīvotājiem &gt; valsts apmaksātie veselības aprūpes pakalpojumi &gt; kontracepcija </a:t>
            </a:r>
          </a:p>
        </p:txBody>
      </p:sp>
    </p:spTree>
    <p:extLst>
      <p:ext uri="{BB962C8B-B14F-4D97-AF65-F5344CB8AC3E}">
        <p14:creationId xmlns:p14="http://schemas.microsoft.com/office/powerpoint/2010/main" val="400462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098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2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209800" y="4749800"/>
            <a:ext cx="7772400" cy="1651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lv-LV" altLang="en-US" sz="1900" dirty="0">
                <a:solidFill>
                  <a:srgbClr val="E46C0A"/>
                </a:solidFill>
              </a:rPr>
              <a:t> </a:t>
            </a: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 err="1">
                <a:latin typeface="Arial" pitchFamily="34" charset="0"/>
              </a:rPr>
              <a:t>Cēsu</a:t>
            </a:r>
            <a:r>
              <a:rPr lang="lv-LV" altLang="en-US" sz="1300" dirty="0">
                <a:latin typeface="Arial" pitchFamily="34" charset="0"/>
              </a:rPr>
              <a:t>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 dirty="0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 dirty="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 dirty="0">
                <a:latin typeface="Arial" pitchFamily="34" charset="0"/>
              </a:rPr>
              <a:t>nvd@vmnvd.gov.lv</a:t>
            </a:r>
            <a:r>
              <a:rPr lang="lv-LV" altLang="en-US" sz="1300" dirty="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 dirty="0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 err="1">
                <a:solidFill>
                  <a:srgbClr val="E46C0A"/>
                </a:solidFill>
                <a:latin typeface="Arial" pitchFamily="34" charset="0"/>
              </a:rPr>
              <a:t>Twitter</a:t>
            </a: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: </a:t>
            </a:r>
            <a:r>
              <a:rPr lang="lv-LV" altLang="en-US" sz="1300" u="sng" dirty="0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541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RobustaTLPro-Regular</vt:lpstr>
      <vt:lpstr>Times New Roman</vt:lpstr>
      <vt:lpstr>Verdana</vt:lpstr>
      <vt:lpstr>ヒラギノ角ゴ Pro W3</vt:lpstr>
      <vt:lpstr>Office dizains</vt:lpstr>
      <vt:lpstr>Jaunumi ambulatoro pakalpojumu klāstā no 2024.gada 1.janvāra</vt:lpstr>
      <vt:lpstr>AP122 - Prioritārie pakalpojumi pacientiem ar ļaundabīgo audzēju</vt:lpstr>
      <vt:lpstr>AP137 – Diagnostiskie izmeklējumi grūtniecēm un sievietēm pēcdzemdību periodā</vt:lpstr>
      <vt:lpstr>AP138 – Miega izmeklējumi</vt:lpstr>
      <vt:lpstr>AP136 – Laboratorijas pakalpojumi uzņemšanas nodaļā</vt:lpstr>
      <vt:lpstr>Kontracepcija 1</vt:lpstr>
      <vt:lpstr>Kontracepcija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Veselības nozares 2024.-2026.gada valsts budžeta pasākumi</dc:title>
  <dc:creator>Anete Baškevica</dc:creator>
  <cp:lastModifiedBy>Baiba Bērziņa</cp:lastModifiedBy>
  <cp:revision>26</cp:revision>
  <dcterms:created xsi:type="dcterms:W3CDTF">2023-12-19T12:07:36Z</dcterms:created>
  <dcterms:modified xsi:type="dcterms:W3CDTF">2024-01-30T07:23:25Z</dcterms:modified>
</cp:coreProperties>
</file>