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50" r:id="rId3"/>
    <p:sldId id="284" r:id="rId4"/>
    <p:sldId id="285" r:id="rId5"/>
    <p:sldId id="283" r:id="rId6"/>
    <p:sldId id="456" r:id="rId7"/>
    <p:sldId id="279" r:id="rId8"/>
    <p:sldId id="452" r:id="rId9"/>
    <p:sldId id="258" r:id="rId10"/>
    <p:sldId id="453" r:id="rId11"/>
    <p:sldId id="454" r:id="rId12"/>
    <p:sldId id="455" r:id="rId13"/>
    <p:sldId id="457" r:id="rId14"/>
    <p:sldId id="4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6F58A-3BEA-4AB3-85F5-AD26979EB71D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3113-B879-4FAA-B64B-F61F8702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Polisomnogrāfija – polus + somnus + graphein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Metode, kas palīdz izvērtēt miegu.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Izmeklējums notiek Epilepsijas un miega medicīnas centrā. Pirms gulētiešanas pacientam tiek pievienoti dažādi sensori: EEG, EOG, EMG, lai izvērtētu miega fāzes.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Kanulas, krūšu un vēdera jostas, saturācijas mērītājs, lai izvērtētu elpošanu. Veic arī EKG. Ap kājām ir seciālas aproces/saites, lai izvērtētu kāju kustības.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Tad pacients iet gulēt, un šie rādītāji tiek pierakstīti visu nakti. </a:t>
            </a:r>
            <a:endParaRPr/>
          </a:p>
        </p:txBody>
      </p:sp>
      <p:sp>
        <p:nvSpPr>
          <p:cNvPr id="270" name="Google Shape;27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D44D9FCE-3BE0-4876-3498-3375409E1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>
            <a:extLst>
              <a:ext uri="{FF2B5EF4-FFF2-40B4-BE49-F238E27FC236}">
                <a16:creationId xmlns:a16="http://schemas.microsoft.com/office/drawing/2014/main" id="{1847DCD8-14C6-A034-8560-34DCB43EB2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4:notes">
            <a:extLst>
              <a:ext uri="{FF2B5EF4-FFF2-40B4-BE49-F238E27FC236}">
                <a16:creationId xmlns:a16="http://schemas.microsoft.com/office/drawing/2014/main" id="{E60BF216-129E-9383-2A99-AFB1732C98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Polisomnogrāfija – polus + somnus + graphein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Metode, kas palīdz izvērtēt miegu.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Izmeklējums notiek Epilepsijas un miega medicīnas centrā. Pirms gulētiešanas pacientam tiek pievienoti dažādi sensori: EEG, EOG, EMG, lai izvērtētu miega fāzes.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Kanulas, krūšu un vēdera jostas, saturācijas mērītājs, lai izvērtētu elpošanu. Veic arī EKG. Ap kājām ir seciālas aproces/saites, lai izvērtētu kāju kustības.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/>
              <a:t>Tad pacients iet gulēt, un šie rādītāji tiek pierakstīti visu nakti. </a:t>
            </a:r>
            <a:endParaRPr/>
          </a:p>
        </p:txBody>
      </p:sp>
      <p:sp>
        <p:nvSpPr>
          <p:cNvPr id="270" name="Google Shape;270;p24:notes">
            <a:extLst>
              <a:ext uri="{FF2B5EF4-FFF2-40B4-BE49-F238E27FC236}">
                <a16:creationId xmlns:a16="http://schemas.microsoft.com/office/drawing/2014/main" id="{1B9AAAB2-177A-C482-05F5-962F7E32B4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8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CE1-54FD-CA2B-955A-F3979F31E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ED4C-AECF-4B30-9B87-B98E74F8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FF42-456A-A360-4F50-E38AFA8A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71343-D92D-EF1E-3F58-57FC49EA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86EEB-A4BF-156E-F98D-692BA94F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9B14-241E-D372-C07E-DD7F4886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DE939-885F-C2D0-8804-782EDCC29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3D135-CC04-C365-4488-1C739410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DDA2-0118-0F8B-C9A3-2D4EE2D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BE60-7A84-9894-6F3E-5D7A9205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FAB00-A914-29E6-4712-5FC1E55B1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7B55D-20DD-C62C-0BF6-35873849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395A-1670-4482-0E12-2FAA08F0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88AE2-4A27-40BC-DCE6-06F9EDA2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48E20-70CF-FC9C-6C3C-7CFBC323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1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1DD8-E408-C519-B0BD-EFC995D6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0971A-EC73-94B1-FAE4-2C297220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1C75-2F36-9428-A91F-374C8E56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07E6-8852-4288-D57E-CA217284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7D2A-875B-97D1-BCCF-031343D3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837C-BFB2-2BA9-5613-8F1F7DD4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EDA20-D34D-CA67-3B92-BD12A107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12B4-92AE-B710-8385-10435256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1DAEC-48C2-B6B4-BAA4-6836B255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A55BB-E393-794B-DE73-3FE617DC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6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B32B-5307-467A-3C58-2B0E6392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CDBA-4231-725A-44F1-19D97D7C9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3B76B-2AE1-0929-FB01-69C0AE67B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B29D2-AE59-B5C4-325B-84F9769C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425FE-A15A-8B46-A647-388A79F3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1D37F-5A58-EB95-144F-97BE78EF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DFBD-4B2F-8358-0130-2A0C88DD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908D7-57D8-2ACE-1EC0-F325F8BE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24EAA-A545-5961-FA86-A00312501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14273-16D5-B1A1-DDF4-94DF5E26E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5324E-CFB0-EFBA-B3D6-3C2DD35A6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18A68-7920-C665-D50B-360B2A95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EF21B-D48E-1694-38E9-C78C5C74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3C727-2016-92FE-E0BE-B86EF852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6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A90D-F18F-7054-55B3-EFDB3AF1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420F6-0591-292E-A652-755D8094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45BD3-212E-728C-040C-0DAEB8DD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CCB29-3536-D533-D4AE-689C83B6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18041-6DF9-9B20-5F06-651DDB81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5A63B-703D-763C-16F6-2AA0275E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79EB-C34D-A4B5-2906-4565CD27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B79-599A-9A77-7CD8-EF11558F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2497-4B95-E571-06E9-926412E16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2E5C-E1B2-F750-77E2-A84DE7EAD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3940-D05A-154F-6771-D8FCEBB7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28397-CD0A-93D5-07D1-7E7F8CCE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0E3F4-50C7-CAA3-3FDB-2E00C94A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9224-63C2-3293-1A08-22270C9E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0259A-5629-0122-22F2-DAA149BB2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E0B0B-B0E1-1EC8-CC7B-CBE1413C5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33269-7631-4769-00EC-D749C4D9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6CF69-634A-B725-E9EE-118B978F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E00ED-99A0-F903-0959-0A66CF45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E90F9-7855-91D3-0FB0-B70EBAAF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90081-EC72-CA91-6CED-E20F1720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1746-54FB-B173-33C3-C5FAAC29D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EC255-2E4A-49B5-BD02-8E646CA9DF0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EA577-E23F-1F30-97E2-EF92D8033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C5747-CAF9-AF84-D728-ADC2C85C9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58B16-6428-421B-8079-62E0CAFF3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sleep/14.6.5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A man is sleeping sleep oneline drawing">
            <a:extLst>
              <a:ext uri="{FF2B5EF4-FFF2-40B4-BE49-F238E27FC236}">
                <a16:creationId xmlns:a16="http://schemas.microsoft.com/office/drawing/2014/main" id="{AB74C854-65B8-CA18-0ED1-95145232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66" y="291509"/>
            <a:ext cx="9664496" cy="64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78771-3C41-D2F8-48B9-9D427DC1D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4" y="1041400"/>
            <a:ext cx="9144000" cy="2387600"/>
          </a:xfrm>
        </p:spPr>
        <p:txBody>
          <a:bodyPr/>
          <a:lstStyle/>
          <a:p>
            <a:r>
              <a:rPr lang="lv-LV" dirty="0"/>
              <a:t>Miega izmeklējumi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597F5-7881-178D-2CAB-7E9603C6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64" y="3582374"/>
            <a:ext cx="7561006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lv-LV" dirty="0"/>
              <a:t>Marta Celmiņa</a:t>
            </a:r>
          </a:p>
          <a:p>
            <a:pPr algn="r"/>
            <a:r>
              <a:rPr lang="lv-LV" dirty="0"/>
              <a:t>Miega speciāliste – pediatre</a:t>
            </a:r>
          </a:p>
          <a:p>
            <a:pPr algn="r"/>
            <a:r>
              <a:rPr lang="lv-LV" dirty="0"/>
              <a:t>Epilepsijas un miega medicīnas centrs (BKUS)</a:t>
            </a:r>
          </a:p>
          <a:p>
            <a:pPr algn="r"/>
            <a:r>
              <a:rPr lang="lv-LV" dirty="0"/>
              <a:t>Latvijas Miega medicīnas biedrības valdes priekšsēdētāja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5BFD-5B5B-6592-5CBD-B112EB62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2503"/>
          </a:xfrm>
        </p:spPr>
        <p:txBody>
          <a:bodyPr/>
          <a:lstStyle/>
          <a:p>
            <a:r>
              <a:rPr lang="lv-LV" dirty="0"/>
              <a:t>Poligrāfija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84BE8-3B2C-7D30-C1D5-F90FF053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7019"/>
            <a:ext cx="3932237" cy="5510981"/>
          </a:xfrm>
        </p:spPr>
        <p:txBody>
          <a:bodyPr>
            <a:normAutofit/>
          </a:bodyPr>
          <a:lstStyle/>
          <a:p>
            <a:r>
              <a:rPr lang="lv-LV" dirty="0" err="1"/>
              <a:t>Polisomnogrāfijas</a:t>
            </a:r>
            <a:r>
              <a:rPr lang="lv-LV" dirty="0"/>
              <a:t> atvasinājums – </a:t>
            </a:r>
            <a:r>
              <a:rPr lang="lv-LV" dirty="0" err="1"/>
              <a:t>kardiorespirators</a:t>
            </a:r>
            <a:r>
              <a:rPr lang="lv-LV" dirty="0"/>
              <a:t> izmeklējums. </a:t>
            </a:r>
          </a:p>
          <a:p>
            <a:endParaRPr lang="lv-LV" dirty="0"/>
          </a:p>
          <a:p>
            <a:r>
              <a:rPr lang="lv-LV" dirty="0"/>
              <a:t>Elpošanas izvērtēšana.</a:t>
            </a:r>
          </a:p>
          <a:p>
            <a:endParaRPr lang="lv-LV" dirty="0"/>
          </a:p>
          <a:p>
            <a:r>
              <a:rPr lang="lv-LV" dirty="0"/>
              <a:t>Pacienta mājās vai specializētā miega laboratorijā</a:t>
            </a:r>
          </a:p>
          <a:p>
            <a:endParaRPr lang="lv-LV" dirty="0"/>
          </a:p>
          <a:p>
            <a:r>
              <a:rPr lang="lv-LV" dirty="0"/>
              <a:t>Indikācijas - aizdomas par </a:t>
            </a:r>
            <a:r>
              <a:rPr lang="lv-LV" dirty="0" err="1"/>
              <a:t>obstruktīvu</a:t>
            </a:r>
            <a:r>
              <a:rPr lang="lv-LV" dirty="0"/>
              <a:t> miega </a:t>
            </a:r>
            <a:r>
              <a:rPr lang="lv-LV" dirty="0" err="1"/>
              <a:t>apnoju</a:t>
            </a:r>
            <a:br>
              <a:rPr lang="lv-LV" dirty="0"/>
            </a:br>
            <a:r>
              <a:rPr lang="lv-LV" dirty="0"/>
              <a:t>STOP-BANG vismaz 3 punkti</a:t>
            </a:r>
          </a:p>
          <a:p>
            <a:endParaRPr lang="lv-LV" dirty="0"/>
          </a:p>
          <a:p>
            <a:r>
              <a:rPr lang="lv-LV" dirty="0"/>
              <a:t>+ labāka pieejamība</a:t>
            </a:r>
          </a:p>
          <a:p>
            <a:r>
              <a:rPr lang="lv-LV" dirty="0"/>
              <a:t>+ resursu efektīvāka</a:t>
            </a:r>
          </a:p>
          <a:p>
            <a:r>
              <a:rPr lang="lv-LV" dirty="0"/>
              <a:t>- mazāk informatīva (vienīgā indikācija – elpošanas traucējumi miegā)</a:t>
            </a:r>
          </a:p>
          <a:p>
            <a:endParaRPr lang="lv-LV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F419C-4D2B-171C-24ED-A97BC25B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090" y="-362017"/>
            <a:ext cx="6999768" cy="72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E891-4496-4B2A-ABDD-1D8D6A92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75" y="634181"/>
            <a:ext cx="3932237" cy="1600200"/>
          </a:xfrm>
        </p:spPr>
        <p:txBody>
          <a:bodyPr/>
          <a:lstStyle/>
          <a:p>
            <a:r>
              <a:rPr lang="lv-LV" b="1" dirty="0"/>
              <a:t>STOP-BANG skala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31D69-49C3-A3F3-9203-4F1D00B0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575" y="2490020"/>
            <a:ext cx="3932237" cy="3811588"/>
          </a:xfrm>
        </p:spPr>
        <p:txBody>
          <a:bodyPr/>
          <a:lstStyle/>
          <a:p>
            <a:endParaRPr lang="lv-LV" dirty="0"/>
          </a:p>
          <a:p>
            <a:r>
              <a:rPr lang="lv-LV" dirty="0" err="1"/>
              <a:t>Obstruktīvas</a:t>
            </a:r>
            <a:r>
              <a:rPr lang="lv-LV" dirty="0"/>
              <a:t> miega </a:t>
            </a:r>
            <a:r>
              <a:rPr lang="lv-LV" dirty="0" err="1"/>
              <a:t>apnojas</a:t>
            </a:r>
            <a:r>
              <a:rPr lang="lv-LV" dirty="0"/>
              <a:t> risks</a:t>
            </a:r>
          </a:p>
          <a:p>
            <a:r>
              <a:rPr lang="lv-LV" dirty="0" err="1"/>
              <a:t>Vieli</a:t>
            </a:r>
            <a:r>
              <a:rPr lang="lv-LV" dirty="0"/>
              <a:t>, ērti, ātri izmantojama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3 punkti – risks </a:t>
            </a:r>
            <a:r>
              <a:rPr lang="lv-LV" dirty="0" err="1"/>
              <a:t>obstruktīvai</a:t>
            </a:r>
            <a:r>
              <a:rPr lang="lv-LV" dirty="0"/>
              <a:t> miega </a:t>
            </a:r>
            <a:r>
              <a:rPr lang="lv-LV" dirty="0" err="1"/>
              <a:t>apnojai</a:t>
            </a:r>
            <a:endParaRPr lang="lv-LV" dirty="0"/>
          </a:p>
          <a:p>
            <a:r>
              <a:rPr lang="lv-LV" dirty="0"/>
              <a:t>5 punkti – augsts risks </a:t>
            </a:r>
            <a:r>
              <a:rPr lang="lv-LV" dirty="0" err="1"/>
              <a:t>obstruktīvai</a:t>
            </a:r>
            <a:r>
              <a:rPr lang="lv-LV" dirty="0"/>
              <a:t> miega </a:t>
            </a:r>
            <a:r>
              <a:rPr lang="lv-LV" dirty="0" err="1"/>
              <a:t>apnojai</a:t>
            </a:r>
            <a:endParaRPr lang="en-US" dirty="0"/>
          </a:p>
        </p:txBody>
      </p:sp>
      <p:pic>
        <p:nvPicPr>
          <p:cNvPr id="5" name="Google Shape;187;p13">
            <a:extLst>
              <a:ext uri="{FF2B5EF4-FFF2-40B4-BE49-F238E27FC236}">
                <a16:creationId xmlns:a16="http://schemas.microsoft.com/office/drawing/2014/main" id="{9F8B0CB9-110B-7256-87BD-7275D59730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1252" y="55305"/>
            <a:ext cx="6081251" cy="67473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BDB53E-54A6-FCB9-08F9-0DE209082A72}"/>
              </a:ext>
            </a:extLst>
          </p:cNvPr>
          <p:cNvSpPr/>
          <p:nvPr/>
        </p:nvSpPr>
        <p:spPr>
          <a:xfrm>
            <a:off x="6180148" y="55305"/>
            <a:ext cx="5903697" cy="6747389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009277-6AA8-1BEB-0503-F87C7A2C2F14}"/>
              </a:ext>
            </a:extLst>
          </p:cNvPr>
          <p:cNvSpPr txBox="1">
            <a:spLocks/>
          </p:cNvSpPr>
          <p:nvPr/>
        </p:nvSpPr>
        <p:spPr>
          <a:xfrm>
            <a:off x="4813075" y="1198306"/>
            <a:ext cx="1479570" cy="415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b="1" dirty="0" err="1">
                <a:solidFill>
                  <a:srgbClr val="C00000"/>
                </a:solidFill>
              </a:rPr>
              <a:t>S</a:t>
            </a:r>
            <a:r>
              <a:rPr lang="lv-LV" sz="2400" dirty="0" err="1"/>
              <a:t>noring</a:t>
            </a:r>
            <a:endParaRPr lang="lv-LV" sz="2400" dirty="0"/>
          </a:p>
          <a:p>
            <a:r>
              <a:rPr lang="lv-LV" sz="2400" b="1" dirty="0" err="1">
                <a:solidFill>
                  <a:srgbClr val="C00000"/>
                </a:solidFill>
              </a:rPr>
              <a:t>T</a:t>
            </a:r>
            <a:r>
              <a:rPr lang="lv-LV" sz="2400" dirty="0" err="1"/>
              <a:t>ired</a:t>
            </a:r>
            <a:endParaRPr lang="lv-LV" sz="2400" dirty="0"/>
          </a:p>
          <a:p>
            <a:r>
              <a:rPr lang="lv-LV" sz="2400" b="1" dirty="0" err="1">
                <a:solidFill>
                  <a:srgbClr val="C00000"/>
                </a:solidFill>
              </a:rPr>
              <a:t>O</a:t>
            </a:r>
            <a:r>
              <a:rPr lang="lv-LV" sz="2400" dirty="0" err="1"/>
              <a:t>bserved</a:t>
            </a:r>
            <a:endParaRPr lang="lv-LV" sz="2400" dirty="0"/>
          </a:p>
          <a:p>
            <a:r>
              <a:rPr lang="lv-LV" sz="2400" b="1" dirty="0" err="1">
                <a:solidFill>
                  <a:srgbClr val="C00000"/>
                </a:solidFill>
              </a:rPr>
              <a:t>P</a:t>
            </a:r>
            <a:r>
              <a:rPr lang="lv-LV" sz="2400" dirty="0" err="1"/>
              <a:t>ressure</a:t>
            </a:r>
            <a:endParaRPr lang="lv-LV" sz="2400" dirty="0"/>
          </a:p>
          <a:p>
            <a:endParaRPr lang="lv-LV" sz="2400" dirty="0"/>
          </a:p>
          <a:p>
            <a:r>
              <a:rPr lang="lv-LV" sz="2400" b="1" dirty="0">
                <a:solidFill>
                  <a:srgbClr val="C00000"/>
                </a:solidFill>
              </a:rPr>
              <a:t>B</a:t>
            </a:r>
            <a:r>
              <a:rPr lang="lv-LV" sz="2400" dirty="0"/>
              <a:t>MI</a:t>
            </a:r>
          </a:p>
          <a:p>
            <a:r>
              <a:rPr lang="lv-LV" sz="2400" b="1" dirty="0" err="1">
                <a:solidFill>
                  <a:srgbClr val="C00000"/>
                </a:solidFill>
              </a:rPr>
              <a:t>A</a:t>
            </a:r>
            <a:r>
              <a:rPr lang="lv-LV" sz="2400" dirty="0" err="1"/>
              <a:t>ge</a:t>
            </a:r>
            <a:endParaRPr lang="lv-LV" sz="2400" dirty="0"/>
          </a:p>
          <a:p>
            <a:r>
              <a:rPr lang="lv-LV" sz="2400" b="1" dirty="0" err="1">
                <a:solidFill>
                  <a:srgbClr val="C00000"/>
                </a:solidFill>
              </a:rPr>
              <a:t>N</a:t>
            </a:r>
            <a:r>
              <a:rPr lang="lv-LV" sz="2400" dirty="0" err="1"/>
              <a:t>eck</a:t>
            </a:r>
            <a:endParaRPr lang="lv-LV" sz="2400" dirty="0"/>
          </a:p>
          <a:p>
            <a:r>
              <a:rPr lang="lv-LV" sz="2400" b="1" dirty="0" err="1">
                <a:solidFill>
                  <a:srgbClr val="C00000"/>
                </a:solidFill>
              </a:rPr>
              <a:t>G</a:t>
            </a:r>
            <a:r>
              <a:rPr lang="lv-LV" sz="2400" dirty="0" err="1"/>
              <a:t>ender</a:t>
            </a:r>
            <a:endParaRPr lang="lv-LV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96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8865-A917-5D67-24F8-0B3032CB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Multiplais miega </a:t>
            </a:r>
            <a:r>
              <a:rPr lang="lv-LV" dirty="0" err="1"/>
              <a:t>latenču</a:t>
            </a:r>
            <a:r>
              <a:rPr lang="lv-LV" dirty="0"/>
              <a:t> tests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489D1-8F14-AB5C-1780-6BC28005E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  <a:p>
            <a:r>
              <a:rPr lang="lv-LV" dirty="0"/>
              <a:t>Izmeklējums specializētā miega laboratorijā dienas laikā</a:t>
            </a:r>
          </a:p>
          <a:p>
            <a:endParaRPr lang="lv-LV" dirty="0"/>
          </a:p>
          <a:p>
            <a:r>
              <a:rPr lang="lv-LV" dirty="0"/>
              <a:t>Kopā ar PSG (nākamajā dienā)</a:t>
            </a:r>
          </a:p>
          <a:p>
            <a:endParaRPr lang="lv-LV" dirty="0"/>
          </a:p>
          <a:p>
            <a:r>
              <a:rPr lang="lv-LV" dirty="0"/>
              <a:t>Indikācijas: miegainības </a:t>
            </a:r>
            <a:r>
              <a:rPr lang="lv-LV" dirty="0" err="1"/>
              <a:t>diferenciāldiagnostika</a:t>
            </a:r>
            <a:endParaRPr lang="en-US" dirty="0"/>
          </a:p>
        </p:txBody>
      </p:sp>
      <p:pic>
        <p:nvPicPr>
          <p:cNvPr id="5" name="Google Shape;321;p29">
            <a:extLst>
              <a:ext uri="{FF2B5EF4-FFF2-40B4-BE49-F238E27FC236}">
                <a16:creationId xmlns:a16="http://schemas.microsoft.com/office/drawing/2014/main" id="{B38A9DED-9BD8-ADF1-81D0-81C75C2DB0F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4276" y="0"/>
            <a:ext cx="52120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68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75D2-E25E-77F1-C656-E22C44D2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08853" cy="1600200"/>
          </a:xfrm>
        </p:spPr>
        <p:txBody>
          <a:bodyPr/>
          <a:lstStyle/>
          <a:p>
            <a:r>
              <a:rPr lang="lv-LV" dirty="0" err="1"/>
              <a:t>Transkutānā</a:t>
            </a:r>
            <a:r>
              <a:rPr lang="lv-LV" dirty="0"/>
              <a:t> </a:t>
            </a:r>
            <a:r>
              <a:rPr lang="lv-LV" dirty="0" err="1"/>
              <a:t>kapnogrāfija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38247-78CF-7EF7-DC85-DF66110CA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08853" cy="3811588"/>
          </a:xfrm>
        </p:spPr>
        <p:txBody>
          <a:bodyPr/>
          <a:lstStyle/>
          <a:p>
            <a:endParaRPr lang="lv-LV" dirty="0"/>
          </a:p>
          <a:p>
            <a:r>
              <a:rPr lang="lv-LV" dirty="0"/>
              <a:t>Kopā ar poligrāfiju/</a:t>
            </a:r>
            <a:r>
              <a:rPr lang="lv-LV" dirty="0" err="1"/>
              <a:t>polisomnogrāfiju</a:t>
            </a:r>
            <a:r>
              <a:rPr lang="lv-LV" dirty="0"/>
              <a:t> kā papildus sensors</a:t>
            </a:r>
          </a:p>
          <a:p>
            <a:r>
              <a:rPr lang="lv-LV" dirty="0"/>
              <a:t>Atsevišķi</a:t>
            </a:r>
          </a:p>
          <a:p>
            <a:endParaRPr lang="lv-LV" dirty="0"/>
          </a:p>
          <a:p>
            <a:r>
              <a:rPr lang="lv-LV" dirty="0"/>
              <a:t>Indikācijas – aizdomas par </a:t>
            </a:r>
            <a:r>
              <a:rPr lang="lv-LV" dirty="0" err="1"/>
              <a:t>hipoventilāciju</a:t>
            </a:r>
            <a:endParaRPr lang="lv-LV" dirty="0"/>
          </a:p>
          <a:p>
            <a:r>
              <a:rPr lang="lv-LV"/>
              <a:t>Ventilācijas atbalsta </a:t>
            </a:r>
            <a:r>
              <a:rPr lang="lv-LV" dirty="0"/>
              <a:t>parametru pielāgošana</a:t>
            </a:r>
          </a:p>
        </p:txBody>
      </p:sp>
      <p:pic>
        <p:nvPicPr>
          <p:cNvPr id="2050" name="Picture 2" descr="Transcutaneous CO2 Monitoring (TCM) | Sentec">
            <a:extLst>
              <a:ext uri="{FF2B5EF4-FFF2-40B4-BE49-F238E27FC236}">
                <a16:creationId xmlns:a16="http://schemas.microsoft.com/office/drawing/2014/main" id="{67282633-79D8-9A6E-2CEC-02C82AA6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753897"/>
            <a:ext cx="4699336" cy="18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E3B55-C389-8322-8CFF-76B8C8368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41" y="29496"/>
            <a:ext cx="62007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09015-FCF9-BA8E-095B-ABA70896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881"/>
            <a:ext cx="12192000" cy="633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9001A-908C-19F6-2631-B5D2EC208172}"/>
              </a:ext>
            </a:extLst>
          </p:cNvPr>
          <p:cNvSpPr txBox="1"/>
          <p:nvPr/>
        </p:nvSpPr>
        <p:spPr>
          <a:xfrm>
            <a:off x="324466" y="108155"/>
            <a:ext cx="372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/>
              <a:t>www.miegs.eu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DDBB9-ADEE-6AF9-5EE7-C30692B2B0A5}"/>
              </a:ext>
            </a:extLst>
          </p:cNvPr>
          <p:cNvSpPr txBox="1"/>
          <p:nvPr/>
        </p:nvSpPr>
        <p:spPr>
          <a:xfrm>
            <a:off x="8445909" y="147484"/>
            <a:ext cx="342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miega.medicina@gmail.com</a:t>
            </a:r>
            <a:b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1600" b="1" dirty="0">
                <a:solidFill>
                  <a:schemeClr val="accent1">
                    <a:lumMod val="75000"/>
                  </a:schemeClr>
                </a:solidFill>
              </a:rPr>
              <a:t>marta.celmina@bkus.lv</a:t>
            </a:r>
          </a:p>
        </p:txBody>
      </p:sp>
    </p:spTree>
    <p:extLst>
      <p:ext uri="{BB962C8B-B14F-4D97-AF65-F5344CB8AC3E}">
        <p14:creationId xmlns:p14="http://schemas.microsoft.com/office/powerpoint/2010/main" val="22979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A1BC-D5F1-CA74-C7C6-A664E9F1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4872B-F998-02E4-E7E0-4DFA394A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69" y="1911494"/>
            <a:ext cx="3796936" cy="24162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AE6A84-E1DE-7141-A8A9-0AF4D652D3B7}"/>
              </a:ext>
            </a:extLst>
          </p:cNvPr>
          <p:cNvSpPr/>
          <p:nvPr/>
        </p:nvSpPr>
        <p:spPr>
          <a:xfrm>
            <a:off x="4021394" y="1834371"/>
            <a:ext cx="3923071" cy="25704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BF3DD-2203-0AF9-4499-90D7FDA2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03" y="3254873"/>
            <a:ext cx="2159777" cy="338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A9B9E-1407-26AB-AD5F-C4108D96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702" y="390940"/>
            <a:ext cx="2468176" cy="2796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C9D89-2211-CBF1-D2F4-4B071AFA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17" y="368295"/>
            <a:ext cx="2438511" cy="883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E26C8-17A7-4D92-9A70-DD954D749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113" y="88305"/>
            <a:ext cx="2441409" cy="1561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A1222-EDBA-6D2F-AF7C-C3457C26B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3298" y="5085911"/>
            <a:ext cx="2415130" cy="1403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5C1CD-78BC-F6A5-3EB3-668E0CB90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0980" y="4672897"/>
            <a:ext cx="2227620" cy="1884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6B1F29-B258-BBDA-4EBE-7B51AC666EBF}"/>
              </a:ext>
            </a:extLst>
          </p:cNvPr>
          <p:cNvSpPr txBox="1"/>
          <p:nvPr/>
        </p:nvSpPr>
        <p:spPr>
          <a:xfrm>
            <a:off x="-29501" y="6656436"/>
            <a:ext cx="3805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700" dirty="0"/>
              <a:t>American </a:t>
            </a:r>
            <a:r>
              <a:rPr lang="lv-LV" sz="700" dirty="0" err="1"/>
              <a:t>Academy</a:t>
            </a:r>
            <a:r>
              <a:rPr lang="lv-LV" sz="700" dirty="0"/>
              <a:t> </a:t>
            </a:r>
            <a:r>
              <a:rPr lang="lv-LV" sz="700" dirty="0" err="1"/>
              <a:t>of</a:t>
            </a:r>
            <a:r>
              <a:rPr lang="lv-LV" sz="700" dirty="0"/>
              <a:t> </a:t>
            </a:r>
            <a:r>
              <a:rPr lang="lv-LV" sz="700" dirty="0" err="1"/>
              <a:t>Sleep</a:t>
            </a:r>
            <a:r>
              <a:rPr lang="lv-LV" sz="700" dirty="0"/>
              <a:t> </a:t>
            </a:r>
            <a:r>
              <a:rPr lang="lv-LV" sz="700" dirty="0" err="1"/>
              <a:t>Medicine</a:t>
            </a:r>
            <a:r>
              <a:rPr lang="lv-LV" sz="700" dirty="0"/>
              <a:t>. </a:t>
            </a:r>
            <a:r>
              <a:rPr lang="lv-LV" sz="700" dirty="0" err="1"/>
              <a:t>International</a:t>
            </a:r>
            <a:r>
              <a:rPr lang="lv-LV" sz="700" dirty="0"/>
              <a:t> </a:t>
            </a:r>
            <a:r>
              <a:rPr lang="lv-LV" sz="700" dirty="0" err="1"/>
              <a:t>Classification</a:t>
            </a:r>
            <a:r>
              <a:rPr lang="lv-LV" sz="700" dirty="0"/>
              <a:t> </a:t>
            </a:r>
            <a:r>
              <a:rPr lang="lv-LV" sz="700" dirty="0" err="1"/>
              <a:t>of</a:t>
            </a:r>
            <a:r>
              <a:rPr lang="lv-LV" sz="700" dirty="0"/>
              <a:t> </a:t>
            </a:r>
            <a:r>
              <a:rPr lang="lv-LV" sz="700" dirty="0" err="1"/>
              <a:t>Sleep</a:t>
            </a:r>
            <a:r>
              <a:rPr lang="lv-LV" sz="700" dirty="0"/>
              <a:t> </a:t>
            </a:r>
            <a:r>
              <a:rPr lang="lv-LV" sz="700" dirty="0" err="1"/>
              <a:t>Disorders</a:t>
            </a:r>
            <a:r>
              <a:rPr lang="lv-LV" sz="700" dirty="0"/>
              <a:t>, </a:t>
            </a:r>
            <a:r>
              <a:rPr lang="lv-LV" sz="700" dirty="0" err="1"/>
              <a:t>Third</a:t>
            </a:r>
            <a:r>
              <a:rPr lang="lv-LV" sz="700" dirty="0"/>
              <a:t> </a:t>
            </a:r>
            <a:r>
              <a:rPr lang="lv-LV" sz="700" dirty="0" err="1"/>
              <a:t>edition</a:t>
            </a:r>
            <a:endParaRPr lang="en-US" sz="700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344EDB5-8662-C528-C813-837E3293216C}"/>
              </a:ext>
            </a:extLst>
          </p:cNvPr>
          <p:cNvSpPr/>
          <p:nvPr/>
        </p:nvSpPr>
        <p:spPr>
          <a:xfrm>
            <a:off x="5791199" y="1420976"/>
            <a:ext cx="167148" cy="319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EEAA63F-0DE7-EFEC-8224-5C1B9C9C4C55}"/>
              </a:ext>
            </a:extLst>
          </p:cNvPr>
          <p:cNvSpPr/>
          <p:nvPr/>
        </p:nvSpPr>
        <p:spPr>
          <a:xfrm rot="14652576">
            <a:off x="3669627" y="3511623"/>
            <a:ext cx="167148" cy="319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297F90D-B031-5ABC-AF39-B94ADD0414BE}"/>
              </a:ext>
            </a:extLst>
          </p:cNvPr>
          <p:cNvSpPr/>
          <p:nvPr/>
        </p:nvSpPr>
        <p:spPr>
          <a:xfrm rot="19073289">
            <a:off x="3809996" y="1661867"/>
            <a:ext cx="167148" cy="319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91F3B9FB-BEF8-6CC5-7913-059CB8E8804C}"/>
              </a:ext>
            </a:extLst>
          </p:cNvPr>
          <p:cNvSpPr/>
          <p:nvPr/>
        </p:nvSpPr>
        <p:spPr>
          <a:xfrm rot="3220524">
            <a:off x="7998547" y="1661868"/>
            <a:ext cx="167148" cy="319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16239A62-FBED-3D09-0942-F5D778696FA5}"/>
              </a:ext>
            </a:extLst>
          </p:cNvPr>
          <p:cNvSpPr/>
          <p:nvPr/>
        </p:nvSpPr>
        <p:spPr>
          <a:xfrm rot="10800000">
            <a:off x="5805947" y="4528088"/>
            <a:ext cx="167148" cy="319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0C00DFF7-7FF7-2DE2-C4C2-D98CDDF23CB0}"/>
              </a:ext>
            </a:extLst>
          </p:cNvPr>
          <p:cNvSpPr/>
          <p:nvPr/>
        </p:nvSpPr>
        <p:spPr>
          <a:xfrm rot="7657636">
            <a:off x="7998547" y="4188763"/>
            <a:ext cx="167148" cy="319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0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/>
              <a:t>Miega traucējumu klasifikācija (</a:t>
            </a:r>
            <a:r>
              <a:rPr lang="lv-LV" b="1"/>
              <a:t>G47, F51</a:t>
            </a:r>
            <a:r>
              <a:rPr lang="lv-LV"/>
              <a:t>)</a:t>
            </a: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Bezmiegs</a:t>
            </a:r>
            <a:br>
              <a:rPr lang="lv-LV" sz="2400" dirty="0"/>
            </a:br>
            <a:r>
              <a:rPr lang="lv-LV" sz="1800" dirty="0"/>
              <a:t>- akūts</a:t>
            </a:r>
            <a:br>
              <a:rPr lang="lv-LV" sz="1800" dirty="0"/>
            </a:br>
            <a:r>
              <a:rPr lang="lv-LV" sz="1800" dirty="0"/>
              <a:t>- hronisks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Elpošanas traucējumi miegā</a:t>
            </a:r>
            <a:br>
              <a:rPr lang="lv-LV" sz="2400" dirty="0"/>
            </a:br>
            <a:r>
              <a:rPr lang="lv-LV" sz="1800" dirty="0"/>
              <a:t>- </a:t>
            </a:r>
            <a:r>
              <a:rPr lang="lv-LV" sz="1800" dirty="0" err="1"/>
              <a:t>obstruktīva</a:t>
            </a:r>
            <a:r>
              <a:rPr lang="lv-LV" sz="1800" dirty="0"/>
              <a:t> miega </a:t>
            </a:r>
            <a:r>
              <a:rPr lang="lv-LV" sz="1800" dirty="0" err="1"/>
              <a:t>apnoja</a:t>
            </a:r>
            <a:br>
              <a:rPr lang="lv-LV" sz="1800" dirty="0"/>
            </a:br>
            <a:r>
              <a:rPr lang="lv-LV" sz="1800" dirty="0"/>
              <a:t>- centrāla miega </a:t>
            </a:r>
            <a:r>
              <a:rPr lang="lv-LV" sz="1800" dirty="0" err="1"/>
              <a:t>apnoja</a:t>
            </a:r>
            <a:br>
              <a:rPr lang="lv-LV" sz="1800" dirty="0"/>
            </a:br>
            <a:r>
              <a:rPr lang="lv-LV" sz="1800" dirty="0"/>
              <a:t>- </a:t>
            </a:r>
            <a:r>
              <a:rPr lang="lv-LV" sz="1800" dirty="0" err="1"/>
              <a:t>hipoventilācija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Centrāla </a:t>
            </a:r>
            <a:r>
              <a:rPr lang="lv-LV" sz="2400" b="1" dirty="0" err="1"/>
              <a:t>hipersomnija</a:t>
            </a:r>
            <a:br>
              <a:rPr lang="lv-LV" sz="2400" dirty="0"/>
            </a:br>
            <a:r>
              <a:rPr lang="lv-LV" sz="1800" dirty="0"/>
              <a:t>- </a:t>
            </a:r>
            <a:r>
              <a:rPr lang="lv-LV" sz="1800" dirty="0" err="1"/>
              <a:t>narkolepsija</a:t>
            </a:r>
            <a:br>
              <a:rPr lang="lv-LV" sz="1800" dirty="0"/>
            </a:br>
            <a:r>
              <a:rPr lang="lv-LV" sz="1800" dirty="0"/>
              <a:t>- </a:t>
            </a:r>
            <a:r>
              <a:rPr lang="lv-LV" sz="1800" dirty="0" err="1"/>
              <a:t>idiopātiska</a:t>
            </a:r>
            <a:r>
              <a:rPr lang="lv-LV" sz="1800" dirty="0"/>
              <a:t> </a:t>
            </a:r>
            <a:r>
              <a:rPr lang="lv-LV" sz="1800" dirty="0" err="1"/>
              <a:t>hipersomnija</a:t>
            </a:r>
            <a:endParaRPr sz="2400" dirty="0"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Diennakts ritma traucējumi</a:t>
            </a:r>
            <a:br>
              <a:rPr lang="lv-LV" sz="2400" b="1"/>
            </a:br>
            <a:r>
              <a:rPr lang="lv-LV" sz="1800"/>
              <a:t>- aizkavētā miega fāze</a:t>
            </a:r>
            <a:br>
              <a:rPr lang="lv-LV" sz="1800"/>
            </a:br>
            <a:r>
              <a:rPr lang="lv-LV" sz="1800"/>
              <a:t>- priekšlaicīgā miega fāze</a:t>
            </a:r>
            <a:br>
              <a:rPr lang="lv-LV" sz="1800"/>
            </a:br>
            <a:r>
              <a:rPr lang="lv-LV" sz="1800"/>
              <a:t>- ne-24-h miega ritma traucējumi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Parasomnijas</a:t>
            </a:r>
            <a:br>
              <a:rPr lang="lv-LV" sz="2400"/>
            </a:br>
            <a:r>
              <a:rPr lang="lv-LV" sz="1800"/>
              <a:t>- NREM</a:t>
            </a:r>
            <a:br>
              <a:rPr lang="lv-LV" sz="1800"/>
            </a:br>
            <a:r>
              <a:rPr lang="lv-LV" sz="1800"/>
              <a:t>- REM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Kustību traucējumi miegā</a:t>
            </a:r>
            <a:br>
              <a:rPr lang="lv-LV" sz="2400"/>
            </a:br>
            <a:r>
              <a:rPr lang="lv-LV" sz="1800"/>
              <a:t>- nemierīgo kāju sindroms</a:t>
            </a:r>
            <a:br>
              <a:rPr lang="lv-LV" sz="1800"/>
            </a:br>
            <a:r>
              <a:rPr lang="lv-LV" sz="1800"/>
              <a:t>- periodisko locekļu kustību sindroms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/>
              <a:t>Miega traucējumu klasifikācija (</a:t>
            </a:r>
            <a:r>
              <a:rPr lang="lv-LV" b="1"/>
              <a:t>G47, F51</a:t>
            </a:r>
            <a:r>
              <a:rPr lang="lv-LV"/>
              <a:t>)</a:t>
            </a: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Bezmiegs</a:t>
            </a:r>
            <a:br>
              <a:rPr lang="lv-LV" sz="2400" dirty="0"/>
            </a:br>
            <a:r>
              <a:rPr lang="lv-LV" sz="1800" dirty="0"/>
              <a:t>- akūts</a:t>
            </a:r>
            <a:br>
              <a:rPr lang="lv-LV" sz="1800" dirty="0"/>
            </a:br>
            <a:r>
              <a:rPr lang="lv-LV" sz="1800" dirty="0"/>
              <a:t>- hronisks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Elpošanas traucējumi miegā</a:t>
            </a:r>
            <a:br>
              <a:rPr lang="lv-LV" sz="2400" dirty="0"/>
            </a:br>
            <a:r>
              <a:rPr lang="lv-LV" sz="1800" dirty="0"/>
              <a:t>- </a:t>
            </a:r>
            <a:r>
              <a:rPr lang="lv-LV" sz="1800" dirty="0" err="1"/>
              <a:t>obstruktīva</a:t>
            </a:r>
            <a:r>
              <a:rPr lang="lv-LV" sz="1800" dirty="0"/>
              <a:t> miega </a:t>
            </a:r>
            <a:r>
              <a:rPr lang="lv-LV" sz="1800" dirty="0" err="1"/>
              <a:t>apnoja</a:t>
            </a:r>
            <a:br>
              <a:rPr lang="lv-LV" sz="1800" dirty="0"/>
            </a:br>
            <a:r>
              <a:rPr lang="lv-LV" sz="1800" dirty="0"/>
              <a:t>- centrāla miega </a:t>
            </a:r>
            <a:r>
              <a:rPr lang="lv-LV" sz="1800" dirty="0" err="1"/>
              <a:t>apnoja</a:t>
            </a:r>
            <a:br>
              <a:rPr lang="lv-LV" sz="1800" dirty="0"/>
            </a:br>
            <a:r>
              <a:rPr lang="lv-LV" sz="1800" dirty="0"/>
              <a:t>- </a:t>
            </a:r>
            <a:r>
              <a:rPr lang="lv-LV" sz="1800" dirty="0" err="1"/>
              <a:t>hipoventilācija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Centrāla </a:t>
            </a:r>
            <a:r>
              <a:rPr lang="lv-LV" sz="2400" b="1" dirty="0" err="1"/>
              <a:t>hipersomnija</a:t>
            </a:r>
            <a:br>
              <a:rPr lang="lv-LV" sz="2400" dirty="0"/>
            </a:br>
            <a:r>
              <a:rPr lang="lv-LV" sz="1800" dirty="0"/>
              <a:t>- </a:t>
            </a:r>
            <a:r>
              <a:rPr lang="lv-LV" sz="1800" dirty="0" err="1"/>
              <a:t>narkolepsija</a:t>
            </a:r>
            <a:br>
              <a:rPr lang="lv-LV" sz="1800" dirty="0"/>
            </a:br>
            <a:r>
              <a:rPr lang="lv-LV" sz="1800" dirty="0"/>
              <a:t>- </a:t>
            </a:r>
            <a:r>
              <a:rPr lang="lv-LV" sz="1800" dirty="0" err="1"/>
              <a:t>idiopātiska</a:t>
            </a:r>
            <a:r>
              <a:rPr lang="lv-LV" sz="1800" dirty="0"/>
              <a:t> </a:t>
            </a:r>
            <a:r>
              <a:rPr lang="lv-LV" sz="1800" dirty="0" err="1"/>
              <a:t>hipersomnija</a:t>
            </a:r>
            <a:endParaRPr sz="2400" dirty="0"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Diennakts ritma traucējumi</a:t>
            </a:r>
            <a:br>
              <a:rPr lang="lv-LV" sz="2400" b="1"/>
            </a:br>
            <a:r>
              <a:rPr lang="lv-LV" sz="1800"/>
              <a:t>- aizkavētā miega fāze</a:t>
            </a:r>
            <a:br>
              <a:rPr lang="lv-LV" sz="1800"/>
            </a:br>
            <a:r>
              <a:rPr lang="lv-LV" sz="1800"/>
              <a:t>- priekšlaicīgā miega fāze</a:t>
            </a:r>
            <a:br>
              <a:rPr lang="lv-LV" sz="1800"/>
            </a:br>
            <a:r>
              <a:rPr lang="lv-LV" sz="1800"/>
              <a:t>- ne-24-h miega ritma traucējumi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Parasomnijas</a:t>
            </a:r>
            <a:br>
              <a:rPr lang="lv-LV" sz="2400"/>
            </a:br>
            <a:r>
              <a:rPr lang="lv-LV" sz="1800"/>
              <a:t>- NREM</a:t>
            </a:r>
            <a:br>
              <a:rPr lang="lv-LV" sz="1800"/>
            </a:br>
            <a:r>
              <a:rPr lang="lv-LV" sz="1800"/>
              <a:t>- REM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Kustību traucējumi miegā</a:t>
            </a:r>
            <a:br>
              <a:rPr lang="lv-LV" sz="2400"/>
            </a:br>
            <a:r>
              <a:rPr lang="lv-LV" sz="1800"/>
              <a:t>- nemierīgo kāju sindroms</a:t>
            </a:r>
            <a:br>
              <a:rPr lang="lv-LV" sz="1800"/>
            </a:br>
            <a:r>
              <a:rPr lang="lv-LV" sz="1800"/>
              <a:t>- periodisko locekļu kustību sindroms</a:t>
            </a:r>
            <a:endParaRPr sz="2400"/>
          </a:p>
        </p:txBody>
      </p:sp>
      <p:sp>
        <p:nvSpPr>
          <p:cNvPr id="311" name="Google Shape;311;p28"/>
          <p:cNvSpPr/>
          <p:nvPr/>
        </p:nvSpPr>
        <p:spPr>
          <a:xfrm>
            <a:off x="793530" y="3058510"/>
            <a:ext cx="4240925" cy="547467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725214" y="4619295"/>
            <a:ext cx="3720662" cy="547467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v-LV" dirty="0"/>
              <a:t>Miega traucējumu klasifikācija (</a:t>
            </a:r>
            <a:r>
              <a:rPr lang="lv-LV" b="1" dirty="0"/>
              <a:t>G47, F51</a:t>
            </a:r>
            <a:r>
              <a:rPr lang="lv-LV" dirty="0"/>
              <a:t>)</a:t>
            </a:r>
            <a:endParaRPr dirty="0"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Bezmiegs</a:t>
            </a:r>
            <a:br>
              <a:rPr lang="lv-LV" sz="2400" dirty="0"/>
            </a:br>
            <a:r>
              <a:rPr lang="lv-LV" sz="1800" dirty="0"/>
              <a:t>- akūts</a:t>
            </a:r>
            <a:br>
              <a:rPr lang="lv-LV" sz="1800" dirty="0"/>
            </a:br>
            <a:r>
              <a:rPr lang="lv-LV" sz="1800" dirty="0"/>
              <a:t>- hronisks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Elpošanas traucējumi miegā</a:t>
            </a:r>
            <a:br>
              <a:rPr lang="lv-LV" sz="2400" dirty="0"/>
            </a:br>
            <a:r>
              <a:rPr lang="lv-LV" sz="1800" dirty="0"/>
              <a:t>- </a:t>
            </a:r>
            <a:r>
              <a:rPr lang="lv-LV" sz="1800" dirty="0" err="1"/>
              <a:t>obstruktīva</a:t>
            </a:r>
            <a:r>
              <a:rPr lang="lv-LV" sz="1800" dirty="0"/>
              <a:t> miega </a:t>
            </a:r>
            <a:r>
              <a:rPr lang="lv-LV" sz="1800" dirty="0" err="1"/>
              <a:t>apnoja</a:t>
            </a:r>
            <a:br>
              <a:rPr lang="lv-LV" sz="1800" dirty="0"/>
            </a:br>
            <a:r>
              <a:rPr lang="lv-LV" sz="1800" dirty="0"/>
              <a:t>- centrāla miega </a:t>
            </a:r>
            <a:r>
              <a:rPr lang="lv-LV" sz="1800" dirty="0" err="1"/>
              <a:t>apnoja</a:t>
            </a:r>
            <a:br>
              <a:rPr lang="lv-LV" sz="1800" dirty="0"/>
            </a:br>
            <a:r>
              <a:rPr lang="lv-LV" sz="1800" dirty="0"/>
              <a:t>- </a:t>
            </a:r>
            <a:r>
              <a:rPr lang="lv-LV" sz="1800" dirty="0" err="1"/>
              <a:t>hipoventilācija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 dirty="0"/>
              <a:t>Centrāla </a:t>
            </a:r>
            <a:r>
              <a:rPr lang="lv-LV" sz="2400" b="1" dirty="0" err="1"/>
              <a:t>hipersomnija</a:t>
            </a:r>
            <a:br>
              <a:rPr lang="lv-LV" sz="2400" dirty="0"/>
            </a:br>
            <a:r>
              <a:rPr lang="lv-LV" sz="1800" dirty="0"/>
              <a:t>- </a:t>
            </a:r>
            <a:r>
              <a:rPr lang="lv-LV" sz="1800" dirty="0" err="1"/>
              <a:t>narkolepsija</a:t>
            </a:r>
            <a:br>
              <a:rPr lang="lv-LV" sz="1800" dirty="0"/>
            </a:br>
            <a:r>
              <a:rPr lang="lv-LV" sz="1800" dirty="0"/>
              <a:t>- </a:t>
            </a:r>
            <a:r>
              <a:rPr lang="lv-LV" sz="1800" dirty="0" err="1"/>
              <a:t>idiopātiska</a:t>
            </a:r>
            <a:r>
              <a:rPr lang="lv-LV" sz="1800" dirty="0"/>
              <a:t> </a:t>
            </a:r>
            <a:r>
              <a:rPr lang="lv-LV" sz="1800" dirty="0" err="1"/>
              <a:t>hipersomnija</a:t>
            </a:r>
            <a:endParaRPr sz="2400" dirty="0"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Diennakts ritma traucējumi</a:t>
            </a:r>
            <a:br>
              <a:rPr lang="lv-LV" sz="2400" b="1"/>
            </a:br>
            <a:r>
              <a:rPr lang="lv-LV" sz="1800"/>
              <a:t>- aizkavētā miega fāze</a:t>
            </a:r>
            <a:br>
              <a:rPr lang="lv-LV" sz="1800"/>
            </a:br>
            <a:r>
              <a:rPr lang="lv-LV" sz="1800"/>
              <a:t>- priekšlaicīgā miega fāze</a:t>
            </a:r>
            <a:br>
              <a:rPr lang="lv-LV" sz="1800"/>
            </a:br>
            <a:r>
              <a:rPr lang="lv-LV" sz="1800"/>
              <a:t>- ne-24-h miega ritma traucējumi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Parasomnijas</a:t>
            </a:r>
            <a:br>
              <a:rPr lang="lv-LV" sz="2400"/>
            </a:br>
            <a:r>
              <a:rPr lang="lv-LV" sz="1800"/>
              <a:t>- NREM</a:t>
            </a:r>
            <a:br>
              <a:rPr lang="lv-LV" sz="1800"/>
            </a:br>
            <a:r>
              <a:rPr lang="lv-LV" sz="1800"/>
              <a:t>- REM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b="1"/>
              <a:t>Kustību traucējumi miegā</a:t>
            </a:r>
            <a:br>
              <a:rPr lang="lv-LV" sz="2400"/>
            </a:br>
            <a:r>
              <a:rPr lang="lv-LV" sz="1800"/>
              <a:t>- nemierīgo kāju sindroms</a:t>
            </a:r>
            <a:br>
              <a:rPr lang="lv-LV" sz="1800"/>
            </a:br>
            <a:r>
              <a:rPr lang="lv-LV" sz="1800"/>
              <a:t>- periodisko locekļu kustību sindroms</a:t>
            </a:r>
            <a:endParaRPr sz="2400"/>
          </a:p>
        </p:txBody>
      </p:sp>
      <p:sp>
        <p:nvSpPr>
          <p:cNvPr id="311" name="Google Shape;311;p28"/>
          <p:cNvSpPr/>
          <p:nvPr/>
        </p:nvSpPr>
        <p:spPr>
          <a:xfrm>
            <a:off x="793530" y="3058510"/>
            <a:ext cx="4240925" cy="547467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725214" y="4619295"/>
            <a:ext cx="3720662" cy="547467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6222124" y="3281857"/>
            <a:ext cx="2364828" cy="552723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6311464" y="4632433"/>
            <a:ext cx="3641834" cy="552723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814575" y="1815115"/>
            <a:ext cx="1876072" cy="437662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B9B0E5-C5DF-8D93-0A15-B0A2AEC1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Miega izmeklējumi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CFECB-65E0-0DE7-1F9F-6749E4892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Polisomnogrāfija</a:t>
            </a:r>
            <a:endParaRPr lang="lv-LV" dirty="0"/>
          </a:p>
          <a:p>
            <a:endParaRPr lang="lv-LV" dirty="0"/>
          </a:p>
          <a:p>
            <a:r>
              <a:rPr lang="lv-LV" dirty="0"/>
              <a:t>Poligrāfija</a:t>
            </a:r>
          </a:p>
          <a:p>
            <a:endParaRPr lang="lv-LV" dirty="0"/>
          </a:p>
          <a:p>
            <a:r>
              <a:rPr lang="lv-LV" dirty="0" err="1"/>
              <a:t>Multplais</a:t>
            </a:r>
            <a:r>
              <a:rPr lang="lv-LV" dirty="0"/>
              <a:t> miega </a:t>
            </a:r>
            <a:r>
              <a:rPr lang="lv-LV" dirty="0" err="1"/>
              <a:t>latenču</a:t>
            </a:r>
            <a:r>
              <a:rPr lang="lv-LV" dirty="0"/>
              <a:t> tests</a:t>
            </a:r>
          </a:p>
          <a:p>
            <a:endParaRPr lang="lv-LV" dirty="0"/>
          </a:p>
          <a:p>
            <a:r>
              <a:rPr lang="lv-LV" dirty="0" err="1"/>
              <a:t>Transkutānā</a:t>
            </a:r>
            <a:r>
              <a:rPr lang="lv-LV" dirty="0"/>
              <a:t> </a:t>
            </a:r>
            <a:r>
              <a:rPr lang="lv-LV" dirty="0" err="1"/>
              <a:t>kapnogrāfija</a:t>
            </a:r>
            <a:r>
              <a:rPr lang="lv-LV" dirty="0"/>
              <a:t> miegā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title"/>
          </p:nvPr>
        </p:nvSpPr>
        <p:spPr>
          <a:xfrm>
            <a:off x="908614" y="131508"/>
            <a:ext cx="3932237" cy="78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lv-LV" dirty="0" err="1"/>
              <a:t>Polisomnogrāfija</a:t>
            </a:r>
            <a:endParaRPr dirty="0"/>
          </a:p>
        </p:txBody>
      </p:sp>
      <p:sp>
        <p:nvSpPr>
          <p:cNvPr id="275" name="Google Shape;275;p24"/>
          <p:cNvSpPr txBox="1">
            <a:spLocks noGrp="1"/>
          </p:cNvSpPr>
          <p:nvPr>
            <p:ph type="body" idx="1"/>
          </p:nvPr>
        </p:nvSpPr>
        <p:spPr>
          <a:xfrm>
            <a:off x="839788" y="1120876"/>
            <a:ext cx="5325038" cy="520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«</a:t>
            </a:r>
            <a:r>
              <a:rPr lang="lv-LV" i="1" dirty="0"/>
              <a:t>polus</a:t>
            </a:r>
            <a:r>
              <a:rPr lang="lv-LV" dirty="0"/>
              <a:t>» + «</a:t>
            </a:r>
            <a:r>
              <a:rPr lang="lv-LV" i="1" dirty="0" err="1"/>
              <a:t>somnus</a:t>
            </a:r>
            <a:r>
              <a:rPr lang="lv-LV" dirty="0"/>
              <a:t>» + «</a:t>
            </a:r>
            <a:r>
              <a:rPr lang="lv-LV" i="1" dirty="0" err="1"/>
              <a:t>graphein</a:t>
            </a:r>
            <a:r>
              <a:rPr lang="lv-LV" dirty="0"/>
              <a:t>»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EEG (der miega </a:t>
            </a:r>
            <a:r>
              <a:rPr lang="lv-LV" dirty="0" err="1"/>
              <a:t>fāzu</a:t>
            </a:r>
            <a:r>
              <a:rPr lang="lv-LV" dirty="0"/>
              <a:t> izvērtēšanai, bet neaizvieto pilnu EEG)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elpošana miegā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kustības miegā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video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Izmeklējums specializētā </a:t>
            </a:r>
            <a:r>
              <a:rPr lang="lv-LV" u="sng" dirty="0"/>
              <a:t>miega laboratorijā </a:t>
            </a:r>
            <a:r>
              <a:rPr lang="lv-LV" dirty="0"/>
              <a:t>(naktī)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+ Ļoti informatīvs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+ «Zelta standarts»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Ļoti resursus patērējošs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Grūtāk pieejamas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373CC-8858-2B83-288F-89766B0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3" y="-15976"/>
            <a:ext cx="5830529" cy="6916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636BE-FA90-A5DC-A191-A4BF116E1F98}"/>
              </a:ext>
            </a:extLst>
          </p:cNvPr>
          <p:cNvSpPr txBox="1"/>
          <p:nvPr/>
        </p:nvSpPr>
        <p:spPr>
          <a:xfrm>
            <a:off x="11100619" y="6685345"/>
            <a:ext cx="1307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/>
              <a:t>www.veselapasaule.lv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725E9285-3795-7E45-CF94-722041AD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>
            <a:extLst>
              <a:ext uri="{FF2B5EF4-FFF2-40B4-BE49-F238E27FC236}">
                <a16:creationId xmlns:a16="http://schemas.microsoft.com/office/drawing/2014/main" id="{34CE3B3C-16DC-790B-93A8-96F2580124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8614" y="131508"/>
            <a:ext cx="5325038" cy="78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lv-LV" dirty="0" err="1"/>
              <a:t>Polisomnogrāfija</a:t>
            </a:r>
            <a:r>
              <a:rPr lang="lv-LV" dirty="0"/>
              <a:t> - indikācijas</a:t>
            </a:r>
            <a:endParaRPr dirty="0"/>
          </a:p>
        </p:txBody>
      </p:sp>
      <p:sp>
        <p:nvSpPr>
          <p:cNvPr id="275" name="Google Shape;275;p24">
            <a:extLst>
              <a:ext uri="{FF2B5EF4-FFF2-40B4-BE49-F238E27FC236}">
                <a16:creationId xmlns:a16="http://schemas.microsoft.com/office/drawing/2014/main" id="{47727547-600D-20E3-0C12-88ACCEF3AD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120877"/>
            <a:ext cx="5325038" cy="573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b="1" dirty="0"/>
              <a:t>Miegainības </a:t>
            </a:r>
            <a:r>
              <a:rPr lang="lv-LV" b="1" dirty="0" err="1"/>
              <a:t>diferenciāldiagnostika</a:t>
            </a:r>
            <a:r>
              <a:rPr lang="lv-LV" b="1" dirty="0"/>
              <a:t>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 err="1"/>
              <a:t>Epvortas</a:t>
            </a:r>
            <a:r>
              <a:rPr lang="lv-LV" dirty="0"/>
              <a:t> miegainības skala &gt;10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UN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ar miegu saistītas halucinācijas / miega paralīze / </a:t>
            </a:r>
            <a:r>
              <a:rPr lang="lv-LV" dirty="0" err="1"/>
              <a:t>katapleksija</a:t>
            </a:r>
            <a:endParaRPr lang="lv-LV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Neskaidri uzvedības traucējumi miegā, kas izpaužas ar sapnī pieredzētā izdzīvošanu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Neiroloģiskas slimības: </a:t>
            </a:r>
            <a:br>
              <a:rPr lang="lv-LV" dirty="0"/>
            </a:br>
            <a:r>
              <a:rPr lang="lv-LV" dirty="0"/>
              <a:t>- multiplā skleroze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</a:t>
            </a:r>
            <a:r>
              <a:rPr lang="lv-LV" dirty="0" err="1"/>
              <a:t>neirodeģeneratīva</a:t>
            </a:r>
            <a:r>
              <a:rPr lang="lv-LV" dirty="0"/>
              <a:t> slimība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dirty="0"/>
              <a:t>- pārciests insults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lv-LV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lv-LV" sz="1800" dirty="0">
                <a:solidFill>
                  <a:srgbClr val="C00000"/>
                </a:solidFill>
              </a:rPr>
              <a:t>Bezmiegs </a:t>
            </a:r>
            <a:r>
              <a:rPr lang="lv-LV" sz="1800" b="1" dirty="0">
                <a:solidFill>
                  <a:srgbClr val="C00000"/>
                </a:solidFill>
              </a:rPr>
              <a:t>NAV</a:t>
            </a:r>
            <a:r>
              <a:rPr lang="lv-LV" sz="1800" dirty="0">
                <a:solidFill>
                  <a:srgbClr val="C00000"/>
                </a:solidFill>
              </a:rPr>
              <a:t> indikācija </a:t>
            </a:r>
            <a:r>
              <a:rPr lang="lv-LV" sz="1800" dirty="0" err="1">
                <a:solidFill>
                  <a:srgbClr val="C00000"/>
                </a:solidFill>
              </a:rPr>
              <a:t>polisomnogrāfijai</a:t>
            </a:r>
            <a:r>
              <a:rPr lang="lv-LV" sz="1800" dirty="0">
                <a:solidFill>
                  <a:srgbClr val="C00000"/>
                </a:solidFill>
              </a:rPr>
              <a:t>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1BCB3-E652-6457-C081-07F3CB0A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3" y="-15976"/>
            <a:ext cx="5830529" cy="6916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6EEDB-D854-A091-A916-14967B7B22C9}"/>
              </a:ext>
            </a:extLst>
          </p:cNvPr>
          <p:cNvSpPr txBox="1"/>
          <p:nvPr/>
        </p:nvSpPr>
        <p:spPr>
          <a:xfrm>
            <a:off x="11100619" y="6685345"/>
            <a:ext cx="1307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/>
              <a:t>www.veselapasaule.lv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332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6F2C-7E9B-5F54-156F-D47A37EF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532F8-E8FD-9D2F-3BEA-E665907C1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168" y="457200"/>
            <a:ext cx="5549735" cy="57968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19D523A-4BD3-DC27-EA8B-74D99B7A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67954" cy="1600200"/>
          </a:xfrm>
        </p:spPr>
        <p:txBody>
          <a:bodyPr/>
          <a:lstStyle/>
          <a:p>
            <a:r>
              <a:rPr lang="lv-LV" b="1" dirty="0" err="1"/>
              <a:t>Epvortas</a:t>
            </a:r>
            <a:r>
              <a:rPr lang="lv-LV" b="1" dirty="0"/>
              <a:t> miegainības skala</a:t>
            </a: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DFDBC0-373B-831A-249E-71107803D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43400"/>
          </a:xfrm>
        </p:spPr>
        <p:txBody>
          <a:bodyPr>
            <a:normAutofit fontScale="92500" lnSpcReduction="10000"/>
          </a:bodyPr>
          <a:lstStyle/>
          <a:p>
            <a:endParaRPr lang="lv-LV" dirty="0"/>
          </a:p>
          <a:p>
            <a:r>
              <a:rPr lang="lv-LV" dirty="0"/>
              <a:t>Viegli, ātri izmantojama</a:t>
            </a:r>
          </a:p>
          <a:p>
            <a:r>
              <a:rPr lang="lv-LV" dirty="0"/>
              <a:t>Var sekot līdzi dinamikā</a:t>
            </a:r>
          </a:p>
          <a:p>
            <a:endParaRPr lang="lv-LV" dirty="0"/>
          </a:p>
          <a:p>
            <a:endParaRPr lang="lv-LV" dirty="0"/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0-10 punkti - norma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11-12 punkti – viegla pastiprināta dienas miegainība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13-15 punkti – vidēji smaga pastiprināta dienas miegainība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16-24 punkti – smaga pastiprināta dienas miegainība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9AA2B-EC61-D59B-8E62-02CFD0F76AE0}"/>
              </a:ext>
            </a:extLst>
          </p:cNvPr>
          <p:cNvSpPr txBox="1"/>
          <p:nvPr/>
        </p:nvSpPr>
        <p:spPr>
          <a:xfrm>
            <a:off x="0" y="6629790"/>
            <a:ext cx="11769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800" b="0" i="0" dirty="0">
                <a:solidFill>
                  <a:srgbClr val="2A2A2A"/>
                </a:solidFill>
                <a:effectLst/>
              </a:rPr>
              <a:t>Murray W. Johns, A New Method for Measuring Daytime Sleepiness: The Epworth Sleepiness Scale, </a:t>
            </a:r>
            <a:r>
              <a:rPr lang="en-US" sz="800" b="0" i="1" dirty="0">
                <a:solidFill>
                  <a:srgbClr val="2A2A2A"/>
                </a:solidFill>
                <a:effectLst/>
              </a:rPr>
              <a:t>Sleep</a:t>
            </a:r>
            <a:r>
              <a:rPr lang="en-US" sz="800" b="0" i="0" dirty="0">
                <a:solidFill>
                  <a:srgbClr val="2A2A2A"/>
                </a:solidFill>
                <a:effectLst/>
              </a:rPr>
              <a:t>, Volume 14, Issue 6, November 1991, Pages 540–545, </a:t>
            </a:r>
            <a:r>
              <a:rPr lang="en-US" sz="800" b="0" i="0" u="none" strike="noStrike" dirty="0">
                <a:solidFill>
                  <a:srgbClr val="006FB7"/>
                </a:solidFill>
                <a:effectLst/>
                <a:hlinkClick r:id="rId3"/>
              </a:rPr>
              <a:t>https://doi.org/10.1093/sleep/14.6.540</a:t>
            </a:r>
            <a:endParaRPr lang="en-US" sz="800" b="0" i="0" dirty="0">
              <a:solidFill>
                <a:srgbClr val="2A2A2A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CAF72-DDD2-080A-F0F7-4E991D5725A7}"/>
              </a:ext>
            </a:extLst>
          </p:cNvPr>
          <p:cNvSpPr/>
          <p:nvPr/>
        </p:nvSpPr>
        <p:spPr>
          <a:xfrm>
            <a:off x="6003167" y="388376"/>
            <a:ext cx="5549735" cy="594360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6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795</Words>
  <Application>Microsoft Office PowerPoint</Application>
  <PresentationFormat>Widescreen</PresentationFormat>
  <Paragraphs>146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Miega izmeklējumi</vt:lpstr>
      <vt:lpstr>PowerPoint Presentation</vt:lpstr>
      <vt:lpstr>Miega traucējumu klasifikācija (G47, F51)</vt:lpstr>
      <vt:lpstr>Miega traucējumu klasifikācija (G47, F51)</vt:lpstr>
      <vt:lpstr>Miega traucējumu klasifikācija (G47, F51)</vt:lpstr>
      <vt:lpstr>Miega izmeklējumi</vt:lpstr>
      <vt:lpstr>Polisomnogrāfija</vt:lpstr>
      <vt:lpstr>Polisomnogrāfija - indikācijas</vt:lpstr>
      <vt:lpstr>Epvortas miegainības skala</vt:lpstr>
      <vt:lpstr>Poligrāfija</vt:lpstr>
      <vt:lpstr>STOP-BANG skala</vt:lpstr>
      <vt:lpstr>Multiplais miega latenču tests</vt:lpstr>
      <vt:lpstr>Transkutānā kapnogrāfija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Celmiņa</dc:creator>
  <cp:lastModifiedBy>Marta Celmiņa</cp:lastModifiedBy>
  <cp:revision>71</cp:revision>
  <dcterms:created xsi:type="dcterms:W3CDTF">2024-02-21T10:21:27Z</dcterms:created>
  <dcterms:modified xsi:type="dcterms:W3CDTF">2024-02-22T13:53:13Z</dcterms:modified>
</cp:coreProperties>
</file>