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56" r:id="rId2"/>
    <p:sldId id="426" r:id="rId3"/>
    <p:sldId id="427" r:id="rId4"/>
    <p:sldId id="428" r:id="rId5"/>
    <p:sldId id="429" r:id="rId6"/>
    <p:sldId id="373" r:id="rId7"/>
  </p:sldIdLst>
  <p:sldSz cx="9144000" cy="6858000" type="screen4x3"/>
  <p:notesSz cx="6797675" cy="9926638"/>
  <p:defaultTextStyle>
    <a:defPPr>
      <a:defRPr lang="en-US"/>
    </a:defPPr>
    <a:lvl1pPr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1pPr>
    <a:lvl2pPr marL="468313" indent="-111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2pPr>
    <a:lvl3pPr marL="938213" indent="-238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3pPr>
    <a:lvl4pPr marL="1408113" indent="-365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4pPr>
    <a:lvl5pPr marL="1878013" indent="-492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DFF7"/>
    <a:srgbClr val="E2BF2A"/>
    <a:srgbClr val="64DCE2"/>
    <a:srgbClr val="B5EEF1"/>
    <a:srgbClr val="F9ADEB"/>
    <a:srgbClr val="F89AED"/>
    <a:srgbClr val="F565E4"/>
    <a:srgbClr val="009900"/>
    <a:srgbClr val="5CCB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8FB837D-C827-4EFA-A057-4D05807E0F7C}" styleName="Dizaina stils 1 - izcēlums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D7AC3CCA-C797-4891-BE02-D94E43425B78}" styleName="Vidējs stils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8540" autoAdjust="0"/>
  </p:normalViewPr>
  <p:slideViewPr>
    <p:cSldViewPr snapToGrid="0" snapToObjects="1">
      <p:cViewPr varScale="1">
        <p:scale>
          <a:sx n="63" d="100"/>
          <a:sy n="63" d="100"/>
        </p:scale>
        <p:origin x="1404" y="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35760A9-CC9B-4646-AD46-6BF794723E9B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5E836703-F0A0-4C9B-A5F7-965D7BB6C9FD}">
      <dgm:prSet phldrT="[Text]"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lv-LV" sz="2400" b="1" dirty="0">
              <a:solidFill>
                <a:schemeClr val="accent6">
                  <a:lumMod val="75000"/>
                </a:schemeClr>
              </a:solidFill>
            </a:rPr>
            <a:t>Maksājums tiks izmaksāts 1215 ĢĀP</a:t>
          </a:r>
        </a:p>
      </dgm:t>
    </dgm:pt>
    <dgm:pt modelId="{DB2E62E3-1AB6-40E7-BE06-0E9F4AF3F448}" type="parTrans" cxnId="{185AE3E4-8011-415A-BBB1-F16E67A510EE}">
      <dgm:prSet/>
      <dgm:spPr/>
      <dgm:t>
        <a:bodyPr/>
        <a:lstStyle/>
        <a:p>
          <a:endParaRPr lang="lv-LV" sz="2400" b="1">
            <a:solidFill>
              <a:schemeClr val="accent6">
                <a:lumMod val="75000"/>
              </a:schemeClr>
            </a:solidFill>
          </a:endParaRPr>
        </a:p>
      </dgm:t>
    </dgm:pt>
    <dgm:pt modelId="{FD58AF8B-35E3-4813-AB01-9D299373022F}" type="sibTrans" cxnId="{185AE3E4-8011-415A-BBB1-F16E67A510EE}">
      <dgm:prSet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endParaRPr lang="lv-LV" sz="2400" b="1">
            <a:solidFill>
              <a:schemeClr val="accent6">
                <a:lumMod val="75000"/>
              </a:schemeClr>
            </a:solidFill>
          </a:endParaRPr>
        </a:p>
      </dgm:t>
    </dgm:pt>
    <dgm:pt modelId="{51858377-BFE7-4E70-8EDF-013F3E4D0BE4}">
      <dgm:prSet phldrT="[Text]"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lv-LV" sz="2400" b="1" dirty="0">
              <a:solidFill>
                <a:schemeClr val="accent6">
                  <a:lumMod val="75000"/>
                </a:schemeClr>
              </a:solidFill>
            </a:rPr>
            <a:t>Vidējais maksājuma apmērs – 4590 EUR</a:t>
          </a:r>
        </a:p>
      </dgm:t>
    </dgm:pt>
    <dgm:pt modelId="{1CE767BB-D5C4-4456-B002-1C6022948CD2}" type="parTrans" cxnId="{199A0458-0B24-47CA-B478-2B0FB4E2E38F}">
      <dgm:prSet/>
      <dgm:spPr/>
      <dgm:t>
        <a:bodyPr/>
        <a:lstStyle/>
        <a:p>
          <a:endParaRPr lang="lv-LV" sz="2400" b="1">
            <a:solidFill>
              <a:schemeClr val="accent6">
                <a:lumMod val="75000"/>
              </a:schemeClr>
            </a:solidFill>
          </a:endParaRPr>
        </a:p>
      </dgm:t>
    </dgm:pt>
    <dgm:pt modelId="{F3148820-4E0E-4348-9C2D-DC88F6E11B92}" type="sibTrans" cxnId="{199A0458-0B24-47CA-B478-2B0FB4E2E38F}">
      <dgm:prSet/>
      <dgm:spPr/>
      <dgm:t>
        <a:bodyPr/>
        <a:lstStyle/>
        <a:p>
          <a:endParaRPr lang="lv-LV" sz="2400" b="1">
            <a:solidFill>
              <a:schemeClr val="accent6">
                <a:lumMod val="75000"/>
              </a:schemeClr>
            </a:solidFill>
          </a:endParaRPr>
        </a:p>
      </dgm:t>
    </dgm:pt>
    <dgm:pt modelId="{C7DF34A7-3889-4345-95C5-FE422B08415C}" type="pres">
      <dgm:prSet presAssocID="{935760A9-CC9B-4646-AD46-6BF794723E9B}" presName="Name0" presStyleCnt="0">
        <dgm:presLayoutVars>
          <dgm:dir/>
          <dgm:resizeHandles val="exact"/>
        </dgm:presLayoutVars>
      </dgm:prSet>
      <dgm:spPr/>
    </dgm:pt>
    <dgm:pt modelId="{EE0B8701-A94C-4A8B-B0D5-AB2E16ED8357}" type="pres">
      <dgm:prSet presAssocID="{5E836703-F0A0-4C9B-A5F7-965D7BB6C9FD}" presName="node" presStyleLbl="node1" presStyleIdx="0" presStyleCnt="2">
        <dgm:presLayoutVars>
          <dgm:bulletEnabled val="1"/>
        </dgm:presLayoutVars>
      </dgm:prSet>
      <dgm:spPr/>
    </dgm:pt>
    <dgm:pt modelId="{B2799A21-BB91-4B79-B88B-77FC4A99E17F}" type="pres">
      <dgm:prSet presAssocID="{FD58AF8B-35E3-4813-AB01-9D299373022F}" presName="sibTrans" presStyleLbl="sibTrans2D1" presStyleIdx="0" presStyleCnt="1"/>
      <dgm:spPr/>
    </dgm:pt>
    <dgm:pt modelId="{AEA1A684-7C31-46D6-8A31-8C474979EE89}" type="pres">
      <dgm:prSet presAssocID="{FD58AF8B-35E3-4813-AB01-9D299373022F}" presName="connectorText" presStyleLbl="sibTrans2D1" presStyleIdx="0" presStyleCnt="1"/>
      <dgm:spPr/>
    </dgm:pt>
    <dgm:pt modelId="{5289D3B1-5791-4564-8307-AB0F8B287FA9}" type="pres">
      <dgm:prSet presAssocID="{51858377-BFE7-4E70-8EDF-013F3E4D0BE4}" presName="node" presStyleLbl="node1" presStyleIdx="1" presStyleCnt="2">
        <dgm:presLayoutVars>
          <dgm:bulletEnabled val="1"/>
        </dgm:presLayoutVars>
      </dgm:prSet>
      <dgm:spPr/>
    </dgm:pt>
  </dgm:ptLst>
  <dgm:cxnLst>
    <dgm:cxn modelId="{687A285E-41AD-488F-8307-B7AAC069B15C}" type="presOf" srcId="{5E836703-F0A0-4C9B-A5F7-965D7BB6C9FD}" destId="{EE0B8701-A94C-4A8B-B0D5-AB2E16ED8357}" srcOrd="0" destOrd="0" presId="urn:microsoft.com/office/officeart/2005/8/layout/process1"/>
    <dgm:cxn modelId="{45F6AA76-36E9-4C79-8292-475228DA7863}" type="presOf" srcId="{FD58AF8B-35E3-4813-AB01-9D299373022F}" destId="{B2799A21-BB91-4B79-B88B-77FC4A99E17F}" srcOrd="0" destOrd="0" presId="urn:microsoft.com/office/officeart/2005/8/layout/process1"/>
    <dgm:cxn modelId="{199A0458-0B24-47CA-B478-2B0FB4E2E38F}" srcId="{935760A9-CC9B-4646-AD46-6BF794723E9B}" destId="{51858377-BFE7-4E70-8EDF-013F3E4D0BE4}" srcOrd="1" destOrd="0" parTransId="{1CE767BB-D5C4-4456-B002-1C6022948CD2}" sibTransId="{F3148820-4E0E-4348-9C2D-DC88F6E11B92}"/>
    <dgm:cxn modelId="{4E5C5399-0227-429C-B65B-8482F39D5442}" type="presOf" srcId="{935760A9-CC9B-4646-AD46-6BF794723E9B}" destId="{C7DF34A7-3889-4345-95C5-FE422B08415C}" srcOrd="0" destOrd="0" presId="urn:microsoft.com/office/officeart/2005/8/layout/process1"/>
    <dgm:cxn modelId="{B3F0C4AA-DF51-44A0-9788-99844B89E7B9}" type="presOf" srcId="{FD58AF8B-35E3-4813-AB01-9D299373022F}" destId="{AEA1A684-7C31-46D6-8A31-8C474979EE89}" srcOrd="1" destOrd="0" presId="urn:microsoft.com/office/officeart/2005/8/layout/process1"/>
    <dgm:cxn modelId="{93118CE3-AE2E-470D-88AC-220536D7FFDD}" type="presOf" srcId="{51858377-BFE7-4E70-8EDF-013F3E4D0BE4}" destId="{5289D3B1-5791-4564-8307-AB0F8B287FA9}" srcOrd="0" destOrd="0" presId="urn:microsoft.com/office/officeart/2005/8/layout/process1"/>
    <dgm:cxn modelId="{185AE3E4-8011-415A-BBB1-F16E67A510EE}" srcId="{935760A9-CC9B-4646-AD46-6BF794723E9B}" destId="{5E836703-F0A0-4C9B-A5F7-965D7BB6C9FD}" srcOrd="0" destOrd="0" parTransId="{DB2E62E3-1AB6-40E7-BE06-0E9F4AF3F448}" sibTransId="{FD58AF8B-35E3-4813-AB01-9D299373022F}"/>
    <dgm:cxn modelId="{30685104-AF24-4A1A-B1CB-E3DA28698D07}" type="presParOf" srcId="{C7DF34A7-3889-4345-95C5-FE422B08415C}" destId="{EE0B8701-A94C-4A8B-B0D5-AB2E16ED8357}" srcOrd="0" destOrd="0" presId="urn:microsoft.com/office/officeart/2005/8/layout/process1"/>
    <dgm:cxn modelId="{929D01B5-89CC-4133-8BB7-C63A7B9F117C}" type="presParOf" srcId="{C7DF34A7-3889-4345-95C5-FE422B08415C}" destId="{B2799A21-BB91-4B79-B88B-77FC4A99E17F}" srcOrd="1" destOrd="0" presId="urn:microsoft.com/office/officeart/2005/8/layout/process1"/>
    <dgm:cxn modelId="{9B91A562-7BA7-45C0-8263-4A4DFDC22500}" type="presParOf" srcId="{B2799A21-BB91-4B79-B88B-77FC4A99E17F}" destId="{AEA1A684-7C31-46D6-8A31-8C474979EE89}" srcOrd="0" destOrd="0" presId="urn:microsoft.com/office/officeart/2005/8/layout/process1"/>
    <dgm:cxn modelId="{C2104D1D-075C-45A4-985C-E8A301096657}" type="presParOf" srcId="{C7DF34A7-3889-4345-95C5-FE422B08415C}" destId="{5289D3B1-5791-4564-8307-AB0F8B287FA9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0B8701-A94C-4A8B-B0D5-AB2E16ED8357}">
      <dsp:nvSpPr>
        <dsp:cNvPr id="0" name=""/>
        <dsp:cNvSpPr/>
      </dsp:nvSpPr>
      <dsp:spPr>
        <a:xfrm>
          <a:off x="1190" y="1198888"/>
          <a:ext cx="2539007" cy="1666223"/>
        </a:xfrm>
        <a:prstGeom prst="roundRect">
          <a:avLst>
            <a:gd name="adj" fmla="val 10000"/>
          </a:avLst>
        </a:prstGeom>
        <a:solidFill>
          <a:schemeClr val="accent6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400" b="1" kern="1200" dirty="0">
              <a:solidFill>
                <a:schemeClr val="accent6">
                  <a:lumMod val="75000"/>
                </a:schemeClr>
              </a:solidFill>
            </a:rPr>
            <a:t>Maksājums tiks izmaksāts 1215 ĢĀP</a:t>
          </a:r>
        </a:p>
      </dsp:txBody>
      <dsp:txXfrm>
        <a:off x="49992" y="1247690"/>
        <a:ext cx="2441403" cy="1568619"/>
      </dsp:txXfrm>
    </dsp:sp>
    <dsp:sp modelId="{B2799A21-BB91-4B79-B88B-77FC4A99E17F}">
      <dsp:nvSpPr>
        <dsp:cNvPr id="0" name=""/>
        <dsp:cNvSpPr/>
      </dsp:nvSpPr>
      <dsp:spPr>
        <a:xfrm>
          <a:off x="2794099" y="1717163"/>
          <a:ext cx="538269" cy="629673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lumMod val="40000"/>
            <a:lumOff val="6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2400" b="1" kern="1200">
            <a:solidFill>
              <a:schemeClr val="accent6">
                <a:lumMod val="75000"/>
              </a:schemeClr>
            </a:solidFill>
          </a:endParaRPr>
        </a:p>
      </dsp:txBody>
      <dsp:txXfrm>
        <a:off x="2794099" y="1843098"/>
        <a:ext cx="376788" cy="377803"/>
      </dsp:txXfrm>
    </dsp:sp>
    <dsp:sp modelId="{5289D3B1-5791-4564-8307-AB0F8B287FA9}">
      <dsp:nvSpPr>
        <dsp:cNvPr id="0" name=""/>
        <dsp:cNvSpPr/>
      </dsp:nvSpPr>
      <dsp:spPr>
        <a:xfrm>
          <a:off x="3555801" y="1198888"/>
          <a:ext cx="2539007" cy="1666223"/>
        </a:xfrm>
        <a:prstGeom prst="roundRect">
          <a:avLst>
            <a:gd name="adj" fmla="val 10000"/>
          </a:avLst>
        </a:prstGeom>
        <a:solidFill>
          <a:schemeClr val="accent6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400" b="1" kern="1200" dirty="0">
              <a:solidFill>
                <a:schemeClr val="accent6">
                  <a:lumMod val="75000"/>
                </a:schemeClr>
              </a:solidFill>
            </a:rPr>
            <a:t>Vidējais maksājuma apmērs – 4590 EUR</a:t>
          </a:r>
        </a:p>
      </dsp:txBody>
      <dsp:txXfrm>
        <a:off x="3604603" y="1247690"/>
        <a:ext cx="2441403" cy="156861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uma vietturis 2"/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32B24F-1177-4075-9044-8CF59978CE83}" type="datetimeFigureOut">
              <a:rPr lang="en-US" smtClean="0"/>
              <a:pPr/>
              <a:t>4/23/2024</a:t>
            </a:fld>
            <a:endParaRPr lang="en-US"/>
          </a:p>
        </p:txBody>
      </p:sp>
      <p:sp>
        <p:nvSpPr>
          <p:cNvPr id="4" name="Kājenes vietturis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aida numura vietturis 4"/>
          <p:cNvSpPr>
            <a:spLocks noGrp="1"/>
          </p:cNvSpPr>
          <p:nvPr>
            <p:ph type="sldNum" sz="quarter" idx="3"/>
          </p:nvPr>
        </p:nvSpPr>
        <p:spPr>
          <a:xfrm>
            <a:off x="3850444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BE99E9-0B7F-4987-B2A9-2B48DB0CDA5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9659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413579D0-169C-4898-A117-F12695808FC8}" type="datetimeFigureOut">
              <a:rPr lang="lv-LV"/>
              <a:pPr>
                <a:defRPr/>
              </a:pPr>
              <a:t>23.04.2024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lv-LV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4" y="9428584"/>
            <a:ext cx="2945659" cy="496332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fld id="{975B6170-80DC-45AA-A9CD-EC92DEB9EBF6}" type="slidenum">
              <a:rPr lang="lv-LV" altLang="en-US"/>
              <a:pPr/>
              <a:t>‹#›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291035638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683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382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4081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780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34894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 userDrawn="1"/>
        </p:nvSpPr>
        <p:spPr>
          <a:xfrm>
            <a:off x="685800" y="4724400"/>
            <a:ext cx="77724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7724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883525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0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F757B116-C236-4B1A-A29F-6EC44693914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921087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657600"/>
            <a:ext cx="6096000" cy="1384295"/>
          </a:xfrm>
        </p:spPr>
        <p:txBody>
          <a:bodyPr anchor="t">
            <a:normAutofit/>
          </a:bodyPr>
          <a:lstStyle>
            <a:lvl1pPr algn="l">
              <a:defRPr sz="24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90800" y="381000"/>
            <a:ext cx="6096000" cy="32766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4A5D73BE-0AD0-481A-BCFB-E6B2350762C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96171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1752600"/>
            <a:ext cx="2895600" cy="437356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1752600"/>
            <a:ext cx="2971800" cy="437357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2471DA70-A33F-4D8A-A930-E559D2F22D9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674323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2386940"/>
            <a:ext cx="2895600" cy="373922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2386940"/>
            <a:ext cx="2971800" cy="373923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2590800" y="1852613"/>
            <a:ext cx="28956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5715000" y="1851953"/>
            <a:ext cx="29718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22"/>
          <p:cNvSpPr>
            <a:spLocks noGrp="1"/>
          </p:cNvSpPr>
          <p:nvPr>
            <p:ph type="sldNum" sz="quarter" idx="18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C3DCC78A-4830-4AE1-84B3-9DC1F753396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679542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33E01878-8258-4C2A-BB3E-218C12CD73F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521743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8409CEAE-C0B0-4A7A-869B-5A2EFAFA166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341237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72975"/>
            <a:ext cx="2751026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9527" y="273054"/>
            <a:ext cx="3269672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90800" y="1435119"/>
            <a:ext cx="2751026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288DE374-5F27-4970-B704-F553266122A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761873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345514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text styles</a:t>
            </a:r>
          </a:p>
          <a:p>
            <a:pPr lvl="1"/>
            <a:r>
              <a:rPr lang="en-US" altLang="lv-LV"/>
              <a:t>Second level</a:t>
            </a:r>
          </a:p>
          <a:p>
            <a:pPr lvl="2"/>
            <a:r>
              <a:rPr lang="en-US" altLang="lv-LV"/>
              <a:t>Third level</a:t>
            </a:r>
          </a:p>
          <a:p>
            <a:pPr lvl="3"/>
            <a:r>
              <a:rPr lang="en-US" altLang="lv-LV"/>
              <a:t>Fourth level</a:t>
            </a:r>
          </a:p>
          <a:p>
            <a:pPr lvl="4"/>
            <a:r>
              <a:rPr lang="en-US" altLang="lv-LV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807C2EE-50A7-401C-A143-865F084EF5A0}" type="datetime1">
              <a:rPr lang="en-US"/>
              <a:pPr>
                <a:defRPr/>
              </a:pPr>
              <a:t>4/23/2024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5153D50D-E08B-4760-90B1-0E2B30BA47A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7" r:id="rId1"/>
    <p:sldLayoutId id="2147483968" r:id="rId2"/>
    <p:sldLayoutId id="2147483969" r:id="rId3"/>
    <p:sldLayoutId id="2147483970" r:id="rId4"/>
    <p:sldLayoutId id="2147483971" r:id="rId5"/>
    <p:sldLayoutId id="2147483972" r:id="rId6"/>
    <p:sldLayoutId id="2147483973" r:id="rId7"/>
    <p:sldLayoutId id="2147483974" r:id="rId8"/>
    <p:sldLayoutId id="2147483975" r:id="rId9"/>
  </p:sldLayoutIdLst>
  <p:hf hdr="0" ftr="0" dt="0"/>
  <p:txStyles>
    <p:titleStyle>
      <a:lvl1pPr algn="ctr" defTabSz="938213" rtl="0" eaLnBrk="0" fontAlgn="base" hangingPunct="0">
        <a:spcBef>
          <a:spcPct val="0"/>
        </a:spcBef>
        <a:spcAft>
          <a:spcPct val="0"/>
        </a:spcAft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2pPr>
      <a:lvl3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3pPr>
      <a:lvl4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4pPr>
      <a:lvl5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5pPr>
      <a:lvl6pPr marL="4572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6pPr>
      <a:lvl7pPr marL="9144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7pPr>
      <a:lvl8pPr marL="13716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8pPr>
      <a:lvl9pPr marL="18288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9pPr>
    </p:titleStyle>
    <p:bodyStyle>
      <a:lvl1pPr marL="350838" indent="-350838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62000" indent="-292100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731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430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1129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685800" y="3157898"/>
            <a:ext cx="7772400" cy="1547813"/>
          </a:xfrm>
        </p:spPr>
        <p:txBody>
          <a:bodyPr>
            <a:noAutofit/>
          </a:bodyPr>
          <a:lstStyle/>
          <a:p>
            <a:r>
              <a:rPr lang="lv-LV" sz="36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Aizvietošanas maksājums ģimenes ārstu praksēm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6D24AD8-0E00-A000-565B-2A70A39C3869}"/>
              </a:ext>
            </a:extLst>
          </p:cNvPr>
          <p:cNvSpPr txBox="1"/>
          <p:nvPr/>
        </p:nvSpPr>
        <p:spPr>
          <a:xfrm>
            <a:off x="2509137" y="5134178"/>
            <a:ext cx="4978783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b="1" dirty="0"/>
              <a:t>Baiba Bērziņa</a:t>
            </a:r>
          </a:p>
          <a:p>
            <a:pPr algn="ctr"/>
            <a:r>
              <a:rPr lang="lv-LV" dirty="0"/>
              <a:t>Ambulatoro pakalpojumu nodaļas vadītāja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3D9999-464C-B870-BCF4-7B3ACA931C0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757B116-C236-4B1A-A29F-6EC446939148}" type="slidenum">
              <a:rPr lang="en-US" altLang="en-US" smtClean="0"/>
              <a:pPr/>
              <a:t>2</a:t>
            </a:fld>
            <a:endParaRPr lang="en-US" alt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E4ECC660-8458-68A1-0494-E48B6118B7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4808" y="715958"/>
            <a:ext cx="6096000" cy="1036642"/>
          </a:xfrm>
        </p:spPr>
        <p:txBody>
          <a:bodyPr>
            <a:normAutofit/>
          </a:bodyPr>
          <a:lstStyle/>
          <a:p>
            <a:pPr algn="ctr"/>
            <a:r>
              <a:rPr lang="lv-LV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Aizvietošanas maksājuma mērķis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875374D-8FA6-70EC-8023-9B6C3AE5583A}"/>
              </a:ext>
            </a:extLst>
          </p:cNvPr>
          <p:cNvSpPr txBox="1"/>
          <p:nvPr/>
        </p:nvSpPr>
        <p:spPr>
          <a:xfrm>
            <a:off x="597044" y="2008892"/>
            <a:ext cx="808975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lv-LV" sz="2400" dirty="0"/>
              <a:t>Maksājums ģimenes ārstu praksēm (ĢĀP) paredzēts, lai nodrošinātu primāro veselības aprūpes pakalpojumu nepārtrauktību iedzīvotājiem. </a:t>
            </a:r>
          </a:p>
          <a:p>
            <a:pPr algn="just"/>
            <a:endParaRPr lang="lv-LV" sz="2400" dirty="0"/>
          </a:p>
          <a:p>
            <a:pPr algn="just"/>
            <a:r>
              <a:rPr lang="lv-LV" sz="2400" dirty="0"/>
              <a:t>Maksājums sākot no 2024.gada tiek izmaksāts par praksē nodarbināto ārstniecības personu aizvietošanas nodrošināšanu attaisnotas prombūtnes laikā.*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E702C6E-64A5-5447-42E3-D16CBE1F72A4}"/>
              </a:ext>
            </a:extLst>
          </p:cNvPr>
          <p:cNvSpPr txBox="1"/>
          <p:nvPr/>
        </p:nvSpPr>
        <p:spPr>
          <a:xfrm>
            <a:off x="695960" y="5709920"/>
            <a:ext cx="775208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lv-LV" i="1" dirty="0"/>
              <a:t>Atbilstoši Ministra kabineta noteikumu Nr.555 “Veselības aprūpes pakalpojumu organizēšanas un samaksas kārtība“  11.pielikuma punktam </a:t>
            </a:r>
            <a:r>
              <a:rPr lang="lv-LV" b="0" i="1" dirty="0">
                <a:solidFill>
                  <a:srgbClr val="414142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4.</a:t>
            </a:r>
            <a:r>
              <a:rPr lang="lv-LV" b="0" i="1" baseline="30000" dirty="0">
                <a:solidFill>
                  <a:srgbClr val="414142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1 </a:t>
            </a:r>
            <a:r>
              <a:rPr lang="lv-LV" i="1" dirty="0"/>
              <a:t>punktam.</a:t>
            </a:r>
          </a:p>
        </p:txBody>
      </p:sp>
    </p:spTree>
    <p:extLst>
      <p:ext uri="{BB962C8B-B14F-4D97-AF65-F5344CB8AC3E}">
        <p14:creationId xmlns:p14="http://schemas.microsoft.com/office/powerpoint/2010/main" val="22567788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1A11F2-DF99-DE4D-1578-CAA9EB934C5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757B116-C236-4B1A-A29F-6EC446939148}" type="slidenum">
              <a:rPr lang="en-US" altLang="en-US" smtClean="0"/>
              <a:pPr/>
              <a:t>3</a:t>
            </a:fld>
            <a:endParaRPr lang="en-US" alt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297C055-E6F1-11DD-6DFE-73C417C6DE71}"/>
              </a:ext>
            </a:extLst>
          </p:cNvPr>
          <p:cNvSpPr txBox="1">
            <a:spLocks/>
          </p:cNvSpPr>
          <p:nvPr/>
        </p:nvSpPr>
        <p:spPr bwMode="auto">
          <a:xfrm>
            <a:off x="2138968" y="512129"/>
            <a:ext cx="6096000" cy="10366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rmAutofit/>
          </a:bodyPr>
          <a:lstStyle>
            <a:lvl1pPr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2pPr>
            <a:lvl3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3pPr>
            <a:lvl4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4pPr>
            <a:lvl5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lv-LV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Aizvietošanas maksājuma izmaksas kārtība un principi I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D9D55DF-B673-CF75-F925-C8FB86C8236E}"/>
              </a:ext>
            </a:extLst>
          </p:cNvPr>
          <p:cNvSpPr txBox="1"/>
          <p:nvPr/>
        </p:nvSpPr>
        <p:spPr>
          <a:xfrm>
            <a:off x="599440" y="1856165"/>
            <a:ext cx="794512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b="1" dirty="0"/>
              <a:t>Nacionālais veselības dienests līdz 2024.gada 1.maijam aprēķina un izmaksā atbilstoši šādiem principiem:</a:t>
            </a:r>
          </a:p>
          <a:p>
            <a:endParaRPr lang="lv-LV" sz="2400" dirty="0"/>
          </a:p>
          <a:p>
            <a:pPr marL="457200" indent="-457200" algn="just">
              <a:buAutoNum type="arabicPeriod"/>
            </a:pPr>
            <a:r>
              <a:rPr lang="lv-LV" sz="2400" dirty="0"/>
              <a:t>ĢĀP, kura uz 2024. gada 1. janvāri saņem </a:t>
            </a:r>
            <a:r>
              <a:rPr lang="lv-LV" sz="2400" dirty="0" err="1"/>
              <a:t>kapitācijas</a:t>
            </a:r>
            <a:r>
              <a:rPr lang="lv-LV" sz="2400" dirty="0"/>
              <a:t> maksājumu,  vai praksei, kura gada laikā pārņem citu praksi, aizvietošanas maksājums tiek aprēķināts kā 1/12 daļa no ĢĀP plānotās </a:t>
            </a:r>
            <a:r>
              <a:rPr lang="lv-LV" sz="2400" dirty="0" err="1"/>
              <a:t>kapitācijas</a:t>
            </a:r>
            <a:r>
              <a:rPr lang="lv-LV" sz="2400" dirty="0"/>
              <a:t> naudas 2024. gadam;</a:t>
            </a:r>
          </a:p>
          <a:p>
            <a:pPr algn="just"/>
            <a:endParaRPr lang="lv-LV" sz="2400" dirty="0"/>
          </a:p>
          <a:p>
            <a:pPr marL="457200" indent="-457200" algn="just">
              <a:buAutoNum type="arabicPeriod"/>
            </a:pPr>
            <a:r>
              <a:rPr lang="lv-LV" sz="2400" dirty="0"/>
              <a:t>ĢĀP, kas saņem fiksētu maksājumu kā </a:t>
            </a:r>
            <a:r>
              <a:rPr lang="lv-LV" sz="2400" dirty="0" err="1"/>
              <a:t>jaunatvērta</a:t>
            </a:r>
            <a:r>
              <a:rPr lang="lv-LV" sz="2400" dirty="0"/>
              <a:t> ĢĀP– maksājums par aizvietošanas nodrošināšanu tiek aprēķināts kā 1/12 daļa no valsts plānotās </a:t>
            </a:r>
            <a:r>
              <a:rPr lang="lv-LV" sz="2400" dirty="0" err="1"/>
              <a:t>kapitācijas</a:t>
            </a:r>
            <a:r>
              <a:rPr lang="lv-LV" sz="2400" dirty="0"/>
              <a:t> naudas, vidēji uz vienu ĢĀP 2024. gadam – 4603.82 </a:t>
            </a:r>
            <a:r>
              <a:rPr lang="lv-LV" sz="2400" dirty="0" err="1"/>
              <a:t>euro</a:t>
            </a:r>
            <a:r>
              <a:rPr lang="lv-LV" sz="2400" dirty="0"/>
              <a:t> apmērā;</a:t>
            </a:r>
          </a:p>
        </p:txBody>
      </p:sp>
    </p:spTree>
    <p:extLst>
      <p:ext uri="{BB962C8B-B14F-4D97-AF65-F5344CB8AC3E}">
        <p14:creationId xmlns:p14="http://schemas.microsoft.com/office/powerpoint/2010/main" val="21951495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59CFC5-9D69-3520-4E66-ED1C397B1D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1752600"/>
            <a:ext cx="7924800" cy="4373573"/>
          </a:xfrm>
        </p:spPr>
        <p:txBody>
          <a:bodyPr>
            <a:normAutofit/>
          </a:bodyPr>
          <a:lstStyle/>
          <a:p>
            <a:pPr algn="just"/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ĢĀP, kas Nacionālo veselības dienestu ir informējusi, ka 2024. gadā plāno pārtraukt līgumu un 2024.gadā strādās mazāk par 6 mēnešiem, maksājums tiek proporcionāli samazināts atbilstoši nostrādāto mēnešu skaitam;</a:t>
            </a:r>
          </a:p>
          <a:p>
            <a:pPr algn="just"/>
            <a:endParaRPr lang="lv-LV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lv-LV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ĢĀP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kas 2024.gadā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pakalpojumus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sniedz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ne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mazāk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par 6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mēnešiem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tai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skaitā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ja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uzsāk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pakalpojumu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sniegt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līdz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2024.gada 1.jūlijam,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maksājums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par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aizvietošanas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nodrošināšanu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netiek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samazināts</a:t>
            </a:r>
            <a:r>
              <a:rPr lang="lv-LV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lv-LV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63CAA5-8AFB-07AE-CB87-29DFD59FD09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757B116-C236-4B1A-A29F-6EC446939148}" type="slidenum">
              <a:rPr lang="en-US" altLang="en-US" smtClean="0"/>
              <a:pPr/>
              <a:t>4</a:t>
            </a:fld>
            <a:endParaRPr lang="en-US" alt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9F39DFD-1319-F4C4-197E-962402B0791B}"/>
              </a:ext>
            </a:extLst>
          </p:cNvPr>
          <p:cNvSpPr txBox="1"/>
          <p:nvPr/>
        </p:nvSpPr>
        <p:spPr>
          <a:xfrm>
            <a:off x="2702560" y="408661"/>
            <a:ext cx="598424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v-LV" sz="2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Aizvietošanas maksājuma izmaksas kārtība un principi II</a:t>
            </a:r>
          </a:p>
        </p:txBody>
      </p:sp>
    </p:spTree>
    <p:extLst>
      <p:ext uri="{BB962C8B-B14F-4D97-AF65-F5344CB8AC3E}">
        <p14:creationId xmlns:p14="http://schemas.microsoft.com/office/powerpoint/2010/main" val="18911571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303B16-82D3-F4C8-B3BF-1B87C938BB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9280" y="1046480"/>
            <a:ext cx="6096000" cy="1036642"/>
          </a:xfrm>
        </p:spPr>
        <p:txBody>
          <a:bodyPr>
            <a:normAutofit/>
          </a:bodyPr>
          <a:lstStyle/>
          <a:p>
            <a:pPr algn="ctr"/>
            <a:r>
              <a:rPr lang="lv-LV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Aktuālā statistika 25.04.2024.* </a:t>
            </a:r>
            <a:br>
              <a:rPr lang="lv-LV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lv-LV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0A1479-1800-21EC-0AB5-B98429423D2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757B116-C236-4B1A-A29F-6EC446939148}" type="slidenum">
              <a:rPr lang="en-US" altLang="en-US" smtClean="0"/>
              <a:pPr/>
              <a:t>5</a:t>
            </a:fld>
            <a:endParaRPr lang="en-US" altLang="en-US"/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D8691623-43A8-D376-B065-713A14F368E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76763670"/>
              </p:ext>
            </p:extLst>
          </p:nvPr>
        </p:nvGraphicFramePr>
        <p:xfrm>
          <a:off x="1971040" y="197104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A1A2D7B6-AAA6-4A2F-BFAC-15E5F6088F9B}"/>
              </a:ext>
            </a:extLst>
          </p:cNvPr>
          <p:cNvSpPr txBox="1"/>
          <p:nvPr/>
        </p:nvSpPr>
        <p:spPr>
          <a:xfrm>
            <a:off x="2225040" y="6035040"/>
            <a:ext cx="6461760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i="1" dirty="0"/>
              <a:t>*Informācija tiks aktualizēta visa tekošā gada laikā</a:t>
            </a:r>
          </a:p>
        </p:txBody>
      </p:sp>
    </p:spTree>
    <p:extLst>
      <p:ext uri="{BB962C8B-B14F-4D97-AF65-F5344CB8AC3E}">
        <p14:creationId xmlns:p14="http://schemas.microsoft.com/office/powerpoint/2010/main" val="31585505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609600" y="3243263"/>
            <a:ext cx="7772400" cy="914400"/>
          </a:xfrm>
        </p:spPr>
        <p:txBody>
          <a:bodyPr/>
          <a:lstStyle/>
          <a:p>
            <a:pPr>
              <a:defRPr/>
            </a:pPr>
            <a:r>
              <a:rPr lang="lv-LV" altLang="lv-LV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ヒラギノ角ゴ Pro W3" pitchFamily="125" charset="-128"/>
                <a:cs typeface="Times New Roman" panose="02020603050405020304" pitchFamily="18" charset="0"/>
              </a:rPr>
              <a:t>Paldies par uzmanību!</a:t>
            </a:r>
            <a:endParaRPr lang="lv-LV" altLang="en-US" sz="2400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747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685800" y="4749800"/>
            <a:ext cx="7772400" cy="16510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lv-LV" altLang="en-US" sz="1900" dirty="0">
                <a:solidFill>
                  <a:srgbClr val="E46C0A"/>
                </a:solidFill>
              </a:rPr>
              <a:t> </a:t>
            </a:r>
            <a:r>
              <a:rPr lang="lv-LV" altLang="en-US" sz="1300" b="1" dirty="0">
                <a:solidFill>
                  <a:srgbClr val="E46C0A"/>
                </a:solidFill>
                <a:latin typeface="Arial" pitchFamily="34" charset="0"/>
              </a:rPr>
              <a:t>Nacionālais veselības dienests</a:t>
            </a:r>
          </a:p>
          <a:p>
            <a:pPr>
              <a:lnSpc>
                <a:spcPct val="80000"/>
              </a:lnSpc>
            </a:pPr>
            <a:r>
              <a:rPr lang="lv-LV" altLang="en-US" sz="1300" dirty="0" err="1">
                <a:latin typeface="Arial" pitchFamily="34" charset="0"/>
              </a:rPr>
              <a:t>Cēsu</a:t>
            </a:r>
            <a:r>
              <a:rPr lang="lv-LV" altLang="en-US" sz="1300" dirty="0">
                <a:latin typeface="Arial" pitchFamily="34" charset="0"/>
              </a:rPr>
              <a:t> iela 31 k-3 (6.ieeja, 2., 3. un 4.stāvs)</a:t>
            </a:r>
          </a:p>
          <a:p>
            <a:pPr>
              <a:lnSpc>
                <a:spcPct val="80000"/>
              </a:lnSpc>
            </a:pPr>
            <a:r>
              <a:rPr lang="lv-LV" altLang="en-US" sz="1300" dirty="0">
                <a:latin typeface="Arial" pitchFamily="34" charset="0"/>
              </a:rPr>
              <a:t>Rīga, Latvija, LV-1012</a:t>
            </a:r>
          </a:p>
          <a:p>
            <a:pPr>
              <a:lnSpc>
                <a:spcPct val="80000"/>
              </a:lnSpc>
            </a:pPr>
            <a:r>
              <a:rPr lang="lv-LV" altLang="en-US" sz="1300" b="1" dirty="0">
                <a:solidFill>
                  <a:srgbClr val="E46C0A"/>
                </a:solidFill>
                <a:latin typeface="Arial" pitchFamily="34" charset="0"/>
              </a:rPr>
              <a:t>Tālrunis</a:t>
            </a:r>
            <a:r>
              <a:rPr lang="lv-LV" altLang="en-US" sz="1300" b="1" dirty="0">
                <a:solidFill>
                  <a:srgbClr val="297B52"/>
                </a:solidFill>
                <a:latin typeface="Arial" pitchFamily="34" charset="0"/>
              </a:rPr>
              <a:t>: </a:t>
            </a:r>
            <a:r>
              <a:rPr lang="lv-LV" altLang="en-US" sz="1300" dirty="0">
                <a:latin typeface="Arial" pitchFamily="34" charset="0"/>
              </a:rPr>
              <a:t>67043700</a:t>
            </a:r>
          </a:p>
          <a:p>
            <a:pPr>
              <a:lnSpc>
                <a:spcPct val="80000"/>
              </a:lnSpc>
            </a:pPr>
            <a:r>
              <a:rPr lang="lv-LV" altLang="en-US" sz="1300" b="1" dirty="0">
                <a:solidFill>
                  <a:srgbClr val="E46C0A"/>
                </a:solidFill>
                <a:latin typeface="Arial" pitchFamily="34" charset="0"/>
              </a:rPr>
              <a:t>E-pasts: </a:t>
            </a:r>
            <a:r>
              <a:rPr lang="lv-LV" altLang="en-US" sz="1300" u="sng" dirty="0">
                <a:latin typeface="Arial" pitchFamily="34" charset="0"/>
              </a:rPr>
              <a:t>nvd@vmnvd.gov.lv</a:t>
            </a:r>
            <a:r>
              <a:rPr lang="lv-LV" altLang="en-US" sz="1300" dirty="0">
                <a:latin typeface="Arial" pitchFamily="34" charset="0"/>
              </a:rPr>
              <a:t> </a:t>
            </a:r>
          </a:p>
          <a:p>
            <a:pPr>
              <a:lnSpc>
                <a:spcPct val="80000"/>
              </a:lnSpc>
            </a:pPr>
            <a:r>
              <a:rPr lang="lv-LV" altLang="en-US" sz="1300" b="1" dirty="0">
                <a:solidFill>
                  <a:srgbClr val="E46C0A"/>
                </a:solidFill>
                <a:latin typeface="Arial" pitchFamily="34" charset="0"/>
              </a:rPr>
              <a:t>Mājas lapa: </a:t>
            </a:r>
            <a:r>
              <a:rPr lang="lv-LV" altLang="en-US" sz="1300" u="sng" dirty="0">
                <a:latin typeface="Arial" pitchFamily="34" charset="0"/>
              </a:rPr>
              <a:t>www.vmnvd.gov.lv</a:t>
            </a:r>
          </a:p>
          <a:p>
            <a:pPr>
              <a:lnSpc>
                <a:spcPct val="80000"/>
              </a:lnSpc>
            </a:pPr>
            <a:r>
              <a:rPr lang="lv-LV" altLang="en-US" sz="1300" b="1" dirty="0" err="1">
                <a:solidFill>
                  <a:srgbClr val="E46C0A"/>
                </a:solidFill>
                <a:latin typeface="Arial" pitchFamily="34" charset="0"/>
              </a:rPr>
              <a:t>Twitter</a:t>
            </a:r>
            <a:r>
              <a:rPr lang="lv-LV" altLang="en-US" sz="1300" b="1" dirty="0">
                <a:solidFill>
                  <a:srgbClr val="E46C0A"/>
                </a:solidFill>
                <a:latin typeface="Arial" pitchFamily="34" charset="0"/>
              </a:rPr>
              <a:t>: </a:t>
            </a:r>
            <a:r>
              <a:rPr lang="lv-LV" altLang="en-US" sz="1300" u="sng" dirty="0">
                <a:latin typeface="Arial" pitchFamily="34" charset="0"/>
              </a:rPr>
              <a:t>www.twitter.com/vmnvd</a:t>
            </a:r>
          </a:p>
          <a:p>
            <a:pPr>
              <a:lnSpc>
                <a:spcPct val="80000"/>
              </a:lnSpc>
            </a:pPr>
            <a:endParaRPr lang="lv-LV" altLang="en-US" sz="1300" dirty="0"/>
          </a:p>
        </p:txBody>
      </p:sp>
    </p:spTree>
    <p:extLst>
      <p:ext uri="{BB962C8B-B14F-4D97-AF65-F5344CB8AC3E}">
        <p14:creationId xmlns:p14="http://schemas.microsoft.com/office/powerpoint/2010/main" val="3977819804"/>
      </p:ext>
    </p:extLst>
  </p:cSld>
  <p:clrMapOvr>
    <a:masterClrMapping/>
  </p:clrMapOvr>
</p:sld>
</file>

<file path=ppt/theme/theme1.xml><?xml version="1.0" encoding="utf-8"?>
<a:theme xmlns:a="http://schemas.openxmlformats.org/drawingml/2006/main" name="89_Prezentacija_templateLV">
  <a:themeElements>
    <a:clrScheme name="Iestād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spekts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ēma">
  <a:themeElements>
    <a:clrScheme name="Iestād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Iestād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estād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89_Prezentacija_templateLV</Template>
  <TotalTime>56088</TotalTime>
  <Words>346</Words>
  <Application>Microsoft Office PowerPoint</Application>
  <PresentationFormat>On-screen Show (4:3)</PresentationFormat>
  <Paragraphs>34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Times New Roman</vt:lpstr>
      <vt:lpstr>Verdana</vt:lpstr>
      <vt:lpstr>89_Prezentacija_templateLV</vt:lpstr>
      <vt:lpstr>Aizvietošanas maksājums ģimenes ārstu praksēm</vt:lpstr>
      <vt:lpstr>Aizvietošanas maksājuma mērķis</vt:lpstr>
      <vt:lpstr>PowerPoint Presentation</vt:lpstr>
      <vt:lpstr>PowerPoint Presentation</vt:lpstr>
      <vt:lpstr>Aktuālā statistika 25.04.2024.* 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Dagnija</dc:creator>
  <cp:lastModifiedBy>Baiba Bērziņa</cp:lastModifiedBy>
  <cp:revision>317</cp:revision>
  <cp:lastPrinted>2017-09-29T07:08:39Z</cp:lastPrinted>
  <dcterms:created xsi:type="dcterms:W3CDTF">2014-11-20T14:46:47Z</dcterms:created>
  <dcterms:modified xsi:type="dcterms:W3CDTF">2024-04-23T09:53:16Z</dcterms:modified>
</cp:coreProperties>
</file>