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426" r:id="rId3"/>
    <p:sldId id="427" r:id="rId4"/>
    <p:sldId id="428" r:id="rId5"/>
    <p:sldId id="429" r:id="rId6"/>
    <p:sldId id="373" r:id="rId7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FF7"/>
    <a:srgbClr val="E2BF2A"/>
    <a:srgbClr val="64DCE2"/>
    <a:srgbClr val="B5EEF1"/>
    <a:srgbClr val="F9ADEB"/>
    <a:srgbClr val="F89AED"/>
    <a:srgbClr val="F565E4"/>
    <a:srgbClr val="009900"/>
    <a:srgbClr val="5CC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Dizaina stils 1 - izcēlum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7AC3CCA-C797-4891-BE02-D94E43425B78}" styleName="Vidējs stils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540" autoAdjust="0"/>
  </p:normalViewPr>
  <p:slideViewPr>
    <p:cSldViewPr snapToGrid="0" snapToObjects="1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5760A9-CC9B-4646-AD46-6BF794723E9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5E836703-F0A0-4C9B-A5F7-965D7BB6C9FD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sz="2400" b="1" dirty="0">
              <a:solidFill>
                <a:schemeClr val="accent6">
                  <a:lumMod val="75000"/>
                </a:schemeClr>
              </a:solidFill>
            </a:rPr>
            <a:t>Maksājums tiks izmaksāts 1215 ĢĀP</a:t>
          </a:r>
        </a:p>
      </dgm:t>
    </dgm:pt>
    <dgm:pt modelId="{DB2E62E3-1AB6-40E7-BE06-0E9F4AF3F448}" type="parTrans" cxnId="{185AE3E4-8011-415A-BBB1-F16E67A510EE}">
      <dgm:prSet/>
      <dgm:spPr/>
      <dgm:t>
        <a:bodyPr/>
        <a:lstStyle/>
        <a:p>
          <a:endParaRPr lang="lv-LV" sz="2400" b="1">
            <a:solidFill>
              <a:schemeClr val="accent6">
                <a:lumMod val="75000"/>
              </a:schemeClr>
            </a:solidFill>
          </a:endParaRPr>
        </a:p>
      </dgm:t>
    </dgm:pt>
    <dgm:pt modelId="{FD58AF8B-35E3-4813-AB01-9D299373022F}" type="sibTrans" cxnId="{185AE3E4-8011-415A-BBB1-F16E67A510EE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endParaRPr lang="lv-LV" sz="2400" b="1">
            <a:solidFill>
              <a:schemeClr val="accent6">
                <a:lumMod val="75000"/>
              </a:schemeClr>
            </a:solidFill>
          </a:endParaRPr>
        </a:p>
      </dgm:t>
    </dgm:pt>
    <dgm:pt modelId="{51858377-BFE7-4E70-8EDF-013F3E4D0BE4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sz="2400" b="1" dirty="0">
              <a:solidFill>
                <a:schemeClr val="accent6">
                  <a:lumMod val="75000"/>
                </a:schemeClr>
              </a:solidFill>
            </a:rPr>
            <a:t>Vidējais maksājuma apmērs – 4590 EUR</a:t>
          </a:r>
        </a:p>
      </dgm:t>
    </dgm:pt>
    <dgm:pt modelId="{1CE767BB-D5C4-4456-B002-1C6022948CD2}" type="parTrans" cxnId="{199A0458-0B24-47CA-B478-2B0FB4E2E38F}">
      <dgm:prSet/>
      <dgm:spPr/>
      <dgm:t>
        <a:bodyPr/>
        <a:lstStyle/>
        <a:p>
          <a:endParaRPr lang="lv-LV" sz="2400" b="1">
            <a:solidFill>
              <a:schemeClr val="accent6">
                <a:lumMod val="75000"/>
              </a:schemeClr>
            </a:solidFill>
          </a:endParaRPr>
        </a:p>
      </dgm:t>
    </dgm:pt>
    <dgm:pt modelId="{F3148820-4E0E-4348-9C2D-DC88F6E11B92}" type="sibTrans" cxnId="{199A0458-0B24-47CA-B478-2B0FB4E2E38F}">
      <dgm:prSet/>
      <dgm:spPr/>
      <dgm:t>
        <a:bodyPr/>
        <a:lstStyle/>
        <a:p>
          <a:endParaRPr lang="lv-LV" sz="2400" b="1">
            <a:solidFill>
              <a:schemeClr val="accent6">
                <a:lumMod val="75000"/>
              </a:schemeClr>
            </a:solidFill>
          </a:endParaRPr>
        </a:p>
      </dgm:t>
    </dgm:pt>
    <dgm:pt modelId="{C7DF34A7-3889-4345-95C5-FE422B08415C}" type="pres">
      <dgm:prSet presAssocID="{935760A9-CC9B-4646-AD46-6BF794723E9B}" presName="Name0" presStyleCnt="0">
        <dgm:presLayoutVars>
          <dgm:dir/>
          <dgm:resizeHandles val="exact"/>
        </dgm:presLayoutVars>
      </dgm:prSet>
      <dgm:spPr/>
    </dgm:pt>
    <dgm:pt modelId="{EE0B8701-A94C-4A8B-B0D5-AB2E16ED8357}" type="pres">
      <dgm:prSet presAssocID="{5E836703-F0A0-4C9B-A5F7-965D7BB6C9FD}" presName="node" presStyleLbl="node1" presStyleIdx="0" presStyleCnt="2">
        <dgm:presLayoutVars>
          <dgm:bulletEnabled val="1"/>
        </dgm:presLayoutVars>
      </dgm:prSet>
      <dgm:spPr/>
    </dgm:pt>
    <dgm:pt modelId="{B2799A21-BB91-4B79-B88B-77FC4A99E17F}" type="pres">
      <dgm:prSet presAssocID="{FD58AF8B-35E3-4813-AB01-9D299373022F}" presName="sibTrans" presStyleLbl="sibTrans2D1" presStyleIdx="0" presStyleCnt="1"/>
      <dgm:spPr/>
    </dgm:pt>
    <dgm:pt modelId="{AEA1A684-7C31-46D6-8A31-8C474979EE89}" type="pres">
      <dgm:prSet presAssocID="{FD58AF8B-35E3-4813-AB01-9D299373022F}" presName="connectorText" presStyleLbl="sibTrans2D1" presStyleIdx="0" presStyleCnt="1"/>
      <dgm:spPr/>
    </dgm:pt>
    <dgm:pt modelId="{5289D3B1-5791-4564-8307-AB0F8B287FA9}" type="pres">
      <dgm:prSet presAssocID="{51858377-BFE7-4E70-8EDF-013F3E4D0BE4}" presName="node" presStyleLbl="node1" presStyleIdx="1" presStyleCnt="2">
        <dgm:presLayoutVars>
          <dgm:bulletEnabled val="1"/>
        </dgm:presLayoutVars>
      </dgm:prSet>
      <dgm:spPr/>
    </dgm:pt>
  </dgm:ptLst>
  <dgm:cxnLst>
    <dgm:cxn modelId="{687A285E-41AD-488F-8307-B7AAC069B15C}" type="presOf" srcId="{5E836703-F0A0-4C9B-A5F7-965D7BB6C9FD}" destId="{EE0B8701-A94C-4A8B-B0D5-AB2E16ED8357}" srcOrd="0" destOrd="0" presId="urn:microsoft.com/office/officeart/2005/8/layout/process1"/>
    <dgm:cxn modelId="{45F6AA76-36E9-4C79-8292-475228DA7863}" type="presOf" srcId="{FD58AF8B-35E3-4813-AB01-9D299373022F}" destId="{B2799A21-BB91-4B79-B88B-77FC4A99E17F}" srcOrd="0" destOrd="0" presId="urn:microsoft.com/office/officeart/2005/8/layout/process1"/>
    <dgm:cxn modelId="{199A0458-0B24-47CA-B478-2B0FB4E2E38F}" srcId="{935760A9-CC9B-4646-AD46-6BF794723E9B}" destId="{51858377-BFE7-4E70-8EDF-013F3E4D0BE4}" srcOrd="1" destOrd="0" parTransId="{1CE767BB-D5C4-4456-B002-1C6022948CD2}" sibTransId="{F3148820-4E0E-4348-9C2D-DC88F6E11B92}"/>
    <dgm:cxn modelId="{4E5C5399-0227-429C-B65B-8482F39D5442}" type="presOf" srcId="{935760A9-CC9B-4646-AD46-6BF794723E9B}" destId="{C7DF34A7-3889-4345-95C5-FE422B08415C}" srcOrd="0" destOrd="0" presId="urn:microsoft.com/office/officeart/2005/8/layout/process1"/>
    <dgm:cxn modelId="{B3F0C4AA-DF51-44A0-9788-99844B89E7B9}" type="presOf" srcId="{FD58AF8B-35E3-4813-AB01-9D299373022F}" destId="{AEA1A684-7C31-46D6-8A31-8C474979EE89}" srcOrd="1" destOrd="0" presId="urn:microsoft.com/office/officeart/2005/8/layout/process1"/>
    <dgm:cxn modelId="{93118CE3-AE2E-470D-88AC-220536D7FFDD}" type="presOf" srcId="{51858377-BFE7-4E70-8EDF-013F3E4D0BE4}" destId="{5289D3B1-5791-4564-8307-AB0F8B287FA9}" srcOrd="0" destOrd="0" presId="urn:microsoft.com/office/officeart/2005/8/layout/process1"/>
    <dgm:cxn modelId="{185AE3E4-8011-415A-BBB1-F16E67A510EE}" srcId="{935760A9-CC9B-4646-AD46-6BF794723E9B}" destId="{5E836703-F0A0-4C9B-A5F7-965D7BB6C9FD}" srcOrd="0" destOrd="0" parTransId="{DB2E62E3-1AB6-40E7-BE06-0E9F4AF3F448}" sibTransId="{FD58AF8B-35E3-4813-AB01-9D299373022F}"/>
    <dgm:cxn modelId="{30685104-AF24-4A1A-B1CB-E3DA28698D07}" type="presParOf" srcId="{C7DF34A7-3889-4345-95C5-FE422B08415C}" destId="{EE0B8701-A94C-4A8B-B0D5-AB2E16ED8357}" srcOrd="0" destOrd="0" presId="urn:microsoft.com/office/officeart/2005/8/layout/process1"/>
    <dgm:cxn modelId="{929D01B5-89CC-4133-8BB7-C63A7B9F117C}" type="presParOf" srcId="{C7DF34A7-3889-4345-95C5-FE422B08415C}" destId="{B2799A21-BB91-4B79-B88B-77FC4A99E17F}" srcOrd="1" destOrd="0" presId="urn:microsoft.com/office/officeart/2005/8/layout/process1"/>
    <dgm:cxn modelId="{9B91A562-7BA7-45C0-8263-4A4DFDC22500}" type="presParOf" srcId="{B2799A21-BB91-4B79-B88B-77FC4A99E17F}" destId="{AEA1A684-7C31-46D6-8A31-8C474979EE89}" srcOrd="0" destOrd="0" presId="urn:microsoft.com/office/officeart/2005/8/layout/process1"/>
    <dgm:cxn modelId="{C2104D1D-075C-45A4-985C-E8A301096657}" type="presParOf" srcId="{C7DF34A7-3889-4345-95C5-FE422B08415C}" destId="{5289D3B1-5791-4564-8307-AB0F8B287FA9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B8701-A94C-4A8B-B0D5-AB2E16ED8357}">
      <dsp:nvSpPr>
        <dsp:cNvPr id="0" name=""/>
        <dsp:cNvSpPr/>
      </dsp:nvSpPr>
      <dsp:spPr>
        <a:xfrm>
          <a:off x="1190" y="1198888"/>
          <a:ext cx="2539007" cy="166622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accent6">
                  <a:lumMod val="75000"/>
                </a:schemeClr>
              </a:solidFill>
            </a:rPr>
            <a:t>Maksājums tiks izmaksāts 1215 ĢĀP</a:t>
          </a:r>
        </a:p>
      </dsp:txBody>
      <dsp:txXfrm>
        <a:off x="49992" y="1247690"/>
        <a:ext cx="2441403" cy="1568619"/>
      </dsp:txXfrm>
    </dsp:sp>
    <dsp:sp modelId="{B2799A21-BB91-4B79-B88B-77FC4A99E17F}">
      <dsp:nvSpPr>
        <dsp:cNvPr id="0" name=""/>
        <dsp:cNvSpPr/>
      </dsp:nvSpPr>
      <dsp:spPr>
        <a:xfrm>
          <a:off x="2794099" y="1717163"/>
          <a:ext cx="538269" cy="629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2400" b="1" kern="1200">
            <a:solidFill>
              <a:schemeClr val="accent6">
                <a:lumMod val="75000"/>
              </a:schemeClr>
            </a:solidFill>
          </a:endParaRPr>
        </a:p>
      </dsp:txBody>
      <dsp:txXfrm>
        <a:off x="2794099" y="1843098"/>
        <a:ext cx="376788" cy="377803"/>
      </dsp:txXfrm>
    </dsp:sp>
    <dsp:sp modelId="{5289D3B1-5791-4564-8307-AB0F8B287FA9}">
      <dsp:nvSpPr>
        <dsp:cNvPr id="0" name=""/>
        <dsp:cNvSpPr/>
      </dsp:nvSpPr>
      <dsp:spPr>
        <a:xfrm>
          <a:off x="3555801" y="1198888"/>
          <a:ext cx="2539007" cy="1666223"/>
        </a:xfrm>
        <a:prstGeom prst="roundRect">
          <a:avLst>
            <a:gd name="adj" fmla="val 10000"/>
          </a:avLst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b="1" kern="1200" dirty="0">
              <a:solidFill>
                <a:schemeClr val="accent6">
                  <a:lumMod val="75000"/>
                </a:schemeClr>
              </a:solidFill>
            </a:rPr>
            <a:t>Vidējais maksājuma apmērs – 4590 EUR</a:t>
          </a:r>
        </a:p>
      </dsp:txBody>
      <dsp:txXfrm>
        <a:off x="3604603" y="1247690"/>
        <a:ext cx="2441403" cy="1568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2B24F-1177-4075-9044-8CF59978CE83}" type="datetimeFigureOut">
              <a:rPr lang="en-US" smtClean="0"/>
              <a:pPr/>
              <a:t>4/23/2024</a:t>
            </a:fld>
            <a:endParaRPr lang="en-US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BE99E9-0B7F-4987-B2A9-2B48DB0CDA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13579D0-169C-4898-A117-F12695808FC8}" type="datetimeFigureOut">
              <a:rPr lang="lv-LV"/>
              <a:pPr>
                <a:defRPr/>
              </a:pPr>
              <a:t>23.04.2024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75B6170-80DC-45AA-A9CD-EC92DEB9EBF6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10356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8352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757B116-C236-4B1A-A29F-6EC4469391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210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4A5D73BE-0AD0-481A-BCFB-E6B235076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1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471DA70-A33F-4D8A-A930-E559D2F2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43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C3DCC78A-4830-4AE1-84B3-9DC1F75339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954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33E01878-8258-4C2A-BB3E-218C12CD73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217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8409CEAE-C0B0-4A7A-869B-5A2EFAFA16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4123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288DE374-5F27-4970-B704-F553266122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6187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55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07C2EE-50A7-401C-A143-865F084EF5A0}" type="datetime1">
              <a:rPr lang="en-US"/>
              <a:pPr>
                <a:defRPr/>
              </a:pPr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153D50D-E08B-4760-90B1-0E2B30BA47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157898"/>
            <a:ext cx="7772400" cy="1547813"/>
          </a:xfrm>
        </p:spPr>
        <p:txBody>
          <a:bodyPr>
            <a:noAutofit/>
          </a:bodyPr>
          <a:lstStyle/>
          <a:p>
            <a:r>
              <a:rPr lang="lv-LV" sz="3600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Aizvietošanas maksājums ģimenes ārstu praksēm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D24AD8-0E00-A000-565B-2A70A39C3869}"/>
              </a:ext>
            </a:extLst>
          </p:cNvPr>
          <p:cNvSpPr txBox="1"/>
          <p:nvPr/>
        </p:nvSpPr>
        <p:spPr>
          <a:xfrm>
            <a:off x="2509137" y="5134178"/>
            <a:ext cx="497878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b="1" dirty="0"/>
              <a:t>Baiba Bērziņa</a:t>
            </a:r>
          </a:p>
          <a:p>
            <a:pPr algn="ctr"/>
            <a:r>
              <a:rPr lang="lv-LV" dirty="0"/>
              <a:t>Ambulatoro pakalpojumu nodaļas vadītāja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D9999-464C-B870-BCF4-7B3ACA931C0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4ECC660-8458-68A1-0494-E48B6118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808" y="715958"/>
            <a:ext cx="6096000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Aizvietošanas maksājuma mērķis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75374D-8FA6-70EC-8023-9B6C3AE5583A}"/>
              </a:ext>
            </a:extLst>
          </p:cNvPr>
          <p:cNvSpPr txBox="1"/>
          <p:nvPr/>
        </p:nvSpPr>
        <p:spPr>
          <a:xfrm>
            <a:off x="597044" y="2008892"/>
            <a:ext cx="80897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sz="2400" dirty="0"/>
              <a:t>Maksājums ģimenes ārstu praksēm (ĢĀP) paredzēts, lai nodrošinātu primāro veselības aprūpes pakalpojumu nepārtrauktību iedzīvotājiem. </a:t>
            </a:r>
          </a:p>
          <a:p>
            <a:pPr algn="just"/>
            <a:endParaRPr lang="lv-LV" sz="2400" dirty="0"/>
          </a:p>
          <a:p>
            <a:pPr algn="just"/>
            <a:r>
              <a:rPr lang="lv-LV" sz="2400" dirty="0"/>
              <a:t>Maksājums sākot no 2024.gada tiek izmaksāts par praksē nodarbināto ārstniecības personu aizvietošanas nodrošināšanu attaisnotas prombūtnes laikā.*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702C6E-64A5-5447-42E3-D16CBE1F72A4}"/>
              </a:ext>
            </a:extLst>
          </p:cNvPr>
          <p:cNvSpPr txBox="1"/>
          <p:nvPr/>
        </p:nvSpPr>
        <p:spPr>
          <a:xfrm>
            <a:off x="695960" y="5709920"/>
            <a:ext cx="77520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i="1" dirty="0"/>
              <a:t>Atbilstoši Ministra kabineta noteikumu Nr.555 “Veselības aprūpes pakalpojumu organizēšanas un samaksas kārtība“  11.pielikuma punktam </a:t>
            </a:r>
            <a:r>
              <a:rPr lang="lv-LV" b="0" i="1" dirty="0">
                <a:solidFill>
                  <a:srgbClr val="4141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4.</a:t>
            </a:r>
            <a:r>
              <a:rPr lang="lv-LV" b="0" i="1" baseline="30000" dirty="0">
                <a:solidFill>
                  <a:srgbClr val="41414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 </a:t>
            </a:r>
            <a:r>
              <a:rPr lang="lv-LV" i="1" dirty="0"/>
              <a:t>punktam.</a:t>
            </a:r>
          </a:p>
        </p:txBody>
      </p:sp>
    </p:spTree>
    <p:extLst>
      <p:ext uri="{BB962C8B-B14F-4D97-AF65-F5344CB8AC3E}">
        <p14:creationId xmlns:p14="http://schemas.microsoft.com/office/powerpoint/2010/main" val="225677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1A11F2-DF99-DE4D-1578-CAA9EB934C5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297C055-E6F1-11DD-6DFE-73C417C6DE71}"/>
              </a:ext>
            </a:extLst>
          </p:cNvPr>
          <p:cNvSpPr txBox="1">
            <a:spLocks/>
          </p:cNvSpPr>
          <p:nvPr/>
        </p:nvSpPr>
        <p:spPr bwMode="auto">
          <a:xfrm>
            <a:off x="2138968" y="512129"/>
            <a:ext cx="6096000" cy="1036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l" defTabSz="938213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lv-LV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Aizvietošanas maksājuma izmaksas kārtība un principi 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9D55DF-B673-CF75-F925-C8FB86C8236E}"/>
              </a:ext>
            </a:extLst>
          </p:cNvPr>
          <p:cNvSpPr txBox="1"/>
          <p:nvPr/>
        </p:nvSpPr>
        <p:spPr>
          <a:xfrm>
            <a:off x="599440" y="1856165"/>
            <a:ext cx="79451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b="1" dirty="0"/>
              <a:t>Nacionālais veselības dienests līdz 2024.gada 1.maijam aprēķina un izmaksā atbilstoši šādiem principiem:</a:t>
            </a:r>
          </a:p>
          <a:p>
            <a:endParaRPr lang="lv-LV" sz="2400" dirty="0"/>
          </a:p>
          <a:p>
            <a:pPr marL="457200" indent="-457200" algn="just">
              <a:buAutoNum type="arabicPeriod"/>
            </a:pPr>
            <a:r>
              <a:rPr lang="lv-LV" sz="2400" dirty="0"/>
              <a:t>ĢĀP, kura uz 2024. gada 1. janvāri saņem </a:t>
            </a:r>
            <a:r>
              <a:rPr lang="lv-LV" sz="2400" dirty="0" err="1"/>
              <a:t>kapitācijas</a:t>
            </a:r>
            <a:r>
              <a:rPr lang="lv-LV" sz="2400" dirty="0"/>
              <a:t> maksājumu,  vai praksei, kura gada laikā pārņem citu praksi, aizvietošanas maksājums tiek aprēķināts kā 1/12 daļa no ĢĀP plānotās </a:t>
            </a:r>
            <a:r>
              <a:rPr lang="lv-LV" sz="2400" dirty="0" err="1"/>
              <a:t>kapitācijas</a:t>
            </a:r>
            <a:r>
              <a:rPr lang="lv-LV" sz="2400" dirty="0"/>
              <a:t> naudas 2024. gadam;</a:t>
            </a:r>
          </a:p>
          <a:p>
            <a:pPr algn="just"/>
            <a:endParaRPr lang="lv-LV" sz="2400" dirty="0"/>
          </a:p>
          <a:p>
            <a:pPr marL="457200" indent="-457200" algn="just">
              <a:buAutoNum type="arabicPeriod"/>
            </a:pPr>
            <a:r>
              <a:rPr lang="lv-LV" sz="2400" dirty="0"/>
              <a:t>ĢĀP, kas saņem fiksētu maksājumu kā </a:t>
            </a:r>
            <a:r>
              <a:rPr lang="lv-LV" sz="2400" dirty="0" err="1"/>
              <a:t>jaunatvērta</a:t>
            </a:r>
            <a:r>
              <a:rPr lang="lv-LV" sz="2400" dirty="0"/>
              <a:t> ĢĀP– maksājums par aizvietošanas nodrošināšanu tiek aprēķināts kā 1/12 daļa no valsts plānotās </a:t>
            </a:r>
            <a:r>
              <a:rPr lang="lv-LV" sz="2400" dirty="0" err="1"/>
              <a:t>kapitācijas</a:t>
            </a:r>
            <a:r>
              <a:rPr lang="lv-LV" sz="2400" dirty="0"/>
              <a:t> naudas, vidēji uz vienu ĢĀP 2024. gadam – 4603.82 </a:t>
            </a:r>
            <a:r>
              <a:rPr lang="lv-LV" sz="2400" dirty="0" err="1"/>
              <a:t>euro</a:t>
            </a:r>
            <a:r>
              <a:rPr lang="lv-LV" sz="2400" dirty="0"/>
              <a:t> apmērā;</a:t>
            </a:r>
          </a:p>
        </p:txBody>
      </p:sp>
    </p:spTree>
    <p:extLst>
      <p:ext uri="{BB962C8B-B14F-4D97-AF65-F5344CB8AC3E}">
        <p14:creationId xmlns:p14="http://schemas.microsoft.com/office/powerpoint/2010/main" val="219514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9CFC5-9D69-3520-4E66-ED1C397B1D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752600"/>
            <a:ext cx="7924800" cy="4373573"/>
          </a:xfrm>
        </p:spPr>
        <p:txBody>
          <a:bodyPr>
            <a:normAutofit/>
          </a:bodyPr>
          <a:lstStyle/>
          <a:p>
            <a:pPr algn="just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ĢĀP, kas Nacionālo veselības dienestu ir informējusi, ka 2024. gadā plāno pārtraukt līgumu un 2024.gadā strādās mazāk par 6 mēnešiem, maksājums tiek proporcionāli samazināts atbilstoši nostrādāto mēnešu skaitam;</a:t>
            </a:r>
          </a:p>
          <a:p>
            <a:pPr algn="just"/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ĢĀP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kas 2024.gadā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pakalpojumus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sniedz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mazāk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6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mēnešiem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tai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skaitā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uzsāk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pakalpojumu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sniegt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līdz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2024.gada 1.jūlijam,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maksājums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par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aizvietošanas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nodrošināšanu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netiek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samazināts</a:t>
            </a:r>
            <a:r>
              <a:rPr lang="lv-LV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3CAA5-8AFB-07AE-CB87-29DFD59FD09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F39DFD-1319-F4C4-197E-962402B0791B}"/>
              </a:ext>
            </a:extLst>
          </p:cNvPr>
          <p:cNvSpPr txBox="1"/>
          <p:nvPr/>
        </p:nvSpPr>
        <p:spPr>
          <a:xfrm>
            <a:off x="2702560" y="408661"/>
            <a:ext cx="59842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Aizvietošanas maksājuma izmaksas kārtība un principi II</a:t>
            </a:r>
          </a:p>
        </p:txBody>
      </p:sp>
    </p:spTree>
    <p:extLst>
      <p:ext uri="{BB962C8B-B14F-4D97-AF65-F5344CB8AC3E}">
        <p14:creationId xmlns:p14="http://schemas.microsoft.com/office/powerpoint/2010/main" val="1891157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03B16-82D3-F4C8-B3BF-1B87C938B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9280" y="1046480"/>
            <a:ext cx="6096000" cy="1036642"/>
          </a:xfrm>
        </p:spPr>
        <p:txBody>
          <a:bodyPr>
            <a:normAutofit/>
          </a:bodyPr>
          <a:lstStyle/>
          <a:p>
            <a:pPr algn="ctr"/>
            <a:r>
              <a:rPr lang="lv-LV" sz="28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Aktuālā statistika 25.04.2024.* </a:t>
            </a:r>
            <a:br>
              <a:rPr lang="lv-LV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A1479-1800-21EC-0AB5-B98429423D2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757B116-C236-4B1A-A29F-6EC446939148}" type="slidenum">
              <a:rPr lang="en-US" altLang="en-US" smtClean="0"/>
              <a:pPr/>
              <a:t>5</a:t>
            </a:fld>
            <a:endParaRPr lang="en-US" altLang="en-US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D8691623-43A8-D376-B065-713A14F368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6763670"/>
              </p:ext>
            </p:extLst>
          </p:nvPr>
        </p:nvGraphicFramePr>
        <p:xfrm>
          <a:off x="1971040" y="19710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1A2D7B6-AAA6-4A2F-BFAC-15E5F6088F9B}"/>
              </a:ext>
            </a:extLst>
          </p:cNvPr>
          <p:cNvSpPr txBox="1"/>
          <p:nvPr/>
        </p:nvSpPr>
        <p:spPr>
          <a:xfrm>
            <a:off x="2225040" y="6035040"/>
            <a:ext cx="64617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i="1" dirty="0"/>
              <a:t>*Informācija tiks aktualizēta visa tekošā gada laikā</a:t>
            </a:r>
          </a:p>
        </p:txBody>
      </p:sp>
    </p:spTree>
    <p:extLst>
      <p:ext uri="{BB962C8B-B14F-4D97-AF65-F5344CB8AC3E}">
        <p14:creationId xmlns:p14="http://schemas.microsoft.com/office/powerpoint/2010/main" val="315855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096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ea typeface="ヒラギノ角ゴ Pro W3" pitchFamily="125" charset="-128"/>
                <a:cs typeface="Times New Roman" panose="02020603050405020304" pitchFamily="18" charset="0"/>
              </a:rPr>
              <a:t>Paldies par uzmanību!</a:t>
            </a:r>
            <a:endParaRPr lang="lv-LV" altLang="en-US" sz="2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85800" y="4749800"/>
            <a:ext cx="7772400" cy="1651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lv-LV" altLang="en-US" sz="1900" dirty="0">
                <a:solidFill>
                  <a:srgbClr val="E46C0A"/>
                </a:solidFill>
              </a:rPr>
              <a:t> 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 err="1">
                <a:latin typeface="Arial" pitchFamily="34" charset="0"/>
              </a:rPr>
              <a:t>Cēsu</a:t>
            </a:r>
            <a:r>
              <a:rPr lang="lv-LV" altLang="en-US" sz="1300" dirty="0">
                <a:latin typeface="Arial" pitchFamily="34" charset="0"/>
              </a:rPr>
              <a:t>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 dirty="0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 dirty="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 dirty="0">
                <a:latin typeface="Arial" pitchFamily="34" charset="0"/>
              </a:rPr>
              <a:t>nvd@vmnvd.gov.lv</a:t>
            </a:r>
            <a:r>
              <a:rPr lang="lv-LV" altLang="en-US" sz="1300" dirty="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 dirty="0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 err="1">
                <a:solidFill>
                  <a:srgbClr val="E46C0A"/>
                </a:solidFill>
                <a:latin typeface="Arial" pitchFamily="34" charset="0"/>
              </a:rPr>
              <a:t>Twitter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: </a:t>
            </a:r>
            <a:r>
              <a:rPr lang="lv-LV" altLang="en-US" sz="1300" u="sng" dirty="0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kts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ēma">
  <a:themeElements>
    <a:clrScheme name="Iestād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56088</TotalTime>
  <Words>346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Verdana</vt:lpstr>
      <vt:lpstr>89_Prezentacija_templateLV</vt:lpstr>
      <vt:lpstr>Aizvietošanas maksājums ģimenes ārstu praksēm</vt:lpstr>
      <vt:lpstr>Aizvietošanas maksājuma mērķis</vt:lpstr>
      <vt:lpstr>PowerPoint Presentation</vt:lpstr>
      <vt:lpstr>PowerPoint Presentation</vt:lpstr>
      <vt:lpstr>Aktuālā statistika 25.04.2024.*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Baiba Bērziņa</cp:lastModifiedBy>
  <cp:revision>317</cp:revision>
  <cp:lastPrinted>2017-09-29T07:08:39Z</cp:lastPrinted>
  <dcterms:created xsi:type="dcterms:W3CDTF">2014-11-20T14:46:47Z</dcterms:created>
  <dcterms:modified xsi:type="dcterms:W3CDTF">2024-04-23T09:53:16Z</dcterms:modified>
</cp:coreProperties>
</file>