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7"/>
  </p:notesMasterIdLst>
  <p:sldIdLst>
    <p:sldId id="267" r:id="rId2"/>
    <p:sldId id="275" r:id="rId3"/>
    <p:sldId id="289" r:id="rId4"/>
    <p:sldId id="291" r:id="rId5"/>
    <p:sldId id="292" r:id="rId6"/>
    <p:sldId id="293" r:id="rId7"/>
    <p:sldId id="294" r:id="rId8"/>
    <p:sldId id="288" r:id="rId9"/>
    <p:sldId id="257" r:id="rId10"/>
    <p:sldId id="268" r:id="rId11"/>
    <p:sldId id="272" r:id="rId12"/>
    <p:sldId id="290" r:id="rId13"/>
    <p:sldId id="260" r:id="rId14"/>
    <p:sldId id="256" r:id="rId15"/>
    <p:sldId id="270" r:id="rId16"/>
  </p:sldIdLst>
  <p:sldSz cx="9144000" cy="6858000" type="screen4x3"/>
  <p:notesSz cx="6797675" cy="9926638"/>
  <p:defaultTextStyle>
    <a:defPPr>
      <a:defRPr lang="en-US"/>
    </a:defPPr>
    <a:lvl1pPr algn="l" defTabSz="938530"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630" indent="-11430" algn="l" defTabSz="938530"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530" indent="-24130" algn="l" defTabSz="938530"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430" indent="-36830" algn="l" defTabSz="938530"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330" indent="-49530" algn="l" defTabSz="938530"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ne Kivleniece" initials="Z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snapToObjects="1">
      <p:cViewPr varScale="1">
        <p:scale>
          <a:sx n="78" d="100"/>
          <a:sy n="78" d="100"/>
        </p:scale>
        <p:origin x="1594" y="6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800"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939800" eaLnBrk="1" fontAlgn="auto" hangingPunct="1">
              <a:spcBef>
                <a:spcPts val="0"/>
              </a:spcBef>
              <a:spcAft>
                <a:spcPts val="0"/>
              </a:spcAft>
              <a:defRPr sz="1200">
                <a:latin typeface="+mn-lt"/>
                <a:cs typeface="+mn-cs"/>
              </a:defRPr>
            </a:lvl1pPr>
          </a:lstStyle>
          <a:p>
            <a:pPr>
              <a:defRPr/>
            </a:pPr>
            <a:fld id="{E7DEB3B9-9544-477D-A03D-AC533A0E4F4F}" type="datetimeFigureOut">
              <a:rPr lang="lv-LV"/>
              <a:t>26.04.2024</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defTabSz="939800"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a:defRPr/>
            </a:pPr>
            <a:fld id="{E265909D-888C-432E-9FB2-8A343F62AD55}" type="slidenum">
              <a:rPr lang="lv-LV" altLang="en-US"/>
              <a:t>‹#›</a:t>
            </a:fld>
            <a:endParaRPr lang="lv-LV" altLang="en-US"/>
          </a:p>
        </p:txBody>
      </p:sp>
    </p:spTree>
  </p:cSld>
  <p:clrMap bg1="lt1" tx1="dk1" bg2="lt2" tx2="dk2" accent1="accent1" accent2="accent2" accent3="accent3" accent4="accent4" accent5="accent5" accent6="accent6" hlink="hlink" folHlink="folHlink"/>
  <p:notesStyle>
    <a:lvl1pPr algn="l" defTabSz="938530" rtl="0" eaLnBrk="0" fontAlgn="base" hangingPunct="0">
      <a:spcBef>
        <a:spcPct val="30000"/>
      </a:spcBef>
      <a:spcAft>
        <a:spcPct val="0"/>
      </a:spcAft>
      <a:defRPr sz="1200" kern="1200">
        <a:solidFill>
          <a:schemeClr val="tx1"/>
        </a:solidFill>
        <a:latin typeface="+mn-lt"/>
        <a:ea typeface="+mn-ea"/>
        <a:cs typeface="+mn-cs"/>
      </a:defRPr>
    </a:lvl1pPr>
    <a:lvl2pPr marL="468630" algn="l" defTabSz="938530" rtl="0" eaLnBrk="0" fontAlgn="base" hangingPunct="0">
      <a:spcBef>
        <a:spcPct val="30000"/>
      </a:spcBef>
      <a:spcAft>
        <a:spcPct val="0"/>
      </a:spcAft>
      <a:defRPr sz="1200" kern="1200">
        <a:solidFill>
          <a:schemeClr val="tx1"/>
        </a:solidFill>
        <a:latin typeface="+mn-lt"/>
        <a:ea typeface="+mn-ea"/>
        <a:cs typeface="+mn-cs"/>
      </a:defRPr>
    </a:lvl2pPr>
    <a:lvl3pPr marL="938530" algn="l" defTabSz="938530" rtl="0" eaLnBrk="0" fontAlgn="base" hangingPunct="0">
      <a:spcBef>
        <a:spcPct val="30000"/>
      </a:spcBef>
      <a:spcAft>
        <a:spcPct val="0"/>
      </a:spcAft>
      <a:defRPr sz="1200" kern="1200">
        <a:solidFill>
          <a:schemeClr val="tx1"/>
        </a:solidFill>
        <a:latin typeface="+mn-lt"/>
        <a:ea typeface="+mn-ea"/>
        <a:cs typeface="+mn-cs"/>
      </a:defRPr>
    </a:lvl3pPr>
    <a:lvl4pPr marL="1408430" algn="l" defTabSz="938530" rtl="0" eaLnBrk="0" fontAlgn="base" hangingPunct="0">
      <a:spcBef>
        <a:spcPct val="30000"/>
      </a:spcBef>
      <a:spcAft>
        <a:spcPct val="0"/>
      </a:spcAft>
      <a:defRPr sz="1200" kern="1200">
        <a:solidFill>
          <a:schemeClr val="tx1"/>
        </a:solidFill>
        <a:latin typeface="+mn-lt"/>
        <a:ea typeface="+mn-ea"/>
        <a:cs typeface="+mn-cs"/>
      </a:defRPr>
    </a:lvl4pPr>
    <a:lvl5pPr marL="1878330" algn="l" defTabSz="938530" rtl="0" eaLnBrk="0" fontAlgn="base" hangingPunct="0">
      <a:spcBef>
        <a:spcPct val="30000"/>
      </a:spcBef>
      <a:spcAft>
        <a:spcPct val="0"/>
      </a:spcAft>
      <a:defRPr sz="1200" kern="1200">
        <a:solidFill>
          <a:schemeClr val="tx1"/>
        </a:solidFill>
        <a:latin typeface="+mn-lt"/>
        <a:ea typeface="+mn-ea"/>
        <a:cs typeface="+mn-cs"/>
      </a:defRPr>
    </a:lvl5pPr>
    <a:lvl6pPr marL="2348865" algn="l" defTabSz="939800" rtl="0" eaLnBrk="1" latinLnBrk="0" hangingPunct="1">
      <a:defRPr sz="1200" kern="1200">
        <a:solidFill>
          <a:schemeClr val="tx1"/>
        </a:solidFill>
        <a:latin typeface="+mn-lt"/>
        <a:ea typeface="+mn-ea"/>
        <a:cs typeface="+mn-cs"/>
      </a:defRPr>
    </a:lvl6pPr>
    <a:lvl7pPr marL="2818765" algn="l" defTabSz="939800" rtl="0" eaLnBrk="1" latinLnBrk="0" hangingPunct="1">
      <a:defRPr sz="1200" kern="1200">
        <a:solidFill>
          <a:schemeClr val="tx1"/>
        </a:solidFill>
        <a:latin typeface="+mn-lt"/>
        <a:ea typeface="+mn-ea"/>
        <a:cs typeface="+mn-cs"/>
      </a:defRPr>
    </a:lvl7pPr>
    <a:lvl8pPr marL="3288665" algn="l" defTabSz="939800" rtl="0" eaLnBrk="1" latinLnBrk="0" hangingPunct="1">
      <a:defRPr sz="1200" kern="1200">
        <a:solidFill>
          <a:schemeClr val="tx1"/>
        </a:solidFill>
        <a:latin typeface="+mn-lt"/>
        <a:ea typeface="+mn-ea"/>
        <a:cs typeface="+mn-cs"/>
      </a:defRPr>
    </a:lvl8pPr>
    <a:lvl9pPr marL="3758565" algn="l" defTabSz="9398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265909D-888C-432E-9FB2-8A343F62AD55}" type="slidenum">
              <a:rPr lang="lv-LV" altLang="en-US" smtClean="0"/>
              <a:t>5</a:t>
            </a:fld>
            <a:endParaRPr lang="lv-LV" altLang="en-US"/>
          </a:p>
        </p:txBody>
      </p:sp>
    </p:spTree>
    <p:extLst>
      <p:ext uri="{BB962C8B-B14F-4D97-AF65-F5344CB8AC3E}">
        <p14:creationId xmlns:p14="http://schemas.microsoft.com/office/powerpoint/2010/main" val="23477963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p:nvPr/>
        </p:nvSpPr>
        <p:spPr>
          <a:xfrm>
            <a:off x="685800" y="4724400"/>
            <a:ext cx="7772400" cy="1036638"/>
          </a:xfrm>
          <a:prstGeom prst="rect">
            <a:avLst/>
          </a:prstGeom>
        </p:spPr>
        <p:txBody>
          <a:bodyPr lIns="93957" tIns="46979" rIns="93957" bIns="46979">
            <a:normAutofit/>
          </a:bodyPr>
          <a:lstStyle>
            <a:lvl1pPr algn="l" defTabSz="939800"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txBox="1"/>
          <p:nvPr userDrawn="1"/>
        </p:nvSpPr>
        <p:spPr>
          <a:xfrm>
            <a:off x="685800" y="4724400"/>
            <a:ext cx="7772400" cy="1036638"/>
          </a:xfrm>
          <a:prstGeom prst="rect">
            <a:avLst/>
          </a:prstGeom>
        </p:spPr>
        <p:txBody>
          <a:bodyPr lIns="93957" tIns="46979" rIns="93957" bIns="46979">
            <a:normAutofit/>
          </a:bodyPr>
          <a:lstStyle>
            <a:lvl1pPr algn="l" defTabSz="939800"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1E3D9-A217-457E-861B-74FB5CD717DA}" type="datetime1">
              <a:rPr lang="en-US" smtClean="0"/>
              <a:t>4/26/2024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900" indent="0" algn="ctr">
              <a:buNone/>
              <a:defRPr>
                <a:solidFill>
                  <a:schemeClr val="tx1">
                    <a:tint val="75000"/>
                  </a:schemeClr>
                </a:solidFill>
              </a:defRPr>
            </a:lvl2pPr>
            <a:lvl3pPr marL="939800" indent="0" algn="ctr">
              <a:buNone/>
              <a:defRPr>
                <a:solidFill>
                  <a:schemeClr val="tx1">
                    <a:tint val="75000"/>
                  </a:schemeClr>
                </a:solidFill>
              </a:defRPr>
            </a:lvl3pPr>
            <a:lvl4pPr marL="1409065" indent="0" algn="ctr">
              <a:buNone/>
              <a:defRPr>
                <a:solidFill>
                  <a:schemeClr val="tx1">
                    <a:tint val="75000"/>
                  </a:schemeClr>
                </a:solidFill>
              </a:defRPr>
            </a:lvl4pPr>
            <a:lvl5pPr marL="1878965" indent="0" algn="ctr">
              <a:buNone/>
              <a:defRPr>
                <a:solidFill>
                  <a:schemeClr val="tx1">
                    <a:tint val="75000"/>
                  </a:schemeClr>
                </a:solidFill>
              </a:defRPr>
            </a:lvl5pPr>
            <a:lvl6pPr marL="2348865" indent="0" algn="ctr">
              <a:buNone/>
              <a:defRPr>
                <a:solidFill>
                  <a:schemeClr val="tx1">
                    <a:tint val="75000"/>
                  </a:schemeClr>
                </a:solidFill>
              </a:defRPr>
            </a:lvl6pPr>
            <a:lvl7pPr marL="2818765" indent="0" algn="ctr">
              <a:buNone/>
              <a:defRPr>
                <a:solidFill>
                  <a:schemeClr val="tx1">
                    <a:tint val="75000"/>
                  </a:schemeClr>
                </a:solidFill>
              </a:defRPr>
            </a:lvl7pPr>
            <a:lvl8pPr marL="3288665" indent="0" algn="ctr">
              <a:buNone/>
              <a:defRPr>
                <a:solidFill>
                  <a:schemeClr val="tx1">
                    <a:tint val="75000"/>
                  </a:schemeClr>
                </a:solidFill>
              </a:defRPr>
            </a:lvl8pPr>
            <a:lvl9pPr marL="375856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81DA455-BFDE-49A3-A3BF-AC077B328344}" type="datetime1">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p:nvPr userDrawn="1"/>
        </p:nvSpPr>
        <p:spPr>
          <a:xfrm>
            <a:off x="685800" y="4724400"/>
            <a:ext cx="7772400" cy="1036638"/>
          </a:xfrm>
          <a:prstGeom prst="rect">
            <a:avLst/>
          </a:prstGeom>
        </p:spPr>
        <p:txBody>
          <a:bodyPr lIns="93957" tIns="46979" rIns="93957" bIns="46979">
            <a:normAutofit/>
          </a:bodyPr>
          <a:lstStyle>
            <a:lvl1pPr algn="l" defTabSz="939800"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AAAC3E18-E869-4090-BA42-E51EF0565BF1}" type="slidenum">
              <a:rPr lang="en-US" altLang="en-US"/>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900" indent="0">
              <a:buNone/>
              <a:defRPr sz="1700">
                <a:solidFill>
                  <a:schemeClr val="tx1">
                    <a:tint val="75000"/>
                  </a:schemeClr>
                </a:solidFill>
              </a:defRPr>
            </a:lvl2pPr>
            <a:lvl3pPr marL="939800" indent="0">
              <a:buNone/>
              <a:defRPr sz="1600">
                <a:solidFill>
                  <a:schemeClr val="tx1">
                    <a:tint val="75000"/>
                  </a:schemeClr>
                </a:solidFill>
              </a:defRPr>
            </a:lvl3pPr>
            <a:lvl4pPr marL="1409065" indent="0">
              <a:buNone/>
              <a:defRPr sz="1400">
                <a:solidFill>
                  <a:schemeClr val="tx1">
                    <a:tint val="75000"/>
                  </a:schemeClr>
                </a:solidFill>
              </a:defRPr>
            </a:lvl4pPr>
            <a:lvl5pPr marL="1878965" indent="0">
              <a:buNone/>
              <a:defRPr sz="1400">
                <a:solidFill>
                  <a:schemeClr val="tx1">
                    <a:tint val="75000"/>
                  </a:schemeClr>
                </a:solidFill>
              </a:defRPr>
            </a:lvl5pPr>
            <a:lvl6pPr marL="2348865" indent="0">
              <a:buNone/>
              <a:defRPr sz="1400">
                <a:solidFill>
                  <a:schemeClr val="tx1">
                    <a:tint val="75000"/>
                  </a:schemeClr>
                </a:solidFill>
              </a:defRPr>
            </a:lvl6pPr>
            <a:lvl7pPr marL="2818765" indent="0">
              <a:buNone/>
              <a:defRPr sz="1400">
                <a:solidFill>
                  <a:schemeClr val="tx1">
                    <a:tint val="75000"/>
                  </a:schemeClr>
                </a:solidFill>
              </a:defRPr>
            </a:lvl7pPr>
            <a:lvl8pPr marL="3288665" indent="0">
              <a:buNone/>
              <a:defRPr sz="1400">
                <a:solidFill>
                  <a:schemeClr val="tx1">
                    <a:tint val="75000"/>
                  </a:schemeClr>
                </a:solidFill>
              </a:defRPr>
            </a:lvl8pPr>
            <a:lvl9pPr marL="375856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9694E0A5-DC5C-4C03-A186-0E393C1FA3A8}" type="slidenum">
              <a:rPr lang="en-US" altLang="en-US"/>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C9863A7-FDE4-4510-A8D1-23FFA954E0F5}" type="slidenum">
              <a:rPr lang="en-US" altLang="en-US"/>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172B7C10-5932-4CDF-B89F-546E811F9A07}" type="slidenum">
              <a:rPr lang="en-US" altLang="en-US"/>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292F63E-F9E1-4614-8B13-9E496D58EE45}" type="slidenum">
              <a:rPr lang="en-US" altLang="en-US"/>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4B2C3DD-3D30-4FB1-954D-1D3040CF6039}" type="slidenum">
              <a:rPr lang="en-US" altLang="en-US"/>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900" indent="0">
              <a:buNone/>
              <a:defRPr sz="1200"/>
            </a:lvl2pPr>
            <a:lvl3pPr marL="939800" indent="0">
              <a:buNone/>
              <a:defRPr sz="1000"/>
            </a:lvl3pPr>
            <a:lvl4pPr marL="1409065" indent="0">
              <a:buNone/>
              <a:defRPr sz="1000"/>
            </a:lvl4pPr>
            <a:lvl5pPr marL="1878965" indent="0">
              <a:buNone/>
              <a:defRPr sz="1000"/>
            </a:lvl5pPr>
            <a:lvl6pPr marL="2348865" indent="0">
              <a:buNone/>
              <a:defRPr sz="1000"/>
            </a:lvl6pPr>
            <a:lvl7pPr marL="2818765" indent="0">
              <a:buNone/>
              <a:defRPr sz="1000"/>
            </a:lvl7pPr>
            <a:lvl8pPr marL="3288665" indent="0">
              <a:buNone/>
              <a:defRPr sz="1000"/>
            </a:lvl8pPr>
            <a:lvl9pPr marL="375856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6EE17443-F9E7-4E51-87A8-4D22752614A3}" type="slidenum">
              <a:rPr lang="en-US" altLang="en-US"/>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AAAC3E18-E869-4090-BA42-E51EF0565BF1}" type="slidenum">
              <a:rPr lang="en-US" altLang="en-US" smtClean="0"/>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8510B23C-7B0B-4415-BB8A-3BC5EA4A5270}" type="datetime1">
              <a:rPr lang="en-US" smtClean="0"/>
              <a:t>4/26/2024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76ED0E6-06A7-4AF8-9B3D-1AC67368FE0A}" type="slidenum">
              <a:rPr lang="en-US" altLang="en-US" smtClean="0"/>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900" indent="0">
              <a:buNone/>
              <a:defRPr sz="1700">
                <a:solidFill>
                  <a:schemeClr val="tx1">
                    <a:tint val="75000"/>
                  </a:schemeClr>
                </a:solidFill>
              </a:defRPr>
            </a:lvl2pPr>
            <a:lvl3pPr marL="939800" indent="0">
              <a:buNone/>
              <a:defRPr sz="1600">
                <a:solidFill>
                  <a:schemeClr val="tx1">
                    <a:tint val="75000"/>
                  </a:schemeClr>
                </a:solidFill>
              </a:defRPr>
            </a:lvl3pPr>
            <a:lvl4pPr marL="1409065" indent="0">
              <a:buNone/>
              <a:defRPr sz="1400">
                <a:solidFill>
                  <a:schemeClr val="tx1">
                    <a:tint val="75000"/>
                  </a:schemeClr>
                </a:solidFill>
              </a:defRPr>
            </a:lvl4pPr>
            <a:lvl5pPr marL="1878965" indent="0">
              <a:buNone/>
              <a:defRPr sz="1400">
                <a:solidFill>
                  <a:schemeClr val="tx1">
                    <a:tint val="75000"/>
                  </a:schemeClr>
                </a:solidFill>
              </a:defRPr>
            </a:lvl5pPr>
            <a:lvl6pPr marL="2348865" indent="0">
              <a:buNone/>
              <a:defRPr sz="1400">
                <a:solidFill>
                  <a:schemeClr val="tx1">
                    <a:tint val="75000"/>
                  </a:schemeClr>
                </a:solidFill>
              </a:defRPr>
            </a:lvl6pPr>
            <a:lvl7pPr marL="2818765" indent="0">
              <a:buNone/>
              <a:defRPr sz="1400">
                <a:solidFill>
                  <a:schemeClr val="tx1">
                    <a:tint val="75000"/>
                  </a:schemeClr>
                </a:solidFill>
              </a:defRPr>
            </a:lvl7pPr>
            <a:lvl8pPr marL="3288665" indent="0">
              <a:buNone/>
              <a:defRPr sz="1400">
                <a:solidFill>
                  <a:schemeClr val="tx1">
                    <a:tint val="75000"/>
                  </a:schemeClr>
                </a:solidFill>
              </a:defRPr>
            </a:lvl8pPr>
            <a:lvl9pPr marL="3758565" indent="0">
              <a:buNone/>
              <a:defRPr sz="1400">
                <a:solidFill>
                  <a:schemeClr val="tx1">
                    <a:tint val="75000"/>
                  </a:schemeClr>
                </a:solidFill>
              </a:defRPr>
            </a:lvl9pPr>
          </a:lstStyle>
          <a:p>
            <a:pPr lvl="0"/>
            <a:r>
              <a:rPr lang="en-US"/>
              <a:t>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9694E0A5-DC5C-4C03-A186-0E393C1FA3A8}" type="slidenum">
              <a:rPr lang="en-US" altLang="en-US" smtClean="0"/>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C9863A7-FDE4-4510-A8D1-23FFA954E0F5}" type="slidenum">
              <a:rPr lang="en-US" altLang="en-US" smtClean="0"/>
              <a:t>‹#›</a:t>
            </a:fld>
            <a:endParaRPr lang="en-US" alt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172B7C10-5932-4CDF-B89F-546E811F9A07}" type="slidenum">
              <a:rPr lang="en-US" altLang="en-US" smtClean="0"/>
              <a:t>‹#›</a:t>
            </a:fld>
            <a:endParaRPr lang="en-US" altLang="en-US"/>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292F63E-F9E1-4614-8B13-9E496D58EE45}" type="slidenum">
              <a:rPr lang="en-US" altLang="en-US" smtClean="0"/>
              <a:t>‹#›</a:t>
            </a:fld>
            <a:endParaRPr lang="en-US" alt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4B2C3DD-3D30-4FB1-954D-1D3040CF6039}" type="slidenum">
              <a:rPr lang="en-US" altLang="en-US" smtClean="0"/>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900" indent="0">
              <a:buNone/>
              <a:defRPr sz="1200"/>
            </a:lvl2pPr>
            <a:lvl3pPr marL="939800" indent="0">
              <a:buNone/>
              <a:defRPr sz="1000"/>
            </a:lvl3pPr>
            <a:lvl4pPr marL="1409065" indent="0">
              <a:buNone/>
              <a:defRPr sz="1000"/>
            </a:lvl4pPr>
            <a:lvl5pPr marL="1878965" indent="0">
              <a:buNone/>
              <a:defRPr sz="1000"/>
            </a:lvl5pPr>
            <a:lvl6pPr marL="2348865" indent="0">
              <a:buNone/>
              <a:defRPr sz="1000"/>
            </a:lvl6pPr>
            <a:lvl7pPr marL="2818765" indent="0">
              <a:buNone/>
              <a:defRPr sz="1000"/>
            </a:lvl7pPr>
            <a:lvl8pPr marL="3288665" indent="0">
              <a:buNone/>
              <a:defRPr sz="1000"/>
            </a:lvl8pPr>
            <a:lvl9pPr marL="3758565" indent="0">
              <a:buNone/>
              <a:defRPr sz="1000"/>
            </a:lvl9pPr>
          </a:lstStyle>
          <a:p>
            <a:pPr lvl="0"/>
            <a:r>
              <a:rPr lang="en-US"/>
              <a:t>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6EE17443-F9E7-4E51-87A8-4D22752614A3}" type="slidenum">
              <a:rPr lang="en-US" altLang="en-US" smtClean="0"/>
              <a:t>‹#›</a:t>
            </a:fld>
            <a:endParaRPr lang="en-US" alt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lstStyle/>
          <a:p>
            <a:pPr lvl="0"/>
            <a:r>
              <a:rPr lang="en-US" altLang="lv-LV"/>
              <a:t>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800" eaLnBrk="1" fontAlgn="auto" hangingPunct="1">
              <a:spcBef>
                <a:spcPts val="0"/>
              </a:spcBef>
              <a:spcAft>
                <a:spcPts val="0"/>
              </a:spcAft>
              <a:defRPr sz="1200">
                <a:solidFill>
                  <a:schemeClr val="tx1">
                    <a:tint val="75000"/>
                  </a:schemeClr>
                </a:solidFill>
                <a:latin typeface="+mn-lt"/>
                <a:cs typeface="+mn-cs"/>
              </a:defRPr>
            </a:lvl1pPr>
          </a:lstStyle>
          <a:p>
            <a:pPr>
              <a:defRPr/>
            </a:pPr>
            <a:fld id="{8510B23C-7B0B-4415-BB8A-3BC5EA4A5270}" type="datetime1">
              <a:rPr lang="en-US" smtClean="0"/>
              <a:t>4/26/2024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800"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lstStyle>
            <a:lvl1pPr algn="r" eaLnBrk="1" hangingPunct="1">
              <a:defRPr sz="1200">
                <a:solidFill>
                  <a:srgbClr val="898989"/>
                </a:solidFill>
              </a:defRPr>
            </a:lvl1pPr>
          </a:lstStyle>
          <a:p>
            <a:pPr>
              <a:defRPr/>
            </a:pPr>
            <a:fld id="{C76ED0E6-06A7-4AF8-9B3D-1AC67368FE0A}" type="slidenum">
              <a:rPr lang="en-US" altLang="en-US" smtClean="0"/>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70" r:id="rId21"/>
  </p:sldLayoutIdLst>
  <p:hf hdr="0" ftr="0" dt="0"/>
  <p:txStyles>
    <p:titleStyle>
      <a:lvl1pPr algn="ctr" defTabSz="938530" rtl="0" eaLnBrk="1" fontAlgn="base" hangingPunct="1">
        <a:spcBef>
          <a:spcPct val="0"/>
        </a:spcBef>
        <a:spcAft>
          <a:spcPct val="0"/>
        </a:spcAft>
        <a:defRPr sz="4500" kern="1200">
          <a:solidFill>
            <a:schemeClr val="tx1"/>
          </a:solidFill>
          <a:latin typeface="+mj-lt"/>
          <a:ea typeface="+mj-ea"/>
          <a:cs typeface="+mj-cs"/>
        </a:defRPr>
      </a:lvl1pPr>
      <a:lvl2pPr algn="ctr" defTabSz="938530" rtl="0" eaLnBrk="1" fontAlgn="base" hangingPunct="1">
        <a:spcBef>
          <a:spcPct val="0"/>
        </a:spcBef>
        <a:spcAft>
          <a:spcPct val="0"/>
        </a:spcAft>
        <a:defRPr sz="4500">
          <a:solidFill>
            <a:schemeClr val="tx1"/>
          </a:solidFill>
          <a:latin typeface="Times New Roman" panose="02020603050405020304" pitchFamily="18" charset="0"/>
        </a:defRPr>
      </a:lvl2pPr>
      <a:lvl3pPr algn="ctr" defTabSz="938530" rtl="0" eaLnBrk="1" fontAlgn="base" hangingPunct="1">
        <a:spcBef>
          <a:spcPct val="0"/>
        </a:spcBef>
        <a:spcAft>
          <a:spcPct val="0"/>
        </a:spcAft>
        <a:defRPr sz="4500">
          <a:solidFill>
            <a:schemeClr val="tx1"/>
          </a:solidFill>
          <a:latin typeface="Times New Roman" panose="02020603050405020304" pitchFamily="18" charset="0"/>
        </a:defRPr>
      </a:lvl3pPr>
      <a:lvl4pPr algn="ctr" defTabSz="938530" rtl="0" eaLnBrk="1" fontAlgn="base" hangingPunct="1">
        <a:spcBef>
          <a:spcPct val="0"/>
        </a:spcBef>
        <a:spcAft>
          <a:spcPct val="0"/>
        </a:spcAft>
        <a:defRPr sz="4500">
          <a:solidFill>
            <a:schemeClr val="tx1"/>
          </a:solidFill>
          <a:latin typeface="Times New Roman" panose="02020603050405020304" pitchFamily="18" charset="0"/>
        </a:defRPr>
      </a:lvl4pPr>
      <a:lvl5pPr algn="ctr" defTabSz="938530" rtl="0" eaLnBrk="1" fontAlgn="base" hangingPunct="1">
        <a:spcBef>
          <a:spcPct val="0"/>
        </a:spcBef>
        <a:spcAft>
          <a:spcPct val="0"/>
        </a:spcAft>
        <a:defRPr sz="4500">
          <a:solidFill>
            <a:schemeClr val="tx1"/>
          </a:solidFill>
          <a:latin typeface="Times New Roman" panose="02020603050405020304" pitchFamily="18" charset="0"/>
        </a:defRPr>
      </a:lvl5pPr>
      <a:lvl6pPr marL="457200" algn="ctr" defTabSz="938530" rtl="0" eaLnBrk="1" fontAlgn="base" hangingPunct="1">
        <a:spcBef>
          <a:spcPct val="0"/>
        </a:spcBef>
        <a:spcAft>
          <a:spcPct val="0"/>
        </a:spcAft>
        <a:defRPr sz="4500">
          <a:solidFill>
            <a:schemeClr val="tx1"/>
          </a:solidFill>
          <a:latin typeface="Times New Roman" panose="02020603050405020304" pitchFamily="18" charset="0"/>
        </a:defRPr>
      </a:lvl6pPr>
      <a:lvl7pPr marL="914400" algn="ctr" defTabSz="938530" rtl="0" eaLnBrk="1" fontAlgn="base" hangingPunct="1">
        <a:spcBef>
          <a:spcPct val="0"/>
        </a:spcBef>
        <a:spcAft>
          <a:spcPct val="0"/>
        </a:spcAft>
        <a:defRPr sz="4500">
          <a:solidFill>
            <a:schemeClr val="tx1"/>
          </a:solidFill>
          <a:latin typeface="Times New Roman" panose="02020603050405020304" pitchFamily="18" charset="0"/>
        </a:defRPr>
      </a:lvl7pPr>
      <a:lvl8pPr marL="1371600" algn="ctr" defTabSz="938530" rtl="0" eaLnBrk="1" fontAlgn="base" hangingPunct="1">
        <a:spcBef>
          <a:spcPct val="0"/>
        </a:spcBef>
        <a:spcAft>
          <a:spcPct val="0"/>
        </a:spcAft>
        <a:defRPr sz="4500">
          <a:solidFill>
            <a:schemeClr val="tx1"/>
          </a:solidFill>
          <a:latin typeface="Times New Roman" panose="02020603050405020304" pitchFamily="18" charset="0"/>
        </a:defRPr>
      </a:lvl8pPr>
      <a:lvl9pPr marL="1828800" algn="ctr" defTabSz="938530" rtl="0" eaLnBrk="1" fontAlgn="base" hangingPunct="1">
        <a:spcBef>
          <a:spcPct val="0"/>
        </a:spcBef>
        <a:spcAft>
          <a:spcPct val="0"/>
        </a:spcAft>
        <a:defRPr sz="4500">
          <a:solidFill>
            <a:schemeClr val="tx1"/>
          </a:solidFill>
          <a:latin typeface="Times New Roman" panose="02020603050405020304" pitchFamily="18" charset="0"/>
        </a:defRPr>
      </a:lvl9pPr>
    </p:titleStyle>
    <p:bodyStyle>
      <a:lvl1pPr marL="351155" indent="-351155" algn="l" defTabSz="938530"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530"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480" indent="-233680" algn="l" defTabSz="938530"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380" indent="-233680" algn="l" defTabSz="938530"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3280" indent="-233680" algn="l" defTabSz="938530"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15" indent="-234950" algn="l" defTabSz="939800"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6pPr>
      <a:lvl7pPr marL="3053715" indent="-234950" algn="l" defTabSz="939800"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7pPr>
      <a:lvl8pPr marL="3523615" indent="-234950" algn="l" defTabSz="939800"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8pPr>
      <a:lvl9pPr marL="3992880" indent="-234950" algn="l" defTabSz="939800"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9pPr>
    </p:bodyStyle>
    <p:otherStyle>
      <a:defPPr>
        <a:defRPr lang="en-US"/>
      </a:defPPr>
      <a:lvl1pPr marL="0" algn="l" defTabSz="939800" rtl="0" eaLnBrk="1" latinLnBrk="0" hangingPunct="1">
        <a:defRPr sz="1700" kern="1200">
          <a:solidFill>
            <a:schemeClr val="tx1"/>
          </a:solidFill>
          <a:latin typeface="+mn-lt"/>
          <a:ea typeface="+mn-ea"/>
          <a:cs typeface="+mn-cs"/>
        </a:defRPr>
      </a:lvl1pPr>
      <a:lvl2pPr marL="469900" algn="l" defTabSz="939800" rtl="0" eaLnBrk="1" latinLnBrk="0" hangingPunct="1">
        <a:defRPr sz="1700" kern="1200">
          <a:solidFill>
            <a:schemeClr val="tx1"/>
          </a:solidFill>
          <a:latin typeface="+mn-lt"/>
          <a:ea typeface="+mn-ea"/>
          <a:cs typeface="+mn-cs"/>
        </a:defRPr>
      </a:lvl2pPr>
      <a:lvl3pPr marL="939800" algn="l" defTabSz="939800" rtl="0" eaLnBrk="1" latinLnBrk="0" hangingPunct="1">
        <a:defRPr sz="1700" kern="1200">
          <a:solidFill>
            <a:schemeClr val="tx1"/>
          </a:solidFill>
          <a:latin typeface="+mn-lt"/>
          <a:ea typeface="+mn-ea"/>
          <a:cs typeface="+mn-cs"/>
        </a:defRPr>
      </a:lvl3pPr>
      <a:lvl4pPr marL="1409065" algn="l" defTabSz="939800" rtl="0" eaLnBrk="1" latinLnBrk="0" hangingPunct="1">
        <a:defRPr sz="1700" kern="1200">
          <a:solidFill>
            <a:schemeClr val="tx1"/>
          </a:solidFill>
          <a:latin typeface="+mn-lt"/>
          <a:ea typeface="+mn-ea"/>
          <a:cs typeface="+mn-cs"/>
        </a:defRPr>
      </a:lvl4pPr>
      <a:lvl5pPr marL="1878965" algn="l" defTabSz="939800" rtl="0" eaLnBrk="1" latinLnBrk="0" hangingPunct="1">
        <a:defRPr sz="1700" kern="1200">
          <a:solidFill>
            <a:schemeClr val="tx1"/>
          </a:solidFill>
          <a:latin typeface="+mn-lt"/>
          <a:ea typeface="+mn-ea"/>
          <a:cs typeface="+mn-cs"/>
        </a:defRPr>
      </a:lvl5pPr>
      <a:lvl6pPr marL="2348865" algn="l" defTabSz="939800" rtl="0" eaLnBrk="1" latinLnBrk="0" hangingPunct="1">
        <a:defRPr sz="1700" kern="1200">
          <a:solidFill>
            <a:schemeClr val="tx1"/>
          </a:solidFill>
          <a:latin typeface="+mn-lt"/>
          <a:ea typeface="+mn-ea"/>
          <a:cs typeface="+mn-cs"/>
        </a:defRPr>
      </a:lvl6pPr>
      <a:lvl7pPr marL="2818765" algn="l" defTabSz="939800" rtl="0" eaLnBrk="1" latinLnBrk="0" hangingPunct="1">
        <a:defRPr sz="1700" kern="1200">
          <a:solidFill>
            <a:schemeClr val="tx1"/>
          </a:solidFill>
          <a:latin typeface="+mn-lt"/>
          <a:ea typeface="+mn-ea"/>
          <a:cs typeface="+mn-cs"/>
        </a:defRPr>
      </a:lvl7pPr>
      <a:lvl8pPr marL="3288665" algn="l" defTabSz="939800" rtl="0" eaLnBrk="1" latinLnBrk="0" hangingPunct="1">
        <a:defRPr sz="1700" kern="1200">
          <a:solidFill>
            <a:schemeClr val="tx1"/>
          </a:solidFill>
          <a:latin typeface="+mn-lt"/>
          <a:ea typeface="+mn-ea"/>
          <a:cs typeface="+mn-cs"/>
        </a:defRPr>
      </a:lvl8pPr>
      <a:lvl9pPr marL="3758565" algn="l" defTabSz="93980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likumi.lv/ta/id/147522-ambulatorajai-arstesanai-paredzeto-zalu-un-medicinisko-iericu-iegades-izdevumu-kompensacijas-kartiba#p3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lv-LV" altLang="en-US" sz="3555" dirty="0">
                <a:latin typeface="Calibri" panose="020F0502020204030204" pitchFamily="34" charset="0"/>
                <a:cs typeface="Calibri" panose="020F0502020204030204" pitchFamily="34" charset="0"/>
              </a:rPr>
              <a:t>K</a:t>
            </a:r>
            <a:r>
              <a:rPr lang="en-US" sz="3555" dirty="0" err="1">
                <a:latin typeface="Calibri" panose="020F0502020204030204" pitchFamily="34" charset="0"/>
                <a:cs typeface="Calibri" panose="020F0502020204030204" pitchFamily="34" charset="0"/>
              </a:rPr>
              <a:t>ompensējamo</a:t>
            </a:r>
            <a:r>
              <a:rPr lang="en-US" sz="3555" dirty="0">
                <a:latin typeface="Calibri" panose="020F0502020204030204" pitchFamily="34" charset="0"/>
                <a:cs typeface="Calibri" panose="020F0502020204030204" pitchFamily="34" charset="0"/>
              </a:rPr>
              <a:t> </a:t>
            </a:r>
            <a:r>
              <a:rPr lang="en-US" sz="3555" dirty="0" err="1">
                <a:latin typeface="Calibri" panose="020F0502020204030204" pitchFamily="34" charset="0"/>
                <a:cs typeface="Calibri" panose="020F0502020204030204" pitchFamily="34" charset="0"/>
              </a:rPr>
              <a:t>zāļu</a:t>
            </a:r>
            <a:r>
              <a:rPr lang="en-US" sz="3555" dirty="0">
                <a:latin typeface="Calibri" panose="020F0502020204030204" pitchFamily="34" charset="0"/>
                <a:cs typeface="Calibri" panose="020F0502020204030204" pitchFamily="34" charset="0"/>
              </a:rPr>
              <a:t> </a:t>
            </a:r>
            <a:r>
              <a:rPr lang="en-US" sz="3555" dirty="0" err="1">
                <a:latin typeface="Calibri" panose="020F0502020204030204" pitchFamily="34" charset="0"/>
                <a:cs typeface="Calibri" panose="020F0502020204030204" pitchFamily="34" charset="0"/>
              </a:rPr>
              <a:t>saraksta</a:t>
            </a:r>
            <a:r>
              <a:rPr lang="en-US" sz="3555" dirty="0">
                <a:latin typeface="Calibri" panose="020F0502020204030204" pitchFamily="34" charset="0"/>
                <a:cs typeface="Calibri" panose="020F0502020204030204" pitchFamily="34" charset="0"/>
              </a:rPr>
              <a:t> </a:t>
            </a:r>
            <a:r>
              <a:rPr lang="lv-LV" sz="3555" dirty="0">
                <a:latin typeface="Calibri" panose="020F0502020204030204" pitchFamily="34" charset="0"/>
                <a:cs typeface="Calibri" panose="020F0502020204030204" pitchFamily="34" charset="0"/>
              </a:rPr>
              <a:t> aktualitātes</a:t>
            </a:r>
            <a:endParaRPr lang="en-US" sz="3555" dirty="0">
              <a:latin typeface="Calibri" panose="020F0502020204030204" pitchFamily="34" charset="0"/>
              <a:cs typeface="Calibri" panose="020F0502020204030204" pitchFamily="34" charset="0"/>
            </a:endParaRPr>
          </a:p>
        </p:txBody>
      </p:sp>
      <p:sp>
        <p:nvSpPr>
          <p:cNvPr id="6" name="Text Placeholder 5"/>
          <p:cNvSpPr>
            <a:spLocks noGrp="1"/>
          </p:cNvSpPr>
          <p:nvPr>
            <p:ph type="body" sz="quarter" idx="10"/>
          </p:nvPr>
        </p:nvSpPr>
        <p:spPr/>
        <p:txBody>
          <a:bodyPr>
            <a:noAutofit/>
          </a:bodyPr>
          <a:lstStyle/>
          <a:p>
            <a:endParaRPr lang="lv-LV" altLang="en-US"/>
          </a:p>
          <a:p>
            <a:r>
              <a:rPr lang="lv-LV" altLang="en-US" sz="1800">
                <a:latin typeface="Calibri" panose="020F0502020204030204" pitchFamily="34" charset="0"/>
                <a:cs typeface="Calibri" panose="020F0502020204030204" pitchFamily="34" charset="0"/>
              </a:rPr>
              <a:t>Zāļu un medicīnisko ierīču departaments</a:t>
            </a:r>
          </a:p>
          <a:p>
            <a:endParaRPr lang="lv-LV" altLang="en-US" sz="1800">
              <a:latin typeface="Calibri" panose="020F0502020204030204" pitchFamily="34" charset="0"/>
              <a:cs typeface="Calibri" panose="020F0502020204030204" pitchFamily="34" charset="0"/>
            </a:endParaRPr>
          </a:p>
        </p:txBody>
      </p:sp>
      <p:sp>
        <p:nvSpPr>
          <p:cNvPr id="7" name="Text Placeholder 6"/>
          <p:cNvSpPr>
            <a:spLocks noGrp="1"/>
          </p:cNvSpPr>
          <p:nvPr>
            <p:ph type="body" sz="quarter" idx="11"/>
          </p:nvPr>
        </p:nvSpPr>
        <p:spPr/>
        <p:txBody>
          <a:bodyPr/>
          <a:lstStyle/>
          <a:p>
            <a:r>
              <a:rPr lang="lv-LV" altLang="en-US" dirty="0">
                <a:latin typeface="Calibri" panose="020F0502020204030204" pitchFamily="34" charset="0"/>
                <a:cs typeface="Calibri" panose="020F0502020204030204" pitchFamily="34" charset="0"/>
              </a:rPr>
              <a:t>2024.gada 25.aprīlis</a:t>
            </a:r>
          </a:p>
        </p:txBody>
      </p:sp>
      <p:sp>
        <p:nvSpPr>
          <p:cNvPr id="4" name="Slide Number Placeholder 3"/>
          <p:cNvSpPr>
            <a:spLocks noGrp="1"/>
          </p:cNvSpPr>
          <p:nvPr>
            <p:ph type="sldNum" sz="quarter" idx="4294967295"/>
          </p:nvPr>
        </p:nvSpPr>
        <p:spPr>
          <a:xfrm>
            <a:off x="7010400" y="6356350"/>
            <a:ext cx="2133600" cy="365125"/>
          </a:xfrm>
        </p:spPr>
        <p:txBody>
          <a:bodyPr/>
          <a:lstStyle/>
          <a:p>
            <a:pPr>
              <a:defRPr/>
            </a:pPr>
            <a:fld id="{C76ED0E6-06A7-4AF8-9B3D-1AC67368FE0A}" type="slidenum">
              <a:rPr lang="en-US" altLang="en-US" smtClean="0"/>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1"/>
            <a:ext cx="7315200" cy="1066799"/>
          </a:xfrm>
        </p:spPr>
        <p:txBody>
          <a:bodyPr>
            <a:normAutofit fontScale="90000"/>
          </a:bodyPr>
          <a:lstStyle/>
          <a:p>
            <a:pPr algn="ctr"/>
            <a:r>
              <a:rPr lang="lv-LV" sz="2665" dirty="0">
                <a:latin typeface="Calibri" panose="020F0502020204030204" pitchFamily="34" charset="0"/>
                <a:cs typeface="Calibri" panose="020F0502020204030204" pitchFamily="34" charset="0"/>
              </a:rPr>
              <a:t>Veiktie uzlabojumi Kompensējamo zāļu sarakstā NVD darbību (zāļu cenu/ izmaksu samazinašana) rezultātā </a:t>
            </a:r>
            <a:br>
              <a:rPr lang="lv-LV" sz="2665" dirty="0">
                <a:latin typeface="Calibri" panose="020F0502020204030204" pitchFamily="34" charset="0"/>
                <a:cs typeface="Calibri" panose="020F0502020204030204" pitchFamily="34" charset="0"/>
              </a:rPr>
            </a:br>
            <a:r>
              <a:rPr lang="lv-LV" sz="2665" dirty="0">
                <a:latin typeface="Calibri" panose="020F0502020204030204" pitchFamily="34" charset="0"/>
                <a:cs typeface="Calibri" panose="020F0502020204030204" pitchFamily="34" charset="0"/>
              </a:rPr>
              <a:t>uz 25.04.2024. (II)</a:t>
            </a:r>
          </a:p>
        </p:txBody>
      </p:sp>
      <p:sp>
        <p:nvSpPr>
          <p:cNvPr id="3" name="Text Placeholder 2"/>
          <p:cNvSpPr>
            <a:spLocks noGrp="1"/>
          </p:cNvSpPr>
          <p:nvPr>
            <p:ph type="body" sz="quarter" idx="10"/>
          </p:nvPr>
        </p:nvSpPr>
        <p:spPr>
          <a:xfrm flipH="1">
            <a:off x="4571999" y="6324600"/>
            <a:ext cx="45719" cy="103632"/>
          </a:xfrm>
        </p:spPr>
        <p:txBody>
          <a:bodyPr>
            <a:normAutofit fontScale="25000" lnSpcReduction="20000"/>
          </a:bodyPr>
          <a:lstStyle/>
          <a:p>
            <a:r>
              <a:rPr lang="lv-LV" dirty="0"/>
              <a:t>.</a:t>
            </a:r>
          </a:p>
        </p:txBody>
      </p:sp>
      <p:sp>
        <p:nvSpPr>
          <p:cNvPr id="5" name="Slide Number Placeholder 4"/>
          <p:cNvSpPr>
            <a:spLocks noGrp="1"/>
          </p:cNvSpPr>
          <p:nvPr>
            <p:ph type="sldNum" sz="quarter" idx="13"/>
          </p:nvPr>
        </p:nvSpPr>
        <p:spPr/>
        <p:txBody>
          <a:bodyPr/>
          <a:lstStyle/>
          <a:p>
            <a:pPr>
              <a:defRPr/>
            </a:pPr>
            <a:fld id="{8292F63E-F9E1-4614-8B13-9E496D58EE45}" type="slidenum">
              <a:rPr lang="en-US" altLang="en-US" smtClean="0"/>
              <a:t>10</a:t>
            </a:fld>
            <a:endParaRPr lang="en-US" altLang="en-US"/>
          </a:p>
        </p:txBody>
      </p:sp>
      <p:sp>
        <p:nvSpPr>
          <p:cNvPr id="7" name="TextBox 6"/>
          <p:cNvSpPr txBox="1"/>
          <p:nvPr/>
        </p:nvSpPr>
        <p:spPr>
          <a:xfrm>
            <a:off x="609600" y="1399031"/>
            <a:ext cx="8077200" cy="4679614"/>
          </a:xfrm>
          <a:prstGeom prst="rect">
            <a:avLst/>
          </a:prstGeom>
          <a:noFill/>
        </p:spPr>
        <p:txBody>
          <a:bodyPr wrap="square">
            <a:spAutoFit/>
          </a:bodyPr>
          <a:lstStyle/>
          <a:p>
            <a:pPr>
              <a:lnSpc>
                <a:spcPct val="107000"/>
              </a:lnSpc>
              <a:spcAft>
                <a:spcPts val="0"/>
              </a:spcAft>
            </a:pPr>
            <a:endParaRPr lang="lv-LV" sz="1100" b="1" kern="100" dirty="0">
              <a:effectLst/>
              <a:latin typeface="+mj-lt"/>
              <a:ea typeface="Calibri" panose="020F0502020204030204" pitchFamily="34" charset="0"/>
              <a:cs typeface="Times New Roman" panose="02020603050405020304" pitchFamily="18" charset="0"/>
            </a:endParaRPr>
          </a:p>
          <a:p>
            <a:pPr>
              <a:lnSpc>
                <a:spcPct val="107000"/>
              </a:lnSpc>
              <a:spcAft>
                <a:spcPts val="0"/>
              </a:spcAft>
            </a:pPr>
            <a:r>
              <a:rPr lang="lv-LV" sz="1800" b="1" kern="100" dirty="0">
                <a:effectLst/>
                <a:latin typeface="+mn-lt"/>
                <a:ea typeface="Calibri" panose="020F0502020204030204" pitchFamily="34" charset="0"/>
                <a:cs typeface="+mn-lt"/>
              </a:rPr>
              <a:t>Kompensācijas nosacījumu paplašināšana</a:t>
            </a:r>
          </a:p>
          <a:p>
            <a:pPr marL="285750" indent="-285750">
              <a:lnSpc>
                <a:spcPct val="107000"/>
              </a:lnSpc>
              <a:spcAft>
                <a:spcPts val="0"/>
              </a:spcAft>
              <a:buFontTx/>
              <a:buChar char="-"/>
            </a:pPr>
            <a:r>
              <a:rPr lang="lv-LV" sz="1800" kern="100" dirty="0">
                <a:effectLst/>
                <a:latin typeface="+mn-lt"/>
                <a:ea typeface="Calibri" panose="020F0502020204030204" pitchFamily="34" charset="0"/>
                <a:cs typeface="+mn-lt"/>
              </a:rPr>
              <a:t>atcelti izrakstīšanas ierobežojumi zālēm </a:t>
            </a:r>
            <a:r>
              <a:rPr lang="lv-LV" sz="1800" i="1" kern="100" dirty="0">
                <a:effectLst/>
                <a:latin typeface="+mn-lt"/>
                <a:ea typeface="Calibri" panose="020F0502020204030204" pitchFamily="34" charset="0"/>
                <a:cs typeface="+mn-lt"/>
              </a:rPr>
              <a:t>Capecitabinum</a:t>
            </a:r>
            <a:r>
              <a:rPr lang="lv-LV" sz="1800" kern="100" dirty="0">
                <a:effectLst/>
                <a:latin typeface="+mn-lt"/>
                <a:ea typeface="Calibri" panose="020F0502020204030204" pitchFamily="34" charset="0"/>
                <a:cs typeface="+mn-lt"/>
              </a:rPr>
              <a:t> krūts un resnās zarnas vēža gadījumā un paplašināti kompensācijas nosacījumi kunģa vēža un zarnu vēža gadījumā, nodrošinot terapiju visiem pacientiem;</a:t>
            </a:r>
          </a:p>
          <a:p>
            <a:pPr marL="285750" indent="-285750">
              <a:lnSpc>
                <a:spcPct val="107000"/>
              </a:lnSpc>
              <a:spcAft>
                <a:spcPts val="0"/>
              </a:spcAft>
              <a:buFontTx/>
              <a:buChar char="-"/>
            </a:pPr>
            <a:r>
              <a:rPr lang="lv-LV" sz="1800" kern="100" dirty="0">
                <a:ea typeface="Calibri" panose="020F0502020204030204" pitchFamily="34" charset="0"/>
                <a:cs typeface="Times New Roman" panose="02020603050405020304" pitchFamily="18" charset="0"/>
                <a:sym typeface="+mn-ea"/>
              </a:rPr>
              <a:t>atcelti iepriekšējie ierobežojumi zālēm </a:t>
            </a:r>
            <a:r>
              <a:rPr lang="lv-LV" sz="1800" kern="100" dirty="0" err="1">
                <a:ea typeface="Calibri" panose="020F0502020204030204" pitchFamily="34" charset="0"/>
                <a:cs typeface="Times New Roman" panose="02020603050405020304" pitchFamily="18" charset="0"/>
              </a:rPr>
              <a:t>Lenalidomidum</a:t>
            </a:r>
            <a:r>
              <a:rPr lang="lv-LV" sz="1800" kern="100" dirty="0">
                <a:ea typeface="Calibri" panose="020F0502020204030204" pitchFamily="34" charset="0"/>
                <a:cs typeface="Times New Roman" panose="02020603050405020304" pitchFamily="18" charset="0"/>
              </a:rPr>
              <a:t>  pie multiplās </a:t>
            </a:r>
            <a:r>
              <a:rPr lang="lv-LV" sz="1800" kern="100" dirty="0" err="1">
                <a:ea typeface="Calibri" panose="020F0502020204030204" pitchFamily="34" charset="0"/>
                <a:cs typeface="Times New Roman" panose="02020603050405020304" pitchFamily="18" charset="0"/>
              </a:rPr>
              <a:t>mielomas</a:t>
            </a:r>
            <a:r>
              <a:rPr lang="lv-LV" sz="1800" kern="100" dirty="0">
                <a:ea typeface="Calibri" panose="020F0502020204030204" pitchFamily="34" charset="0"/>
                <a:cs typeface="Times New Roman" panose="02020603050405020304" pitchFamily="18" charset="0"/>
              </a:rPr>
              <a:t>, nodrošinot terapiju visiem pacientiem, un papildus iekļauts </a:t>
            </a:r>
            <a:r>
              <a:rPr lang="lv-LV" sz="1800" kern="100" dirty="0" err="1">
                <a:ea typeface="Calibri" panose="020F0502020204030204" pitchFamily="34" charset="0"/>
                <a:cs typeface="Times New Roman" panose="02020603050405020304" pitchFamily="18" charset="0"/>
              </a:rPr>
              <a:t>m</a:t>
            </a:r>
            <a:r>
              <a:rPr lang="lv-LV" sz="1800" kern="100" dirty="0" err="1">
                <a:solidFill>
                  <a:srgbClr val="000000"/>
                </a:solidFill>
                <a:ea typeface="Calibri" panose="020F0502020204030204" pitchFamily="34" charset="0"/>
                <a:cs typeface="Times New Roman" panose="02020603050405020304" pitchFamily="18" charset="0"/>
              </a:rPr>
              <a:t>ielodisplastisko</a:t>
            </a:r>
            <a:r>
              <a:rPr lang="lv-LV" sz="1800" kern="100" dirty="0">
                <a:solidFill>
                  <a:srgbClr val="000000"/>
                </a:solidFill>
                <a:ea typeface="Calibri" panose="020F0502020204030204" pitchFamily="34" charset="0"/>
                <a:cs typeface="Times New Roman" panose="02020603050405020304" pitchFamily="18" charset="0"/>
              </a:rPr>
              <a:t> sindromu ārstēšanai un pacientiem ar </a:t>
            </a:r>
            <a:r>
              <a:rPr lang="lv-LV" sz="1800" kern="100" dirty="0" err="1">
                <a:solidFill>
                  <a:srgbClr val="000000"/>
                </a:solidFill>
                <a:ea typeface="Calibri" panose="020F0502020204030204" pitchFamily="34" charset="0"/>
                <a:cs typeface="Times New Roman" panose="02020603050405020304" pitchFamily="18" charset="0"/>
              </a:rPr>
              <a:t>Valdenstrēma</a:t>
            </a:r>
            <a:r>
              <a:rPr lang="lv-LV" sz="1800" kern="100" dirty="0">
                <a:solidFill>
                  <a:srgbClr val="000000"/>
                </a:solidFill>
                <a:ea typeface="Calibri" panose="020F0502020204030204" pitchFamily="34" charset="0"/>
                <a:cs typeface="Times New Roman" panose="02020603050405020304" pitchFamily="18" charset="0"/>
              </a:rPr>
              <a:t> </a:t>
            </a:r>
            <a:r>
              <a:rPr lang="lv-LV" sz="1800" kern="100" dirty="0" err="1">
                <a:solidFill>
                  <a:srgbClr val="000000"/>
                </a:solidFill>
                <a:ea typeface="Calibri" panose="020F0502020204030204" pitchFamily="34" charset="0"/>
                <a:cs typeface="Times New Roman" panose="02020603050405020304" pitchFamily="18" charset="0"/>
              </a:rPr>
              <a:t>makroglobulinēmiju</a:t>
            </a:r>
            <a:r>
              <a:rPr lang="lv-LV" sz="1800" kern="100" dirty="0">
                <a:solidFill>
                  <a:srgbClr val="000000"/>
                </a:solidFill>
                <a:ea typeface="Calibri" panose="020F0502020204030204" pitchFamily="34" charset="0"/>
                <a:cs typeface="Times New Roman" panose="02020603050405020304" pitchFamily="18" charset="0"/>
              </a:rPr>
              <a:t>;</a:t>
            </a:r>
          </a:p>
          <a:p>
            <a:pPr marL="285750" indent="-285750">
              <a:lnSpc>
                <a:spcPct val="107000"/>
              </a:lnSpc>
              <a:spcAft>
                <a:spcPts val="0"/>
              </a:spcAft>
              <a:buFontTx/>
              <a:buChar char="-"/>
            </a:pPr>
            <a:r>
              <a:rPr lang="lv-LV" sz="1800" kern="100" dirty="0" err="1">
                <a:solidFill>
                  <a:srgbClr val="000000"/>
                </a:solidFill>
                <a:ea typeface="Calibri" panose="020F0502020204030204" pitchFamily="34" charset="0"/>
                <a:cs typeface="Times New Roman" panose="02020603050405020304" pitchFamily="18" charset="0"/>
              </a:rPr>
              <a:t>nesīkšūnu</a:t>
            </a:r>
            <a:r>
              <a:rPr lang="lv-LV" sz="1800" kern="100" dirty="0">
                <a:solidFill>
                  <a:srgbClr val="000000"/>
                </a:solidFill>
                <a:ea typeface="Calibri" panose="020F0502020204030204" pitchFamily="34" charset="0"/>
                <a:cs typeface="Times New Roman" panose="02020603050405020304" pitchFamily="18" charset="0"/>
              </a:rPr>
              <a:t> plaušu vēža gadījumā imūnterapijas zālēm ir atvieglota izrakstīšanas kārtība attiecībā uz mutācijas statusa noteikšanu, nosakot, ka </a:t>
            </a:r>
            <a:r>
              <a:rPr lang="lv-LV" sz="1800" kern="100" dirty="0" err="1">
                <a:ea typeface="Calibri" panose="020F0502020204030204" pitchFamily="34" charset="0"/>
                <a:cs typeface="Times New Roman" panose="02020603050405020304" pitchFamily="18" charset="0"/>
              </a:rPr>
              <a:t>plakanšūnu</a:t>
            </a:r>
            <a:r>
              <a:rPr lang="lv-LV" sz="1800" kern="100" dirty="0">
                <a:ea typeface="Calibri" panose="020F0502020204030204" pitchFamily="34" charset="0"/>
                <a:cs typeface="Times New Roman" panose="02020603050405020304" pitchFamily="18" charset="0"/>
              </a:rPr>
              <a:t> </a:t>
            </a:r>
            <a:r>
              <a:rPr lang="lv-LV" sz="1800" kern="100" dirty="0" err="1">
                <a:ea typeface="Calibri" panose="020F0502020204030204" pitchFamily="34" charset="0"/>
                <a:cs typeface="Times New Roman" panose="02020603050405020304" pitchFamily="18" charset="0"/>
              </a:rPr>
              <a:t>nesīkšūnu</a:t>
            </a:r>
            <a:r>
              <a:rPr lang="lv-LV" sz="1800" kern="100" dirty="0">
                <a:ea typeface="Calibri" panose="020F0502020204030204" pitchFamily="34" charset="0"/>
                <a:cs typeface="Times New Roman" panose="02020603050405020304" pitchFamily="18" charset="0"/>
              </a:rPr>
              <a:t> plaušu vēža pacientiem EGFR vai ALK  mutāciju statusa noteikšana ir onkologa </a:t>
            </a:r>
            <a:r>
              <a:rPr lang="lv-LV" sz="1800" kern="100" dirty="0" err="1">
                <a:ea typeface="Calibri" panose="020F0502020204030204" pitchFamily="34" charset="0"/>
                <a:cs typeface="Times New Roman" panose="02020603050405020304" pitchFamily="18" charset="0"/>
              </a:rPr>
              <a:t>ķīmijterapeita</a:t>
            </a:r>
            <a:r>
              <a:rPr lang="lv-LV" sz="1800" kern="100" dirty="0">
                <a:ea typeface="Calibri" panose="020F0502020204030204" pitchFamily="34" charset="0"/>
                <a:cs typeface="Times New Roman" panose="02020603050405020304" pitchFamily="18" charset="0"/>
              </a:rPr>
              <a:t> kompetencē.</a:t>
            </a:r>
            <a:endParaRPr lang="lv-LV"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v-LV" sz="1800" kern="100" dirty="0">
                <a:effectLst/>
                <a:latin typeface="+mn-lt"/>
                <a:ea typeface="Calibri" panose="020F0502020204030204" pitchFamily="34" charset="0"/>
                <a:cs typeface="+mn-lt"/>
                <a:sym typeface="+mn-ea"/>
              </a:rPr>
              <a:t> -  plānots paplašināt kompensācijas nosacījumus, iekļaujot jaunas bioloģiskās zāles   </a:t>
            </a:r>
          </a:p>
          <a:p>
            <a:pPr>
              <a:lnSpc>
                <a:spcPct val="107000"/>
              </a:lnSpc>
              <a:spcAft>
                <a:spcPts val="0"/>
              </a:spcAft>
            </a:pPr>
            <a:r>
              <a:rPr lang="lv-LV" sz="1800" kern="100" dirty="0">
                <a:latin typeface="+mn-lt"/>
                <a:ea typeface="Calibri" panose="020F0502020204030204" pitchFamily="34" charset="0"/>
                <a:cs typeface="+mn-lt"/>
                <a:sym typeface="+mn-ea"/>
              </a:rPr>
              <a:t>     </a:t>
            </a:r>
            <a:r>
              <a:rPr lang="lv-LV" sz="1800" kern="100" dirty="0">
                <a:effectLst/>
                <a:latin typeface="+mn-lt"/>
                <a:ea typeface="Calibri" panose="020F0502020204030204" pitchFamily="34" charset="0"/>
                <a:cs typeface="+mn-lt"/>
                <a:sym typeface="+mn-ea"/>
              </a:rPr>
              <a:t>Krona slimības ārstēšanai (no 01.05.)</a:t>
            </a:r>
            <a:endParaRPr lang="lv-LV" sz="1800" kern="100" dirty="0">
              <a:effectLst/>
              <a:highlight>
                <a:srgbClr val="FFFF00"/>
              </a:highlight>
              <a:latin typeface="+mn-lt"/>
              <a:ea typeface="Calibri" panose="020F0502020204030204" pitchFamily="34" charset="0"/>
              <a:cs typeface="+mn-lt"/>
              <a:sym typeface="+mn-ea"/>
            </a:endParaRPr>
          </a:p>
          <a:p>
            <a:pPr marL="0" indent="0">
              <a:buFont typeface="+mj-lt"/>
              <a:buNone/>
            </a:pPr>
            <a:endParaRPr lang="lv-LV" sz="1800" kern="100" dirty="0">
              <a:effectLst/>
              <a:latin typeface="+mn-lt"/>
              <a:ea typeface="Calibri" panose="020F0502020204030204" pitchFamily="34" charset="0"/>
              <a:cs typeface="+mn-lt"/>
              <a:sym typeface="+mn-ea"/>
            </a:endParaRPr>
          </a:p>
          <a:p>
            <a:pPr>
              <a:lnSpc>
                <a:spcPct val="107000"/>
              </a:lnSpc>
              <a:spcAft>
                <a:spcPts val="0"/>
              </a:spcAft>
            </a:pPr>
            <a:endParaRPr lang="lv-LV" sz="1800" b="1" kern="100" dirty="0">
              <a:latin typeface="+mn-lt"/>
              <a:ea typeface="Calibri" panose="020F0502020204030204" pitchFamily="34" charset="0"/>
              <a:cs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1"/>
            <a:ext cx="7315200" cy="1066799"/>
          </a:xfrm>
        </p:spPr>
        <p:txBody>
          <a:bodyPr>
            <a:normAutofit fontScale="90000"/>
          </a:bodyPr>
          <a:lstStyle/>
          <a:p>
            <a:pPr algn="ctr"/>
            <a:r>
              <a:rPr lang="lv-LV" sz="2665" dirty="0">
                <a:latin typeface="Calibri" panose="020F0502020204030204" pitchFamily="34" charset="0"/>
                <a:cs typeface="Calibri" panose="020F0502020204030204" pitchFamily="34" charset="0"/>
              </a:rPr>
              <a:t>Veiktie uzlabojumi Kompensējamo zāļu sarakstā NVD darbību (zāļu cenu/ izmaksu samazinašana) rezultātā </a:t>
            </a:r>
            <a:br>
              <a:rPr lang="lv-LV" sz="2665" dirty="0">
                <a:latin typeface="Calibri" panose="020F0502020204030204" pitchFamily="34" charset="0"/>
                <a:cs typeface="Calibri" panose="020F0502020204030204" pitchFamily="34" charset="0"/>
              </a:rPr>
            </a:br>
            <a:r>
              <a:rPr lang="lv-LV" sz="2665" dirty="0">
                <a:latin typeface="Calibri" panose="020F0502020204030204" pitchFamily="34" charset="0"/>
                <a:cs typeface="Calibri" panose="020F0502020204030204" pitchFamily="34" charset="0"/>
              </a:rPr>
              <a:t>uz 25.04.2024. (III)</a:t>
            </a:r>
          </a:p>
        </p:txBody>
      </p:sp>
      <p:sp>
        <p:nvSpPr>
          <p:cNvPr id="3" name="Text Placeholder 2"/>
          <p:cNvSpPr>
            <a:spLocks noGrp="1"/>
          </p:cNvSpPr>
          <p:nvPr>
            <p:ph type="body" sz="quarter" idx="10"/>
          </p:nvPr>
        </p:nvSpPr>
        <p:spPr>
          <a:xfrm flipH="1">
            <a:off x="2688335" y="6324600"/>
            <a:ext cx="45719" cy="149352"/>
          </a:xfrm>
        </p:spPr>
        <p:txBody>
          <a:bodyPr>
            <a:normAutofit fontScale="40000" lnSpcReduction="20000"/>
          </a:bodyPr>
          <a:lstStyle/>
          <a:p>
            <a:r>
              <a:rPr lang="lv-LV" dirty="0"/>
              <a:t>.</a:t>
            </a:r>
          </a:p>
        </p:txBody>
      </p:sp>
      <p:sp>
        <p:nvSpPr>
          <p:cNvPr id="4" name="Text Placeholder 3"/>
          <p:cNvSpPr>
            <a:spLocks noGrp="1"/>
          </p:cNvSpPr>
          <p:nvPr>
            <p:ph type="body" sz="quarter" idx="12"/>
          </p:nvPr>
        </p:nvSpPr>
        <p:spPr>
          <a:xfrm>
            <a:off x="8452086" y="6324600"/>
            <a:ext cx="82313" cy="228599"/>
          </a:xfrm>
        </p:spPr>
        <p:txBody>
          <a:bodyPr>
            <a:normAutofit fontScale="92500" lnSpcReduction="10000"/>
          </a:bodyPr>
          <a:lstStyle/>
          <a:p>
            <a:r>
              <a:rPr lang="lv-LV" dirty="0"/>
              <a:t>.</a:t>
            </a:r>
          </a:p>
        </p:txBody>
      </p:sp>
      <p:sp>
        <p:nvSpPr>
          <p:cNvPr id="5" name="Slide Number Placeholder 4"/>
          <p:cNvSpPr>
            <a:spLocks noGrp="1"/>
          </p:cNvSpPr>
          <p:nvPr>
            <p:ph type="sldNum" sz="quarter" idx="13"/>
          </p:nvPr>
        </p:nvSpPr>
        <p:spPr/>
        <p:txBody>
          <a:bodyPr/>
          <a:lstStyle/>
          <a:p>
            <a:pPr>
              <a:defRPr/>
            </a:pPr>
            <a:fld id="{8292F63E-F9E1-4614-8B13-9E496D58EE45}" type="slidenum">
              <a:rPr lang="en-US" altLang="en-US" smtClean="0"/>
              <a:t>11</a:t>
            </a:fld>
            <a:endParaRPr lang="en-US" altLang="en-US"/>
          </a:p>
        </p:txBody>
      </p:sp>
      <p:sp>
        <p:nvSpPr>
          <p:cNvPr id="7" name="TextBox 6"/>
          <p:cNvSpPr txBox="1"/>
          <p:nvPr/>
        </p:nvSpPr>
        <p:spPr>
          <a:xfrm>
            <a:off x="533400" y="1572767"/>
            <a:ext cx="8077200" cy="4314707"/>
          </a:xfrm>
          <a:prstGeom prst="rect">
            <a:avLst/>
          </a:prstGeom>
          <a:noFill/>
        </p:spPr>
        <p:txBody>
          <a:bodyPr wrap="square">
            <a:spAutoFit/>
          </a:bodyPr>
          <a:lstStyle/>
          <a:p>
            <a:pPr>
              <a:lnSpc>
                <a:spcPct val="107000"/>
              </a:lnSpc>
              <a:spcAft>
                <a:spcPts val="0"/>
              </a:spcAft>
            </a:pPr>
            <a:endParaRPr lang="lv-LV" sz="1100" b="1" kern="100" dirty="0">
              <a:effectLst/>
              <a:latin typeface="+mj-lt"/>
              <a:ea typeface="Calibri" panose="020F0502020204030204" pitchFamily="34" charset="0"/>
              <a:cs typeface="Times New Roman" panose="02020603050405020304" pitchFamily="18" charset="0"/>
            </a:endParaRPr>
          </a:p>
          <a:p>
            <a:pPr>
              <a:lnSpc>
                <a:spcPct val="107000"/>
              </a:lnSpc>
              <a:spcAft>
                <a:spcPts val="0"/>
              </a:spcAft>
            </a:pPr>
            <a:r>
              <a:rPr lang="lv-LV" sz="1600" b="1" kern="100" dirty="0">
                <a:effectLst/>
                <a:latin typeface="+mn-lt"/>
                <a:ea typeface="Calibri" panose="020F0502020204030204" pitchFamily="34" charset="0"/>
                <a:cs typeface="+mn-lt"/>
              </a:rPr>
              <a:t> </a:t>
            </a:r>
          </a:p>
          <a:p>
            <a:pPr>
              <a:lnSpc>
                <a:spcPct val="107000"/>
              </a:lnSpc>
              <a:spcAft>
                <a:spcPts val="0"/>
              </a:spcAft>
            </a:pPr>
            <a:r>
              <a:rPr lang="lv-LV" sz="1800" b="1" kern="100" dirty="0">
                <a:effectLst/>
                <a:latin typeface="+mn-lt"/>
                <a:ea typeface="Calibri" panose="020F0502020204030204" pitchFamily="34" charset="0"/>
                <a:cs typeface="+mn-lt"/>
              </a:rPr>
              <a:t>Izrakstītāju ierobežojumu atvieglošana</a:t>
            </a:r>
          </a:p>
          <a:p>
            <a:pPr marL="342900" lvl="0" indent="-342900" algn="just">
              <a:lnSpc>
                <a:spcPct val="107000"/>
              </a:lnSpc>
              <a:buFont typeface="Times New Roman" panose="02020603050405020304" pitchFamily="18" charset="0"/>
              <a:buChar char="-"/>
            </a:pPr>
            <a:r>
              <a:rPr lang="lv-LV" sz="1800" kern="100" dirty="0">
                <a:effectLst/>
                <a:latin typeface="+mn-lt"/>
                <a:ea typeface="Calibri" panose="020F0502020204030204" pitchFamily="34" charset="0"/>
                <a:cs typeface="+mn-lt"/>
              </a:rPr>
              <a:t>SGLT2 un kombinācijas pie cukura diabēta turpmāk var nozīmēt arī nefrologs;</a:t>
            </a:r>
          </a:p>
          <a:p>
            <a:pPr marL="342900" lvl="0" indent="-342900" algn="just">
              <a:lnSpc>
                <a:spcPct val="107000"/>
              </a:lnSpc>
              <a:buFont typeface="Times New Roman" panose="02020603050405020304" pitchFamily="18" charset="0"/>
              <a:buChar char="-"/>
            </a:pPr>
            <a:r>
              <a:rPr lang="lv-LV" sz="1800" kern="100" dirty="0">
                <a:effectLst/>
                <a:latin typeface="+mn-lt"/>
                <a:ea typeface="Calibri" panose="020F0502020204030204" pitchFamily="34" charset="0"/>
                <a:cs typeface="+mn-lt"/>
              </a:rPr>
              <a:t>hroniska C hepatīta gadījumā zāļu izrakstīšanai atcelta prasība par konsīlija nepieciešamību;</a:t>
            </a:r>
          </a:p>
          <a:p>
            <a:pPr marL="342900" lvl="0" indent="-342900" algn="just">
              <a:lnSpc>
                <a:spcPct val="107000"/>
              </a:lnSpc>
              <a:spcAft>
                <a:spcPts val="800"/>
              </a:spcAft>
              <a:buFont typeface="Times New Roman" panose="02020603050405020304" pitchFamily="18" charset="0"/>
              <a:buChar char="-"/>
            </a:pPr>
            <a:r>
              <a:rPr lang="lv-LV" sz="1800" kern="100" dirty="0">
                <a:effectLst/>
                <a:latin typeface="+mn-lt"/>
                <a:ea typeface="Calibri" panose="020F0502020204030204" pitchFamily="34" charset="0"/>
                <a:cs typeface="+mn-lt"/>
              </a:rPr>
              <a:t>Trīs </a:t>
            </a:r>
            <a:r>
              <a:rPr lang="lv-LV" sz="1800" kern="100" dirty="0" err="1">
                <a:effectLst/>
                <a:latin typeface="+mn-lt"/>
                <a:ea typeface="Calibri" panose="020F0502020204030204" pitchFamily="34" charset="0"/>
                <a:cs typeface="+mn-lt"/>
              </a:rPr>
              <a:t>holesterīnpazeminošo</a:t>
            </a:r>
            <a:r>
              <a:rPr lang="lv-LV" sz="1800" kern="100" dirty="0">
                <a:effectLst/>
                <a:latin typeface="+mn-lt"/>
                <a:ea typeface="Calibri" panose="020F0502020204030204" pitchFamily="34" charset="0"/>
                <a:cs typeface="+mn-lt"/>
              </a:rPr>
              <a:t> līdzekļu </a:t>
            </a:r>
            <a:r>
              <a:rPr lang="lv-LV" sz="1800" i="1" kern="100" dirty="0">
                <a:effectLst/>
                <a:latin typeface="+mn-lt"/>
                <a:ea typeface="Calibri" panose="020F0502020204030204" pitchFamily="34" charset="0"/>
                <a:cs typeface="+mn-lt"/>
              </a:rPr>
              <a:t>(</a:t>
            </a:r>
            <a:r>
              <a:rPr lang="lv-LV" sz="1800" i="1" kern="100" dirty="0" err="1">
                <a:effectLst/>
                <a:latin typeface="+mn-lt"/>
                <a:ea typeface="Calibri" panose="020F0502020204030204" pitchFamily="34" charset="0"/>
                <a:cs typeface="+mn-lt"/>
              </a:rPr>
              <a:t>Evolocumabum</a:t>
            </a:r>
            <a:r>
              <a:rPr lang="lv-LV" sz="1800" i="1" kern="100" dirty="0">
                <a:effectLst/>
                <a:latin typeface="+mn-lt"/>
                <a:ea typeface="Calibri" panose="020F0502020204030204" pitchFamily="34" charset="0"/>
                <a:cs typeface="+mn-lt"/>
              </a:rPr>
              <a:t>, </a:t>
            </a:r>
            <a:r>
              <a:rPr lang="lv-LV" sz="1800" i="1" kern="100" dirty="0" err="1">
                <a:effectLst/>
                <a:latin typeface="+mn-lt"/>
                <a:ea typeface="Calibri" panose="020F0502020204030204" pitchFamily="34" charset="0"/>
                <a:cs typeface="+mn-lt"/>
              </a:rPr>
              <a:t>Alirocumabum</a:t>
            </a:r>
            <a:r>
              <a:rPr lang="lv-LV" sz="1800" i="1" kern="100" dirty="0">
                <a:effectLst/>
                <a:latin typeface="+mn-lt"/>
                <a:ea typeface="Calibri" panose="020F0502020204030204" pitchFamily="34" charset="0"/>
                <a:cs typeface="+mn-lt"/>
              </a:rPr>
              <a:t>, </a:t>
            </a:r>
            <a:r>
              <a:rPr lang="lv-LV" sz="1800" i="1" kern="100" dirty="0" err="1">
                <a:effectLst/>
                <a:latin typeface="+mn-lt"/>
                <a:ea typeface="Calibri" panose="020F0502020204030204" pitchFamily="34" charset="0"/>
                <a:cs typeface="+mn-lt"/>
              </a:rPr>
              <a:t>Inclisiranum</a:t>
            </a:r>
            <a:r>
              <a:rPr lang="lv-LV" sz="1800" kern="100" dirty="0">
                <a:effectLst/>
                <a:latin typeface="+mn-lt"/>
                <a:ea typeface="Calibri" panose="020F0502020204030204" pitchFamily="34" charset="0"/>
                <a:cs typeface="+mn-lt"/>
              </a:rPr>
              <a:t>) izrakstīšanai atcelta prasība, ka </a:t>
            </a:r>
            <a:r>
              <a:rPr lang="lv-LV" sz="1800" kern="100" dirty="0">
                <a:solidFill>
                  <a:srgbClr val="000000"/>
                </a:solidFill>
                <a:effectLst/>
                <a:latin typeface="+mn-lt"/>
                <a:ea typeface="Calibri" panose="020F0502020204030204" pitchFamily="34" charset="0"/>
                <a:cs typeface="+mn-lt"/>
              </a:rPr>
              <a:t>zāles izraksta konkrēto iestāžu kardiologs, nosakot, ka turpmāk zāles izraksta jebkuras iestādes kardiologs saskaņā ar noteikto iestāžu konsīlija slēdzienu (</a:t>
            </a:r>
            <a:r>
              <a:rPr lang="lv-LV" sz="1800" kern="100" dirty="0" err="1">
                <a:solidFill>
                  <a:srgbClr val="000000"/>
                </a:solidFill>
                <a:effectLst/>
                <a:latin typeface="+mn-lt"/>
                <a:ea typeface="Calibri" panose="020F0502020204030204" pitchFamily="34" charset="0"/>
                <a:cs typeface="+mn-lt"/>
              </a:rPr>
              <a:t>dg</a:t>
            </a:r>
            <a:r>
              <a:rPr lang="lv-LV" sz="1800" kern="100" dirty="0">
                <a:solidFill>
                  <a:srgbClr val="000000"/>
                </a:solidFill>
                <a:effectLst/>
                <a:latin typeface="+mn-lt"/>
                <a:ea typeface="Calibri" panose="020F0502020204030204" pitchFamily="34" charset="0"/>
                <a:cs typeface="+mn-lt"/>
              </a:rPr>
              <a:t> Z95.1, Z95.5, Z95.8, E78.01).</a:t>
            </a:r>
          </a:p>
          <a:p>
            <a:pPr>
              <a:lnSpc>
                <a:spcPct val="107000"/>
              </a:lnSpc>
              <a:spcAft>
                <a:spcPts val="0"/>
              </a:spcAft>
            </a:pPr>
            <a:endParaRPr lang="lv-LV" sz="1800" b="1" kern="100" dirty="0">
              <a:latin typeface="+mn-lt"/>
              <a:ea typeface="Calibri" panose="020F0502020204030204" pitchFamily="34" charset="0"/>
              <a:cs typeface="Times New Roman" panose="02020603050405020304" pitchFamily="18" charset="0"/>
            </a:endParaRPr>
          </a:p>
          <a:p>
            <a:pPr>
              <a:lnSpc>
                <a:spcPct val="107000"/>
              </a:lnSpc>
              <a:spcAft>
                <a:spcPts val="0"/>
              </a:spcAft>
            </a:pPr>
            <a:endParaRPr lang="lv-LV" sz="1800" b="1" kern="100" dirty="0">
              <a:latin typeface="+mn-lt"/>
              <a:ea typeface="Calibri" panose="020F0502020204030204" pitchFamily="34" charset="0"/>
              <a:cs typeface="Times New Roman" panose="02020603050405020304" pitchFamily="18" charset="0"/>
            </a:endParaRPr>
          </a:p>
          <a:p>
            <a:pPr>
              <a:lnSpc>
                <a:spcPct val="107000"/>
              </a:lnSpc>
              <a:spcAft>
                <a:spcPts val="0"/>
              </a:spcAft>
            </a:pPr>
            <a:endParaRPr lang="lv-LV" sz="1800" b="1" kern="100" dirty="0">
              <a:latin typeface="+mn-lt"/>
              <a:ea typeface="Calibri" panose="020F0502020204030204" pitchFamily="34" charset="0"/>
              <a:cs typeface="+mn-lt"/>
            </a:endParaRPr>
          </a:p>
          <a:p>
            <a:pPr>
              <a:lnSpc>
                <a:spcPct val="107000"/>
              </a:lnSpc>
              <a:spcAft>
                <a:spcPts val="0"/>
              </a:spcAft>
            </a:pPr>
            <a:endParaRPr lang="lv-LV" sz="1400" kern="100" dirty="0">
              <a:effectLst/>
              <a:latin typeface="+mj-lt"/>
              <a:ea typeface="Calibri" panose="020F0502020204030204" pitchFamily="34" charset="0"/>
              <a:cs typeface="Times New Roman" panose="02020603050405020304" pitchFamily="18" charset="0"/>
            </a:endParaRPr>
          </a:p>
          <a:p>
            <a:endParaRPr lang="lv-LV"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lv-LV" sz="2800" dirty="0">
                <a:latin typeface="Calibri" panose="020F0502020204030204" pitchFamily="34" charset="0"/>
                <a:cs typeface="Calibri" panose="020F0502020204030204" pitchFamily="34" charset="0"/>
              </a:rPr>
              <a:t>Veiktās izmaiņas Kompensējamo zāļu sarakstā par papildus piešķirto finansējumu</a:t>
            </a:r>
            <a:endParaRPr lang="lv-LV" sz="2800" dirty="0">
              <a:highlight>
                <a:srgbClr val="FFFF00"/>
              </a:highlight>
              <a:latin typeface="Calibri" panose="020F0502020204030204" pitchFamily="34" charset="0"/>
              <a:cs typeface="Calibri" panose="020F0502020204030204" pitchFamily="34" charset="0"/>
            </a:endParaRPr>
          </a:p>
        </p:txBody>
      </p:sp>
      <p:sp>
        <p:nvSpPr>
          <p:cNvPr id="3" name="Text Placeholder 2"/>
          <p:cNvSpPr>
            <a:spLocks noGrp="1"/>
          </p:cNvSpPr>
          <p:nvPr>
            <p:ph type="body" sz="quarter" idx="10"/>
          </p:nvPr>
        </p:nvSpPr>
        <p:spPr>
          <a:xfrm flipH="1">
            <a:off x="4571999" y="6324600"/>
            <a:ext cx="45719" cy="45719"/>
          </a:xfrm>
        </p:spPr>
        <p:txBody>
          <a:bodyPr>
            <a:normAutofit fontScale="25000" lnSpcReduction="20000"/>
          </a:bodyPr>
          <a:lstStyle/>
          <a:p>
            <a:r>
              <a:rPr lang="lv-LV" dirty="0"/>
              <a:t>.</a:t>
            </a:r>
          </a:p>
        </p:txBody>
      </p:sp>
      <p:sp>
        <p:nvSpPr>
          <p:cNvPr id="4" name="Text Placeholder 3"/>
          <p:cNvSpPr>
            <a:spLocks noGrp="1"/>
          </p:cNvSpPr>
          <p:nvPr>
            <p:ph type="body" sz="quarter" idx="12"/>
          </p:nvPr>
        </p:nvSpPr>
        <p:spPr>
          <a:xfrm>
            <a:off x="8488680" y="6324600"/>
            <a:ext cx="45720" cy="94489"/>
          </a:xfrm>
        </p:spPr>
        <p:txBody>
          <a:bodyPr>
            <a:normAutofit fontScale="25000" lnSpcReduction="20000"/>
          </a:bodyPr>
          <a:lstStyle/>
          <a:p>
            <a:r>
              <a:rPr lang="lv-LV" dirty="0"/>
              <a:t>.</a:t>
            </a:r>
          </a:p>
        </p:txBody>
      </p:sp>
      <p:sp>
        <p:nvSpPr>
          <p:cNvPr id="5" name="Slide Number Placeholder 4"/>
          <p:cNvSpPr>
            <a:spLocks noGrp="1"/>
          </p:cNvSpPr>
          <p:nvPr>
            <p:ph type="sldNum" sz="quarter" idx="13"/>
          </p:nvPr>
        </p:nvSpPr>
        <p:spPr/>
        <p:txBody>
          <a:bodyPr/>
          <a:lstStyle/>
          <a:p>
            <a:pPr>
              <a:defRPr/>
            </a:pPr>
            <a:fld id="{8292F63E-F9E1-4614-8B13-9E496D58EE45}" type="slidenum">
              <a:rPr lang="en-US" altLang="en-US" smtClean="0"/>
              <a:t>12</a:t>
            </a:fld>
            <a:endParaRPr lang="en-US" altLang="en-US"/>
          </a:p>
        </p:txBody>
      </p:sp>
      <p:sp>
        <p:nvSpPr>
          <p:cNvPr id="7" name="TextBox 6"/>
          <p:cNvSpPr txBox="1"/>
          <p:nvPr/>
        </p:nvSpPr>
        <p:spPr>
          <a:xfrm>
            <a:off x="400685" y="1410335"/>
            <a:ext cx="8388350" cy="2864485"/>
          </a:xfrm>
          <a:prstGeom prst="rect">
            <a:avLst/>
          </a:prstGeom>
          <a:noFill/>
        </p:spPr>
        <p:txBody>
          <a:bodyPr wrap="square">
            <a:noAutofit/>
          </a:bodyPr>
          <a:lstStyle/>
          <a:p>
            <a:pPr>
              <a:lnSpc>
                <a:spcPct val="107000"/>
              </a:lnSpc>
              <a:spcAft>
                <a:spcPts val="0"/>
              </a:spcAft>
            </a:pPr>
            <a:endParaRPr lang="lv-LV" sz="1600" b="1" kern="100" dirty="0">
              <a:latin typeface="+mn-lt"/>
              <a:ea typeface="Calibri" panose="020F0502020204030204" pitchFamily="34" charset="0"/>
              <a:cs typeface="+mn-lt"/>
              <a:sym typeface="+mn-ea"/>
            </a:endParaRPr>
          </a:p>
          <a:p>
            <a:pPr>
              <a:lnSpc>
                <a:spcPct val="107000"/>
              </a:lnSpc>
              <a:spcAft>
                <a:spcPts val="0"/>
              </a:spcAft>
            </a:pPr>
            <a:r>
              <a:rPr lang="lv-LV" sz="1600" b="1" kern="100" dirty="0">
                <a:latin typeface="+mn-lt"/>
                <a:ea typeface="Calibri" panose="020F0502020204030204" pitchFamily="34" charset="0"/>
                <a:cs typeface="+mn-lt"/>
                <a:sym typeface="+mn-ea"/>
              </a:rPr>
              <a:t>Stomas preces</a:t>
            </a:r>
            <a:endParaRPr lang="lv-LV" sz="1600" b="1" kern="100" dirty="0">
              <a:latin typeface="+mn-lt"/>
              <a:ea typeface="Calibri" panose="020F0502020204030204" pitchFamily="34" charset="0"/>
              <a:cs typeface="+mn-lt"/>
            </a:endParaRPr>
          </a:p>
          <a:p>
            <a:pPr>
              <a:lnSpc>
                <a:spcPct val="107000"/>
              </a:lnSpc>
              <a:spcAft>
                <a:spcPts val="0"/>
              </a:spcAft>
            </a:pPr>
            <a:r>
              <a:rPr lang="lv-LV" sz="1600" dirty="0">
                <a:solidFill>
                  <a:srgbClr val="000000"/>
                </a:solidFill>
                <a:effectLst/>
                <a:latin typeface="+mn-lt"/>
                <a:ea typeface="Aptos" panose="020B0004020202020204" pitchFamily="34" charset="0"/>
                <a:cs typeface="+mn-lt"/>
                <a:sym typeface="+mn-ea"/>
              </a:rPr>
              <a:t>No 2024.gada 15.janvāra ZIKS ietvaros ir palielināts </a:t>
            </a:r>
            <a:r>
              <a:rPr lang="lv-LV" sz="1600" dirty="0" err="1">
                <a:solidFill>
                  <a:srgbClr val="000000"/>
                </a:solidFill>
                <a:effectLst/>
                <a:latin typeface="+mn-lt"/>
                <a:ea typeface="Aptos" panose="020B0004020202020204" pitchFamily="34" charset="0"/>
                <a:cs typeface="+mn-lt"/>
                <a:sym typeface="+mn-ea"/>
              </a:rPr>
              <a:t>stomas</a:t>
            </a:r>
            <a:r>
              <a:rPr lang="lv-LV" sz="1600" dirty="0">
                <a:solidFill>
                  <a:srgbClr val="000000"/>
                </a:solidFill>
                <a:effectLst/>
                <a:latin typeface="+mn-lt"/>
                <a:ea typeface="Aptos" panose="020B0004020202020204" pitchFamily="34" charset="0"/>
                <a:cs typeface="+mn-lt"/>
                <a:sym typeface="+mn-ea"/>
              </a:rPr>
              <a:t> preču apjoms mēnesī pacientiem ar mākslīgo atveri - </a:t>
            </a:r>
            <a:r>
              <a:rPr lang="lv-LV" sz="1600" dirty="0" err="1">
                <a:solidFill>
                  <a:srgbClr val="000000"/>
                </a:solidFill>
                <a:effectLst/>
                <a:highlight>
                  <a:srgbClr val="FFFFFF"/>
                </a:highlight>
                <a:latin typeface="+mn-lt"/>
                <a:ea typeface="Aptos" panose="020B0004020202020204" pitchFamily="34" charset="0"/>
                <a:cs typeface="+mn-lt"/>
                <a:sym typeface="+mn-ea"/>
              </a:rPr>
              <a:t>kolostomas</a:t>
            </a:r>
            <a:r>
              <a:rPr lang="lv-LV" sz="1600" dirty="0">
                <a:solidFill>
                  <a:srgbClr val="000000"/>
                </a:solidFill>
                <a:effectLst/>
                <a:highlight>
                  <a:srgbClr val="FFFFFF"/>
                </a:highlight>
                <a:latin typeface="+mn-lt"/>
                <a:ea typeface="Aptos" panose="020B0004020202020204" pitchFamily="34" charset="0"/>
                <a:cs typeface="+mn-lt"/>
                <a:sym typeface="+mn-ea"/>
              </a:rPr>
              <a:t> maisiņi palielināti no 40 maisiņiem uz 80 maisiņiem mēnesī, </a:t>
            </a:r>
            <a:endParaRPr lang="lv-LV" sz="1600" dirty="0">
              <a:solidFill>
                <a:srgbClr val="000000"/>
              </a:solidFill>
              <a:effectLst/>
              <a:highlight>
                <a:srgbClr val="FFFFFF"/>
              </a:highlight>
              <a:latin typeface="+mn-lt"/>
              <a:ea typeface="Aptos" panose="020B0004020202020204" pitchFamily="34" charset="0"/>
              <a:cs typeface="+mn-lt"/>
            </a:endParaRPr>
          </a:p>
          <a:p>
            <a:pPr>
              <a:lnSpc>
                <a:spcPct val="107000"/>
              </a:lnSpc>
              <a:spcAft>
                <a:spcPts val="0"/>
              </a:spcAft>
            </a:pPr>
            <a:r>
              <a:rPr lang="lv-LV" sz="1600" dirty="0" err="1">
                <a:solidFill>
                  <a:srgbClr val="000000"/>
                </a:solidFill>
                <a:effectLst/>
                <a:highlight>
                  <a:srgbClr val="FFFFFF"/>
                </a:highlight>
                <a:latin typeface="+mn-lt"/>
                <a:ea typeface="Aptos" panose="020B0004020202020204" pitchFamily="34" charset="0"/>
                <a:cs typeface="+mn-lt"/>
                <a:sym typeface="+mn-ea"/>
              </a:rPr>
              <a:t>- urostomas</a:t>
            </a:r>
            <a:r>
              <a:rPr lang="lv-LV" sz="1600" dirty="0">
                <a:solidFill>
                  <a:srgbClr val="000000"/>
                </a:solidFill>
                <a:effectLst/>
                <a:highlight>
                  <a:srgbClr val="FFFFFF"/>
                </a:highlight>
                <a:latin typeface="+mn-lt"/>
                <a:ea typeface="Aptos" panose="020B0004020202020204" pitchFamily="34" charset="0"/>
                <a:cs typeface="+mn-lt"/>
                <a:sym typeface="+mn-ea"/>
              </a:rPr>
              <a:t> maisiņi palielināti no 20 maisiņiem uz 30 maisiņiem mēnesī,</a:t>
            </a:r>
            <a:endParaRPr lang="lv-LV" sz="1600" dirty="0">
              <a:solidFill>
                <a:srgbClr val="000000"/>
              </a:solidFill>
              <a:effectLst/>
              <a:highlight>
                <a:srgbClr val="FFFFFF"/>
              </a:highlight>
              <a:latin typeface="+mn-lt"/>
              <a:ea typeface="Aptos" panose="020B0004020202020204" pitchFamily="34" charset="0"/>
              <a:cs typeface="+mn-lt"/>
            </a:endParaRPr>
          </a:p>
          <a:p>
            <a:pPr>
              <a:lnSpc>
                <a:spcPct val="107000"/>
              </a:lnSpc>
              <a:spcAft>
                <a:spcPts val="0"/>
              </a:spcAft>
            </a:pPr>
            <a:r>
              <a:rPr lang="lv-LV" sz="1600" dirty="0" err="1">
                <a:solidFill>
                  <a:srgbClr val="000000"/>
                </a:solidFill>
                <a:effectLst/>
                <a:highlight>
                  <a:srgbClr val="FFFFFF"/>
                </a:highlight>
                <a:latin typeface="+mn-lt"/>
                <a:ea typeface="Aptos" panose="020B0004020202020204" pitchFamily="34" charset="0"/>
                <a:cs typeface="+mn-lt"/>
                <a:sym typeface="+mn-ea"/>
              </a:rPr>
              <a:t>- ileostomas</a:t>
            </a:r>
            <a:r>
              <a:rPr lang="lv-LV" sz="1600" dirty="0">
                <a:solidFill>
                  <a:srgbClr val="000000"/>
                </a:solidFill>
                <a:effectLst/>
                <a:highlight>
                  <a:srgbClr val="FFFFFF"/>
                </a:highlight>
                <a:latin typeface="+mn-lt"/>
                <a:ea typeface="Aptos" panose="020B0004020202020204" pitchFamily="34" charset="0"/>
                <a:cs typeface="+mn-lt"/>
                <a:sym typeface="+mn-ea"/>
              </a:rPr>
              <a:t> maisiņi  palielināti no 15 maisiņiem uz 30 maisiņiem  mēnesī, </a:t>
            </a:r>
            <a:endParaRPr lang="lv-LV" sz="1600" dirty="0">
              <a:solidFill>
                <a:srgbClr val="000000"/>
              </a:solidFill>
              <a:effectLst/>
              <a:highlight>
                <a:srgbClr val="FFFFFF"/>
              </a:highlight>
              <a:latin typeface="+mn-lt"/>
              <a:ea typeface="Aptos" panose="020B0004020202020204" pitchFamily="34" charset="0"/>
              <a:cs typeface="+mn-lt"/>
            </a:endParaRPr>
          </a:p>
          <a:p>
            <a:pPr marL="285750" indent="-285750">
              <a:lnSpc>
                <a:spcPct val="107000"/>
              </a:lnSpc>
              <a:spcAft>
                <a:spcPts val="0"/>
              </a:spcAft>
              <a:buFontTx/>
              <a:buChar char="-"/>
            </a:pPr>
            <a:r>
              <a:rPr lang="lv-LV" sz="1600" dirty="0" err="1">
                <a:solidFill>
                  <a:srgbClr val="000000"/>
                </a:solidFill>
                <a:effectLst/>
                <a:highlight>
                  <a:srgbClr val="FFFFFF"/>
                </a:highlight>
                <a:latin typeface="+mn-lt"/>
                <a:ea typeface="Aptos" panose="020B0004020202020204" pitchFamily="34" charset="0"/>
                <a:cs typeface="+mn-lt"/>
                <a:sym typeface="+mn-ea"/>
              </a:rPr>
              <a:t>ileostomas</a:t>
            </a:r>
            <a:r>
              <a:rPr lang="lv-LV" sz="1600" dirty="0">
                <a:solidFill>
                  <a:srgbClr val="000000"/>
                </a:solidFill>
                <a:effectLst/>
                <a:highlight>
                  <a:srgbClr val="FFFFFF"/>
                </a:highlight>
                <a:latin typeface="+mn-lt"/>
                <a:ea typeface="Aptos" panose="020B0004020202020204" pitchFamily="34" charset="0"/>
                <a:cs typeface="+mn-lt"/>
                <a:sym typeface="+mn-ea"/>
              </a:rPr>
              <a:t>, </a:t>
            </a:r>
            <a:r>
              <a:rPr lang="lv-LV" sz="1600" dirty="0" err="1">
                <a:solidFill>
                  <a:srgbClr val="000000"/>
                </a:solidFill>
                <a:effectLst/>
                <a:highlight>
                  <a:srgbClr val="FFFFFF"/>
                </a:highlight>
                <a:latin typeface="+mn-lt"/>
                <a:ea typeface="Aptos" panose="020B0004020202020204" pitchFamily="34" charset="0"/>
                <a:cs typeface="+mn-lt"/>
                <a:sym typeface="+mn-ea"/>
              </a:rPr>
              <a:t>kolostomas</a:t>
            </a:r>
            <a:r>
              <a:rPr lang="lv-LV" sz="1600" dirty="0">
                <a:solidFill>
                  <a:srgbClr val="000000"/>
                </a:solidFill>
                <a:effectLst/>
                <a:highlight>
                  <a:srgbClr val="FFFFFF"/>
                </a:highlight>
                <a:latin typeface="+mn-lt"/>
                <a:ea typeface="Aptos" panose="020B0004020202020204" pitchFamily="34" charset="0"/>
                <a:cs typeface="+mn-lt"/>
                <a:sym typeface="+mn-ea"/>
              </a:rPr>
              <a:t>, </a:t>
            </a:r>
            <a:r>
              <a:rPr lang="lv-LV" sz="1600" dirty="0" err="1">
                <a:solidFill>
                  <a:srgbClr val="000000"/>
                </a:solidFill>
                <a:effectLst/>
                <a:highlight>
                  <a:srgbClr val="FFFFFF"/>
                </a:highlight>
                <a:latin typeface="+mn-lt"/>
                <a:ea typeface="Aptos" panose="020B0004020202020204" pitchFamily="34" charset="0"/>
                <a:cs typeface="+mn-lt"/>
                <a:sym typeface="+mn-ea"/>
              </a:rPr>
              <a:t>urostomas</a:t>
            </a:r>
            <a:r>
              <a:rPr lang="lv-LV" sz="1600" dirty="0">
                <a:solidFill>
                  <a:srgbClr val="000000"/>
                </a:solidFill>
                <a:effectLst/>
                <a:highlight>
                  <a:srgbClr val="FFFFFF"/>
                </a:highlight>
                <a:latin typeface="+mn-lt"/>
                <a:ea typeface="Aptos" panose="020B0004020202020204" pitchFamily="34" charset="0"/>
                <a:cs typeface="+mn-lt"/>
                <a:sym typeface="+mn-ea"/>
              </a:rPr>
              <a:t> pamatnes (bāzes plates) palielināts skaits no 100 pamatnēm gadā uz 120 pamatnēm gadā.</a:t>
            </a:r>
          </a:p>
          <a:p>
            <a:pPr marL="285750" indent="-285750">
              <a:lnSpc>
                <a:spcPct val="107000"/>
              </a:lnSpc>
              <a:spcAft>
                <a:spcPts val="0"/>
              </a:spcAft>
              <a:buFontTx/>
              <a:buChar char="-"/>
            </a:pPr>
            <a:endParaRPr lang="lv-LV" sz="1600" dirty="0">
              <a:solidFill>
                <a:srgbClr val="000000"/>
              </a:solidFill>
              <a:highlight>
                <a:srgbClr val="FFFFFF"/>
              </a:highlight>
              <a:latin typeface="+mn-lt"/>
              <a:ea typeface="Aptos" panose="020B0004020202020204" pitchFamily="34" charset="0"/>
              <a:cs typeface="+mn-lt"/>
              <a:sym typeface="+mn-ea"/>
            </a:endParaRPr>
          </a:p>
          <a:p>
            <a:pPr>
              <a:lnSpc>
                <a:spcPct val="107000"/>
              </a:lnSpc>
              <a:spcAft>
                <a:spcPts val="0"/>
              </a:spcAft>
            </a:pPr>
            <a:r>
              <a:rPr lang="lv-LV" sz="1600" b="1" kern="100" dirty="0">
                <a:effectLst/>
                <a:latin typeface="+mn-lt"/>
                <a:ea typeface="Calibri" panose="020F0502020204030204" pitchFamily="34" charset="0"/>
                <a:cs typeface="+mn-lt"/>
                <a:sym typeface="+mn-ea"/>
              </a:rPr>
              <a:t>Nervu sistēmas slimības</a:t>
            </a:r>
            <a:r>
              <a:rPr lang="lv-LV" sz="1600" kern="100" dirty="0">
                <a:effectLst/>
                <a:latin typeface="+mn-lt"/>
                <a:ea typeface="Calibri" panose="020F0502020204030204" pitchFamily="34" charset="0"/>
                <a:cs typeface="+mn-lt"/>
                <a:sym typeface="+mn-ea"/>
              </a:rPr>
              <a:t>- no 23.aprīļa iekļautas jaunas zāles (MAV) pacientiem ar hronisku migrēnu (G43.3)</a:t>
            </a:r>
          </a:p>
          <a:p>
            <a:pPr marL="285750" indent="-285750">
              <a:lnSpc>
                <a:spcPct val="107000"/>
              </a:lnSpc>
              <a:spcAft>
                <a:spcPts val="0"/>
              </a:spcAft>
              <a:buFontTx/>
              <a:buChar char="-"/>
            </a:pPr>
            <a:endParaRPr lang="lv-LV" sz="1600" dirty="0">
              <a:effectLst/>
              <a:latin typeface="+mn-lt"/>
              <a:ea typeface="Aptos" panose="020B0004020202020204" pitchFamily="34" charset="0"/>
              <a:cs typeface="+mn-lt"/>
            </a:endParaRPr>
          </a:p>
          <a:p>
            <a:pPr>
              <a:lnSpc>
                <a:spcPct val="107000"/>
              </a:lnSpc>
              <a:spcAft>
                <a:spcPts val="0"/>
              </a:spcAft>
            </a:pPr>
            <a:r>
              <a:rPr lang="lv-LV" sz="1600" b="1" i="1" kern="100" dirty="0" err="1">
                <a:effectLst/>
                <a:latin typeface="+mn-lt"/>
                <a:ea typeface="Calibri" panose="020F0502020204030204" pitchFamily="34" charset="0"/>
                <a:cs typeface="+mn-lt"/>
                <a:sym typeface="+mn-ea"/>
              </a:rPr>
              <a:t>Myasthenia</a:t>
            </a:r>
            <a:r>
              <a:rPr lang="lv-LV" sz="1600" b="1" i="1" kern="100" dirty="0">
                <a:effectLst/>
                <a:latin typeface="+mn-lt"/>
                <a:ea typeface="Calibri" panose="020F0502020204030204" pitchFamily="34" charset="0"/>
                <a:cs typeface="+mn-lt"/>
                <a:sym typeface="+mn-ea"/>
              </a:rPr>
              <a:t> </a:t>
            </a:r>
            <a:r>
              <a:rPr lang="lv-LV" sz="1600" b="1" i="1" kern="100" dirty="0" err="1">
                <a:effectLst/>
                <a:latin typeface="+mn-lt"/>
                <a:ea typeface="Calibri" panose="020F0502020204030204" pitchFamily="34" charset="0"/>
                <a:cs typeface="+mn-lt"/>
                <a:sym typeface="+mn-ea"/>
              </a:rPr>
              <a:t>gravis</a:t>
            </a:r>
            <a:r>
              <a:rPr lang="lv-LV" sz="1600" b="1" i="1" kern="100" dirty="0">
                <a:effectLst/>
                <a:latin typeface="+mn-lt"/>
                <a:ea typeface="Calibri" panose="020F0502020204030204" pitchFamily="34" charset="0"/>
                <a:cs typeface="+mn-lt"/>
                <a:sym typeface="+mn-ea"/>
              </a:rPr>
              <a:t> un citas </a:t>
            </a:r>
            <a:r>
              <a:rPr lang="lv-LV" sz="1600" b="1" i="1" kern="100" dirty="0" err="1">
                <a:effectLst/>
                <a:latin typeface="+mn-lt"/>
                <a:ea typeface="Calibri" panose="020F0502020204030204" pitchFamily="34" charset="0"/>
                <a:cs typeface="+mn-lt"/>
                <a:sym typeface="+mn-ea"/>
              </a:rPr>
              <a:t>mioneirālas</a:t>
            </a:r>
            <a:r>
              <a:rPr lang="lv-LV" sz="1600" b="1" i="1" kern="100" dirty="0">
                <a:effectLst/>
                <a:latin typeface="+mn-lt"/>
                <a:ea typeface="Calibri" panose="020F0502020204030204" pitchFamily="34" charset="0"/>
                <a:cs typeface="+mn-lt"/>
                <a:sym typeface="+mn-ea"/>
              </a:rPr>
              <a:t> patoloģijas</a:t>
            </a:r>
            <a:r>
              <a:rPr lang="lv-LV" sz="1600" kern="100" dirty="0">
                <a:effectLst/>
                <a:latin typeface="+mn-lt"/>
                <a:ea typeface="Calibri" panose="020F0502020204030204" pitchFamily="34" charset="0"/>
                <a:cs typeface="+mn-lt"/>
                <a:sym typeface="+mn-ea"/>
              </a:rPr>
              <a:t> (</a:t>
            </a:r>
            <a:r>
              <a:rPr lang="lv-LV" sz="1600" b="1" kern="100" dirty="0">
                <a:effectLst/>
                <a:latin typeface="+mn-lt"/>
                <a:ea typeface="Calibri" panose="020F0502020204030204" pitchFamily="34" charset="0"/>
                <a:cs typeface="+mn-lt"/>
                <a:sym typeface="+mn-ea"/>
              </a:rPr>
              <a:t>G70)</a:t>
            </a:r>
            <a:r>
              <a:rPr lang="lv-LV" sz="1600" kern="100" dirty="0">
                <a:effectLst/>
                <a:latin typeface="+mn-lt"/>
                <a:ea typeface="Calibri" panose="020F0502020204030204" pitchFamily="34" charset="0"/>
                <a:cs typeface="+mn-lt"/>
                <a:sym typeface="+mn-ea"/>
              </a:rPr>
              <a:t> kompensācijas apmēra palielināšana no 75% uz 100% no 1.aprīļa</a:t>
            </a:r>
            <a:endParaRPr lang="lv-LV" sz="1600" b="1" kern="100" dirty="0">
              <a:latin typeface="+mn-lt"/>
              <a:ea typeface="Calibri" panose="020F0502020204030204" pitchFamily="34" charset="0"/>
              <a:cs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2038985" y="304800"/>
            <a:ext cx="6483985" cy="737870"/>
          </a:xfrm>
        </p:spPr>
        <p:txBody>
          <a:bodyPr>
            <a:normAutofit fontScale="90000"/>
          </a:bodyPr>
          <a:lstStyle/>
          <a:p>
            <a:pPr algn="ctr"/>
            <a:r>
              <a:rPr lang="lv-LV" sz="3110" dirty="0">
                <a:latin typeface="Calibri" panose="020F0502020204030204" pitchFamily="34" charset="0"/>
                <a:cs typeface="Calibri" panose="020F0502020204030204" pitchFamily="34" charset="0"/>
              </a:rPr>
              <a:t>Iesniegtie priekšlikumi kompensācijas sistēmas uzlabošanai</a:t>
            </a:r>
          </a:p>
        </p:txBody>
      </p:sp>
      <p:sp>
        <p:nvSpPr>
          <p:cNvPr id="5" name="Slaida numura vietturis 4"/>
          <p:cNvSpPr>
            <a:spLocks noGrp="1"/>
          </p:cNvSpPr>
          <p:nvPr>
            <p:ph type="sldNum" sz="quarter" idx="13"/>
          </p:nvPr>
        </p:nvSpPr>
        <p:spPr/>
        <p:txBody>
          <a:bodyPr/>
          <a:lstStyle/>
          <a:p>
            <a:pPr>
              <a:defRPr/>
            </a:pPr>
            <a:fld id="{8292F63E-F9E1-4614-8B13-9E496D58EE45}" type="slidenum">
              <a:rPr lang="en-US" altLang="en-US" smtClean="0"/>
              <a:t>13</a:t>
            </a:fld>
            <a:endParaRPr lang="en-US" altLang="en-US"/>
          </a:p>
        </p:txBody>
      </p:sp>
      <p:graphicFrame>
        <p:nvGraphicFramePr>
          <p:cNvPr id="7" name="Tabula 6"/>
          <p:cNvGraphicFramePr>
            <a:graphicFrameLocks noGrp="1"/>
          </p:cNvGraphicFramePr>
          <p:nvPr/>
        </p:nvGraphicFramePr>
        <p:xfrm>
          <a:off x="1524000" y="3124200"/>
          <a:ext cx="6096000" cy="37084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370840">
                <a:tc>
                  <a:txBody>
                    <a:bodyPr/>
                    <a:lstStyle/>
                    <a:p>
                      <a:pPr algn="ctr"/>
                      <a:endParaRPr lang="lv-LV" dirty="0">
                        <a:solidFill>
                          <a:schemeClr val="tx1"/>
                        </a:solidFill>
                      </a:endParaRPr>
                    </a:p>
                  </a:txBody>
                  <a:tcPr>
                    <a:noFill/>
                  </a:tcPr>
                </a:tc>
                <a:extLst>
                  <a:ext uri="{0D108BD9-81ED-4DB2-BD59-A6C34878D82A}">
                    <a16:rowId xmlns:a16="http://schemas.microsoft.com/office/drawing/2014/main" val="10000"/>
                  </a:ext>
                </a:extLst>
              </a:tr>
            </a:tbl>
          </a:graphicData>
        </a:graphic>
      </p:graphicFrame>
      <p:sp>
        <p:nvSpPr>
          <p:cNvPr id="8" name="Oval 7"/>
          <p:cNvSpPr/>
          <p:nvPr/>
        </p:nvSpPr>
        <p:spPr>
          <a:xfrm>
            <a:off x="807085" y="1708150"/>
            <a:ext cx="3764915" cy="231394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lv-LV" sz="2000" dirty="0">
                <a:solidFill>
                  <a:schemeClr val="tx1"/>
                </a:solidFill>
                <a:latin typeface="Calibri" panose="020F0502020204030204" pitchFamily="34" charset="0"/>
                <a:cs typeface="Calibri" panose="020F0502020204030204" pitchFamily="34" charset="0"/>
              </a:rPr>
              <a:t>33 ārstu profesionālās asociācijas un pacientu biedrības iesniedza kopā 295  priekšlikumus:</a:t>
            </a:r>
          </a:p>
          <a:p>
            <a:pPr algn="ctr"/>
            <a:endParaRPr lang="lv-LV" sz="2000" dirty="0">
              <a:solidFill>
                <a:schemeClr val="tx1"/>
              </a:solidFill>
              <a:latin typeface="Calibri" panose="020F0502020204030204" pitchFamily="34" charset="0"/>
              <a:cs typeface="Calibri" panose="020F0502020204030204" pitchFamily="34" charset="0"/>
            </a:endParaRPr>
          </a:p>
        </p:txBody>
      </p:sp>
      <p:sp>
        <p:nvSpPr>
          <p:cNvPr id="9" name="Oval 8"/>
          <p:cNvSpPr/>
          <p:nvPr/>
        </p:nvSpPr>
        <p:spPr>
          <a:xfrm>
            <a:off x="5094605" y="1678305"/>
            <a:ext cx="3439795" cy="230060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lv-LV" sz="2000" dirty="0">
                <a:solidFill>
                  <a:schemeClr val="tx1"/>
                </a:solidFill>
                <a:latin typeface="Calibri" panose="020F0502020204030204" pitchFamily="34" charset="0"/>
                <a:cs typeface="Calibri" panose="020F0502020204030204" pitchFamily="34" charset="0"/>
              </a:rPr>
              <a:t>Paralēli izvērtēti 75 medikamenti iekļaušanai KZS vai kompensācijas nosacījumu maiņai</a:t>
            </a:r>
          </a:p>
          <a:p>
            <a:pPr algn="ctr"/>
            <a:endParaRPr lang="lv-LV" sz="2000" dirty="0">
              <a:solidFill>
                <a:schemeClr val="tx1"/>
              </a:solidFill>
              <a:latin typeface="Calibri" panose="020F0502020204030204" pitchFamily="34" charset="0"/>
              <a:cs typeface="Calibri" panose="020F0502020204030204" pitchFamily="34" charset="0"/>
            </a:endParaRPr>
          </a:p>
        </p:txBody>
      </p:sp>
      <p:sp>
        <p:nvSpPr>
          <p:cNvPr id="10" name="Oval 9"/>
          <p:cNvSpPr/>
          <p:nvPr/>
        </p:nvSpPr>
        <p:spPr>
          <a:xfrm>
            <a:off x="4824095" y="4305300"/>
            <a:ext cx="3980815" cy="23241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lv-LV" sz="2000" dirty="0">
                <a:solidFill>
                  <a:schemeClr val="tx1"/>
                </a:solidFill>
                <a:latin typeface="Calibri" panose="020F0502020204030204" pitchFamily="34" charset="0"/>
                <a:cs typeface="Calibri" panose="020F0502020204030204" pitchFamily="34" charset="0"/>
              </a:rPr>
              <a:t>Kopā priekšlikumu realizācijai nepieciešams ap 153.9 </a:t>
            </a:r>
            <a:r>
              <a:rPr lang="lv-LV" sz="2000" dirty="0" err="1">
                <a:solidFill>
                  <a:schemeClr val="tx1"/>
                </a:solidFill>
                <a:latin typeface="Calibri" panose="020F0502020204030204" pitchFamily="34" charset="0"/>
                <a:cs typeface="Calibri" panose="020F0502020204030204" pitchFamily="34" charset="0"/>
              </a:rPr>
              <a:t>mlj</a:t>
            </a:r>
            <a:r>
              <a:rPr lang="lv-LV" sz="2000" dirty="0">
                <a:solidFill>
                  <a:schemeClr val="tx1"/>
                </a:solidFill>
                <a:latin typeface="Calibri" panose="020F0502020204030204" pitchFamily="34" charset="0"/>
                <a:cs typeface="Calibri" panose="020F0502020204030204" pitchFamily="34" charset="0"/>
              </a:rPr>
              <a:t>/EUR, </a:t>
            </a:r>
          </a:p>
          <a:p>
            <a:pPr algn="ctr"/>
            <a:r>
              <a:rPr lang="lv-LV" sz="2000" dirty="0">
                <a:solidFill>
                  <a:schemeClr val="tx1"/>
                </a:solidFill>
                <a:latin typeface="Calibri" panose="020F0502020204030204" pitchFamily="34" charset="0"/>
                <a:cs typeface="Calibri" panose="020F0502020204030204" pitchFamily="34" charset="0"/>
              </a:rPr>
              <a:t>tai skaitā onkoloģijai ap 66.6mlj/EUR</a:t>
            </a:r>
          </a:p>
          <a:p>
            <a:pPr algn="ctr"/>
            <a:endParaRPr lang="lv-LV" sz="2000" dirty="0">
              <a:latin typeface="Calibri" panose="020F0502020204030204" pitchFamily="34" charset="0"/>
              <a:cs typeface="Calibri" panose="020F0502020204030204" pitchFamily="34" charset="0"/>
            </a:endParaRPr>
          </a:p>
        </p:txBody>
      </p:sp>
      <p:sp>
        <p:nvSpPr>
          <p:cNvPr id="11" name="Text Box 10"/>
          <p:cNvSpPr txBox="1"/>
          <p:nvPr/>
        </p:nvSpPr>
        <p:spPr>
          <a:xfrm>
            <a:off x="1350010" y="4050664"/>
            <a:ext cx="2678430" cy="1646047"/>
          </a:xfrm>
          <a:prstGeom prst="rect">
            <a:avLst/>
          </a:prstGeom>
          <a:noFill/>
          <a:ln w="28575" cmpd="sng">
            <a:solidFill>
              <a:schemeClr val="accent6"/>
            </a:solidFill>
            <a:prstDash val="solid"/>
          </a:ln>
        </p:spPr>
        <p:txBody>
          <a:bodyPr wrap="square" rtlCol="0">
            <a:noAutofit/>
          </a:bodyPr>
          <a:lstStyle/>
          <a:p>
            <a:r>
              <a:rPr lang="lv-LV" altLang="en-US" dirty="0"/>
              <a:t>- jaunu zāļu iekļaušana;</a:t>
            </a:r>
          </a:p>
          <a:p>
            <a:r>
              <a:rPr lang="lv-LV" altLang="en-US" dirty="0"/>
              <a:t>- kompensācijas nosacījumu     </a:t>
            </a:r>
          </a:p>
          <a:p>
            <a:r>
              <a:rPr lang="lv-LV" altLang="en-US" dirty="0"/>
              <a:t>  paplašināšana;</a:t>
            </a:r>
          </a:p>
          <a:p>
            <a:r>
              <a:rPr lang="lv-LV" altLang="en-US" dirty="0"/>
              <a:t>- jaunu diagnožu iekļaušana;</a:t>
            </a:r>
          </a:p>
          <a:p>
            <a:r>
              <a:rPr lang="lv-LV" altLang="en-US" dirty="0"/>
              <a:t>- izrakstīšanas atvieglošana;</a:t>
            </a:r>
          </a:p>
          <a:p>
            <a:r>
              <a:rPr lang="lv-LV" altLang="en-US" dirty="0"/>
              <a:t>- zāļu svītrošana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2800" dirty="0">
                <a:latin typeface="Calibri" panose="020F0502020204030204" pitchFamily="34" charset="0"/>
                <a:cs typeface="Calibri" panose="020F0502020204030204" pitchFamily="34" charset="0"/>
              </a:rPr>
              <a:t>Sniegtie priekšlikumi Kompensējamo zāļu saraksta pārskatīšanai</a:t>
            </a:r>
          </a:p>
        </p:txBody>
      </p:sp>
      <p:sp>
        <p:nvSpPr>
          <p:cNvPr id="3" name="Text Placeholder 2"/>
          <p:cNvSpPr>
            <a:spLocks noGrp="1"/>
          </p:cNvSpPr>
          <p:nvPr>
            <p:ph type="body" sz="quarter" idx="10"/>
          </p:nvPr>
        </p:nvSpPr>
        <p:spPr>
          <a:xfrm>
            <a:off x="2590800" y="6324600"/>
            <a:ext cx="70104" cy="85344"/>
          </a:xfrm>
        </p:spPr>
        <p:txBody>
          <a:bodyPr>
            <a:normAutofit fontScale="25000" lnSpcReduction="20000"/>
          </a:bodyPr>
          <a:lstStyle/>
          <a:p>
            <a:r>
              <a:rPr lang="lv-LV" dirty="0"/>
              <a:t>.</a:t>
            </a:r>
          </a:p>
        </p:txBody>
      </p:sp>
      <p:sp>
        <p:nvSpPr>
          <p:cNvPr id="4" name="Text Placeholder 3"/>
          <p:cNvSpPr>
            <a:spLocks noGrp="1"/>
          </p:cNvSpPr>
          <p:nvPr>
            <p:ph type="body" sz="quarter" idx="12"/>
          </p:nvPr>
        </p:nvSpPr>
        <p:spPr>
          <a:xfrm>
            <a:off x="8464296" y="6324600"/>
            <a:ext cx="70104" cy="123157"/>
          </a:xfrm>
        </p:spPr>
        <p:txBody>
          <a:bodyPr>
            <a:normAutofit fontScale="25000" lnSpcReduction="20000"/>
          </a:bodyPr>
          <a:lstStyle/>
          <a:p>
            <a:r>
              <a:rPr lang="lv-LV" dirty="0"/>
              <a:t>.</a:t>
            </a:r>
          </a:p>
        </p:txBody>
      </p:sp>
      <p:sp>
        <p:nvSpPr>
          <p:cNvPr id="5" name="Slide Number Placeholder 4"/>
          <p:cNvSpPr>
            <a:spLocks noGrp="1"/>
          </p:cNvSpPr>
          <p:nvPr>
            <p:ph type="sldNum" sz="quarter" idx="13"/>
          </p:nvPr>
        </p:nvSpPr>
        <p:spPr/>
        <p:txBody>
          <a:bodyPr/>
          <a:lstStyle/>
          <a:p>
            <a:pPr>
              <a:defRPr/>
            </a:pPr>
            <a:fld id="{8292F63E-F9E1-4614-8B13-9E496D58EE45}" type="slidenum">
              <a:rPr lang="en-US" altLang="en-US" smtClean="0"/>
              <a:t>14</a:t>
            </a:fld>
            <a:endParaRPr lang="en-US" altLang="en-US"/>
          </a:p>
        </p:txBody>
      </p:sp>
      <p:sp>
        <p:nvSpPr>
          <p:cNvPr id="7" name="TextBox 6"/>
          <p:cNvSpPr txBox="1"/>
          <p:nvPr/>
        </p:nvSpPr>
        <p:spPr>
          <a:xfrm>
            <a:off x="877824" y="1681866"/>
            <a:ext cx="7388352" cy="3184590"/>
          </a:xfrm>
          <a:prstGeom prst="rect">
            <a:avLst/>
          </a:prstGeom>
          <a:noFill/>
        </p:spPr>
        <p:txBody>
          <a:bodyPr wrap="square">
            <a:spAutoFit/>
          </a:bodyPr>
          <a:lstStyle/>
          <a:p>
            <a:pPr marL="285750" indent="-285750">
              <a:lnSpc>
                <a:spcPct val="150000"/>
              </a:lnSpc>
              <a:buFont typeface="Arial" panose="020B0604020202020204" pitchFamily="34" charset="0"/>
              <a:buChar char="•"/>
            </a:pPr>
            <a:r>
              <a:rPr lang="lv-LV" dirty="0"/>
              <a:t>Ir saņemti 29 priekšlikumi no 5 ārstu asociācijām par medikamentu vai diagnožu svītrošanu no KZS;</a:t>
            </a:r>
          </a:p>
          <a:p>
            <a:pPr marL="285750" indent="-285750">
              <a:lnSpc>
                <a:spcPct val="150000"/>
              </a:lnSpc>
              <a:buFont typeface="Arial" panose="020B0604020202020204" pitchFamily="34" charset="0"/>
              <a:buChar char="•"/>
            </a:pPr>
            <a:r>
              <a:rPr lang="lv-LV" dirty="0"/>
              <a:t>4 gadījumos priekšlikumi par svītrošanu tika atsaukti;</a:t>
            </a:r>
          </a:p>
          <a:p>
            <a:pPr marL="285750" indent="-285750">
              <a:lnSpc>
                <a:spcPct val="150000"/>
              </a:lnSpc>
              <a:buFont typeface="Arial" panose="020B0604020202020204" pitchFamily="34" charset="0"/>
              <a:buChar char="•"/>
            </a:pPr>
            <a:r>
              <a:rPr lang="lv-LV" dirty="0"/>
              <a:t>5 gadījumos priekšlikums ir mainīt diagnozi (saglabājot iekļautos medikamentus);</a:t>
            </a:r>
          </a:p>
          <a:p>
            <a:pPr marL="285750" indent="-285750">
              <a:lnSpc>
                <a:spcPct val="150000"/>
              </a:lnSpc>
              <a:buFont typeface="Arial" panose="020B0604020202020204" pitchFamily="34" charset="0"/>
              <a:buChar char="•"/>
            </a:pPr>
            <a:r>
              <a:rPr lang="lv-LV" dirty="0"/>
              <a:t>14 gadījumos nav iesniegti priekšlikumi, kas tiks vai varētu tikt lietots svītroto medikamentu  vietā; </a:t>
            </a:r>
          </a:p>
          <a:p>
            <a:pPr marL="285750" indent="-285750">
              <a:lnSpc>
                <a:spcPct val="150000"/>
              </a:lnSpc>
              <a:buFont typeface="Arial" panose="020B0604020202020204" pitchFamily="34" charset="0"/>
              <a:buChar char="•"/>
            </a:pPr>
            <a:r>
              <a:rPr lang="lv-LV" dirty="0"/>
              <a:t>2 gadījumos svītrošanas rezultātā pie diagnozes nepaliks neviens medikaments.</a:t>
            </a:r>
          </a:p>
        </p:txBody>
      </p:sp>
      <p:sp>
        <p:nvSpPr>
          <p:cNvPr id="9" name="TextBox 8"/>
          <p:cNvSpPr txBox="1"/>
          <p:nvPr/>
        </p:nvSpPr>
        <p:spPr>
          <a:xfrm>
            <a:off x="1959864" y="5124720"/>
            <a:ext cx="7388352" cy="830099"/>
          </a:xfrm>
          <a:prstGeom prst="rect">
            <a:avLst/>
          </a:prstGeom>
          <a:noFill/>
        </p:spPr>
        <p:txBody>
          <a:bodyPr wrap="square">
            <a:spAutoFit/>
          </a:bodyPr>
          <a:lstStyle/>
          <a:p>
            <a:pPr>
              <a:lnSpc>
                <a:spcPct val="150000"/>
              </a:lnSpc>
            </a:pPr>
            <a:r>
              <a:rPr lang="lv-LV" dirty="0"/>
              <a:t>Priekšlikumos minētie medikamenti tiek lietoti EUR 249 990 apjomā.</a:t>
            </a:r>
          </a:p>
          <a:p>
            <a:pPr>
              <a:lnSpc>
                <a:spcPct val="150000"/>
              </a:lnSpc>
            </a:pPr>
            <a:r>
              <a:rPr lang="lv-LV" dirty="0"/>
              <a:t>Alternatīvas terapiju iekļaušanai papildus nepieciešams vismaz EUR 915 700. </a:t>
            </a:r>
          </a:p>
        </p:txBody>
      </p:sp>
      <p:cxnSp>
        <p:nvCxnSpPr>
          <p:cNvPr id="11" name="Straight Connector 10"/>
          <p:cNvCxnSpPr/>
          <p:nvPr/>
        </p:nvCxnSpPr>
        <p:spPr>
          <a:xfrm flipH="1">
            <a:off x="556260" y="4711067"/>
            <a:ext cx="7943088" cy="702181"/>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sz="2800">
                <a:latin typeface="Calibri" panose="020F0502020204030204" pitchFamily="34" charset="0"/>
                <a:ea typeface="Yu Gothic UI Semibold" panose="020B0700000000000000" charset="-128"/>
                <a:cs typeface="Calibri" panose="020F0502020204030204" pitchFamily="34" charset="0"/>
              </a:rPr>
              <a:t>PALDIES PAR UZMANĪBU!</a:t>
            </a:r>
          </a:p>
        </p:txBody>
      </p:sp>
      <p:sp>
        <p:nvSpPr>
          <p:cNvPr id="3" name="Text Placeholder 2"/>
          <p:cNvSpPr>
            <a:spLocks noGrp="1"/>
          </p:cNvSpPr>
          <p:nvPr>
            <p:ph type="body" sz="quarter" idx="10"/>
          </p:nvPr>
        </p:nvSpPr>
        <p:spPr>
          <a:xfrm flipH="1">
            <a:off x="8458199" y="4724400"/>
            <a:ext cx="45719" cy="67056"/>
          </a:xfrm>
        </p:spPr>
        <p:txBody>
          <a:bodyPr>
            <a:normAutofit fontScale="25000" lnSpcReduction="20000"/>
          </a:bodyPr>
          <a:lstStyle/>
          <a:p>
            <a:r>
              <a:rPr lang="lv-LV" dirty="0"/>
              <a:t>.</a:t>
            </a:r>
            <a:endParaRPr lang="en-US" dirty="0"/>
          </a:p>
        </p:txBody>
      </p:sp>
      <p:sp>
        <p:nvSpPr>
          <p:cNvPr id="4" name="Text Placeholder 3"/>
          <p:cNvSpPr>
            <a:spLocks noGrp="1"/>
          </p:cNvSpPr>
          <p:nvPr>
            <p:ph type="body" sz="quarter" idx="11"/>
          </p:nvPr>
        </p:nvSpPr>
        <p:spPr>
          <a:xfrm flipH="1">
            <a:off x="8458199" y="5761038"/>
            <a:ext cx="45719" cy="67056"/>
          </a:xfrm>
        </p:spPr>
        <p:txBody>
          <a:bodyPr>
            <a:normAutofit fontScale="25000" lnSpcReduction="20000"/>
          </a:bodyPr>
          <a:lstStyle/>
          <a:p>
            <a:r>
              <a:rPr lang="lv-LV" dirty="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lv-LV" dirty="0"/>
              <a:t>Aplūkojamie jautājumi</a:t>
            </a:r>
          </a:p>
        </p:txBody>
      </p:sp>
      <p:sp>
        <p:nvSpPr>
          <p:cNvPr id="3" name="Content Placeholder 2"/>
          <p:cNvSpPr>
            <a:spLocks noGrp="1"/>
          </p:cNvSpPr>
          <p:nvPr>
            <p:ph idx="1"/>
          </p:nvPr>
        </p:nvSpPr>
        <p:spPr>
          <a:xfrm>
            <a:off x="859536" y="1752600"/>
            <a:ext cx="7827264" cy="4373573"/>
          </a:xfrm>
        </p:spPr>
        <p:txBody>
          <a:bodyPr>
            <a:normAutofit/>
          </a:bodyPr>
          <a:lstStyle/>
          <a:p>
            <a:pPr marL="457200" indent="-457200">
              <a:buAutoNum type="arabicPeriod"/>
            </a:pPr>
            <a:r>
              <a:rPr lang="lv-LV" sz="1800" dirty="0">
                <a:latin typeface="+mn-lt"/>
              </a:rPr>
              <a:t>Izmaiņas zāļu un medicīnisko ierīču kompensācijas kārtībā (grozījumi MK noteikumos Nr.899).</a:t>
            </a:r>
          </a:p>
          <a:p>
            <a:endParaRPr lang="lv-LV" sz="1800" dirty="0">
              <a:latin typeface="+mn-lt"/>
            </a:endParaRPr>
          </a:p>
          <a:p>
            <a:r>
              <a:rPr lang="lv-LV" sz="1800" dirty="0">
                <a:latin typeface="+mn-lt"/>
              </a:rPr>
              <a:t>2.  Kompensējamo zāļu saraksta aktualitātes</a:t>
            </a:r>
          </a:p>
          <a:p>
            <a:r>
              <a:rPr lang="lv-LV" sz="1800" dirty="0">
                <a:latin typeface="+mn-lt"/>
              </a:rPr>
              <a:t>   - </a:t>
            </a:r>
            <a:r>
              <a:rPr lang="lv-LV" altLang="en-US" sz="1800" dirty="0">
                <a:latin typeface="+mn-lt"/>
                <a:cs typeface="Calibri" panose="020F0502020204030204" pitchFamily="34" charset="0"/>
              </a:rPr>
              <a:t>veiktie </a:t>
            </a:r>
            <a:r>
              <a:rPr lang="en-US" sz="1800" dirty="0" err="1">
                <a:latin typeface="+mn-lt"/>
                <a:cs typeface="Calibri" panose="020F0502020204030204" pitchFamily="34" charset="0"/>
              </a:rPr>
              <a:t>uzlabojumi</a:t>
            </a:r>
            <a:r>
              <a:rPr lang="lv-LV" sz="1800" dirty="0">
                <a:latin typeface="+mn-lt"/>
                <a:cs typeface="Calibri" panose="020F0502020204030204" pitchFamily="34" charset="0"/>
              </a:rPr>
              <a:t> KZS;</a:t>
            </a:r>
            <a:endParaRPr lang="lv-LV" sz="1800" dirty="0">
              <a:latin typeface="+mn-lt"/>
            </a:endParaRPr>
          </a:p>
          <a:p>
            <a:r>
              <a:rPr lang="lv-LV" altLang="en-US" sz="1800" dirty="0">
                <a:latin typeface="+mn-lt"/>
                <a:cs typeface="Calibri" panose="020F0502020204030204" pitchFamily="34" charset="0"/>
              </a:rPr>
              <a:t>     -  KZS</a:t>
            </a:r>
            <a:r>
              <a:rPr lang="en-US" sz="1800" dirty="0">
                <a:latin typeface="+mn-lt"/>
                <a:cs typeface="Calibri" panose="020F0502020204030204" pitchFamily="34" charset="0"/>
              </a:rPr>
              <a:t> </a:t>
            </a:r>
            <a:r>
              <a:rPr lang="en-US" sz="1800" dirty="0" err="1">
                <a:latin typeface="+mn-lt"/>
                <a:cs typeface="Calibri" panose="020F0502020204030204" pitchFamily="34" charset="0"/>
              </a:rPr>
              <a:t>pārskatīšanas</a:t>
            </a:r>
            <a:r>
              <a:rPr lang="en-US" sz="1800" dirty="0">
                <a:latin typeface="+mn-lt"/>
                <a:cs typeface="Calibri" panose="020F0502020204030204" pitchFamily="34" charset="0"/>
              </a:rPr>
              <a:t> </a:t>
            </a:r>
            <a:r>
              <a:rPr lang="en-US" sz="1800" dirty="0" err="1">
                <a:latin typeface="+mn-lt"/>
                <a:cs typeface="Calibri" panose="020F0502020204030204" pitchFamily="34" charset="0"/>
              </a:rPr>
              <a:t>norise</a:t>
            </a:r>
            <a:r>
              <a:rPr lang="lv-LV" altLang="en-US" sz="1800" dirty="0" err="1">
                <a:latin typeface="+mn-lt"/>
                <a:cs typeface="Calibri" panose="020F0502020204030204" pitchFamily="34" charset="0"/>
              </a:rPr>
              <a:t>.</a:t>
            </a: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AAAC3E18-E869-4090-BA42-E51EF0565BF1}" type="slidenum">
              <a:rPr lang="en-US" altLang="en-US" smtClean="0"/>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endParaRPr lang="en-US"/>
          </a:p>
        </p:txBody>
      </p:sp>
      <p:sp>
        <p:nvSpPr>
          <p:cNvPr id="6" name="Text Placeholder 5"/>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3</a:t>
            </a:fld>
            <a:endParaRPr lang="en-US" altLang="en-US"/>
          </a:p>
        </p:txBody>
      </p:sp>
      <p:sp>
        <p:nvSpPr>
          <p:cNvPr id="7" name="Text Box 6"/>
          <p:cNvSpPr txBox="1"/>
          <p:nvPr/>
        </p:nvSpPr>
        <p:spPr>
          <a:xfrm>
            <a:off x="440690" y="2375535"/>
            <a:ext cx="8398510" cy="1199769"/>
          </a:xfrm>
          <a:prstGeom prst="rect">
            <a:avLst/>
          </a:prstGeom>
          <a:noFill/>
        </p:spPr>
        <p:txBody>
          <a:bodyPr wrap="square" rtlCol="0" anchor="t">
            <a:noAutofit/>
          </a:bodyPr>
          <a:lstStyle/>
          <a:p>
            <a:r>
              <a:rPr lang="lv-LV" sz="2800" b="1" dirty="0">
                <a:sym typeface="+mn-ea"/>
              </a:rPr>
              <a:t>1</a:t>
            </a:r>
            <a:r>
              <a:rPr lang="lv-LV" sz="2400" b="1" dirty="0">
                <a:cs typeface="Times New Roman" panose="02020603050405020304" pitchFamily="18" charset="0"/>
                <a:sym typeface="+mn-ea"/>
              </a:rPr>
              <a:t>. Izmaiņas zāļu un medicīnisko ierīču kompensācijas kārtībā (grozījumi MK noteikumos Nr.899 </a:t>
            </a:r>
            <a:r>
              <a:rPr lang="lv-LV" sz="2400" b="1" i="1" dirty="0">
                <a:effectLst/>
                <a:latin typeface="Times New Roman" panose="02020603050405020304" pitchFamily="18" charset="0"/>
                <a:ea typeface="Calibri" panose="020F0502020204030204" pitchFamily="34" charset="0"/>
              </a:rPr>
              <a:t>“Ambulatorajai ārstēšanai paredzēto zāļu un medicīnisko ierīču iegādes izdevumu kompensācijas kārtība“ </a:t>
            </a:r>
            <a:r>
              <a:rPr lang="lv-LV" sz="2400" b="1" dirty="0">
                <a:cs typeface="Times New Roman" panose="02020603050405020304" pitchFamily="18" charset="0"/>
                <a:sym typeface="+mn-ea"/>
              </a:rPr>
              <a:t>)</a:t>
            </a:r>
          </a:p>
          <a:p>
            <a:endParaRPr lang="lv-LV" sz="2400" b="1" dirty="0">
              <a:cs typeface="Times New Roman" panose="02020603050405020304" pitchFamily="18" charset="0"/>
              <a:sym typeface="+mn-ea"/>
            </a:endParaRPr>
          </a:p>
          <a:p>
            <a:pPr algn="ctr"/>
            <a:r>
              <a:rPr lang="lv-LV" sz="2400" b="1" dirty="0">
                <a:cs typeface="Times New Roman" panose="02020603050405020304" pitchFamily="18" charset="0"/>
                <a:sym typeface="+mn-ea"/>
              </a:rPr>
              <a:t>Grozījumi spēkā no 2024.gada 1.aprīļa </a:t>
            </a:r>
            <a:r>
              <a:rPr lang="lv-LV" sz="2400" dirty="0">
                <a:cs typeface="Times New Roman" panose="02020603050405020304" pitchFamily="18" charset="0"/>
                <a:sym typeface="+mn-ea"/>
              </a:rPr>
              <a:t>(ar 2 izņēmumiem)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91690" y="381000"/>
            <a:ext cx="6595110" cy="604520"/>
          </a:xfrm>
        </p:spPr>
        <p:txBody>
          <a:bodyPr/>
          <a:lstStyle/>
          <a:p>
            <a:pPr algn="r"/>
            <a:r>
              <a:rPr lang="lv-LV" dirty="0">
                <a:sym typeface="+mn-ea"/>
              </a:rPr>
              <a:t>Grozījumu mērķis</a:t>
            </a:r>
            <a:endParaRPr lang="en-US" dirty="0"/>
          </a:p>
        </p:txBody>
      </p:sp>
      <p:sp>
        <p:nvSpPr>
          <p:cNvPr id="6" name="Content Placeholder 5"/>
          <p:cNvSpPr>
            <a:spLocks noGrp="1"/>
          </p:cNvSpPr>
          <p:nvPr>
            <p:ph idx="1"/>
          </p:nvPr>
        </p:nvSpPr>
        <p:spPr>
          <a:xfrm>
            <a:off x="706120" y="1502410"/>
            <a:ext cx="7980680" cy="4624070"/>
          </a:xfrm>
        </p:spPr>
        <p:txBody>
          <a:bodyPr>
            <a:normAutofit/>
          </a:bodyPr>
          <a:lstStyle/>
          <a:p>
            <a:pPr marL="0" indent="0" algn="just">
              <a:buNone/>
            </a:pPr>
            <a:endParaRPr lang="lv-LV" dirty="0">
              <a:sym typeface="+mn-ea"/>
            </a:endParaRPr>
          </a:p>
          <a:p>
            <a:pPr marL="0" indent="0" algn="just">
              <a:buNone/>
            </a:pPr>
            <a:r>
              <a:rPr lang="lv-LV" sz="1800" dirty="0">
                <a:latin typeface="Times New Roman" panose="02020603050405020304" pitchFamily="18" charset="0"/>
                <a:cs typeface="Times New Roman" panose="02020603050405020304" pitchFamily="18" charset="0"/>
                <a:sym typeface="+mn-ea"/>
              </a:rPr>
              <a:t>- uzlabot zāļu pieejamību, atvieglojot patentbrīvo un biosimilāro zāļu iekļaušanu Kompensējamo zāļu sarakstā (KZS), kā arī sekmējot elastīgāku zāļu iekļaušanu KZS pēc NVD iniciatīvas;</a:t>
            </a:r>
          </a:p>
          <a:p>
            <a:pPr marL="0" indent="0" algn="just">
              <a:buNone/>
            </a:pPr>
            <a:endParaRPr lang="lv-LV" sz="1800" dirty="0">
              <a:latin typeface="Times New Roman" panose="02020603050405020304" pitchFamily="18" charset="0"/>
              <a:cs typeface="Times New Roman" panose="02020603050405020304" pitchFamily="18" charset="0"/>
              <a:sym typeface="+mn-ea"/>
            </a:endParaRPr>
          </a:p>
          <a:p>
            <a:pPr marL="0" indent="0" algn="just">
              <a:buNone/>
            </a:pPr>
            <a:r>
              <a:rPr lang="lv-LV" sz="1800" dirty="0">
                <a:latin typeface="Times New Roman" panose="02020603050405020304" pitchFamily="18" charset="0"/>
                <a:cs typeface="Times New Roman" panose="02020603050405020304" pitchFamily="18" charset="0"/>
                <a:sym typeface="+mn-ea"/>
              </a:rPr>
              <a:t>- sekmēt elastīgāku pieeju kompensējamo zāļu izsniegšanai aptiekā;</a:t>
            </a:r>
          </a:p>
          <a:p>
            <a:pPr marL="0" indent="0" algn="just">
              <a:buNone/>
            </a:pPr>
            <a:endParaRPr lang="lv-LV" sz="1800" dirty="0">
              <a:latin typeface="Times New Roman" panose="02020603050405020304" pitchFamily="18" charset="0"/>
              <a:cs typeface="Times New Roman" panose="02020603050405020304" pitchFamily="18" charset="0"/>
            </a:endParaRPr>
          </a:p>
          <a:p>
            <a:pPr marL="0" indent="0" algn="just">
              <a:buNone/>
            </a:pPr>
            <a:r>
              <a:rPr lang="lv-LV" sz="1800" dirty="0">
                <a:latin typeface="Times New Roman" panose="02020603050405020304" pitchFamily="18" charset="0"/>
                <a:cs typeface="Times New Roman" panose="02020603050405020304" pitchFamily="18" charset="0"/>
                <a:sym typeface="+mn-ea"/>
              </a:rPr>
              <a:t>- veicināt kompensējamo zāļu cenu samazināšanu un palielināt lētāko (references) zāļu izvēles iespējas pacientiem;</a:t>
            </a:r>
          </a:p>
          <a:p>
            <a:pPr marL="0" indent="0" algn="just">
              <a:buNone/>
            </a:pPr>
            <a:endParaRPr lang="lv-LV" sz="1800" dirty="0">
              <a:latin typeface="Times New Roman" panose="02020603050405020304" pitchFamily="18" charset="0"/>
              <a:cs typeface="Times New Roman" panose="02020603050405020304" pitchFamily="18" charset="0"/>
            </a:endParaRPr>
          </a:p>
          <a:p>
            <a:pPr marL="0" indent="0" algn="just">
              <a:buNone/>
            </a:pPr>
            <a:r>
              <a:rPr lang="lv-LV" sz="1800" dirty="0">
                <a:latin typeface="Times New Roman" panose="02020603050405020304" pitchFamily="18" charset="0"/>
                <a:cs typeface="Times New Roman" panose="02020603050405020304" pitchFamily="18" charset="0"/>
                <a:sym typeface="+mn-ea"/>
              </a:rPr>
              <a:t>- paplašināt iespējas pacientiem saņemt zāles individuālās kompensācijas ietvarā;</a:t>
            </a:r>
          </a:p>
          <a:p>
            <a:pPr marL="0" indent="0" algn="just">
              <a:buNone/>
            </a:pPr>
            <a:endParaRPr lang="lv-LV" sz="1800" dirty="0">
              <a:latin typeface="Times New Roman" panose="02020603050405020304" pitchFamily="18" charset="0"/>
              <a:cs typeface="Times New Roman" panose="02020603050405020304" pitchFamily="18" charset="0"/>
            </a:endParaRPr>
          </a:p>
          <a:p>
            <a:pPr marL="0" indent="0" algn="just">
              <a:buNone/>
            </a:pPr>
            <a:r>
              <a:rPr lang="lv-LV" sz="1800" dirty="0">
                <a:latin typeface="Times New Roman" panose="02020603050405020304" pitchFamily="18" charset="0"/>
                <a:cs typeface="Times New Roman" panose="02020603050405020304" pitchFamily="18" charset="0"/>
                <a:sym typeface="+mn-ea"/>
              </a:rPr>
              <a:t>- atvieglot pacientiem kompensējamo zāļu sarakstā iekļauto   parenterāli ievadāmo zāļu saņemšanu dienas stacionārā.</a:t>
            </a:r>
            <a:endParaRPr lang="lv-LV" sz="1800" dirty="0">
              <a:latin typeface="Times New Roman" panose="02020603050405020304" pitchFamily="18" charset="0"/>
              <a:cs typeface="Times New Roman" panose="02020603050405020304" pitchFamily="18" charset="0"/>
            </a:endParaRPr>
          </a:p>
          <a:p>
            <a:pPr marL="0" indent="0" algn="just">
              <a:buNone/>
            </a:pPr>
            <a:endParaRPr lang="lv-LV" dirty="0"/>
          </a:p>
          <a:p>
            <a:endParaRPr lang="en-US" dirty="0"/>
          </a:p>
        </p:txBody>
      </p:sp>
      <p:sp>
        <p:nvSpPr>
          <p:cNvPr id="7" name="Text Placeholder 6"/>
          <p:cNvSpPr>
            <a:spLocks noGrp="1"/>
          </p:cNvSpPr>
          <p:nvPr>
            <p:ph type="body" sz="quarter" idx="10"/>
          </p:nvPr>
        </p:nvSpPr>
        <p:spPr/>
        <p:txBody>
          <a:bodyPr/>
          <a:lstStyle/>
          <a:p>
            <a:endParaRPr lang="en-US"/>
          </a:p>
        </p:txBody>
      </p:sp>
      <p:sp>
        <p:nvSpPr>
          <p:cNvPr id="8" name="Text Placeholder 7"/>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4375" y="381000"/>
            <a:ext cx="6702425" cy="1036955"/>
          </a:xfrm>
        </p:spPr>
        <p:txBody>
          <a:bodyPr>
            <a:normAutofit/>
          </a:bodyPr>
          <a:lstStyle/>
          <a:p>
            <a:r>
              <a:rPr lang="lv-LV" dirty="0">
                <a:sym typeface="+mn-ea"/>
              </a:rPr>
              <a:t>Pasākumi atvieglotai ģenērisko un biosimilāro zāļu iekļaušanai KZS</a:t>
            </a:r>
            <a:endParaRPr lang="en-US" dirty="0"/>
          </a:p>
        </p:txBody>
      </p:sp>
      <p:sp>
        <p:nvSpPr>
          <p:cNvPr id="6" name="Content Placeholder 5"/>
          <p:cNvSpPr>
            <a:spLocks noGrp="1"/>
          </p:cNvSpPr>
          <p:nvPr>
            <p:ph idx="1"/>
          </p:nvPr>
        </p:nvSpPr>
        <p:spPr>
          <a:xfrm>
            <a:off x="899160" y="1783080"/>
            <a:ext cx="7787640" cy="4343400"/>
          </a:xfrm>
        </p:spPr>
        <p:txBody>
          <a:bodyPr>
            <a:normAutofit/>
          </a:bodyPr>
          <a:lstStyle/>
          <a:p>
            <a:pPr marL="0" indent="0">
              <a:buNone/>
            </a:pPr>
            <a:r>
              <a:rPr lang="lv-LV" sz="1800" dirty="0">
                <a:effectLst/>
                <a:latin typeface="Times New Roman" panose="02020603050405020304" pitchFamily="18" charset="0"/>
                <a:cs typeface="Times New Roman" panose="02020603050405020304" pitchFamily="18" charset="0"/>
              </a:rPr>
              <a:t>Atrunāti </a:t>
            </a:r>
            <a:r>
              <a:rPr lang="lv-LV" altLang="en-US" sz="1800" dirty="0">
                <a:latin typeface="Times New Roman" panose="02020603050405020304" pitchFamily="18" charset="0"/>
                <a:cs typeface="Times New Roman" panose="02020603050405020304" pitchFamily="18" charset="0"/>
              </a:rPr>
              <a:t>gadījumi, kad </a:t>
            </a:r>
            <a:r>
              <a:rPr lang="lv-LV" sz="1800" b="1" dirty="0">
                <a:latin typeface="Times New Roman" panose="02020603050405020304" pitchFamily="18" charset="0"/>
                <a:cs typeface="Times New Roman" panose="02020603050405020304" pitchFamily="18" charset="0"/>
                <a:sym typeface="+mn-ea"/>
              </a:rPr>
              <a:t>ZVA atzinums zāļu iekļaušanai KZS nav nepieciešams:</a:t>
            </a:r>
          </a:p>
          <a:p>
            <a:pPr marL="0" indent="0">
              <a:buNone/>
            </a:pPr>
            <a:endParaRPr lang="lv-LV" sz="1800" b="1" dirty="0">
              <a:latin typeface="Times New Roman" panose="02020603050405020304" pitchFamily="18" charset="0"/>
              <a:cs typeface="Times New Roman" panose="02020603050405020304" pitchFamily="18" charset="0"/>
            </a:endParaRPr>
          </a:p>
          <a:p>
            <a:pPr marL="0" indent="0">
              <a:buNone/>
            </a:pPr>
            <a:r>
              <a:rPr lang="lv-LV" sz="1800" dirty="0">
                <a:latin typeface="Times New Roman" panose="02020603050405020304" pitchFamily="18" charset="0"/>
                <a:cs typeface="Times New Roman" panose="02020603050405020304" pitchFamily="18" charset="0"/>
                <a:sym typeface="+mn-ea"/>
              </a:rPr>
              <a:t>- </a:t>
            </a:r>
            <a:r>
              <a:rPr lang="lv-LV" sz="1800" dirty="0">
                <a:effectLst/>
                <a:latin typeface="Times New Roman" panose="02020603050405020304" pitchFamily="18" charset="0"/>
                <a:cs typeface="Times New Roman" panose="02020603050405020304" pitchFamily="18" charset="0"/>
                <a:sym typeface="+mn-ea"/>
              </a:rPr>
              <a:t>ja zāļu vispārīgo nosaukumu kombinācijas sastāvā esošie atsevišķie zāļu vispārīgie nosaukumi ir iekļauti kompensējamo zāļu sarakstā un plānots iekļaut pie tām pašām diagnozēm un tām pašām pacientu grupām, kur jau iekļauti atsevišķi lietojamie zāļu vispārīgie nosaukumi;</a:t>
            </a:r>
            <a:endParaRPr lang="lv-LV" sz="1800" dirty="0">
              <a:effectLst/>
              <a:latin typeface="Times New Roman" panose="02020603050405020304" pitchFamily="18" charset="0"/>
              <a:cs typeface="Times New Roman" panose="02020603050405020304" pitchFamily="18" charset="0"/>
            </a:endParaRPr>
          </a:p>
          <a:p>
            <a:pPr marL="0" indent="0">
              <a:buNone/>
            </a:pPr>
            <a:r>
              <a:rPr lang="lv-LV" sz="1800" dirty="0">
                <a:latin typeface="Times New Roman" panose="02020603050405020304" pitchFamily="18" charset="0"/>
                <a:cs typeface="Times New Roman" panose="02020603050405020304" pitchFamily="18" charset="0"/>
                <a:sym typeface="+mn-ea"/>
              </a:rPr>
              <a:t>- </a:t>
            </a:r>
            <a:r>
              <a:rPr lang="lv-LV" sz="1800" dirty="0">
                <a:effectLst/>
                <a:latin typeface="Times New Roman" panose="02020603050405020304" pitchFamily="18" charset="0"/>
                <a:cs typeface="Times New Roman" panose="02020603050405020304" pitchFamily="18" charset="0"/>
                <a:sym typeface="+mn-ea"/>
              </a:rPr>
              <a:t>ja zāles ar konkrēto zāļu vispārīgo nosaukumu jau bijušas iesniegtas un vērtētas iekļaušanai kompensējamo zāļu sarakstā tām pašām diagnozēm un pacientu grupām;</a:t>
            </a:r>
            <a:endParaRPr lang="lv-LV" sz="1800" dirty="0">
              <a:effectLst/>
              <a:latin typeface="Times New Roman" panose="02020603050405020304" pitchFamily="18" charset="0"/>
              <a:cs typeface="Times New Roman" panose="02020603050405020304" pitchFamily="18" charset="0"/>
            </a:endParaRPr>
          </a:p>
          <a:p>
            <a:pPr marL="0" indent="0">
              <a:buNone/>
            </a:pPr>
            <a:r>
              <a:rPr lang="lv-LV" sz="1800" dirty="0">
                <a:latin typeface="Times New Roman" panose="02020603050405020304" pitchFamily="18" charset="0"/>
                <a:cs typeface="Times New Roman" panose="02020603050405020304" pitchFamily="18" charset="0"/>
                <a:sym typeface="+mn-ea"/>
              </a:rPr>
              <a:t>- </a:t>
            </a:r>
            <a:r>
              <a:rPr lang="lv-LV" sz="1800" dirty="0">
                <a:effectLst/>
                <a:latin typeface="Times New Roman" panose="02020603050405020304" pitchFamily="18" charset="0"/>
                <a:cs typeface="Times New Roman" panose="02020603050405020304" pitchFamily="18" charset="0"/>
                <a:sym typeface="+mn-ea"/>
              </a:rPr>
              <a:t>ja patentbrīvam medikamentam (ģenēriskajam, biolīdzīgajam) iesniedz iesniegumu jauna zāļu vispārīgā nosaukuma iekļaušanai kompensējamo zāļu sarakstā pēc NVD ierosinājuma. </a:t>
            </a:r>
            <a:endParaRPr lang="lv-LV" sz="1800" dirty="0">
              <a:effectLst/>
              <a:latin typeface="Times New Roman" panose="02020603050405020304" pitchFamily="18" charset="0"/>
              <a:cs typeface="Times New Roman" panose="02020603050405020304" pitchFamily="18" charset="0"/>
            </a:endParaRPr>
          </a:p>
          <a:p>
            <a:endParaRPr lang="en-US" dirty="0"/>
          </a:p>
          <a:p>
            <a:endParaRPr lang="en-US" dirty="0"/>
          </a:p>
        </p:txBody>
      </p:sp>
      <p:sp>
        <p:nvSpPr>
          <p:cNvPr id="7" name="Text Placeholder 6"/>
          <p:cNvSpPr>
            <a:spLocks noGrp="1"/>
          </p:cNvSpPr>
          <p:nvPr>
            <p:ph type="body" sz="quarter" idx="10"/>
          </p:nvPr>
        </p:nvSpPr>
        <p:spPr/>
        <p:txBody>
          <a:bodyPr/>
          <a:lstStyle/>
          <a:p>
            <a:endParaRPr lang="en-US"/>
          </a:p>
        </p:txBody>
      </p:sp>
      <p:sp>
        <p:nvSpPr>
          <p:cNvPr id="8" name="Text Placeholder 7"/>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42160" y="381000"/>
            <a:ext cx="6644640" cy="1036955"/>
          </a:xfrm>
        </p:spPr>
        <p:txBody>
          <a:bodyPr/>
          <a:lstStyle/>
          <a:p>
            <a:r>
              <a:rPr lang="lv-LV" dirty="0">
                <a:sym typeface="+mn-ea"/>
              </a:rPr>
              <a:t>Pasākumi kompensējamo zāļu cenu mazināšanai</a:t>
            </a:r>
            <a:endParaRPr lang="en-US" dirty="0"/>
          </a:p>
        </p:txBody>
      </p:sp>
      <p:sp>
        <p:nvSpPr>
          <p:cNvPr id="6" name="Content Placeholder 5"/>
          <p:cNvSpPr>
            <a:spLocks noGrp="1"/>
          </p:cNvSpPr>
          <p:nvPr>
            <p:ph idx="1"/>
          </p:nvPr>
        </p:nvSpPr>
        <p:spPr>
          <a:xfrm>
            <a:off x="821690" y="1752600"/>
            <a:ext cx="7865110" cy="4373880"/>
          </a:xfrm>
        </p:spPr>
        <p:txBody>
          <a:bodyPr>
            <a:normAutofit/>
          </a:bodyPr>
          <a:lstStyle/>
          <a:p>
            <a:pPr algn="just"/>
            <a:endParaRPr lang="lv-LV" dirty="0">
              <a:sym typeface="+mn-ea"/>
            </a:endParaRPr>
          </a:p>
          <a:p>
            <a:pPr algn="just"/>
            <a:r>
              <a:rPr lang="lv-LV" dirty="0">
                <a:sym typeface="+mn-ea"/>
              </a:rPr>
              <a:t>- </a:t>
            </a:r>
            <a:r>
              <a:rPr lang="lv-LV" sz="1800" dirty="0">
                <a:latin typeface="+mn-lt"/>
                <a:sym typeface="+mn-ea"/>
              </a:rPr>
              <a:t>pārliekot zāles no C saraksta uz A sarakstu, jāievēro noteikums par 30% cenas samazinājumu;</a:t>
            </a:r>
          </a:p>
          <a:p>
            <a:pPr algn="just"/>
            <a:r>
              <a:rPr lang="lv-LV" sz="1800" dirty="0">
                <a:latin typeface="+mn-lt"/>
                <a:sym typeface="+mn-ea"/>
              </a:rPr>
              <a:t> - kompensējamo zāļu cenas paaugstināšana ir iespējama vienu reizi 12 mēnešos;</a:t>
            </a:r>
          </a:p>
          <a:p>
            <a:pPr algn="just" fontAlgn="base">
              <a:spcBef>
                <a:spcPts val="480"/>
              </a:spcBef>
            </a:pPr>
            <a:r>
              <a:rPr lang="lv-LV" sz="1800" dirty="0">
                <a:solidFill>
                  <a:srgbClr val="000000"/>
                </a:solidFill>
                <a:effectLst/>
                <a:latin typeface="+mn-lt"/>
                <a:ea typeface="Aptos" panose="020B0004020202020204" pitchFamily="34" charset="0"/>
                <a:cs typeface="Aptos" panose="020B0004020202020204" pitchFamily="34" charset="0"/>
              </a:rPr>
              <a:t>- cenas paaugstināšanas gadījumā, ja pusgada laikā tiek konstatēta cenas neatbilstība šo noteikumu </a:t>
            </a:r>
            <a:r>
              <a:rPr lang="lv-LV" sz="1800" strike="noStrike" dirty="0">
                <a:effectLst/>
                <a:latin typeface="+mn-lt"/>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30.</a:t>
            </a:r>
            <a:r>
              <a:rPr lang="lv-LV" sz="1800" dirty="0">
                <a:effectLst/>
                <a:latin typeface="+mn-lt"/>
                <a:ea typeface="Aptos" panose="020B0004020202020204" pitchFamily="34" charset="0"/>
                <a:cs typeface="Aptos" panose="020B0004020202020204" pitchFamily="34" charset="0"/>
              </a:rPr>
              <a:t> </a:t>
            </a:r>
            <a:r>
              <a:rPr lang="lv-LV" sz="1800" dirty="0">
                <a:solidFill>
                  <a:srgbClr val="000000"/>
                </a:solidFill>
                <a:effectLst/>
                <a:latin typeface="+mn-lt"/>
                <a:ea typeface="Aptos" panose="020B0004020202020204" pitchFamily="34" charset="0"/>
                <a:cs typeface="Aptos" panose="020B0004020202020204" pitchFamily="34" charset="0"/>
              </a:rPr>
              <a:t>​​​​​​​punktā minētajām prasībām, NVD ir tiesīgs atcelt pieņemto lēmumu par cenas paaugstināšanu.</a:t>
            </a:r>
            <a:endParaRPr lang="lv-LV" sz="1800" dirty="0">
              <a:effectLst/>
              <a:latin typeface="+mn-lt"/>
              <a:ea typeface="Aptos" panose="020B0004020202020204" pitchFamily="34" charset="0"/>
              <a:cs typeface="Aptos" panose="020B0004020202020204" pitchFamily="34" charset="0"/>
            </a:endParaRPr>
          </a:p>
          <a:p>
            <a:pPr algn="just" fontAlgn="base">
              <a:spcBef>
                <a:spcPts val="480"/>
              </a:spcBef>
            </a:pPr>
            <a:r>
              <a:rPr lang="lv-LV" sz="1800" dirty="0">
                <a:solidFill>
                  <a:srgbClr val="000000"/>
                </a:solidFill>
                <a:effectLst/>
                <a:latin typeface="Times New Roman" panose="02020603050405020304" pitchFamily="18" charset="0"/>
                <a:ea typeface="Aptos" panose="020B0004020202020204" pitchFamily="34" charset="0"/>
                <a:cs typeface="Aptos" panose="020B0004020202020204" pitchFamily="34" charset="0"/>
              </a:rPr>
              <a:t> </a:t>
            </a:r>
            <a:endParaRPr lang="lv-LV" sz="1800" dirty="0">
              <a:effectLst/>
              <a:latin typeface="Aptos" panose="020B0004020202020204" pitchFamily="34" charset="0"/>
              <a:ea typeface="Aptos" panose="020B0004020202020204" pitchFamily="34" charset="0"/>
              <a:cs typeface="Aptos" panose="020B0004020202020204" pitchFamily="34" charset="0"/>
            </a:endParaRPr>
          </a:p>
          <a:p>
            <a:pPr marL="342900" indent="-342900" algn="just">
              <a:buFontTx/>
              <a:buChar char="-"/>
            </a:pPr>
            <a:endParaRPr lang="lv-LV" dirty="0">
              <a:sym typeface="+mn-ea"/>
            </a:endParaRPr>
          </a:p>
          <a:p>
            <a:pPr algn="just"/>
            <a:endParaRPr lang="lv-LV" dirty="0"/>
          </a:p>
          <a:p>
            <a:endParaRPr lang="en-US" dirty="0"/>
          </a:p>
        </p:txBody>
      </p:sp>
      <p:sp>
        <p:nvSpPr>
          <p:cNvPr id="7" name="Text Placeholder 6"/>
          <p:cNvSpPr>
            <a:spLocks noGrp="1"/>
          </p:cNvSpPr>
          <p:nvPr>
            <p:ph type="body" sz="quarter" idx="10"/>
          </p:nvPr>
        </p:nvSpPr>
        <p:spPr/>
        <p:txBody>
          <a:bodyPr/>
          <a:lstStyle/>
          <a:p>
            <a:endParaRPr lang="en-US"/>
          </a:p>
        </p:txBody>
      </p:sp>
      <p:sp>
        <p:nvSpPr>
          <p:cNvPr id="8" name="Text Placeholder 7"/>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04695" y="381000"/>
            <a:ext cx="6682105" cy="1036955"/>
          </a:xfrm>
        </p:spPr>
        <p:txBody>
          <a:bodyPr>
            <a:normAutofit/>
          </a:bodyPr>
          <a:lstStyle/>
          <a:p>
            <a:r>
              <a:rPr lang="lv-LV" altLang="en-US" dirty="0"/>
              <a:t>Pasākumi zāļu finansiālās un fiziskās pieejamības uzlabošanai</a:t>
            </a:r>
          </a:p>
        </p:txBody>
      </p:sp>
      <p:sp>
        <p:nvSpPr>
          <p:cNvPr id="6" name="Content Placeholder 5"/>
          <p:cNvSpPr>
            <a:spLocks noGrp="1"/>
          </p:cNvSpPr>
          <p:nvPr>
            <p:ph idx="1"/>
          </p:nvPr>
        </p:nvSpPr>
        <p:spPr>
          <a:xfrm>
            <a:off x="878840" y="1508760"/>
            <a:ext cx="7807960" cy="4617720"/>
          </a:xfrm>
        </p:spPr>
        <p:txBody>
          <a:bodyPr>
            <a:normAutofit fontScale="70000" lnSpcReduction="20000"/>
          </a:bodyPr>
          <a:lstStyle/>
          <a:p>
            <a:pPr marL="0" lvl="2"/>
            <a:r>
              <a:rPr lang="lv-LV" sz="2300" dirty="0">
                <a:latin typeface="+mn-lt"/>
                <a:sym typeface="+mn-ea"/>
              </a:rPr>
              <a:t>Paplašinātas zāļu individuālās kompensācijas iespējas pacientiem, ja </a:t>
            </a:r>
            <a:r>
              <a:rPr lang="lv-LV" sz="2300" dirty="0">
                <a:solidFill>
                  <a:srgbClr val="333333"/>
                </a:solidFill>
                <a:effectLst/>
                <a:latin typeface="+mn-lt"/>
                <a:sym typeface="+mn-ea"/>
              </a:rPr>
              <a:t>diagnoze ir iekļauta šo noteikumu 1.pielikumā, bet kompensējamo zāļu sarakstā pie attiecīgas diagnozes iekļautās zāles un medicīniskās ierīces nav efektīvas vai ir kontrindicētas (piemērojams vienas zāļu farmakoterapeitiskās grupas un  vienas terapijas līnijas ietvaros). Paplašināti individuālās kompensācijas kritēriji un tiek nodrošināta zāļu individuālā kompensācija plašākam pacientu lokam, taču nemainot individuālās kompensācijas maksimāli pieļaujamo naudas summu vienam pacientam</a:t>
            </a:r>
            <a:r>
              <a:rPr lang="lv-LV" sz="2300" dirty="0">
                <a:solidFill>
                  <a:srgbClr val="333333"/>
                </a:solidFill>
                <a:latin typeface="+mn-lt"/>
                <a:sym typeface="+mn-ea"/>
              </a:rPr>
              <a:t>;</a:t>
            </a:r>
            <a:endParaRPr lang="lv-LV" sz="2300" dirty="0">
              <a:latin typeface="+mn-lt"/>
              <a:sym typeface="+mn-ea"/>
            </a:endParaRPr>
          </a:p>
          <a:p>
            <a:pPr marL="0" lvl="2"/>
            <a:r>
              <a:rPr lang="lv-LV" sz="2300" dirty="0">
                <a:latin typeface="+mn-lt"/>
                <a:sym typeface="+mn-ea"/>
              </a:rPr>
              <a:t>NVD ir tiesības noteikt </a:t>
            </a:r>
            <a:r>
              <a:rPr lang="lv-LV" sz="2300" dirty="0" err="1">
                <a:latin typeface="+mn-lt"/>
                <a:sym typeface="+mn-ea"/>
              </a:rPr>
              <a:t>parenterāli</a:t>
            </a:r>
            <a:r>
              <a:rPr lang="lv-LV" sz="2300" dirty="0">
                <a:latin typeface="+mn-lt"/>
                <a:sym typeface="+mn-ea"/>
              </a:rPr>
              <a:t> ievadāmo zāļu saņemšanas kārtību atvērta vai slēgta tipa aptiekās vai iekļaut </a:t>
            </a:r>
            <a:r>
              <a:rPr lang="lv-LV" sz="2300" dirty="0" err="1">
                <a:latin typeface="+mn-lt"/>
                <a:sym typeface="+mn-ea"/>
              </a:rPr>
              <a:t>parenterāli</a:t>
            </a:r>
            <a:r>
              <a:rPr lang="lv-LV" sz="2300" dirty="0">
                <a:latin typeface="+mn-lt"/>
                <a:sym typeface="+mn-ea"/>
              </a:rPr>
              <a:t> ievadāmās zāles centralizētajā zāļu iepirkumā.</a:t>
            </a:r>
            <a:r>
              <a:rPr lang="lv-LV" sz="2300" dirty="0">
                <a:solidFill>
                  <a:srgbClr val="000000"/>
                </a:solidFill>
                <a:latin typeface="+mn-lt"/>
                <a:ea typeface="Times New Roman" panose="02020603050405020304" pitchFamily="18" charset="0"/>
                <a:cs typeface="Aptos" panose="020B0004020202020204" pitchFamily="34" charset="0"/>
              </a:rPr>
              <a:t> </a:t>
            </a:r>
          </a:p>
          <a:p>
            <a:pPr marL="0" lvl="2" indent="0">
              <a:buNone/>
            </a:pPr>
            <a:r>
              <a:rPr lang="lv-LV" sz="2300" b="1" dirty="0">
                <a:solidFill>
                  <a:srgbClr val="000000"/>
                </a:solidFill>
                <a:latin typeface="+mn-lt"/>
                <a:ea typeface="Times New Roman" panose="02020603050405020304" pitchFamily="18" charset="0"/>
                <a:cs typeface="Aptos" panose="020B0004020202020204" pitchFamily="34" charset="0"/>
              </a:rPr>
              <a:t>No 1.jūlija </a:t>
            </a:r>
            <a:r>
              <a:rPr lang="lv-LV" sz="2300" dirty="0" err="1">
                <a:solidFill>
                  <a:srgbClr val="000000"/>
                </a:solidFill>
                <a:latin typeface="+mn-lt"/>
                <a:ea typeface="Times New Roman" panose="02020603050405020304" pitchFamily="18" charset="0"/>
                <a:cs typeface="Aptos" panose="020B0004020202020204" pitchFamily="34" charset="0"/>
              </a:rPr>
              <a:t>parenterāli</a:t>
            </a:r>
            <a:r>
              <a:rPr lang="lv-LV" sz="2300" dirty="0">
                <a:solidFill>
                  <a:srgbClr val="000000"/>
                </a:solidFill>
                <a:latin typeface="+mn-lt"/>
                <a:ea typeface="Times New Roman" panose="02020603050405020304" pitchFamily="18" charset="0"/>
                <a:cs typeface="Aptos" panose="020B0004020202020204" pitchFamily="34" charset="0"/>
              </a:rPr>
              <a:t> ievadāmās zāles pacients varēs saņemt ārstniecības iestādē, tiek atcelta nepieciešamība tās saņemt aptiekā, pēc tam doties uz ārstniecības iestādi;</a:t>
            </a:r>
            <a:endParaRPr lang="lv-LV" sz="2300" dirty="0">
              <a:latin typeface="+mn-lt"/>
              <a:ea typeface="Verdana" panose="020B0604030504040204" pitchFamily="34" charset="0"/>
              <a:cs typeface="Aptos" panose="020B0004020202020204" pitchFamily="34" charset="0"/>
            </a:endParaRPr>
          </a:p>
          <a:p>
            <a:pPr marL="0" lvl="2"/>
            <a:r>
              <a:rPr lang="lv-LV" sz="2300" dirty="0">
                <a:latin typeface="+mn-lt"/>
                <a:sym typeface="+mn-ea"/>
              </a:rPr>
              <a:t>Zāles aptiekā atļauts aizvietot, ja </a:t>
            </a:r>
            <a:r>
              <a:rPr lang="lv-LV" sz="2300" dirty="0">
                <a:solidFill>
                  <a:srgbClr val="333333"/>
                </a:solidFill>
                <a:latin typeface="+mn-lt"/>
                <a:sym typeface="+mn-ea"/>
              </a:rPr>
              <a:t>izsniegto zāļu forma ir identiska izrakstīto zāļu formai, </a:t>
            </a:r>
            <a:r>
              <a:rPr lang="lv-LV" sz="2300" dirty="0">
                <a:latin typeface="+mn-lt"/>
                <a:sym typeface="+mn-ea"/>
              </a:rPr>
              <a:t>izsniegto zāļu reizes deva ir atbilstoša, dalāma vai vienkārši palielināma atbilstoši izrakstīto zāļu reizes devai, izsniegto zāļu kopējā deva nepārsniedz izrakstīto zāļu kopējo devu;</a:t>
            </a:r>
            <a:endParaRPr lang="lv-LV" sz="2300" dirty="0">
              <a:latin typeface="+mn-lt"/>
            </a:endParaRPr>
          </a:p>
          <a:p>
            <a:pPr marL="0" lvl="2"/>
            <a:endParaRPr lang="lv-LV" sz="2300" dirty="0">
              <a:solidFill>
                <a:srgbClr val="333333"/>
              </a:solidFill>
              <a:effectLst/>
              <a:latin typeface="+mn-lt"/>
              <a:sym typeface="+mn-ea"/>
            </a:endParaRPr>
          </a:p>
          <a:p>
            <a:pPr marL="0" lvl="2"/>
            <a:r>
              <a:rPr lang="lv-LV" sz="2300" dirty="0">
                <a:solidFill>
                  <a:srgbClr val="333333"/>
                </a:solidFill>
                <a:latin typeface="+mn-lt"/>
                <a:sym typeface="+mn-ea"/>
              </a:rPr>
              <a:t>Kompensējamām zālēm kompensācijas apmērs tiek palielināts no 50% uz 75% </a:t>
            </a:r>
            <a:r>
              <a:rPr lang="lv-LV" sz="2300" b="1" dirty="0">
                <a:solidFill>
                  <a:srgbClr val="333333"/>
                </a:solidFill>
                <a:latin typeface="+mn-lt"/>
                <a:sym typeface="+mn-ea"/>
              </a:rPr>
              <a:t>ar 2024.gada 1.jūliju;</a:t>
            </a:r>
          </a:p>
          <a:p>
            <a:pPr marL="0" lvl="2"/>
            <a:r>
              <a:rPr lang="lv-LV" sz="2300" dirty="0">
                <a:solidFill>
                  <a:srgbClr val="333333"/>
                </a:solidFill>
                <a:effectLst/>
                <a:latin typeface="+mn-lt"/>
                <a:sym typeface="+mn-ea"/>
              </a:rPr>
              <a:t>Miastēnijai kompensācijas apmērs tiek palielināts no 75% uz 100% no 2024.gada 1.aprīļa</a:t>
            </a:r>
            <a:r>
              <a:rPr lang="lv-LV" sz="2300" dirty="0">
                <a:solidFill>
                  <a:srgbClr val="333333"/>
                </a:solidFill>
                <a:latin typeface="+mn-lt"/>
                <a:sym typeface="+mn-ea"/>
              </a:rPr>
              <a:t>;</a:t>
            </a:r>
            <a:endParaRPr lang="lv-LV" sz="2300" dirty="0">
              <a:solidFill>
                <a:srgbClr val="333333"/>
              </a:solidFill>
              <a:effectLst/>
              <a:latin typeface="+mn-lt"/>
              <a:sym typeface="+mn-ea"/>
            </a:endParaRPr>
          </a:p>
          <a:p>
            <a:pPr algn="just"/>
            <a:endParaRPr lang="lv-LV" sz="2300" dirty="0">
              <a:effectLst/>
              <a:latin typeface="+mn-lt"/>
            </a:endParaRPr>
          </a:p>
          <a:p>
            <a:pPr marL="0" lvl="2"/>
            <a:endParaRPr lang="en-US" u="none" strike="noStrike" dirty="0">
              <a:solidFill>
                <a:srgbClr val="333333"/>
              </a:solidFill>
              <a:effectLst/>
            </a:endParaRPr>
          </a:p>
          <a:p>
            <a:pPr marL="0" lvl="2"/>
            <a:endParaRPr lang="lv-LV" u="none" strike="noStrike" dirty="0">
              <a:solidFill>
                <a:srgbClr val="333333"/>
              </a:solidFill>
              <a:effectLst/>
            </a:endParaRPr>
          </a:p>
          <a:p>
            <a:endParaRPr lang="en-US" dirty="0"/>
          </a:p>
        </p:txBody>
      </p:sp>
      <p:sp>
        <p:nvSpPr>
          <p:cNvPr id="7" name="Text Placeholder 6"/>
          <p:cNvSpPr>
            <a:spLocks noGrp="1"/>
          </p:cNvSpPr>
          <p:nvPr>
            <p:ph type="body" sz="quarter" idx="10"/>
          </p:nvPr>
        </p:nvSpPr>
        <p:spPr/>
        <p:txBody>
          <a:bodyPr/>
          <a:lstStyle/>
          <a:p>
            <a:endParaRPr lang="en-US"/>
          </a:p>
        </p:txBody>
      </p:sp>
      <p:sp>
        <p:nvSpPr>
          <p:cNvPr id="8" name="Text Placeholder 7"/>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endParaRPr lang="en-US"/>
          </a:p>
        </p:txBody>
      </p:sp>
      <p:sp>
        <p:nvSpPr>
          <p:cNvPr id="6" name="Text Placeholder 5"/>
          <p:cNvSpPr>
            <a:spLocks noGrp="1"/>
          </p:cNvSpPr>
          <p:nvPr>
            <p:ph type="body" sz="quarter" idx="12"/>
          </p:nvPr>
        </p:nvSpPr>
        <p:spPr/>
        <p:txBody>
          <a:bodyPr/>
          <a:lstStyle/>
          <a:p>
            <a:endParaRPr lang="en-US"/>
          </a:p>
        </p:txBody>
      </p:sp>
      <p:sp>
        <p:nvSpPr>
          <p:cNvPr id="4" name="Slide Number Placeholder 3"/>
          <p:cNvSpPr>
            <a:spLocks noGrp="1"/>
          </p:cNvSpPr>
          <p:nvPr>
            <p:ph type="sldNum" sz="quarter" idx="13"/>
          </p:nvPr>
        </p:nvSpPr>
        <p:spPr/>
        <p:txBody>
          <a:bodyPr/>
          <a:lstStyle/>
          <a:p>
            <a:pPr>
              <a:defRPr/>
            </a:pPr>
            <a:fld id="{C76ED0E6-06A7-4AF8-9B3D-1AC67368FE0A}" type="slidenum">
              <a:rPr lang="en-US" altLang="en-US" smtClean="0"/>
              <a:t>8</a:t>
            </a:fld>
            <a:endParaRPr lang="en-US" altLang="en-US"/>
          </a:p>
        </p:txBody>
      </p:sp>
      <p:sp>
        <p:nvSpPr>
          <p:cNvPr id="7" name="Text Box 6"/>
          <p:cNvSpPr txBox="1"/>
          <p:nvPr/>
        </p:nvSpPr>
        <p:spPr>
          <a:xfrm>
            <a:off x="1490472" y="2665730"/>
            <a:ext cx="6703568" cy="461665"/>
          </a:xfrm>
          <a:prstGeom prst="rect">
            <a:avLst/>
          </a:prstGeom>
          <a:noFill/>
        </p:spPr>
        <p:txBody>
          <a:bodyPr wrap="square" rtlCol="0" anchor="t">
            <a:spAutoFit/>
          </a:bodyPr>
          <a:lstStyle/>
          <a:p>
            <a:r>
              <a:rPr lang="lv-LV" sz="2400" b="1" dirty="0">
                <a:sym typeface="+mn-ea"/>
              </a:rPr>
              <a:t>2. Kompensējamo zāļu saraksta aktualitātes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1"/>
            <a:ext cx="7315200" cy="1066799"/>
          </a:xfrm>
        </p:spPr>
        <p:txBody>
          <a:bodyPr>
            <a:normAutofit fontScale="90000"/>
          </a:bodyPr>
          <a:lstStyle/>
          <a:p>
            <a:pPr algn="ctr"/>
            <a:r>
              <a:rPr lang="lv-LV" sz="2665" dirty="0">
                <a:latin typeface="Calibri" panose="020F0502020204030204" pitchFamily="34" charset="0"/>
                <a:cs typeface="Calibri" panose="020F0502020204030204" pitchFamily="34" charset="0"/>
              </a:rPr>
              <a:t>Veiktie uzlabojumi Kompensējamo zāļu sarakstā NVD darbību (zāļu cenu/ izmaksu samazinašana) rezultātā </a:t>
            </a:r>
            <a:br>
              <a:rPr lang="lv-LV" sz="2665" dirty="0">
                <a:latin typeface="Calibri" panose="020F0502020204030204" pitchFamily="34" charset="0"/>
                <a:cs typeface="Calibri" panose="020F0502020204030204" pitchFamily="34" charset="0"/>
              </a:rPr>
            </a:br>
            <a:r>
              <a:rPr lang="lv-LV" sz="2665" dirty="0">
                <a:latin typeface="Calibri" panose="020F0502020204030204" pitchFamily="34" charset="0"/>
                <a:cs typeface="Calibri" panose="020F0502020204030204" pitchFamily="34" charset="0"/>
              </a:rPr>
              <a:t>uz 25.04.2024. (I)</a:t>
            </a:r>
          </a:p>
        </p:txBody>
      </p:sp>
      <p:sp>
        <p:nvSpPr>
          <p:cNvPr id="5" name="Slide Number Placeholder 4"/>
          <p:cNvSpPr>
            <a:spLocks noGrp="1"/>
          </p:cNvSpPr>
          <p:nvPr>
            <p:ph type="sldNum" sz="quarter" idx="13"/>
          </p:nvPr>
        </p:nvSpPr>
        <p:spPr/>
        <p:txBody>
          <a:bodyPr/>
          <a:lstStyle/>
          <a:p>
            <a:pPr>
              <a:defRPr/>
            </a:pPr>
            <a:fld id="{8292F63E-F9E1-4614-8B13-9E496D58EE45}" type="slidenum">
              <a:rPr lang="en-US" altLang="en-US" smtClean="0"/>
              <a:t>9</a:t>
            </a:fld>
            <a:endParaRPr lang="en-US" altLang="en-US"/>
          </a:p>
        </p:txBody>
      </p:sp>
      <p:sp>
        <p:nvSpPr>
          <p:cNvPr id="7" name="TextBox 6"/>
          <p:cNvSpPr txBox="1"/>
          <p:nvPr/>
        </p:nvSpPr>
        <p:spPr>
          <a:xfrm>
            <a:off x="673608" y="1541145"/>
            <a:ext cx="8077200" cy="4935855"/>
          </a:xfrm>
          <a:prstGeom prst="rect">
            <a:avLst/>
          </a:prstGeom>
          <a:noFill/>
        </p:spPr>
        <p:txBody>
          <a:bodyPr wrap="square">
            <a:noAutofit/>
          </a:bodyPr>
          <a:lstStyle/>
          <a:p>
            <a:pPr>
              <a:lnSpc>
                <a:spcPct val="107000"/>
              </a:lnSpc>
              <a:spcAft>
                <a:spcPts val="0"/>
              </a:spcAft>
            </a:pPr>
            <a:endParaRPr lang="lv-LV" sz="1100" b="1" kern="100" dirty="0">
              <a:effectLst/>
              <a:latin typeface="+mj-lt"/>
              <a:ea typeface="Calibri" panose="020F0502020204030204" pitchFamily="34" charset="0"/>
              <a:cs typeface="Times New Roman" panose="02020603050405020304" pitchFamily="18" charset="0"/>
            </a:endParaRPr>
          </a:p>
          <a:p>
            <a:pPr algn="just">
              <a:lnSpc>
                <a:spcPct val="107000"/>
              </a:lnSpc>
              <a:spcAft>
                <a:spcPts val="0"/>
              </a:spcAft>
            </a:pPr>
            <a:r>
              <a:rPr lang="lv-LV" sz="1800" b="1" kern="100" dirty="0">
                <a:effectLst/>
                <a:latin typeface="+mn-lt"/>
                <a:ea typeface="Calibri" panose="020F0502020204030204" pitchFamily="34" charset="0"/>
                <a:cs typeface="+mn-lt"/>
              </a:rPr>
              <a:t>Jaunu zāļu iekļaušana</a:t>
            </a:r>
          </a:p>
          <a:p>
            <a:pPr algn="just">
              <a:lnSpc>
                <a:spcPct val="107000"/>
              </a:lnSpc>
              <a:spcAft>
                <a:spcPts val="0"/>
              </a:spcAft>
            </a:pPr>
            <a:r>
              <a:rPr lang="lv-LV" sz="1800" b="1" kern="100" dirty="0">
                <a:effectLst/>
                <a:latin typeface="+mn-lt"/>
                <a:ea typeface="Calibri" panose="020F0502020204030204" pitchFamily="34" charset="0"/>
                <a:cs typeface="+mn-lt"/>
              </a:rPr>
              <a:t>Onkoloģija un </a:t>
            </a:r>
            <a:r>
              <a:rPr lang="lv-LV" sz="1800" b="1" kern="100" dirty="0" err="1">
                <a:effectLst/>
                <a:latin typeface="+mn-lt"/>
                <a:ea typeface="Calibri" panose="020F0502020204030204" pitchFamily="34" charset="0"/>
                <a:cs typeface="+mn-lt"/>
              </a:rPr>
              <a:t>hematoonkoloģija</a:t>
            </a:r>
            <a:r>
              <a:rPr lang="lv-LV" sz="1800" kern="100" dirty="0">
                <a:effectLst/>
                <a:latin typeface="+mn-lt"/>
                <a:ea typeface="Calibri" panose="020F0502020204030204" pitchFamily="34" charset="0"/>
                <a:cs typeface="+mn-lt"/>
              </a:rPr>
              <a:t> - iekļautas jaunas zāles </a:t>
            </a:r>
            <a:r>
              <a:rPr lang="lv-LV" sz="1800" i="1" kern="100" dirty="0" err="1">
                <a:solidFill>
                  <a:srgbClr val="000000"/>
                </a:solidFill>
                <a:effectLst/>
                <a:latin typeface="+mn-lt"/>
                <a:ea typeface="Calibri" panose="020F0502020204030204" pitchFamily="34" charset="0"/>
                <a:cs typeface="+mn-lt"/>
              </a:rPr>
              <a:t>Cabozantinibum</a:t>
            </a:r>
            <a:r>
              <a:rPr lang="lv-LV" sz="1800" kern="100" dirty="0">
                <a:solidFill>
                  <a:srgbClr val="000000"/>
                </a:solidFill>
                <a:effectLst/>
                <a:latin typeface="+mn-lt"/>
                <a:ea typeface="Calibri" panose="020F0502020204030204" pitchFamily="34" charset="0"/>
                <a:cs typeface="+mn-lt"/>
              </a:rPr>
              <a:t> progresējošas nieru šūnu karcinomas ārstēšanai;</a:t>
            </a:r>
            <a:endParaRPr lang="lv-LV" sz="1800" kern="100" dirty="0">
              <a:effectLst/>
              <a:latin typeface="+mn-lt"/>
              <a:ea typeface="Calibri" panose="020F0502020204030204" pitchFamily="34" charset="0"/>
              <a:cs typeface="+mn-lt"/>
            </a:endParaRPr>
          </a:p>
          <a:p>
            <a:pPr algn="just">
              <a:lnSpc>
                <a:spcPct val="107000"/>
              </a:lnSpc>
              <a:spcAft>
                <a:spcPts val="0"/>
              </a:spcAft>
            </a:pPr>
            <a:r>
              <a:rPr lang="lv-LV" sz="1800" b="1" kern="100" dirty="0">
                <a:effectLst/>
                <a:latin typeface="+mn-lt"/>
                <a:ea typeface="Calibri" panose="020F0502020204030204" pitchFamily="34" charset="0"/>
                <a:cs typeface="+mn-lt"/>
              </a:rPr>
              <a:t>Retās slimības</a:t>
            </a:r>
            <a:r>
              <a:rPr lang="lv-LV" sz="1800" kern="100" dirty="0">
                <a:effectLst/>
                <a:latin typeface="+mn-lt"/>
                <a:ea typeface="Calibri" panose="020F0502020204030204" pitchFamily="34" charset="0"/>
                <a:cs typeface="+mn-lt"/>
              </a:rPr>
              <a:t> - p</a:t>
            </a:r>
            <a:r>
              <a:rPr lang="lv-LV" sz="1800" kern="100" dirty="0">
                <a:effectLst/>
                <a:latin typeface="+mn-lt"/>
                <a:ea typeface="Calibri" panose="020F0502020204030204" pitchFamily="34" charset="0"/>
                <a:cs typeface="+mn-lt"/>
                <a:sym typeface="+mn-ea"/>
              </a:rPr>
              <a:t>aplašinātas terapijas izvēles iespējas  </a:t>
            </a:r>
            <a:r>
              <a:rPr lang="lv-LV" sz="1800" kern="100" dirty="0" err="1">
                <a:effectLst/>
                <a:latin typeface="+mn-lt"/>
                <a:ea typeface="Calibri" panose="020F0502020204030204" pitchFamily="34" charset="0"/>
                <a:cs typeface="+mn-lt"/>
                <a:sym typeface="+mn-ea"/>
              </a:rPr>
              <a:t>Gošē</a:t>
            </a:r>
            <a:r>
              <a:rPr lang="lv-LV" sz="1800" kern="100" dirty="0">
                <a:effectLst/>
                <a:latin typeface="+mn-lt"/>
                <a:ea typeface="Calibri" panose="020F0502020204030204" pitchFamily="34" charset="0"/>
                <a:cs typeface="+mn-lt"/>
                <a:sym typeface="+mn-ea"/>
              </a:rPr>
              <a:t> slimības ārstēšanai;</a:t>
            </a:r>
          </a:p>
          <a:p>
            <a:pPr algn="just">
              <a:lnSpc>
                <a:spcPct val="107000"/>
              </a:lnSpc>
              <a:spcAft>
                <a:spcPts val="0"/>
              </a:spcAft>
            </a:pPr>
            <a:r>
              <a:rPr lang="lv-LV" sz="1800" b="1" kern="100" dirty="0">
                <a:effectLst/>
                <a:latin typeface="+mn-lt"/>
                <a:ea typeface="Calibri" panose="020F0502020204030204" pitchFamily="34" charset="0"/>
                <a:cs typeface="+mn-lt"/>
                <a:sym typeface="+mn-ea"/>
              </a:rPr>
              <a:t>Ādas slimības </a:t>
            </a:r>
            <a:r>
              <a:rPr lang="lv-LV" sz="1800" kern="100" dirty="0">
                <a:effectLst/>
                <a:latin typeface="+mn-lt"/>
                <a:ea typeface="Calibri" panose="020F0502020204030204" pitchFamily="34" charset="0"/>
                <a:cs typeface="+mn-lt"/>
                <a:sym typeface="+mn-ea"/>
              </a:rPr>
              <a:t>- </a:t>
            </a:r>
            <a:r>
              <a:rPr lang="lv-LV" sz="1800" dirty="0">
                <a:solidFill>
                  <a:srgbClr val="000000"/>
                </a:solidFill>
                <a:effectLst/>
                <a:latin typeface="+mn-lt"/>
                <a:ea typeface="Calibri" panose="020F0502020204030204" pitchFamily="34" charset="0"/>
                <a:cs typeface="+mn-lt"/>
              </a:rPr>
              <a:t>iekļautas jaunas zāles </a:t>
            </a:r>
            <a:r>
              <a:rPr lang="lv-LV" sz="1800" i="1" dirty="0" err="1">
                <a:effectLst/>
                <a:latin typeface="+mn-lt"/>
                <a:ea typeface="Calibri" panose="020F0502020204030204" pitchFamily="34" charset="0"/>
                <a:cs typeface="+mn-lt"/>
              </a:rPr>
              <a:t>Dupilumabum</a:t>
            </a:r>
            <a:r>
              <a:rPr lang="lv-LV" sz="1800" dirty="0">
                <a:effectLst/>
                <a:latin typeface="+mn-lt"/>
                <a:ea typeface="Calibri" panose="020F0502020204030204" pitchFamily="34" charset="0"/>
                <a:cs typeface="+mn-lt"/>
              </a:rPr>
              <a:t> </a:t>
            </a:r>
            <a:r>
              <a:rPr lang="lv-LV" sz="1800" dirty="0">
                <a:effectLst/>
                <a:latin typeface="+mn-lt"/>
                <a:ea typeface="Times New Roman" panose="02020603050405020304" pitchFamily="18" charset="0"/>
                <a:cs typeface="+mn-lt"/>
              </a:rPr>
              <a:t>vidēji smaga un smaga atopiskā dermatīta ārstēšanai bērniem</a:t>
            </a:r>
          </a:p>
          <a:p>
            <a:pPr algn="just">
              <a:lnSpc>
                <a:spcPct val="107000"/>
              </a:lnSpc>
              <a:spcAft>
                <a:spcPts val="0"/>
              </a:spcAft>
            </a:pPr>
            <a:endParaRPr lang="lv-LV" sz="1800" dirty="0">
              <a:effectLst/>
              <a:latin typeface="+mn-lt"/>
              <a:ea typeface="Times New Roman" panose="02020603050405020304" pitchFamily="18" charset="0"/>
              <a:cs typeface="+mn-lt"/>
            </a:endParaRPr>
          </a:p>
          <a:p>
            <a:pPr algn="just">
              <a:lnSpc>
                <a:spcPct val="107000"/>
              </a:lnSpc>
              <a:spcAft>
                <a:spcPts val="0"/>
              </a:spcAft>
            </a:pPr>
            <a:r>
              <a:rPr lang="lv-LV" sz="1800" kern="100" dirty="0">
                <a:effectLst/>
                <a:latin typeface="+mn-lt"/>
                <a:ea typeface="Calibri" panose="020F0502020204030204" pitchFamily="34" charset="0"/>
                <a:cs typeface="+mn-lt"/>
                <a:sym typeface="+mn-ea"/>
              </a:rPr>
              <a:t>Vairāku diagnožu gadījumā plānots iekļaut jaunas zāles </a:t>
            </a:r>
            <a:r>
              <a:rPr lang="lv-LV" sz="1800" i="1" kern="100" dirty="0">
                <a:effectLst/>
                <a:latin typeface="+mn-lt"/>
                <a:ea typeface="Calibri" panose="020F0502020204030204" pitchFamily="34" charset="0"/>
                <a:cs typeface="+mn-lt"/>
                <a:sym typeface="+mn-ea"/>
              </a:rPr>
              <a:t>Somatrogonum</a:t>
            </a:r>
            <a:r>
              <a:rPr lang="lv-LV" sz="1800" kern="100" dirty="0">
                <a:effectLst/>
                <a:latin typeface="+mn-lt"/>
                <a:ea typeface="Calibri" panose="020F0502020204030204" pitchFamily="34" charset="0"/>
                <a:cs typeface="+mn-lt"/>
                <a:sym typeface="+mn-ea"/>
              </a:rPr>
              <a:t> augšanas hormona deficīta ārstēšanai (no 01.05.)</a:t>
            </a:r>
          </a:p>
          <a:p>
            <a:pPr algn="just">
              <a:lnSpc>
                <a:spcPct val="107000"/>
              </a:lnSpc>
              <a:spcAft>
                <a:spcPts val="0"/>
              </a:spcAft>
            </a:pPr>
            <a:endParaRPr lang="lv-LV" sz="1800" kern="100" dirty="0">
              <a:effectLst/>
              <a:latin typeface="+mn-lt"/>
              <a:ea typeface="Calibri" panose="020F0502020204030204" pitchFamily="34" charset="0"/>
              <a:cs typeface="+mn-lt"/>
              <a:sym typeface="+mn-ea"/>
            </a:endParaRPr>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82_Prezentacija_NVD_LV</Template>
  <TotalTime>304</TotalTime>
  <Words>1184</Words>
  <Application>Microsoft Office PowerPoint</Application>
  <PresentationFormat>On-screen Show (4:3)</PresentationFormat>
  <Paragraphs>129</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Calibri</vt:lpstr>
      <vt:lpstr>Times New Roman</vt:lpstr>
      <vt:lpstr>Verdana</vt:lpstr>
      <vt:lpstr>89_Prezentacija_templateLV</vt:lpstr>
      <vt:lpstr>Kompensējamo zāļu saraksta  aktualitātes</vt:lpstr>
      <vt:lpstr>Aplūkojamie jautājumi</vt:lpstr>
      <vt:lpstr>PowerPoint Presentation</vt:lpstr>
      <vt:lpstr>Grozījumu mērķis</vt:lpstr>
      <vt:lpstr>Pasākumi atvieglotai ģenērisko un biosimilāro zāļu iekļaušanai KZS</vt:lpstr>
      <vt:lpstr>Pasākumi kompensējamo zāļu cenu mazināšanai</vt:lpstr>
      <vt:lpstr>Pasākumi zāļu finansiālās un fiziskās pieejamības uzlabošanai</vt:lpstr>
      <vt:lpstr>PowerPoint Presentation</vt:lpstr>
      <vt:lpstr>Veiktie uzlabojumi Kompensējamo zāļu sarakstā NVD darbību (zāļu cenu/ izmaksu samazinašana) rezultātā  uz 25.04.2024. (I)</vt:lpstr>
      <vt:lpstr>Veiktie uzlabojumi Kompensējamo zāļu sarakstā NVD darbību (zāļu cenu/ izmaksu samazinašana) rezultātā  uz 25.04.2024. (II)</vt:lpstr>
      <vt:lpstr>Veiktie uzlabojumi Kompensējamo zāļu sarakstā NVD darbību (zāļu cenu/ izmaksu samazinašana) rezultātā  uz 25.04.2024. (III)</vt:lpstr>
      <vt:lpstr>Veiktās izmaiņas Kompensējamo zāļu sarakstā par papildus piešķirto finansējumu</vt:lpstr>
      <vt:lpstr>Iesniegtie priekšlikumi kompensācijas sistēmas uzlabošanai</vt:lpstr>
      <vt:lpstr>Sniegtie priekšlikumi Kompensējamo zāļu saraksta pārskatīšanai</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Daiga Vulfa</cp:lastModifiedBy>
  <cp:revision>299</cp:revision>
  <cp:lastPrinted>2024-01-25T08:20:00Z</cp:lastPrinted>
  <dcterms:created xsi:type="dcterms:W3CDTF">2014-11-20T14:46:00Z</dcterms:created>
  <dcterms:modified xsi:type="dcterms:W3CDTF">2024-04-26T05:40:32Z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32A324640E4B46CC870A10EFAFA45657_13</vt:lpwstr>
  </property>
  <property fmtid="{D5CDD505-2E9C-101B-9397-08002B2CF9AE}" pid="3" name="KSOProductBuildVer">
    <vt:lpwstr>1033-12.2.0.13489</vt:lpwstr>
  </property>
</Properties>
</file>