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5" r:id="rId2"/>
    <p:sldId id="329" r:id="rId3"/>
    <p:sldId id="328" r:id="rId4"/>
    <p:sldId id="324" r:id="rId5"/>
    <p:sldId id="327" r:id="rId6"/>
    <p:sldId id="306" r:id="rId7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88B50D26-04CA-46EF-833C-225930E2D8D9}">
          <p14:sldIdLst>
            <p14:sldId id="265"/>
            <p14:sldId id="329"/>
            <p14:sldId id="328"/>
            <p14:sldId id="324"/>
            <p14:sldId id="327"/>
          </p14:sldIdLst>
        </p14:section>
        <p14:section name="Untitled Section" id="{EE46C657-3BD0-4BDE-8987-3D14E569C104}">
          <p14:sldIdLst>
            <p14:sldId id="30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71B9BB-ED89-73DB-9047-4EB49E1BA66F}" v="15" dt="2024-08-27T11:03:31.315"/>
    <p1510:client id="{F33E15DA-0907-48AE-90F9-EAAC014AFD8B}" v="33" dt="2024-08-27T09:07:24.4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404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73586B-7C58-45BC-98D4-021BD691A68A}" type="doc">
      <dgm:prSet loTypeId="urn:microsoft.com/office/officeart/2008/layout/Lined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C2BCF261-2119-4629-BD99-9F04327C4317}">
      <dgm:prSet phldr="0" custT="1"/>
      <dgm:spPr/>
      <dgm:t>
        <a:bodyPr/>
        <a:lstStyle/>
        <a:p>
          <a:pPr rtl="0"/>
          <a:r>
            <a:rPr lang="lv-LV" sz="2400" dirty="0">
              <a:solidFill>
                <a:srgbClr val="000000"/>
              </a:solidFill>
              <a:latin typeface="Calibri"/>
              <a:ea typeface="Calibri"/>
              <a:cs typeface="Calibri"/>
            </a:rPr>
            <a:t>Nosūtītājs: ginekologs, vecmāte, ģimenes ārsts vai ārsts speciālists.</a:t>
          </a:r>
          <a:endParaRPr lang="lv-LV" sz="2400" dirty="0"/>
        </a:p>
      </dgm:t>
    </dgm:pt>
    <dgm:pt modelId="{7BC73E9F-8E39-43C2-AEA9-5A77D7610C69}" type="parTrans" cxnId="{F547A54C-5BE2-4B70-867B-2E699B5D4C48}">
      <dgm:prSet/>
      <dgm:spPr/>
      <dgm:t>
        <a:bodyPr/>
        <a:lstStyle/>
        <a:p>
          <a:endParaRPr lang="en-US"/>
        </a:p>
      </dgm:t>
    </dgm:pt>
    <dgm:pt modelId="{68BC9AEC-11D5-4BD2-9701-EF6645EB939B}" type="sibTrans" cxnId="{F547A54C-5BE2-4B70-867B-2E699B5D4C48}">
      <dgm:prSet/>
      <dgm:spPr/>
      <dgm:t>
        <a:bodyPr/>
        <a:lstStyle/>
        <a:p>
          <a:endParaRPr lang="en-US"/>
        </a:p>
      </dgm:t>
    </dgm:pt>
    <dgm:pt modelId="{8EA2F181-4763-4960-B26F-8047AC5EF222}">
      <dgm:prSet phldr="0"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lv-LV" sz="2400" dirty="0">
              <a:solidFill>
                <a:srgbClr val="000000"/>
              </a:solidFill>
              <a:latin typeface="Calibri"/>
              <a:ea typeface="Calibri"/>
              <a:cs typeface="Calibri"/>
            </a:rPr>
            <a:t>Pierakstu uz pakalpojumu veic grūtniece. Nosūtītājs informē grūtnieci par pierakstīšanās kārtību.</a:t>
          </a:r>
          <a:endParaRPr lang="lv-LV" sz="2400" dirty="0"/>
        </a:p>
      </dgm:t>
    </dgm:pt>
    <dgm:pt modelId="{D97CBEE4-F116-4DF7-9B7C-CFDF41D78BDF}" type="parTrans" cxnId="{114761C4-11E9-4EC6-9B63-2E67B065AECC}">
      <dgm:prSet/>
      <dgm:spPr/>
      <dgm:t>
        <a:bodyPr/>
        <a:lstStyle/>
        <a:p>
          <a:endParaRPr lang="en-US"/>
        </a:p>
      </dgm:t>
    </dgm:pt>
    <dgm:pt modelId="{BDD422E1-F597-428F-A8D3-C269C87557D5}" type="sibTrans" cxnId="{114761C4-11E9-4EC6-9B63-2E67B065AECC}">
      <dgm:prSet/>
      <dgm:spPr/>
      <dgm:t>
        <a:bodyPr/>
        <a:lstStyle/>
        <a:p>
          <a:endParaRPr lang="en-US"/>
        </a:p>
      </dgm:t>
    </dgm:pt>
    <dgm:pt modelId="{8C89BEAD-6B75-4699-B7B3-F6E8CE19FE3B}">
      <dgm:prSet phldr="0"/>
      <dgm:spPr/>
      <dgm:t>
        <a:bodyPr/>
        <a:lstStyle/>
        <a:p>
          <a:pPr rtl="0"/>
          <a:r>
            <a:rPr lang="lv-LV" dirty="0">
              <a:solidFill>
                <a:srgbClr val="444444"/>
              </a:solidFill>
              <a:latin typeface="Calibri"/>
              <a:ea typeface="Calibri"/>
              <a:cs typeface="Calibri"/>
            </a:rPr>
            <a:t>Nosūtījumā norāda - pacientu grupu:grūtniece/gravida pamatdiagnozi: Z35 </a:t>
          </a:r>
          <a:r>
            <a:rPr lang="lv-LV" sz="2400" dirty="0">
              <a:solidFill>
                <a:srgbClr val="444444"/>
              </a:solidFill>
              <a:latin typeface="Calibri"/>
              <a:ea typeface="Calibri"/>
              <a:cs typeface="Calibri"/>
            </a:rPr>
            <a:t>blakusdiagnozi: O00-O99; F53.0-F53.9</a:t>
          </a:r>
          <a:endParaRPr lang="en-US" dirty="0" err="1">
            <a:solidFill>
              <a:srgbClr val="444444"/>
            </a:solidFill>
            <a:latin typeface="Calibri"/>
            <a:ea typeface="Calibri"/>
            <a:cs typeface="Calibri"/>
          </a:endParaRPr>
        </a:p>
      </dgm:t>
    </dgm:pt>
    <dgm:pt modelId="{6A0AFC9E-BCF4-40F7-8CE4-669732CFA57F}" type="parTrans" cxnId="{8879FC1A-B99D-4791-9F1F-BCB3582C6BD9}">
      <dgm:prSet/>
      <dgm:spPr/>
    </dgm:pt>
    <dgm:pt modelId="{25C264BD-4509-4040-8E27-B12C6038B0C3}" type="sibTrans" cxnId="{8879FC1A-B99D-4791-9F1F-BCB3582C6BD9}">
      <dgm:prSet/>
      <dgm:spPr/>
    </dgm:pt>
    <dgm:pt modelId="{092A110D-F9D2-4DCE-956F-0F75CB214761}" type="pres">
      <dgm:prSet presAssocID="{AF73586B-7C58-45BC-98D4-021BD691A68A}" presName="vert0" presStyleCnt="0">
        <dgm:presLayoutVars>
          <dgm:dir/>
          <dgm:animOne val="branch"/>
          <dgm:animLvl val="lvl"/>
        </dgm:presLayoutVars>
      </dgm:prSet>
      <dgm:spPr/>
    </dgm:pt>
    <dgm:pt modelId="{4ACA5AB6-923F-4B31-8B43-9BF262ECEF69}" type="pres">
      <dgm:prSet presAssocID="{C2BCF261-2119-4629-BD99-9F04327C4317}" presName="thickLine" presStyleLbl="alignNode1" presStyleIdx="0" presStyleCnt="3"/>
      <dgm:spPr/>
    </dgm:pt>
    <dgm:pt modelId="{FC12F179-2FAF-400A-B9CF-297EDA633C8D}" type="pres">
      <dgm:prSet presAssocID="{C2BCF261-2119-4629-BD99-9F04327C4317}" presName="horz1" presStyleCnt="0"/>
      <dgm:spPr/>
    </dgm:pt>
    <dgm:pt modelId="{637222C1-5924-405A-9CF5-507BC5A9C372}" type="pres">
      <dgm:prSet presAssocID="{C2BCF261-2119-4629-BD99-9F04327C4317}" presName="tx1" presStyleLbl="revTx" presStyleIdx="0" presStyleCnt="3" custScaleY="105902"/>
      <dgm:spPr/>
    </dgm:pt>
    <dgm:pt modelId="{1D287414-7F58-40AC-802F-D1EB6CC3DAF8}" type="pres">
      <dgm:prSet presAssocID="{C2BCF261-2119-4629-BD99-9F04327C4317}" presName="vert1" presStyleCnt="0"/>
      <dgm:spPr/>
    </dgm:pt>
    <dgm:pt modelId="{31393FAA-D690-4DF1-A190-A4E8CD810D56}" type="pres">
      <dgm:prSet presAssocID="{8C89BEAD-6B75-4699-B7B3-F6E8CE19FE3B}" presName="thickLine" presStyleLbl="alignNode1" presStyleIdx="1" presStyleCnt="3"/>
      <dgm:spPr/>
    </dgm:pt>
    <dgm:pt modelId="{78468017-7E2C-4E35-853A-62EFC11C76EA}" type="pres">
      <dgm:prSet presAssocID="{8C89BEAD-6B75-4699-B7B3-F6E8CE19FE3B}" presName="horz1" presStyleCnt="0"/>
      <dgm:spPr/>
    </dgm:pt>
    <dgm:pt modelId="{0079E562-1644-43FD-AACE-C19D3DA99838}" type="pres">
      <dgm:prSet presAssocID="{8C89BEAD-6B75-4699-B7B3-F6E8CE19FE3B}" presName="tx1" presStyleLbl="revTx" presStyleIdx="1" presStyleCnt="3"/>
      <dgm:spPr/>
    </dgm:pt>
    <dgm:pt modelId="{5201A1B5-89BA-4B91-A3A5-74EFB3A0DD72}" type="pres">
      <dgm:prSet presAssocID="{8C89BEAD-6B75-4699-B7B3-F6E8CE19FE3B}" presName="vert1" presStyleCnt="0"/>
      <dgm:spPr/>
    </dgm:pt>
    <dgm:pt modelId="{6D7CDE0E-B3A5-4D9E-8E68-6A612C4361A2}" type="pres">
      <dgm:prSet presAssocID="{8EA2F181-4763-4960-B26F-8047AC5EF222}" presName="thickLine" presStyleLbl="alignNode1" presStyleIdx="2" presStyleCnt="3"/>
      <dgm:spPr/>
    </dgm:pt>
    <dgm:pt modelId="{9654ED82-29F7-4C9B-A733-A8D702ED7493}" type="pres">
      <dgm:prSet presAssocID="{8EA2F181-4763-4960-B26F-8047AC5EF222}" presName="horz1" presStyleCnt="0"/>
      <dgm:spPr/>
    </dgm:pt>
    <dgm:pt modelId="{37C12EF1-499E-40F0-9CA4-6B9BA2572A79}" type="pres">
      <dgm:prSet presAssocID="{8EA2F181-4763-4960-B26F-8047AC5EF222}" presName="tx1" presStyleLbl="revTx" presStyleIdx="2" presStyleCnt="3" custScaleY="120630"/>
      <dgm:spPr/>
    </dgm:pt>
    <dgm:pt modelId="{67CE4118-82B6-4AA4-A528-7A672B1D2C57}" type="pres">
      <dgm:prSet presAssocID="{8EA2F181-4763-4960-B26F-8047AC5EF222}" presName="vert1" presStyleCnt="0"/>
      <dgm:spPr/>
    </dgm:pt>
  </dgm:ptLst>
  <dgm:cxnLst>
    <dgm:cxn modelId="{8879FC1A-B99D-4791-9F1F-BCB3582C6BD9}" srcId="{AF73586B-7C58-45BC-98D4-021BD691A68A}" destId="{8C89BEAD-6B75-4699-B7B3-F6E8CE19FE3B}" srcOrd="1" destOrd="0" parTransId="{6A0AFC9E-BCF4-40F7-8CE4-669732CFA57F}" sibTransId="{25C264BD-4509-4040-8E27-B12C6038B0C3}"/>
    <dgm:cxn modelId="{D10AB560-3E36-4D7D-B280-56A814AAA605}" type="presOf" srcId="{8C89BEAD-6B75-4699-B7B3-F6E8CE19FE3B}" destId="{0079E562-1644-43FD-AACE-C19D3DA99838}" srcOrd="0" destOrd="0" presId="urn:microsoft.com/office/officeart/2008/layout/LinedList"/>
    <dgm:cxn modelId="{F547A54C-5BE2-4B70-867B-2E699B5D4C48}" srcId="{AF73586B-7C58-45BC-98D4-021BD691A68A}" destId="{C2BCF261-2119-4629-BD99-9F04327C4317}" srcOrd="0" destOrd="0" parTransId="{7BC73E9F-8E39-43C2-AEA9-5A77D7610C69}" sibTransId="{68BC9AEC-11D5-4BD2-9701-EF6645EB939B}"/>
    <dgm:cxn modelId="{538D4B7E-DA4D-4EDD-8A02-EB97B218D2A9}" type="presOf" srcId="{AF73586B-7C58-45BC-98D4-021BD691A68A}" destId="{092A110D-F9D2-4DCE-956F-0F75CB214761}" srcOrd="0" destOrd="0" presId="urn:microsoft.com/office/officeart/2008/layout/LinedList"/>
    <dgm:cxn modelId="{5CF66E92-48B8-4ED2-AFE0-5DE430934F08}" type="presOf" srcId="{C2BCF261-2119-4629-BD99-9F04327C4317}" destId="{637222C1-5924-405A-9CF5-507BC5A9C372}" srcOrd="0" destOrd="0" presId="urn:microsoft.com/office/officeart/2008/layout/LinedList"/>
    <dgm:cxn modelId="{7F95D1A0-AA69-47CB-96A8-7D2D0A00DCC7}" type="presOf" srcId="{8EA2F181-4763-4960-B26F-8047AC5EF222}" destId="{37C12EF1-499E-40F0-9CA4-6B9BA2572A79}" srcOrd="0" destOrd="0" presId="urn:microsoft.com/office/officeart/2008/layout/LinedList"/>
    <dgm:cxn modelId="{114761C4-11E9-4EC6-9B63-2E67B065AECC}" srcId="{AF73586B-7C58-45BC-98D4-021BD691A68A}" destId="{8EA2F181-4763-4960-B26F-8047AC5EF222}" srcOrd="2" destOrd="0" parTransId="{D97CBEE4-F116-4DF7-9B7C-CFDF41D78BDF}" sibTransId="{BDD422E1-F597-428F-A8D3-C269C87557D5}"/>
    <dgm:cxn modelId="{D1E9303F-1131-4D94-93A0-7B0F1994EEBA}" type="presParOf" srcId="{092A110D-F9D2-4DCE-956F-0F75CB214761}" destId="{4ACA5AB6-923F-4B31-8B43-9BF262ECEF69}" srcOrd="0" destOrd="0" presId="urn:microsoft.com/office/officeart/2008/layout/LinedList"/>
    <dgm:cxn modelId="{A00BCF0C-5274-417A-95B0-A78DBDF5AA96}" type="presParOf" srcId="{092A110D-F9D2-4DCE-956F-0F75CB214761}" destId="{FC12F179-2FAF-400A-B9CF-297EDA633C8D}" srcOrd="1" destOrd="0" presId="urn:microsoft.com/office/officeart/2008/layout/LinedList"/>
    <dgm:cxn modelId="{60BE8AEA-8410-4794-8326-3ACB80DD7CBD}" type="presParOf" srcId="{FC12F179-2FAF-400A-B9CF-297EDA633C8D}" destId="{637222C1-5924-405A-9CF5-507BC5A9C372}" srcOrd="0" destOrd="0" presId="urn:microsoft.com/office/officeart/2008/layout/LinedList"/>
    <dgm:cxn modelId="{823F5499-AEC2-4861-BC9D-F58968958B11}" type="presParOf" srcId="{FC12F179-2FAF-400A-B9CF-297EDA633C8D}" destId="{1D287414-7F58-40AC-802F-D1EB6CC3DAF8}" srcOrd="1" destOrd="0" presId="urn:microsoft.com/office/officeart/2008/layout/LinedList"/>
    <dgm:cxn modelId="{8D62E7D8-014F-4391-B48F-600F6943BEB4}" type="presParOf" srcId="{092A110D-F9D2-4DCE-956F-0F75CB214761}" destId="{31393FAA-D690-4DF1-A190-A4E8CD810D56}" srcOrd="2" destOrd="0" presId="urn:microsoft.com/office/officeart/2008/layout/LinedList"/>
    <dgm:cxn modelId="{0E351BF9-EEF9-45CD-9427-7298187A3B6F}" type="presParOf" srcId="{092A110D-F9D2-4DCE-956F-0F75CB214761}" destId="{78468017-7E2C-4E35-853A-62EFC11C76EA}" srcOrd="3" destOrd="0" presId="urn:microsoft.com/office/officeart/2008/layout/LinedList"/>
    <dgm:cxn modelId="{F4A7F0B0-221A-40DD-8987-556C09351AD7}" type="presParOf" srcId="{78468017-7E2C-4E35-853A-62EFC11C76EA}" destId="{0079E562-1644-43FD-AACE-C19D3DA99838}" srcOrd="0" destOrd="0" presId="urn:microsoft.com/office/officeart/2008/layout/LinedList"/>
    <dgm:cxn modelId="{F51F4C3F-7233-464B-9BB9-D3A36D1F80F2}" type="presParOf" srcId="{78468017-7E2C-4E35-853A-62EFC11C76EA}" destId="{5201A1B5-89BA-4B91-A3A5-74EFB3A0DD72}" srcOrd="1" destOrd="0" presId="urn:microsoft.com/office/officeart/2008/layout/LinedList"/>
    <dgm:cxn modelId="{1AEC0914-74BB-4A8B-BD1E-BA4FC5B14243}" type="presParOf" srcId="{092A110D-F9D2-4DCE-956F-0F75CB214761}" destId="{6D7CDE0E-B3A5-4D9E-8E68-6A612C4361A2}" srcOrd="4" destOrd="0" presId="urn:microsoft.com/office/officeart/2008/layout/LinedList"/>
    <dgm:cxn modelId="{3BB6548D-7DFF-4728-90DE-48DF59102E97}" type="presParOf" srcId="{092A110D-F9D2-4DCE-956F-0F75CB214761}" destId="{9654ED82-29F7-4C9B-A733-A8D702ED7493}" srcOrd="5" destOrd="0" presId="urn:microsoft.com/office/officeart/2008/layout/LinedList"/>
    <dgm:cxn modelId="{93CAB782-0DEA-41A9-B82F-6865FD15A3B9}" type="presParOf" srcId="{9654ED82-29F7-4C9B-A733-A8D702ED7493}" destId="{37C12EF1-499E-40F0-9CA4-6B9BA2572A79}" srcOrd="0" destOrd="0" presId="urn:microsoft.com/office/officeart/2008/layout/LinedList"/>
    <dgm:cxn modelId="{E9C88997-FD91-4354-B2DE-C0AB57D90228}" type="presParOf" srcId="{9654ED82-29F7-4C9B-A733-A8D702ED7493}" destId="{67CE4118-82B6-4AA4-A528-7A672B1D2C5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73586B-7C58-45BC-98D4-021BD691A68A}" type="doc">
      <dgm:prSet loTypeId="urn:microsoft.com/office/officeart/2008/layout/Lined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C2BCF261-2119-4629-BD99-9F04327C4317}">
      <dgm:prSet phldr="0"/>
      <dgm:spPr/>
      <dgm:t>
        <a:bodyPr/>
        <a:lstStyle/>
        <a:p>
          <a:pPr rtl="0"/>
          <a:r>
            <a:rPr lang="lv-LV" b="0" dirty="0">
              <a:solidFill>
                <a:srgbClr val="000000"/>
              </a:solidFill>
              <a:latin typeface="Calibri"/>
              <a:ea typeface="Calibri"/>
              <a:cs typeface="Calibri"/>
            </a:rPr>
            <a:t>Pakalpojumi nodrošināmi </a:t>
          </a:r>
          <a:r>
            <a:rPr lang="en-US" b="0" dirty="0">
              <a:solidFill>
                <a:srgbClr val="000000"/>
              </a:solidFill>
              <a:latin typeface="Calibri"/>
              <a:ea typeface="Calibri"/>
              <a:cs typeface="Calibri"/>
            </a:rPr>
            <a:t>10 </a:t>
          </a:r>
          <a:r>
            <a:rPr lang="lv-LV" b="0" dirty="0">
              <a:solidFill>
                <a:srgbClr val="000000"/>
              </a:solidFill>
              <a:latin typeface="Calibri"/>
              <a:ea typeface="Calibri"/>
              <a:cs typeface="Calibri"/>
            </a:rPr>
            <a:t>darba dienu laikā </a:t>
          </a:r>
          <a:r>
            <a:rPr lang="en-US" b="0" dirty="0">
              <a:solidFill>
                <a:srgbClr val="000000"/>
              </a:solidFill>
              <a:latin typeface="Calibri"/>
              <a:ea typeface="Calibri"/>
              <a:cs typeface="Calibri"/>
            </a:rPr>
            <a:t>no </a:t>
          </a:r>
          <a:r>
            <a:rPr lang="lv-LV" b="0" dirty="0">
              <a:solidFill>
                <a:srgbClr val="000000"/>
              </a:solidFill>
              <a:latin typeface="Calibri"/>
              <a:ea typeface="Calibri"/>
              <a:cs typeface="Calibri"/>
            </a:rPr>
            <a:t>dienas, kad</a:t>
          </a:r>
          <a:r>
            <a:rPr lang="en-US" b="0" dirty="0">
              <a:solidFill>
                <a:srgbClr val="000000"/>
              </a:solidFill>
              <a:latin typeface="Calibri"/>
              <a:ea typeface="Calibri"/>
              <a:cs typeface="Calibri"/>
            </a:rPr>
            <a:t> persona </a:t>
          </a:r>
          <a:r>
            <a:rPr lang="lv-LV" b="0" dirty="0">
              <a:solidFill>
                <a:srgbClr val="000000"/>
              </a:solidFill>
              <a:latin typeface="Calibri"/>
              <a:ea typeface="Calibri"/>
              <a:cs typeface="Calibri"/>
            </a:rPr>
            <a:t>vērsusies ārstniecības iestādē</a:t>
          </a:r>
          <a:r>
            <a:rPr lang="en-US" b="0" dirty="0">
              <a:solidFill>
                <a:srgbClr val="000000"/>
              </a:solidFill>
              <a:latin typeface="Calibri"/>
              <a:ea typeface="Calibri"/>
              <a:cs typeface="Calibri"/>
            </a:rPr>
            <a:t>.</a:t>
          </a:r>
          <a:endParaRPr lang="lv-LV" b="1" dirty="0"/>
        </a:p>
      </dgm:t>
    </dgm:pt>
    <dgm:pt modelId="{7BC73E9F-8E39-43C2-AEA9-5A77D7610C69}" type="parTrans" cxnId="{F547A54C-5BE2-4B70-867B-2E699B5D4C48}">
      <dgm:prSet/>
      <dgm:spPr/>
      <dgm:t>
        <a:bodyPr/>
        <a:lstStyle/>
        <a:p>
          <a:endParaRPr lang="en-US"/>
        </a:p>
      </dgm:t>
    </dgm:pt>
    <dgm:pt modelId="{68BC9AEC-11D5-4BD2-9701-EF6645EB939B}" type="sibTrans" cxnId="{F547A54C-5BE2-4B70-867B-2E699B5D4C48}">
      <dgm:prSet/>
      <dgm:spPr/>
      <dgm:t>
        <a:bodyPr/>
        <a:lstStyle/>
        <a:p>
          <a:endParaRPr lang="en-US"/>
        </a:p>
      </dgm:t>
    </dgm:pt>
    <dgm:pt modelId="{90AE0F6F-7616-4810-B52F-321D8BE37466}">
      <dgm:prSet phldr="0"/>
      <dgm:spPr/>
      <dgm:t>
        <a:bodyPr/>
        <a:lstStyle/>
        <a:p>
          <a:pPr rtl="0"/>
          <a:r>
            <a:rPr lang="lv-LV" dirty="0">
              <a:solidFill>
                <a:srgbClr val="000000"/>
              </a:solidFill>
              <a:latin typeface="Calibri"/>
              <a:ea typeface="Calibri"/>
              <a:cs typeface="Calibri"/>
            </a:rPr>
            <a:t>Grūtnieču prioritārā aprūpe attiecināma uz jebkuru sekundārās ambulatorās veselības aprūpes pakalpojumu, tai skaitā izmeklējumiem.</a:t>
          </a:r>
          <a:r>
            <a:rPr lang="lv-LV" dirty="0">
              <a:latin typeface="Calibri"/>
              <a:ea typeface="Calibri"/>
              <a:cs typeface="Calibri"/>
            </a:rPr>
            <a:t> </a:t>
          </a:r>
          <a:r>
            <a:rPr lang="lv-LV" dirty="0"/>
            <a:t> </a:t>
          </a:r>
          <a:endParaRPr lang="en-US" dirty="0"/>
        </a:p>
      </dgm:t>
    </dgm:pt>
    <dgm:pt modelId="{05D2725F-497C-4FBC-85EF-F9DBC78C9430}" type="parTrans" cxnId="{98FD53F6-85AB-4C68-A511-F16D812504E0}">
      <dgm:prSet/>
      <dgm:spPr/>
      <dgm:t>
        <a:bodyPr/>
        <a:lstStyle/>
        <a:p>
          <a:endParaRPr lang="en-US"/>
        </a:p>
      </dgm:t>
    </dgm:pt>
    <dgm:pt modelId="{83005CA7-6B94-48AA-B8A2-86841E803761}" type="sibTrans" cxnId="{98FD53F6-85AB-4C68-A511-F16D812504E0}">
      <dgm:prSet/>
      <dgm:spPr/>
      <dgm:t>
        <a:bodyPr/>
        <a:lstStyle/>
        <a:p>
          <a:endParaRPr lang="en-US"/>
        </a:p>
      </dgm:t>
    </dgm:pt>
    <dgm:pt modelId="{092A110D-F9D2-4DCE-956F-0F75CB214761}" type="pres">
      <dgm:prSet presAssocID="{AF73586B-7C58-45BC-98D4-021BD691A68A}" presName="vert0" presStyleCnt="0">
        <dgm:presLayoutVars>
          <dgm:dir/>
          <dgm:animOne val="branch"/>
          <dgm:animLvl val="lvl"/>
        </dgm:presLayoutVars>
      </dgm:prSet>
      <dgm:spPr/>
    </dgm:pt>
    <dgm:pt modelId="{4ACA5AB6-923F-4B31-8B43-9BF262ECEF69}" type="pres">
      <dgm:prSet presAssocID="{C2BCF261-2119-4629-BD99-9F04327C4317}" presName="thickLine" presStyleLbl="alignNode1" presStyleIdx="0" presStyleCnt="2"/>
      <dgm:spPr/>
    </dgm:pt>
    <dgm:pt modelId="{FC12F179-2FAF-400A-B9CF-297EDA633C8D}" type="pres">
      <dgm:prSet presAssocID="{C2BCF261-2119-4629-BD99-9F04327C4317}" presName="horz1" presStyleCnt="0"/>
      <dgm:spPr/>
    </dgm:pt>
    <dgm:pt modelId="{637222C1-5924-405A-9CF5-507BC5A9C372}" type="pres">
      <dgm:prSet presAssocID="{C2BCF261-2119-4629-BD99-9F04327C4317}" presName="tx1" presStyleLbl="revTx" presStyleIdx="0" presStyleCnt="2"/>
      <dgm:spPr/>
    </dgm:pt>
    <dgm:pt modelId="{1D287414-7F58-40AC-802F-D1EB6CC3DAF8}" type="pres">
      <dgm:prSet presAssocID="{C2BCF261-2119-4629-BD99-9F04327C4317}" presName="vert1" presStyleCnt="0"/>
      <dgm:spPr/>
    </dgm:pt>
    <dgm:pt modelId="{6560B1A2-FA0F-456C-AE3E-2E9E1A32D17C}" type="pres">
      <dgm:prSet presAssocID="{90AE0F6F-7616-4810-B52F-321D8BE37466}" presName="thickLine" presStyleLbl="alignNode1" presStyleIdx="1" presStyleCnt="2"/>
      <dgm:spPr/>
    </dgm:pt>
    <dgm:pt modelId="{14932114-ACF3-496B-B203-A4683F4155EA}" type="pres">
      <dgm:prSet presAssocID="{90AE0F6F-7616-4810-B52F-321D8BE37466}" presName="horz1" presStyleCnt="0"/>
      <dgm:spPr/>
    </dgm:pt>
    <dgm:pt modelId="{E40CAFA7-C139-48A3-A631-6DC8FA275EB6}" type="pres">
      <dgm:prSet presAssocID="{90AE0F6F-7616-4810-B52F-321D8BE37466}" presName="tx1" presStyleLbl="revTx" presStyleIdx="1" presStyleCnt="2"/>
      <dgm:spPr/>
    </dgm:pt>
    <dgm:pt modelId="{30295062-01E5-4A82-9AA9-791B6B7BC51A}" type="pres">
      <dgm:prSet presAssocID="{90AE0F6F-7616-4810-B52F-321D8BE37466}" presName="vert1" presStyleCnt="0"/>
      <dgm:spPr/>
    </dgm:pt>
  </dgm:ptLst>
  <dgm:cxnLst>
    <dgm:cxn modelId="{2B4C5106-680C-495D-8131-27878EDAA554}" type="presOf" srcId="{C2BCF261-2119-4629-BD99-9F04327C4317}" destId="{637222C1-5924-405A-9CF5-507BC5A9C372}" srcOrd="0" destOrd="0" presId="urn:microsoft.com/office/officeart/2008/layout/LinedList"/>
    <dgm:cxn modelId="{2B4A4B27-8F5D-4CC4-BBDF-5285DF08F012}" type="presOf" srcId="{90AE0F6F-7616-4810-B52F-321D8BE37466}" destId="{E40CAFA7-C139-48A3-A631-6DC8FA275EB6}" srcOrd="0" destOrd="0" presId="urn:microsoft.com/office/officeart/2008/layout/LinedList"/>
    <dgm:cxn modelId="{F547A54C-5BE2-4B70-867B-2E699B5D4C48}" srcId="{AF73586B-7C58-45BC-98D4-021BD691A68A}" destId="{C2BCF261-2119-4629-BD99-9F04327C4317}" srcOrd="0" destOrd="0" parTransId="{7BC73E9F-8E39-43C2-AEA9-5A77D7610C69}" sibTransId="{68BC9AEC-11D5-4BD2-9701-EF6645EB939B}"/>
    <dgm:cxn modelId="{538D4B7E-DA4D-4EDD-8A02-EB97B218D2A9}" type="presOf" srcId="{AF73586B-7C58-45BC-98D4-021BD691A68A}" destId="{092A110D-F9D2-4DCE-956F-0F75CB214761}" srcOrd="0" destOrd="0" presId="urn:microsoft.com/office/officeart/2008/layout/LinedList"/>
    <dgm:cxn modelId="{98FD53F6-85AB-4C68-A511-F16D812504E0}" srcId="{AF73586B-7C58-45BC-98D4-021BD691A68A}" destId="{90AE0F6F-7616-4810-B52F-321D8BE37466}" srcOrd="1" destOrd="0" parTransId="{05D2725F-497C-4FBC-85EF-F9DBC78C9430}" sibTransId="{83005CA7-6B94-48AA-B8A2-86841E803761}"/>
    <dgm:cxn modelId="{3FC218CB-9BDD-4F62-ADA6-6CB7948AFD5B}" type="presParOf" srcId="{092A110D-F9D2-4DCE-956F-0F75CB214761}" destId="{4ACA5AB6-923F-4B31-8B43-9BF262ECEF69}" srcOrd="0" destOrd="0" presId="urn:microsoft.com/office/officeart/2008/layout/LinedList"/>
    <dgm:cxn modelId="{F2F814C2-A79D-45BD-ACA9-2F12D505B49C}" type="presParOf" srcId="{092A110D-F9D2-4DCE-956F-0F75CB214761}" destId="{FC12F179-2FAF-400A-B9CF-297EDA633C8D}" srcOrd="1" destOrd="0" presId="urn:microsoft.com/office/officeart/2008/layout/LinedList"/>
    <dgm:cxn modelId="{DE26A402-2199-4A92-97C8-65608EE5C8BF}" type="presParOf" srcId="{FC12F179-2FAF-400A-B9CF-297EDA633C8D}" destId="{637222C1-5924-405A-9CF5-507BC5A9C372}" srcOrd="0" destOrd="0" presId="urn:microsoft.com/office/officeart/2008/layout/LinedList"/>
    <dgm:cxn modelId="{9E0FEC1C-09E4-45D3-96C9-DDC445F94ACB}" type="presParOf" srcId="{FC12F179-2FAF-400A-B9CF-297EDA633C8D}" destId="{1D287414-7F58-40AC-802F-D1EB6CC3DAF8}" srcOrd="1" destOrd="0" presId="urn:microsoft.com/office/officeart/2008/layout/LinedList"/>
    <dgm:cxn modelId="{3F6C83B0-F191-46EC-8CB9-917CF57AEF40}" type="presParOf" srcId="{092A110D-F9D2-4DCE-956F-0F75CB214761}" destId="{6560B1A2-FA0F-456C-AE3E-2E9E1A32D17C}" srcOrd="2" destOrd="0" presId="urn:microsoft.com/office/officeart/2008/layout/LinedList"/>
    <dgm:cxn modelId="{53C6D534-24C9-4323-811F-6251A2F3B4A0}" type="presParOf" srcId="{092A110D-F9D2-4DCE-956F-0F75CB214761}" destId="{14932114-ACF3-496B-B203-A4683F4155EA}" srcOrd="3" destOrd="0" presId="urn:microsoft.com/office/officeart/2008/layout/LinedList"/>
    <dgm:cxn modelId="{05C074A4-3C43-4BF3-8793-06C7BEF2C184}" type="presParOf" srcId="{14932114-ACF3-496B-B203-A4683F4155EA}" destId="{E40CAFA7-C139-48A3-A631-6DC8FA275EB6}" srcOrd="0" destOrd="0" presId="urn:microsoft.com/office/officeart/2008/layout/LinedList"/>
    <dgm:cxn modelId="{E9063C3F-42E5-4979-A514-28BD001457E0}" type="presParOf" srcId="{14932114-ACF3-496B-B203-A4683F4155EA}" destId="{30295062-01E5-4A82-9AA9-791B6B7BC51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73586B-7C58-45BC-98D4-021BD691A68A}" type="doc">
      <dgm:prSet loTypeId="urn:microsoft.com/office/officeart/2008/layout/Lined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90AE0F6F-7616-4810-B52F-321D8BE37466}">
      <dgm:prSet custT="1"/>
      <dgm:spPr/>
      <dgm:t>
        <a:bodyPr/>
        <a:lstStyle/>
        <a:p>
          <a:r>
            <a:rPr lang="lv-LV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Nosūtītājs</a:t>
          </a:r>
          <a:r>
            <a:rPr lang="lv-LV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grūtniecei </a:t>
          </a:r>
          <a:r>
            <a:rPr lang="lv-LV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izskaidro nepieciešamību informēt reģistratūru </a:t>
          </a:r>
          <a:r>
            <a:rPr lang="lv-LV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par SSK-10 diagnozes kodu: Z35 un blakus diagnozi. Ja nepieciešams, sniedz atbalstu pieraksta veikšanā.</a:t>
          </a:r>
          <a:endParaRPr lang="en-US" sz="2400" dirty="0"/>
        </a:p>
      </dgm:t>
    </dgm:pt>
    <dgm:pt modelId="{05D2725F-497C-4FBC-85EF-F9DBC78C9430}" type="parTrans" cxnId="{98FD53F6-85AB-4C68-A511-F16D812504E0}">
      <dgm:prSet/>
      <dgm:spPr/>
      <dgm:t>
        <a:bodyPr/>
        <a:lstStyle/>
        <a:p>
          <a:endParaRPr lang="en-US"/>
        </a:p>
      </dgm:t>
    </dgm:pt>
    <dgm:pt modelId="{83005CA7-6B94-48AA-B8A2-86841E803761}" type="sibTrans" cxnId="{98FD53F6-85AB-4C68-A511-F16D812504E0}">
      <dgm:prSet/>
      <dgm:spPr/>
      <dgm:t>
        <a:bodyPr/>
        <a:lstStyle/>
        <a:p>
          <a:endParaRPr lang="en-US"/>
        </a:p>
      </dgm:t>
    </dgm:pt>
    <dgm:pt modelId="{8EA2F181-4763-4960-B26F-8047AC5EF222}">
      <dgm:prSet custT="1"/>
      <dgm:spPr/>
      <dgm:t>
        <a:bodyPr/>
        <a:lstStyle/>
        <a:p>
          <a:r>
            <a:rPr lang="lv-LV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rPr>
            <a:t>Pakalpojumus ir </a:t>
          </a:r>
          <a:r>
            <a:rPr lang="lv-LV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rPr>
            <a:t>tiesīga sniegt jebkura ārstniecības iestāde</a:t>
          </a:r>
          <a:r>
            <a:rPr lang="lv-LV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rPr>
            <a:t>, kas ir </a:t>
          </a:r>
          <a:r>
            <a:rPr lang="lv-LV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rPr>
            <a:t>līgumattiecībās ar Dienestu </a:t>
          </a:r>
          <a:r>
            <a:rPr lang="lv-LV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rPr>
            <a:t>un jau nodrošina nepieciešamo pakalpojumu citām pacientu grupām. </a:t>
          </a:r>
          <a:endParaRPr lang="en-US" sz="2400" dirty="0"/>
        </a:p>
      </dgm:t>
    </dgm:pt>
    <dgm:pt modelId="{D97CBEE4-F116-4DF7-9B7C-CFDF41D78BDF}" type="parTrans" cxnId="{114761C4-11E9-4EC6-9B63-2E67B065AECC}">
      <dgm:prSet/>
      <dgm:spPr/>
      <dgm:t>
        <a:bodyPr/>
        <a:lstStyle/>
        <a:p>
          <a:endParaRPr lang="en-US"/>
        </a:p>
      </dgm:t>
    </dgm:pt>
    <dgm:pt modelId="{BDD422E1-F597-428F-A8D3-C269C87557D5}" type="sibTrans" cxnId="{114761C4-11E9-4EC6-9B63-2E67B065AECC}">
      <dgm:prSet/>
      <dgm:spPr/>
      <dgm:t>
        <a:bodyPr/>
        <a:lstStyle/>
        <a:p>
          <a:endParaRPr lang="en-US"/>
        </a:p>
      </dgm:t>
    </dgm:pt>
    <dgm:pt modelId="{68F68B1F-00F5-49A7-BFC7-EFECF8869FE6}">
      <dgm:prSet custT="1"/>
      <dgm:spPr/>
      <dgm:t>
        <a:bodyPr/>
        <a:lstStyle/>
        <a:p>
          <a:r>
            <a:rPr lang="lv-LV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rPr>
            <a:t>Apmaksa</a:t>
          </a:r>
          <a:r>
            <a:rPr lang="lv-LV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rPr>
            <a:t> par pakalpojumiem, kas tiek sniegti grūtnieču prioritārās aprūpes ietvaros, tiek nodrošināta </a:t>
          </a:r>
          <a:r>
            <a:rPr lang="lv-LV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rPr>
            <a:t>virs kvotas</a:t>
          </a:r>
          <a:r>
            <a:rPr lang="lv-LV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rPr>
            <a:t>.</a:t>
          </a:r>
          <a:endParaRPr lang="en-US" sz="2400" dirty="0"/>
        </a:p>
      </dgm:t>
    </dgm:pt>
    <dgm:pt modelId="{B18A64C5-5317-4607-A9DC-CE63736B43F4}" type="parTrans" cxnId="{CC03C686-29F8-484B-9040-3868F5F11FCA}">
      <dgm:prSet/>
      <dgm:spPr/>
      <dgm:t>
        <a:bodyPr/>
        <a:lstStyle/>
        <a:p>
          <a:endParaRPr lang="en-US"/>
        </a:p>
      </dgm:t>
    </dgm:pt>
    <dgm:pt modelId="{580B0A59-DD5B-44C3-B759-3390D38D3362}" type="sibTrans" cxnId="{CC03C686-29F8-484B-9040-3868F5F11FCA}">
      <dgm:prSet/>
      <dgm:spPr/>
      <dgm:t>
        <a:bodyPr/>
        <a:lstStyle/>
        <a:p>
          <a:endParaRPr lang="en-US"/>
        </a:p>
      </dgm:t>
    </dgm:pt>
    <dgm:pt modelId="{092A110D-F9D2-4DCE-956F-0F75CB214761}" type="pres">
      <dgm:prSet presAssocID="{AF73586B-7C58-45BC-98D4-021BD691A68A}" presName="vert0" presStyleCnt="0">
        <dgm:presLayoutVars>
          <dgm:dir/>
          <dgm:animOne val="branch"/>
          <dgm:animLvl val="lvl"/>
        </dgm:presLayoutVars>
      </dgm:prSet>
      <dgm:spPr/>
    </dgm:pt>
    <dgm:pt modelId="{6560B1A2-FA0F-456C-AE3E-2E9E1A32D17C}" type="pres">
      <dgm:prSet presAssocID="{90AE0F6F-7616-4810-B52F-321D8BE37466}" presName="thickLine" presStyleLbl="alignNode1" presStyleIdx="0" presStyleCnt="3"/>
      <dgm:spPr/>
    </dgm:pt>
    <dgm:pt modelId="{14932114-ACF3-496B-B203-A4683F4155EA}" type="pres">
      <dgm:prSet presAssocID="{90AE0F6F-7616-4810-B52F-321D8BE37466}" presName="horz1" presStyleCnt="0"/>
      <dgm:spPr/>
    </dgm:pt>
    <dgm:pt modelId="{E40CAFA7-C139-48A3-A631-6DC8FA275EB6}" type="pres">
      <dgm:prSet presAssocID="{90AE0F6F-7616-4810-B52F-321D8BE37466}" presName="tx1" presStyleLbl="revTx" presStyleIdx="0" presStyleCnt="3"/>
      <dgm:spPr/>
    </dgm:pt>
    <dgm:pt modelId="{30295062-01E5-4A82-9AA9-791B6B7BC51A}" type="pres">
      <dgm:prSet presAssocID="{90AE0F6F-7616-4810-B52F-321D8BE37466}" presName="vert1" presStyleCnt="0"/>
      <dgm:spPr/>
    </dgm:pt>
    <dgm:pt modelId="{6D7CDE0E-B3A5-4D9E-8E68-6A612C4361A2}" type="pres">
      <dgm:prSet presAssocID="{8EA2F181-4763-4960-B26F-8047AC5EF222}" presName="thickLine" presStyleLbl="alignNode1" presStyleIdx="1" presStyleCnt="3"/>
      <dgm:spPr/>
    </dgm:pt>
    <dgm:pt modelId="{9654ED82-29F7-4C9B-A733-A8D702ED7493}" type="pres">
      <dgm:prSet presAssocID="{8EA2F181-4763-4960-B26F-8047AC5EF222}" presName="horz1" presStyleCnt="0"/>
      <dgm:spPr/>
    </dgm:pt>
    <dgm:pt modelId="{37C12EF1-499E-40F0-9CA4-6B9BA2572A79}" type="pres">
      <dgm:prSet presAssocID="{8EA2F181-4763-4960-B26F-8047AC5EF222}" presName="tx1" presStyleLbl="revTx" presStyleIdx="1" presStyleCnt="3"/>
      <dgm:spPr/>
    </dgm:pt>
    <dgm:pt modelId="{67CE4118-82B6-4AA4-A528-7A672B1D2C57}" type="pres">
      <dgm:prSet presAssocID="{8EA2F181-4763-4960-B26F-8047AC5EF222}" presName="vert1" presStyleCnt="0"/>
      <dgm:spPr/>
    </dgm:pt>
    <dgm:pt modelId="{895C4B4F-C620-4809-8C24-A874A387D39A}" type="pres">
      <dgm:prSet presAssocID="{68F68B1F-00F5-49A7-BFC7-EFECF8869FE6}" presName="thickLine" presStyleLbl="alignNode1" presStyleIdx="2" presStyleCnt="3"/>
      <dgm:spPr/>
    </dgm:pt>
    <dgm:pt modelId="{00B29911-AB51-49FB-90C1-6321E07A1338}" type="pres">
      <dgm:prSet presAssocID="{68F68B1F-00F5-49A7-BFC7-EFECF8869FE6}" presName="horz1" presStyleCnt="0"/>
      <dgm:spPr/>
    </dgm:pt>
    <dgm:pt modelId="{30B48BA7-F5C6-4A3C-8EE1-0B613D559934}" type="pres">
      <dgm:prSet presAssocID="{68F68B1F-00F5-49A7-BFC7-EFECF8869FE6}" presName="tx1" presStyleLbl="revTx" presStyleIdx="2" presStyleCnt="3"/>
      <dgm:spPr/>
    </dgm:pt>
    <dgm:pt modelId="{F2B71D95-8D4F-4801-8825-71DC3A60E072}" type="pres">
      <dgm:prSet presAssocID="{68F68B1F-00F5-49A7-BFC7-EFECF8869FE6}" presName="vert1" presStyleCnt="0"/>
      <dgm:spPr/>
    </dgm:pt>
  </dgm:ptLst>
  <dgm:cxnLst>
    <dgm:cxn modelId="{620AF266-5D32-4212-9D6C-EF97FA1E316D}" type="presOf" srcId="{AF73586B-7C58-45BC-98D4-021BD691A68A}" destId="{092A110D-F9D2-4DCE-956F-0F75CB214761}" srcOrd="0" destOrd="0" presId="urn:microsoft.com/office/officeart/2008/layout/LinedList"/>
    <dgm:cxn modelId="{02F7CA72-5EFB-4396-B4C3-E84C9B014812}" type="presOf" srcId="{90AE0F6F-7616-4810-B52F-321D8BE37466}" destId="{E40CAFA7-C139-48A3-A631-6DC8FA275EB6}" srcOrd="0" destOrd="0" presId="urn:microsoft.com/office/officeart/2008/layout/LinedList"/>
    <dgm:cxn modelId="{DE24197C-4E6A-4B49-8565-704106709BDD}" type="presOf" srcId="{68F68B1F-00F5-49A7-BFC7-EFECF8869FE6}" destId="{30B48BA7-F5C6-4A3C-8EE1-0B613D559934}" srcOrd="0" destOrd="0" presId="urn:microsoft.com/office/officeart/2008/layout/LinedList"/>
    <dgm:cxn modelId="{CC03C686-29F8-484B-9040-3868F5F11FCA}" srcId="{AF73586B-7C58-45BC-98D4-021BD691A68A}" destId="{68F68B1F-00F5-49A7-BFC7-EFECF8869FE6}" srcOrd="2" destOrd="0" parTransId="{B18A64C5-5317-4607-A9DC-CE63736B43F4}" sibTransId="{580B0A59-DD5B-44C3-B759-3390D38D3362}"/>
    <dgm:cxn modelId="{114761C4-11E9-4EC6-9B63-2E67B065AECC}" srcId="{AF73586B-7C58-45BC-98D4-021BD691A68A}" destId="{8EA2F181-4763-4960-B26F-8047AC5EF222}" srcOrd="1" destOrd="0" parTransId="{D97CBEE4-F116-4DF7-9B7C-CFDF41D78BDF}" sibTransId="{BDD422E1-F597-428F-A8D3-C269C87557D5}"/>
    <dgm:cxn modelId="{E0526AD6-746A-408A-845E-856632BE5960}" type="presOf" srcId="{8EA2F181-4763-4960-B26F-8047AC5EF222}" destId="{37C12EF1-499E-40F0-9CA4-6B9BA2572A79}" srcOrd="0" destOrd="0" presId="urn:microsoft.com/office/officeart/2008/layout/LinedList"/>
    <dgm:cxn modelId="{98FD53F6-85AB-4C68-A511-F16D812504E0}" srcId="{AF73586B-7C58-45BC-98D4-021BD691A68A}" destId="{90AE0F6F-7616-4810-B52F-321D8BE37466}" srcOrd="0" destOrd="0" parTransId="{05D2725F-497C-4FBC-85EF-F9DBC78C9430}" sibTransId="{83005CA7-6B94-48AA-B8A2-86841E803761}"/>
    <dgm:cxn modelId="{F1C0088B-D9A4-4F61-8EBA-CA6903B14013}" type="presParOf" srcId="{092A110D-F9D2-4DCE-956F-0F75CB214761}" destId="{6560B1A2-FA0F-456C-AE3E-2E9E1A32D17C}" srcOrd="0" destOrd="0" presId="urn:microsoft.com/office/officeart/2008/layout/LinedList"/>
    <dgm:cxn modelId="{5BCDF834-74BA-4D8C-A758-26A958DD6CC9}" type="presParOf" srcId="{092A110D-F9D2-4DCE-956F-0F75CB214761}" destId="{14932114-ACF3-496B-B203-A4683F4155EA}" srcOrd="1" destOrd="0" presId="urn:microsoft.com/office/officeart/2008/layout/LinedList"/>
    <dgm:cxn modelId="{522CFF31-B939-4C08-96E8-3BB9A7611CD6}" type="presParOf" srcId="{14932114-ACF3-496B-B203-A4683F4155EA}" destId="{E40CAFA7-C139-48A3-A631-6DC8FA275EB6}" srcOrd="0" destOrd="0" presId="urn:microsoft.com/office/officeart/2008/layout/LinedList"/>
    <dgm:cxn modelId="{66125A14-1C96-4C7D-A0A5-317531D20293}" type="presParOf" srcId="{14932114-ACF3-496B-B203-A4683F4155EA}" destId="{30295062-01E5-4A82-9AA9-791B6B7BC51A}" srcOrd="1" destOrd="0" presId="urn:microsoft.com/office/officeart/2008/layout/LinedList"/>
    <dgm:cxn modelId="{9819BDDC-7FD8-4865-BAD1-AE73F0E601EC}" type="presParOf" srcId="{092A110D-F9D2-4DCE-956F-0F75CB214761}" destId="{6D7CDE0E-B3A5-4D9E-8E68-6A612C4361A2}" srcOrd="2" destOrd="0" presId="urn:microsoft.com/office/officeart/2008/layout/LinedList"/>
    <dgm:cxn modelId="{9B51A1AD-CD8A-447F-BAF0-51EA5C842007}" type="presParOf" srcId="{092A110D-F9D2-4DCE-956F-0F75CB214761}" destId="{9654ED82-29F7-4C9B-A733-A8D702ED7493}" srcOrd="3" destOrd="0" presId="urn:microsoft.com/office/officeart/2008/layout/LinedList"/>
    <dgm:cxn modelId="{94B784D6-C823-4EE6-8B75-FAE72DE96CCA}" type="presParOf" srcId="{9654ED82-29F7-4C9B-A733-A8D702ED7493}" destId="{37C12EF1-499E-40F0-9CA4-6B9BA2572A79}" srcOrd="0" destOrd="0" presId="urn:microsoft.com/office/officeart/2008/layout/LinedList"/>
    <dgm:cxn modelId="{9706D76F-0CEB-4B2A-850F-72B055B20AB6}" type="presParOf" srcId="{9654ED82-29F7-4C9B-A733-A8D702ED7493}" destId="{67CE4118-82B6-4AA4-A528-7A672B1D2C57}" srcOrd="1" destOrd="0" presId="urn:microsoft.com/office/officeart/2008/layout/LinedList"/>
    <dgm:cxn modelId="{E529340B-445C-4494-8787-5DC6DD6A38A9}" type="presParOf" srcId="{092A110D-F9D2-4DCE-956F-0F75CB214761}" destId="{895C4B4F-C620-4809-8C24-A874A387D39A}" srcOrd="4" destOrd="0" presId="urn:microsoft.com/office/officeart/2008/layout/LinedList"/>
    <dgm:cxn modelId="{2A1ABCE2-572A-4FAB-BE3D-1493C37C419C}" type="presParOf" srcId="{092A110D-F9D2-4DCE-956F-0F75CB214761}" destId="{00B29911-AB51-49FB-90C1-6321E07A1338}" srcOrd="5" destOrd="0" presId="urn:microsoft.com/office/officeart/2008/layout/LinedList"/>
    <dgm:cxn modelId="{7A1EC1D7-D8EF-45A1-A55A-5A7AA6F0B4A8}" type="presParOf" srcId="{00B29911-AB51-49FB-90C1-6321E07A1338}" destId="{30B48BA7-F5C6-4A3C-8EE1-0B613D559934}" srcOrd="0" destOrd="0" presId="urn:microsoft.com/office/officeart/2008/layout/LinedList"/>
    <dgm:cxn modelId="{6297D011-DCA1-4735-B133-28B854086BC7}" type="presParOf" srcId="{00B29911-AB51-49FB-90C1-6321E07A1338}" destId="{F2B71D95-8D4F-4801-8825-71DC3A60E07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CA5AB6-923F-4B31-8B43-9BF262ECEF69}">
      <dsp:nvSpPr>
        <dsp:cNvPr id="0" name=""/>
        <dsp:cNvSpPr/>
      </dsp:nvSpPr>
      <dsp:spPr>
        <a:xfrm>
          <a:off x="0" y="702"/>
          <a:ext cx="42672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7222C1-5924-405A-9CF5-507BC5A9C372}">
      <dsp:nvSpPr>
        <dsp:cNvPr id="0" name=""/>
        <dsp:cNvSpPr/>
      </dsp:nvSpPr>
      <dsp:spPr>
        <a:xfrm>
          <a:off x="0" y="702"/>
          <a:ext cx="4263032" cy="1446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solidFill>
                <a:srgbClr val="000000"/>
              </a:solidFill>
              <a:latin typeface="Calibri"/>
              <a:ea typeface="Calibri"/>
              <a:cs typeface="Calibri"/>
            </a:rPr>
            <a:t>Nosūtītājs: ginekologs, vecmāte, ģimenes ārsts vai ārsts speciālists.</a:t>
          </a:r>
          <a:endParaRPr lang="lv-LV" sz="2400" kern="1200" dirty="0"/>
        </a:p>
      </dsp:txBody>
      <dsp:txXfrm>
        <a:off x="0" y="702"/>
        <a:ext cx="4263032" cy="1446930"/>
      </dsp:txXfrm>
    </dsp:sp>
    <dsp:sp modelId="{31393FAA-D690-4DF1-A190-A4E8CD810D56}">
      <dsp:nvSpPr>
        <dsp:cNvPr id="0" name=""/>
        <dsp:cNvSpPr/>
      </dsp:nvSpPr>
      <dsp:spPr>
        <a:xfrm>
          <a:off x="0" y="1447633"/>
          <a:ext cx="42672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79E562-1644-43FD-AACE-C19D3DA99838}">
      <dsp:nvSpPr>
        <dsp:cNvPr id="0" name=""/>
        <dsp:cNvSpPr/>
      </dsp:nvSpPr>
      <dsp:spPr>
        <a:xfrm>
          <a:off x="0" y="1447633"/>
          <a:ext cx="4267200" cy="13662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100" kern="1200" dirty="0">
              <a:solidFill>
                <a:srgbClr val="444444"/>
              </a:solidFill>
              <a:latin typeface="Calibri"/>
              <a:ea typeface="Calibri"/>
              <a:cs typeface="Calibri"/>
            </a:rPr>
            <a:t>Nosūtījumā norāda - pacientu grupu:grūtniece/gravida pamatdiagnozi: Z35 blakusdiagnozi: O00-O99; F53.0-F53.9</a:t>
          </a:r>
          <a:endParaRPr lang="en-US" sz="2100" kern="1200" dirty="0" err="1">
            <a:solidFill>
              <a:srgbClr val="444444"/>
            </a:solidFill>
            <a:latin typeface="Calibri"/>
            <a:ea typeface="Calibri"/>
            <a:cs typeface="Calibri"/>
          </a:endParaRPr>
        </a:p>
      </dsp:txBody>
      <dsp:txXfrm>
        <a:off x="0" y="1447633"/>
        <a:ext cx="4267200" cy="1366292"/>
      </dsp:txXfrm>
    </dsp:sp>
    <dsp:sp modelId="{6D7CDE0E-B3A5-4D9E-8E68-6A612C4361A2}">
      <dsp:nvSpPr>
        <dsp:cNvPr id="0" name=""/>
        <dsp:cNvSpPr/>
      </dsp:nvSpPr>
      <dsp:spPr>
        <a:xfrm>
          <a:off x="0" y="2813925"/>
          <a:ext cx="42672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C12EF1-499E-40F0-9CA4-6B9BA2572A79}">
      <dsp:nvSpPr>
        <dsp:cNvPr id="0" name=""/>
        <dsp:cNvSpPr/>
      </dsp:nvSpPr>
      <dsp:spPr>
        <a:xfrm>
          <a:off x="0" y="2813925"/>
          <a:ext cx="4263032" cy="16481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400" kern="1200" dirty="0">
              <a:solidFill>
                <a:srgbClr val="000000"/>
              </a:solidFill>
              <a:latin typeface="Calibri"/>
              <a:ea typeface="Calibri"/>
              <a:cs typeface="Calibri"/>
            </a:rPr>
            <a:t>Pierakstu uz pakalpojumu veic grūtniece. Nosūtītājs informē grūtnieci par pierakstīšanās kārtību.</a:t>
          </a:r>
          <a:endParaRPr lang="lv-LV" sz="2400" kern="1200" dirty="0"/>
        </a:p>
      </dsp:txBody>
      <dsp:txXfrm>
        <a:off x="0" y="2813925"/>
        <a:ext cx="4263032" cy="16481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CA5AB6-923F-4B31-8B43-9BF262ECEF69}">
      <dsp:nvSpPr>
        <dsp:cNvPr id="0" name=""/>
        <dsp:cNvSpPr/>
      </dsp:nvSpPr>
      <dsp:spPr>
        <a:xfrm>
          <a:off x="0" y="0"/>
          <a:ext cx="483616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7222C1-5924-405A-9CF5-507BC5A9C372}">
      <dsp:nvSpPr>
        <dsp:cNvPr id="0" name=""/>
        <dsp:cNvSpPr/>
      </dsp:nvSpPr>
      <dsp:spPr>
        <a:xfrm>
          <a:off x="0" y="0"/>
          <a:ext cx="4836160" cy="2105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700" b="0" kern="1200" dirty="0">
              <a:solidFill>
                <a:srgbClr val="000000"/>
              </a:solidFill>
              <a:latin typeface="Calibri"/>
              <a:ea typeface="Calibri"/>
              <a:cs typeface="Calibri"/>
            </a:rPr>
            <a:t>Pakalpojumi nodrošināmi </a:t>
          </a:r>
          <a:r>
            <a:rPr lang="en-US" sz="2700" b="0" kern="1200" dirty="0">
              <a:solidFill>
                <a:srgbClr val="000000"/>
              </a:solidFill>
              <a:latin typeface="Calibri"/>
              <a:ea typeface="Calibri"/>
              <a:cs typeface="Calibri"/>
            </a:rPr>
            <a:t>10 </a:t>
          </a:r>
          <a:r>
            <a:rPr lang="lv-LV" sz="2700" b="0" kern="1200" dirty="0">
              <a:solidFill>
                <a:srgbClr val="000000"/>
              </a:solidFill>
              <a:latin typeface="Calibri"/>
              <a:ea typeface="Calibri"/>
              <a:cs typeface="Calibri"/>
            </a:rPr>
            <a:t>darba dienu laikā </a:t>
          </a:r>
          <a:r>
            <a:rPr lang="en-US" sz="2700" b="0" kern="1200" dirty="0">
              <a:solidFill>
                <a:srgbClr val="000000"/>
              </a:solidFill>
              <a:latin typeface="Calibri"/>
              <a:ea typeface="Calibri"/>
              <a:cs typeface="Calibri"/>
            </a:rPr>
            <a:t>no </a:t>
          </a:r>
          <a:r>
            <a:rPr lang="lv-LV" sz="2700" b="0" kern="1200" dirty="0">
              <a:solidFill>
                <a:srgbClr val="000000"/>
              </a:solidFill>
              <a:latin typeface="Calibri"/>
              <a:ea typeface="Calibri"/>
              <a:cs typeface="Calibri"/>
            </a:rPr>
            <a:t>dienas, kad</a:t>
          </a:r>
          <a:r>
            <a:rPr lang="en-US" sz="2700" b="0" kern="1200" dirty="0">
              <a:solidFill>
                <a:srgbClr val="000000"/>
              </a:solidFill>
              <a:latin typeface="Calibri"/>
              <a:ea typeface="Calibri"/>
              <a:cs typeface="Calibri"/>
            </a:rPr>
            <a:t> persona </a:t>
          </a:r>
          <a:r>
            <a:rPr lang="lv-LV" sz="2700" b="0" kern="1200" dirty="0">
              <a:solidFill>
                <a:srgbClr val="000000"/>
              </a:solidFill>
              <a:latin typeface="Calibri"/>
              <a:ea typeface="Calibri"/>
              <a:cs typeface="Calibri"/>
            </a:rPr>
            <a:t>vērsusies ārstniecības iestādē</a:t>
          </a:r>
          <a:r>
            <a:rPr lang="en-US" sz="2700" b="0" kern="1200" dirty="0">
              <a:solidFill>
                <a:srgbClr val="000000"/>
              </a:solidFill>
              <a:latin typeface="Calibri"/>
              <a:ea typeface="Calibri"/>
              <a:cs typeface="Calibri"/>
            </a:rPr>
            <a:t>.</a:t>
          </a:r>
          <a:endParaRPr lang="lv-LV" sz="2700" b="1" kern="1200" dirty="0"/>
        </a:p>
      </dsp:txBody>
      <dsp:txXfrm>
        <a:off x="0" y="0"/>
        <a:ext cx="4836160" cy="2105660"/>
      </dsp:txXfrm>
    </dsp:sp>
    <dsp:sp modelId="{6560B1A2-FA0F-456C-AE3E-2E9E1A32D17C}">
      <dsp:nvSpPr>
        <dsp:cNvPr id="0" name=""/>
        <dsp:cNvSpPr/>
      </dsp:nvSpPr>
      <dsp:spPr>
        <a:xfrm>
          <a:off x="0" y="2105660"/>
          <a:ext cx="483616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0CAFA7-C139-48A3-A631-6DC8FA275EB6}">
      <dsp:nvSpPr>
        <dsp:cNvPr id="0" name=""/>
        <dsp:cNvSpPr/>
      </dsp:nvSpPr>
      <dsp:spPr>
        <a:xfrm>
          <a:off x="0" y="2105660"/>
          <a:ext cx="4836160" cy="2105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700" kern="1200" dirty="0">
              <a:solidFill>
                <a:srgbClr val="000000"/>
              </a:solidFill>
              <a:latin typeface="Calibri"/>
              <a:ea typeface="Calibri"/>
              <a:cs typeface="Calibri"/>
            </a:rPr>
            <a:t>Grūtnieču prioritārā aprūpe attiecināma uz jebkuru sekundārās ambulatorās veselības aprūpes pakalpojumu, tai skaitā izmeklējumiem.</a:t>
          </a:r>
          <a:r>
            <a:rPr lang="lv-LV" sz="2700" kern="1200" dirty="0">
              <a:latin typeface="Calibri"/>
              <a:ea typeface="Calibri"/>
              <a:cs typeface="Calibri"/>
            </a:rPr>
            <a:t> </a:t>
          </a:r>
          <a:r>
            <a:rPr lang="lv-LV" sz="2700" kern="1200" dirty="0"/>
            <a:t> </a:t>
          </a:r>
          <a:endParaRPr lang="en-US" sz="2700" kern="1200" dirty="0"/>
        </a:p>
      </dsp:txBody>
      <dsp:txXfrm>
        <a:off x="0" y="2105660"/>
        <a:ext cx="4836160" cy="21056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60B1A2-FA0F-456C-AE3E-2E9E1A32D17C}">
      <dsp:nvSpPr>
        <dsp:cNvPr id="0" name=""/>
        <dsp:cNvSpPr/>
      </dsp:nvSpPr>
      <dsp:spPr>
        <a:xfrm>
          <a:off x="0" y="2458"/>
          <a:ext cx="506984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0CAFA7-C139-48A3-A631-6DC8FA275EB6}">
      <dsp:nvSpPr>
        <dsp:cNvPr id="0" name=""/>
        <dsp:cNvSpPr/>
      </dsp:nvSpPr>
      <dsp:spPr>
        <a:xfrm>
          <a:off x="0" y="2458"/>
          <a:ext cx="5069840" cy="1676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Nosūtītājs</a:t>
          </a:r>
          <a:r>
            <a:rPr lang="lv-LV" sz="2400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grūtniecei </a:t>
          </a:r>
          <a:r>
            <a:rPr lang="lv-LV" sz="2400" b="1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izskaidro nepieciešamību informēt reģistratūru </a:t>
          </a:r>
          <a:r>
            <a:rPr lang="lv-LV" sz="2400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par SSK-10 diagnozes kodu: Z35 un blakus diagnozi. Ja nepieciešams, sniedz atbalstu pieraksta veikšanā.</a:t>
          </a:r>
          <a:endParaRPr lang="en-US" sz="2400" kern="1200" dirty="0"/>
        </a:p>
      </dsp:txBody>
      <dsp:txXfrm>
        <a:off x="0" y="2458"/>
        <a:ext cx="5069840" cy="1676454"/>
      </dsp:txXfrm>
    </dsp:sp>
    <dsp:sp modelId="{6D7CDE0E-B3A5-4D9E-8E68-6A612C4361A2}">
      <dsp:nvSpPr>
        <dsp:cNvPr id="0" name=""/>
        <dsp:cNvSpPr/>
      </dsp:nvSpPr>
      <dsp:spPr>
        <a:xfrm>
          <a:off x="0" y="1678912"/>
          <a:ext cx="506984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C12EF1-499E-40F0-9CA4-6B9BA2572A79}">
      <dsp:nvSpPr>
        <dsp:cNvPr id="0" name=""/>
        <dsp:cNvSpPr/>
      </dsp:nvSpPr>
      <dsp:spPr>
        <a:xfrm>
          <a:off x="0" y="1678912"/>
          <a:ext cx="5069840" cy="1676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rPr>
            <a:t>Pakalpojumus ir </a:t>
          </a:r>
          <a:r>
            <a:rPr lang="lv-LV" sz="24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rPr>
            <a:t>tiesīga sniegt jebkura ārstniecības iestāde</a:t>
          </a:r>
          <a:r>
            <a:rPr lang="lv-LV" sz="24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rPr>
            <a:t>, kas ir </a:t>
          </a:r>
          <a:r>
            <a:rPr lang="lv-LV" sz="24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rPr>
            <a:t>līgumattiecībās ar Dienestu </a:t>
          </a:r>
          <a:r>
            <a:rPr lang="lv-LV" sz="24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rPr>
            <a:t>un jau nodrošina nepieciešamo pakalpojumu citām pacientu grupām. </a:t>
          </a:r>
          <a:endParaRPr lang="en-US" sz="2400" kern="1200" dirty="0"/>
        </a:p>
      </dsp:txBody>
      <dsp:txXfrm>
        <a:off x="0" y="1678912"/>
        <a:ext cx="5069840" cy="1676454"/>
      </dsp:txXfrm>
    </dsp:sp>
    <dsp:sp modelId="{895C4B4F-C620-4809-8C24-A874A387D39A}">
      <dsp:nvSpPr>
        <dsp:cNvPr id="0" name=""/>
        <dsp:cNvSpPr/>
      </dsp:nvSpPr>
      <dsp:spPr>
        <a:xfrm>
          <a:off x="0" y="3355367"/>
          <a:ext cx="506984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B48BA7-F5C6-4A3C-8EE1-0B613D559934}">
      <dsp:nvSpPr>
        <dsp:cNvPr id="0" name=""/>
        <dsp:cNvSpPr/>
      </dsp:nvSpPr>
      <dsp:spPr>
        <a:xfrm>
          <a:off x="0" y="3355367"/>
          <a:ext cx="5069840" cy="1676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rPr>
            <a:t>Apmaksa</a:t>
          </a:r>
          <a:r>
            <a:rPr lang="lv-LV" sz="24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rPr>
            <a:t> par pakalpojumiem, kas tiek sniegti grūtnieču prioritārās aprūpes ietvaros, tiek nodrošināta </a:t>
          </a:r>
          <a:r>
            <a:rPr lang="lv-LV" sz="24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rPr>
            <a:t>virs kvotas</a:t>
          </a:r>
          <a:r>
            <a:rPr lang="lv-LV" sz="24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rPr>
            <a:t>.</a:t>
          </a:r>
          <a:endParaRPr lang="en-US" sz="2400" kern="1200" dirty="0"/>
        </a:p>
      </dsp:txBody>
      <dsp:txXfrm>
        <a:off x="0" y="3355367"/>
        <a:ext cx="5069840" cy="16764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137FEA-E339-45ED-B617-03274BB5A0C6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9F2146-EEEE-45D9-8D9E-847C52215B3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596467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3265B93-06AB-4325-8841-E989342D6000}" type="datetimeFigureOut">
              <a:rPr lang="lv-LV"/>
              <a:pPr>
                <a:defRPr/>
              </a:pPr>
              <a:t>27.08.2024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D72620B4-AC02-4A36-88EA-675332F44195}" type="slidenum">
              <a:rPr lang="lv-LV" altLang="en-US"/>
              <a:pPr/>
              <a:t>‹#›</a:t>
            </a:fld>
            <a:endParaRPr lang="lv-LV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6241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3435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F757B116-C236-4B1A-A29F-6EC4469391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42572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4A5D73BE-0AD0-481A-BCFB-E6B2350762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1669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471DA70-A33F-4D8A-A930-E559D2F22D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5758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C3DCC78A-4830-4AE1-84B3-9DC1F75339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5737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3E01878-8258-4C2A-BB3E-218C12CD73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3091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409CEAE-C0B0-4A7A-869B-5A2EFAFA16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62605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88DE374-5F27-4970-B704-F553266122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85987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2321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FE2685F-5E42-4E67-B94B-7FE74A6171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0403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FE1DF035-D211-4561-AF85-B77CA96028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1987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569949A5-7BCF-40BE-B390-BE3DCE97CF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7807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A390835A-765E-4508-BD88-BBFE5A24ED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8825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602A870-C8B9-4A6F-8056-8303C4CFCB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1467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0A70285F-A554-4057-B56C-65A5D29961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2893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A11337A-0603-43E6-9E78-40F3618E3A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3220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59998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362000-2BDD-4295-BE76-87299D1648F4}" type="datetime1">
              <a:rPr lang="en-US"/>
              <a:pPr>
                <a:defRPr/>
              </a:pPr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E8C0EAC5-62A5-4241-A753-769E4718AF9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9" r:id="rId10"/>
    <p:sldLayoutId id="2147483840" r:id="rId11"/>
    <p:sldLayoutId id="2147483841" r:id="rId12"/>
    <p:sldLayoutId id="2147483842" r:id="rId13"/>
    <p:sldLayoutId id="2147483843" r:id="rId14"/>
    <p:sldLayoutId id="2147483844" r:id="rId15"/>
    <p:sldLayoutId id="2147483845" r:id="rId16"/>
    <p:sldLayoutId id="2147483846" r:id="rId17"/>
    <p:sldLayoutId id="2147483847" r:id="rId18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6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7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540125"/>
            <a:ext cx="7772400" cy="9604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lv-LV" altLang="en-US" sz="3600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  <a:ea typeface="ヒラギノ角ゴ Pro W3" pitchFamily="125" charset="-128"/>
                <a:cs typeface="Arial" panose="020B0604020202020204" pitchFamily="34" charset="0"/>
              </a:rPr>
              <a:t>G</a:t>
            </a:r>
            <a:r>
              <a:rPr lang="lv-LV" sz="3600" b="1" dirty="0">
                <a:solidFill>
                  <a:schemeClr val="accent6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rūtnieču prioritārās aprūpes nodrošināšanas kārtību</a:t>
            </a:r>
            <a:br>
              <a:rPr lang="lv-LV" alt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ヒラギノ角ゴ Pro W3" pitchFamily="125" charset="-128"/>
                <a:cs typeface="Times New Roman" panose="02020603050405020304" pitchFamily="18" charset="0"/>
              </a:rPr>
            </a:br>
            <a:endParaRPr lang="lv-LV" altLang="en-US" sz="1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1DD96A9-78B2-2409-06DC-0E9E727D462D}"/>
              </a:ext>
            </a:extLst>
          </p:cNvPr>
          <p:cNvSpPr txBox="1"/>
          <p:nvPr/>
        </p:nvSpPr>
        <p:spPr>
          <a:xfrm>
            <a:off x="4145280" y="5191443"/>
            <a:ext cx="577088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i="0" dirty="0">
                <a:solidFill>
                  <a:srgbClr val="242424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Linda Celmiņa-Ķeze </a:t>
            </a:r>
          </a:p>
          <a:p>
            <a:r>
              <a:rPr lang="lv-LV" b="0" i="0" dirty="0">
                <a:solidFill>
                  <a:srgbClr val="242424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Nacionālā veselības dienesta</a:t>
            </a:r>
          </a:p>
          <a:p>
            <a:r>
              <a:rPr lang="lv-LV" b="0" i="0" dirty="0">
                <a:solidFill>
                  <a:srgbClr val="242424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Ambulatoro pakalpojumu nodaļas </a:t>
            </a:r>
          </a:p>
          <a:p>
            <a:r>
              <a:rPr lang="lv-LV" b="0" i="0" dirty="0">
                <a:solidFill>
                  <a:srgbClr val="242424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veselības aprūpes pakalpojumu projektu vadītāja 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09330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3C45F-4D33-9B91-B173-603BE5B6E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wrap="square" anchor="t">
            <a:normAutofit/>
          </a:bodyPr>
          <a:lstStyle/>
          <a:p>
            <a:r>
              <a:rPr lang="lv-LV" sz="3200" dirty="0">
                <a:solidFill>
                  <a:schemeClr val="accent6">
                    <a:lumMod val="76000"/>
                  </a:schemeClr>
                </a:solidFill>
                <a:latin typeface="Verdana"/>
                <a:ea typeface="Verdana"/>
              </a:rPr>
              <a:t>Ar 2024. gada 1. janvāri</a:t>
            </a:r>
            <a:endParaRPr lang="en-US" sz="3200">
              <a:solidFill>
                <a:schemeClr val="accent6">
                  <a:lumMod val="76000"/>
                </a:schemeClr>
              </a:solidFill>
              <a:latin typeface="Verdana"/>
              <a:ea typeface="Verdana"/>
            </a:endParaRPr>
          </a:p>
        </p:txBody>
      </p:sp>
      <p:pic>
        <p:nvPicPr>
          <p:cNvPr id="7" name="Picture 6" descr="grūtniecība grūtniece topošie vecāki pixabay - Valmieras Ziņas">
            <a:extLst>
              <a:ext uri="{FF2B5EF4-FFF2-40B4-BE49-F238E27FC236}">
                <a16:creationId xmlns:a16="http://schemas.microsoft.com/office/drawing/2014/main" id="{37B7A04D-D56B-E2F8-0FD3-DC4AC6F1EC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4069" r="21737" b="-2"/>
          <a:stretch/>
        </p:blipFill>
        <p:spPr>
          <a:xfrm>
            <a:off x="1467621" y="1712958"/>
            <a:ext cx="2895600" cy="4373565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5D5F4-5FFF-71B1-0AA7-16C990034E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63602" y="1726173"/>
            <a:ext cx="3923198" cy="4373573"/>
          </a:xfrm>
        </p:spPr>
        <p:txBody>
          <a:bodyPr wrap="square" anchor="t">
            <a:normAutofit/>
          </a:bodyPr>
          <a:lstStyle/>
          <a:p>
            <a:pPr marL="350520" indent="-350520"/>
            <a:r>
              <a:rPr lang="lv-LV" sz="2400" dirty="0">
                <a:latin typeface="Verdana"/>
                <a:ea typeface="Verdana"/>
              </a:rPr>
              <a:t>Mērķis: uzlabot veselības aprūpes pakalpojumu pieejamību sievietēm ar augsta riska grūtniecību.</a:t>
            </a:r>
            <a:endParaRPr lang="en-US" sz="2400" dirty="0">
              <a:latin typeface="Verdana"/>
              <a:ea typeface="Verdana"/>
            </a:endParaRP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F041EAAD-2582-734F-4449-8C0F84800AA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14ED9370-DDFF-3607-6B9D-F2C4C1B0C15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BFC8C6-7164-6C31-3E0E-0732045FB16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2FE2685F-5E42-4E67-B94B-7FE74A617128}" type="slidenum">
              <a:rPr lang="en-US" altLang="en-US"/>
              <a:pPr>
                <a:spcAft>
                  <a:spcPts val="600"/>
                </a:spcAft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5128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9AFC4-1361-25EC-DF9F-6F6CB8265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6800" y="679286"/>
            <a:ext cx="6096000" cy="1036642"/>
          </a:xfrm>
        </p:spPr>
        <p:txBody>
          <a:bodyPr>
            <a:normAutofit/>
          </a:bodyPr>
          <a:lstStyle/>
          <a:p>
            <a:r>
              <a:rPr lang="lv-LV" sz="3200" dirty="0">
                <a:solidFill>
                  <a:schemeClr val="accent6">
                    <a:lumMod val="75000"/>
                  </a:schemeClr>
                </a:solidFill>
              </a:rPr>
              <a:t>Ar 2024. gada 1. janvāri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DE504-A055-3FD2-3515-7197F5C53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32ED6F-77FF-A8E0-BE65-105690E12E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7F8DF5-6F0F-4BA3-4D97-CA082BFE9A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7A95E5-1C78-FC93-0A04-940BE0463F2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FE2685F-5E42-4E67-B94B-7FE74A617128}" type="slidenum">
              <a:rPr lang="en-US" altLang="en-US" smtClean="0"/>
              <a:pPr/>
              <a:t>3</a:t>
            </a:fld>
            <a:endParaRPr lang="en-US" altLang="en-US"/>
          </a:p>
        </p:txBody>
      </p:sp>
      <p:graphicFrame>
        <p:nvGraphicFramePr>
          <p:cNvPr id="10" name="Content Placeholder 2">
            <a:extLst>
              <a:ext uri="{FF2B5EF4-FFF2-40B4-BE49-F238E27FC236}">
                <a16:creationId xmlns:a16="http://schemas.microsoft.com/office/drawing/2014/main" id="{EBDB2B56-9439-1432-5C04-747E4AE98E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3309514"/>
              </p:ext>
            </p:extLst>
          </p:nvPr>
        </p:nvGraphicFramePr>
        <p:xfrm>
          <a:off x="4419600" y="1671105"/>
          <a:ext cx="4267200" cy="44627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Grūtniecība | Slimību profilakses un kontroles centrs">
            <a:extLst>
              <a:ext uri="{FF2B5EF4-FFF2-40B4-BE49-F238E27FC236}">
                <a16:creationId xmlns:a16="http://schemas.microsoft.com/office/drawing/2014/main" id="{C575432B-936D-E591-0505-56AEF5E69C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690024"/>
            <a:ext cx="3810000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5099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F7EC91D4-4ABC-1493-41B4-CAFFCF9A2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2960" y="381000"/>
            <a:ext cx="6593840" cy="1036642"/>
          </a:xfrm>
        </p:spPr>
        <p:txBody>
          <a:bodyPr>
            <a:noAutofit/>
          </a:bodyPr>
          <a:lstStyle/>
          <a:p>
            <a:r>
              <a:rPr lang="lv-LV" altLang="en-US" sz="3200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  <a:ea typeface="ヒラギノ角ゴ Pro W3" pitchFamily="125" charset="-128"/>
                <a:cs typeface="Arial" panose="020B0604020202020204" pitchFamily="34" charset="0"/>
              </a:rPr>
              <a:t>G</a:t>
            </a:r>
            <a:r>
              <a:rPr lang="lv-LV" sz="3200" b="1" dirty="0">
                <a:solidFill>
                  <a:schemeClr val="accent6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rūtnieču prioritārās aprūpes nodrošināšanas kārtība</a:t>
            </a:r>
            <a:endParaRPr lang="en-US" sz="3200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F8CD9536-7525-0821-890F-D76F8CD5E4D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EEC7A905-8035-0BBA-2617-BDC5CEC0F6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AB68D4-2315-0DB3-B984-F1A9CFE3888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2FE2685F-5E42-4E67-B94B-7FE74A617128}" type="slidenum">
              <a:rPr lang="en-US" altLang="en-US" smtClean="0"/>
              <a:pPr>
                <a:spcAft>
                  <a:spcPts val="600"/>
                </a:spcAft>
              </a:pPr>
              <a:t>4</a:t>
            </a:fld>
            <a:endParaRPr lang="en-US" altLang="en-US"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42FBE742-8AD2-C370-BB45-5E8570F5C3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8814587"/>
              </p:ext>
            </p:extLst>
          </p:nvPr>
        </p:nvGraphicFramePr>
        <p:xfrm>
          <a:off x="3850640" y="1752601"/>
          <a:ext cx="4836160" cy="4211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6E12F387-FCFD-F2AB-204C-86B720B7D7D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3517" y="2565717"/>
            <a:ext cx="3512830" cy="220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695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9ED77-A3C3-A002-16F4-7F24BD9DE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altLang="en-US" sz="320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  <a:ea typeface="ヒラギノ角ゴ Pro W3" pitchFamily="125" charset="-128"/>
                <a:cs typeface="Arial" panose="020B0604020202020204" pitchFamily="34" charset="0"/>
              </a:rPr>
              <a:t>G</a:t>
            </a:r>
            <a:r>
              <a:rPr lang="lv-LV" sz="3200" b="1">
                <a:solidFill>
                  <a:schemeClr val="accent6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rūtnieču prioritārās aprūpes nodrošināšanas kārtība</a:t>
            </a:r>
            <a:endParaRPr lang="lv-LV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B585A-6F7F-F87E-344B-0752703B0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EF377E-3AE4-A75E-BEC2-527037A205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DA92EA-8D52-7806-0314-9123C460105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A053B1-3DDE-5FF7-5022-2A23835F8E0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FE2685F-5E42-4E67-B94B-7FE74A617128}" type="slidenum">
              <a:rPr lang="en-US" altLang="en-US" smtClean="0"/>
              <a:pPr/>
              <a:t>5</a:t>
            </a:fld>
            <a:endParaRPr lang="en-US" alt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E4728C32-2BAC-F476-E843-5EC16B3430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217497"/>
              </p:ext>
            </p:extLst>
          </p:nvPr>
        </p:nvGraphicFramePr>
        <p:xfrm>
          <a:off x="3769360" y="1752600"/>
          <a:ext cx="5069840" cy="5034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688AD612-078F-A6B6-721C-DBE71B8E235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2400" y="2657474"/>
            <a:ext cx="3558387" cy="1853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264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Paldies par uzmanību!</a:t>
            </a:r>
            <a:br>
              <a:rPr lang="lv-LV" dirty="0">
                <a:solidFill>
                  <a:schemeClr val="accent6">
                    <a:lumMod val="75000"/>
                  </a:schemeClr>
                </a:solidFill>
              </a:rPr>
            </a:br>
            <a:endParaRPr lang="lv-LV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85800" y="4328159"/>
            <a:ext cx="7772400" cy="1532709"/>
          </a:xfrm>
        </p:spPr>
        <p:txBody>
          <a:bodyPr>
            <a:normAutofit fontScale="92500" lnSpcReduction="20000"/>
          </a:bodyPr>
          <a:lstStyle/>
          <a:p>
            <a:r>
              <a:rPr lang="lv-LV" b="1" dirty="0">
                <a:solidFill>
                  <a:schemeClr val="accent6">
                    <a:lumMod val="75000"/>
                  </a:schemeClr>
                </a:solidFill>
              </a:rPr>
              <a:t>Nacionālais veselības dienests</a:t>
            </a:r>
          </a:p>
          <a:p>
            <a:r>
              <a:rPr lang="lv-LV" dirty="0" err="1"/>
              <a:t>Cēsu</a:t>
            </a:r>
            <a:r>
              <a:rPr lang="lv-LV" dirty="0"/>
              <a:t> iela 31 k-3 (6.ieeja, 2., 3. un 4.stāvs)</a:t>
            </a:r>
          </a:p>
          <a:p>
            <a:r>
              <a:rPr lang="lv-LV" dirty="0"/>
              <a:t>Rīga, Latvija, LV-1012</a:t>
            </a:r>
          </a:p>
          <a:p>
            <a:r>
              <a:rPr lang="lv-LV" b="1" dirty="0">
                <a:solidFill>
                  <a:schemeClr val="accent6">
                    <a:lumMod val="75000"/>
                  </a:schemeClr>
                </a:solidFill>
              </a:rPr>
              <a:t>Tālrunis: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lv-LV" dirty="0"/>
              <a:t>67043700</a:t>
            </a:r>
          </a:p>
          <a:p>
            <a:r>
              <a:rPr lang="lv-LV" b="1" dirty="0">
                <a:solidFill>
                  <a:schemeClr val="accent6">
                    <a:lumMod val="75000"/>
                  </a:schemeClr>
                </a:solidFill>
              </a:rPr>
              <a:t>E-pasts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lv-LV" dirty="0"/>
              <a:t>nvd@vmnvd.gov.lv </a:t>
            </a:r>
          </a:p>
          <a:p>
            <a:r>
              <a:rPr lang="lv-LV" b="1" dirty="0">
                <a:solidFill>
                  <a:schemeClr val="accent6">
                    <a:lumMod val="75000"/>
                  </a:schemeClr>
                </a:solidFill>
              </a:rPr>
              <a:t>Mājas lapa: </a:t>
            </a:r>
            <a:r>
              <a:rPr lang="lv-LV" dirty="0"/>
              <a:t>www.vmnvd.gov.lv</a:t>
            </a:r>
          </a:p>
          <a:p>
            <a:r>
              <a:rPr lang="lv-LV" b="1" dirty="0" err="1">
                <a:solidFill>
                  <a:schemeClr val="accent6">
                    <a:lumMod val="75000"/>
                  </a:schemeClr>
                </a:solidFill>
              </a:rPr>
              <a:t>Twitter</a:t>
            </a:r>
            <a:r>
              <a:rPr lang="lv-LV" b="1" dirty="0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lv-LV" dirty="0"/>
              <a:t>www.twitter.com/vmnvd</a:t>
            </a:r>
          </a:p>
        </p:txBody>
      </p:sp>
    </p:spTree>
    <p:extLst>
      <p:ext uri="{BB962C8B-B14F-4D97-AF65-F5344CB8AC3E}">
        <p14:creationId xmlns:p14="http://schemas.microsoft.com/office/powerpoint/2010/main" val="1125656890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8126</TotalTime>
  <Words>250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89_Prezentacija_templateLV</vt:lpstr>
      <vt:lpstr>Grūtnieču prioritārās aprūpes nodrošināšanas kārtību </vt:lpstr>
      <vt:lpstr>Ar 2024. gada 1. janvāri</vt:lpstr>
      <vt:lpstr>Ar 2024. gada 1. janvāri</vt:lpstr>
      <vt:lpstr>Grūtnieču prioritārās aprūpes nodrošināšanas kārtība</vt:lpstr>
      <vt:lpstr>Grūtnieču prioritārās aprūpes nodrošināšanas kārtība</vt:lpstr>
      <vt:lpstr>Paldies par uzmanību!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Linda Celmiņa-Ķeze</cp:lastModifiedBy>
  <cp:revision>264</cp:revision>
  <cp:lastPrinted>2018-12-13T07:14:24Z</cp:lastPrinted>
  <dcterms:created xsi:type="dcterms:W3CDTF">2014-11-20T14:46:47Z</dcterms:created>
  <dcterms:modified xsi:type="dcterms:W3CDTF">2024-08-27T11:18:48Z</dcterms:modified>
</cp:coreProperties>
</file>