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9"/>
  </p:notesMasterIdLst>
  <p:handoutMasterIdLst>
    <p:handoutMasterId r:id="rId10"/>
  </p:handoutMasterIdLst>
  <p:sldIdLst>
    <p:sldId id="256" r:id="rId2"/>
    <p:sldId id="422" r:id="rId3"/>
    <p:sldId id="424" r:id="rId4"/>
    <p:sldId id="427" r:id="rId5"/>
    <p:sldId id="426" r:id="rId6"/>
    <p:sldId id="428" r:id="rId7"/>
    <p:sldId id="373" r:id="rId8"/>
  </p:sldIdLst>
  <p:sldSz cx="9144000" cy="6858000" type="screen4x3"/>
  <p:notesSz cx="6797675" cy="9926638"/>
  <p:defaultTex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00"/>
    <a:srgbClr val="5CCB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Dizaina stils 1 - izcēlums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D7AC3CCA-C797-4891-BE02-D94E43425B78}" styleName="Vidējs stils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757" autoAdjust="0"/>
    <p:restoredTop sz="98540" autoAdjust="0"/>
  </p:normalViewPr>
  <p:slideViewPr>
    <p:cSldViewPr snapToGrid="0" snapToObjects="1">
      <p:cViewPr varScale="1">
        <p:scale>
          <a:sx n="82" d="100"/>
          <a:sy n="82" d="100"/>
        </p:scale>
        <p:origin x="1517"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alvenes vietturis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Datuma vietturis 2"/>
          <p:cNvSpPr>
            <a:spLocks noGrp="1"/>
          </p:cNvSpPr>
          <p:nvPr>
            <p:ph type="dt" sz="quarter" idx="1"/>
          </p:nvPr>
        </p:nvSpPr>
        <p:spPr>
          <a:xfrm>
            <a:off x="3850444" y="0"/>
            <a:ext cx="2945659" cy="496332"/>
          </a:xfrm>
          <a:prstGeom prst="rect">
            <a:avLst/>
          </a:prstGeom>
        </p:spPr>
        <p:txBody>
          <a:bodyPr vert="horz" lIns="91440" tIns="45720" rIns="91440" bIns="45720" rtlCol="0"/>
          <a:lstStyle>
            <a:lvl1pPr algn="r">
              <a:defRPr sz="1200"/>
            </a:lvl1pPr>
          </a:lstStyle>
          <a:p>
            <a:fld id="{FB32B24F-1177-4075-9044-8CF59978CE83}" type="datetimeFigureOut">
              <a:rPr lang="en-US" smtClean="0"/>
              <a:pPr/>
              <a:t>8/29/2024</a:t>
            </a:fld>
            <a:endParaRPr lang="en-US"/>
          </a:p>
        </p:txBody>
      </p:sp>
      <p:sp>
        <p:nvSpPr>
          <p:cNvPr id="4" name="Kājenes vietturis 3"/>
          <p:cNvSpPr>
            <a:spLocks noGrp="1"/>
          </p:cNvSpPr>
          <p:nvPr>
            <p:ph type="ftr" sz="quarter" idx="2"/>
          </p:nvPr>
        </p:nvSpPr>
        <p:spPr>
          <a:xfrm>
            <a:off x="0" y="9428584"/>
            <a:ext cx="2945659" cy="496332"/>
          </a:xfrm>
          <a:prstGeom prst="rect">
            <a:avLst/>
          </a:prstGeom>
        </p:spPr>
        <p:txBody>
          <a:bodyPr vert="horz" lIns="91440" tIns="45720" rIns="91440" bIns="45720" rtlCol="0" anchor="b"/>
          <a:lstStyle>
            <a:lvl1pPr algn="l">
              <a:defRPr sz="1200"/>
            </a:lvl1pPr>
          </a:lstStyle>
          <a:p>
            <a:endParaRPr lang="en-US"/>
          </a:p>
        </p:txBody>
      </p:sp>
      <p:sp>
        <p:nvSpPr>
          <p:cNvPr id="5" name="Slaida numura vietturis 4"/>
          <p:cNvSpPr>
            <a:spLocks noGrp="1"/>
          </p:cNvSpPr>
          <p:nvPr>
            <p:ph type="sldNum" sz="quarter" idx="3"/>
          </p:nvPr>
        </p:nvSpPr>
        <p:spPr>
          <a:xfrm>
            <a:off x="3850444" y="9428584"/>
            <a:ext cx="2945659" cy="496332"/>
          </a:xfrm>
          <a:prstGeom prst="rect">
            <a:avLst/>
          </a:prstGeom>
        </p:spPr>
        <p:txBody>
          <a:bodyPr vert="horz" lIns="91440" tIns="45720" rIns="91440" bIns="45720" rtlCol="0" anchor="b"/>
          <a:lstStyle>
            <a:lvl1pPr algn="r">
              <a:defRPr sz="1200"/>
            </a:lvl1pPr>
          </a:lstStyle>
          <a:p>
            <a:fld id="{DFBE99E9-0B7F-4987-B2A9-2B48DB0CDA5A}" type="slidenum">
              <a:rPr lang="en-US" smtClean="0"/>
              <a:pPr/>
              <a:t>‹#›</a:t>
            </a:fld>
            <a:endParaRPr lang="en-US"/>
          </a:p>
        </p:txBody>
      </p:sp>
    </p:spTree>
    <p:extLst>
      <p:ext uri="{BB962C8B-B14F-4D97-AF65-F5344CB8AC3E}">
        <p14:creationId xmlns:p14="http://schemas.microsoft.com/office/powerpoint/2010/main" val="36859659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defTabSz="939575" eaLnBrk="1" fontAlgn="auto" hangingPunct="1">
              <a:spcBef>
                <a:spcPts val="0"/>
              </a:spcBef>
              <a:spcAft>
                <a:spcPts val="0"/>
              </a:spcAft>
              <a:defRPr sz="1200">
                <a:latin typeface="+mn-lt"/>
                <a:cs typeface="+mn-cs"/>
              </a:defRPr>
            </a:lvl1pPr>
          </a:lstStyle>
          <a:p>
            <a:pPr>
              <a:defRPr/>
            </a:pPr>
            <a:endParaRPr lang="lv-LV"/>
          </a:p>
        </p:txBody>
      </p:sp>
      <p:sp>
        <p:nvSpPr>
          <p:cNvPr id="3" name="Date Placeholder 2"/>
          <p:cNvSpPr>
            <a:spLocks noGrp="1"/>
          </p:cNvSpPr>
          <p:nvPr>
            <p:ph type="dt" idx="1"/>
          </p:nvPr>
        </p:nvSpPr>
        <p:spPr>
          <a:xfrm>
            <a:off x="3850444" y="0"/>
            <a:ext cx="2945659" cy="496332"/>
          </a:xfrm>
          <a:prstGeom prst="rect">
            <a:avLst/>
          </a:prstGeom>
        </p:spPr>
        <p:txBody>
          <a:bodyPr vert="horz" lIns="91440" tIns="45720" rIns="91440" bIns="45720" rtlCol="0"/>
          <a:lstStyle>
            <a:lvl1pPr algn="r" defTabSz="939575" eaLnBrk="1" fontAlgn="auto" hangingPunct="1">
              <a:spcBef>
                <a:spcPts val="0"/>
              </a:spcBef>
              <a:spcAft>
                <a:spcPts val="0"/>
              </a:spcAft>
              <a:defRPr sz="1200">
                <a:latin typeface="+mn-lt"/>
                <a:cs typeface="+mn-cs"/>
              </a:defRPr>
            </a:lvl1pPr>
          </a:lstStyle>
          <a:p>
            <a:pPr>
              <a:defRPr/>
            </a:pPr>
            <a:fld id="{413579D0-169C-4898-A117-F12695808FC8}" type="datetimeFigureOut">
              <a:rPr lang="lv-LV"/>
              <a:pPr>
                <a:defRPr/>
              </a:pPr>
              <a:t>29.08.2024</a:t>
            </a:fld>
            <a:endParaRPr lang="lv-LV"/>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lv-LV" noProof="0"/>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lv-LV" noProof="0"/>
          </a:p>
        </p:txBody>
      </p:sp>
      <p:sp>
        <p:nvSpPr>
          <p:cNvPr id="6" name="Footer Placeholder 5"/>
          <p:cNvSpPr>
            <a:spLocks noGrp="1"/>
          </p:cNvSpPr>
          <p:nvPr>
            <p:ph type="ftr" sz="quarter" idx="4"/>
          </p:nvPr>
        </p:nvSpPr>
        <p:spPr>
          <a:xfrm>
            <a:off x="0" y="9428584"/>
            <a:ext cx="2945659" cy="496332"/>
          </a:xfrm>
          <a:prstGeom prst="rect">
            <a:avLst/>
          </a:prstGeom>
        </p:spPr>
        <p:txBody>
          <a:bodyPr vert="horz" lIns="91440" tIns="45720" rIns="91440" bIns="45720" rtlCol="0" anchor="b"/>
          <a:lstStyle>
            <a:lvl1pPr algn="l" defTabSz="939575" eaLnBrk="1" fontAlgn="auto" hangingPunct="1">
              <a:spcBef>
                <a:spcPts val="0"/>
              </a:spcBef>
              <a:spcAft>
                <a:spcPts val="0"/>
              </a:spcAft>
              <a:defRPr sz="1200">
                <a:latin typeface="+mn-lt"/>
                <a:cs typeface="+mn-cs"/>
              </a:defRPr>
            </a:lvl1pPr>
          </a:lstStyle>
          <a:p>
            <a:pPr>
              <a:defRPr/>
            </a:pPr>
            <a:endParaRPr lang="lv-LV"/>
          </a:p>
        </p:txBody>
      </p:sp>
      <p:sp>
        <p:nvSpPr>
          <p:cNvPr id="7" name="Slide Number Placeholder 6"/>
          <p:cNvSpPr>
            <a:spLocks noGrp="1"/>
          </p:cNvSpPr>
          <p:nvPr>
            <p:ph type="sldNum" sz="quarter" idx="5"/>
          </p:nvPr>
        </p:nvSpPr>
        <p:spPr>
          <a:xfrm>
            <a:off x="3850444" y="9428584"/>
            <a:ext cx="2945659" cy="496332"/>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fld id="{975B6170-80DC-45AA-A9CD-EC92DEB9EBF6}" type="slidenum">
              <a:rPr lang="lv-LV" altLang="en-US"/>
              <a:pPr/>
              <a:t>‹#›</a:t>
            </a:fld>
            <a:endParaRPr lang="lv-LV" altLang="en-US"/>
          </a:p>
        </p:txBody>
      </p:sp>
    </p:spTree>
    <p:extLst>
      <p:ext uri="{BB962C8B-B14F-4D97-AF65-F5344CB8AC3E}">
        <p14:creationId xmlns:p14="http://schemas.microsoft.com/office/powerpoint/2010/main" val="2910356387"/>
      </p:ext>
    </p:extLst>
  </p:cSld>
  <p:clrMap bg1="lt1" tx1="dk1" bg2="lt2" tx2="dk2" accent1="accent1" accent2="accent2" accent3="accent3" accent4="accent4" accent5="accent5" accent6="accent6" hlink="hlink" folHlink="folHlink"/>
  <p:notesStyle>
    <a:lvl1pPr algn="l" defTabSz="938213" rtl="0" eaLnBrk="0" fontAlgn="base" hangingPunct="0">
      <a:spcBef>
        <a:spcPct val="30000"/>
      </a:spcBef>
      <a:spcAft>
        <a:spcPct val="0"/>
      </a:spcAft>
      <a:defRPr sz="1200" kern="1200">
        <a:solidFill>
          <a:schemeClr val="tx1"/>
        </a:solidFill>
        <a:latin typeface="+mn-lt"/>
        <a:ea typeface="+mn-ea"/>
        <a:cs typeface="+mn-cs"/>
      </a:defRPr>
    </a:lvl1pPr>
    <a:lvl2pPr marL="468313" algn="l" defTabSz="938213" rtl="0" eaLnBrk="0" fontAlgn="base" hangingPunct="0">
      <a:spcBef>
        <a:spcPct val="30000"/>
      </a:spcBef>
      <a:spcAft>
        <a:spcPct val="0"/>
      </a:spcAft>
      <a:defRPr sz="1200" kern="1200">
        <a:solidFill>
          <a:schemeClr val="tx1"/>
        </a:solidFill>
        <a:latin typeface="+mn-lt"/>
        <a:ea typeface="+mn-ea"/>
        <a:cs typeface="+mn-cs"/>
      </a:defRPr>
    </a:lvl2pPr>
    <a:lvl3pPr marL="938213" algn="l" defTabSz="938213" rtl="0" eaLnBrk="0" fontAlgn="base" hangingPunct="0">
      <a:spcBef>
        <a:spcPct val="30000"/>
      </a:spcBef>
      <a:spcAft>
        <a:spcPct val="0"/>
      </a:spcAft>
      <a:defRPr sz="1200" kern="1200">
        <a:solidFill>
          <a:schemeClr val="tx1"/>
        </a:solidFill>
        <a:latin typeface="+mn-lt"/>
        <a:ea typeface="+mn-ea"/>
        <a:cs typeface="+mn-cs"/>
      </a:defRPr>
    </a:lvl3pPr>
    <a:lvl4pPr marL="1408113" algn="l" defTabSz="938213" rtl="0" eaLnBrk="0" fontAlgn="base" hangingPunct="0">
      <a:spcBef>
        <a:spcPct val="30000"/>
      </a:spcBef>
      <a:spcAft>
        <a:spcPct val="0"/>
      </a:spcAft>
      <a:defRPr sz="1200" kern="1200">
        <a:solidFill>
          <a:schemeClr val="tx1"/>
        </a:solidFill>
        <a:latin typeface="+mn-lt"/>
        <a:ea typeface="+mn-ea"/>
        <a:cs typeface="+mn-cs"/>
      </a:defRPr>
    </a:lvl4pPr>
    <a:lvl5pPr marL="1878013" algn="l" defTabSz="938213" rtl="0" eaLnBrk="0" fontAlgn="base" hangingPunct="0">
      <a:spcBef>
        <a:spcPct val="30000"/>
      </a:spcBef>
      <a:spcAft>
        <a:spcPct val="0"/>
      </a:spcAft>
      <a:defRPr sz="1200" kern="1200">
        <a:solidFill>
          <a:schemeClr val="tx1"/>
        </a:solidFill>
        <a:latin typeface="+mn-lt"/>
        <a:ea typeface="+mn-ea"/>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userDrawn="1"/>
        </p:nvSpPr>
        <p:spPr>
          <a:xfrm>
            <a:off x="685800" y="4724400"/>
            <a:ext cx="77724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685800" y="3505200"/>
            <a:ext cx="77724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8"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11883525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F757B116-C236-4B1A-A29F-6EC446939148}" type="slidenum">
              <a:rPr lang="en-US" altLang="en-US"/>
              <a:pPr/>
              <a:t>‹#›</a:t>
            </a:fld>
            <a:endParaRPr lang="en-US" altLang="en-US"/>
          </a:p>
        </p:txBody>
      </p:sp>
    </p:spTree>
    <p:extLst>
      <p:ext uri="{BB962C8B-B14F-4D97-AF65-F5344CB8AC3E}">
        <p14:creationId xmlns:p14="http://schemas.microsoft.com/office/powerpoint/2010/main" val="19921087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657600"/>
            <a:ext cx="6096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2590800" y="381000"/>
            <a:ext cx="6096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10"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1"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4A5D73BE-0AD0-481A-BCFB-E6B2350762C0}" type="slidenum">
              <a:rPr lang="en-US" altLang="en-US"/>
              <a:pPr/>
              <a:t>‹#›</a:t>
            </a:fld>
            <a:endParaRPr lang="en-US" altLang="en-US"/>
          </a:p>
        </p:txBody>
      </p:sp>
    </p:spTree>
    <p:extLst>
      <p:ext uri="{BB962C8B-B14F-4D97-AF65-F5344CB8AC3E}">
        <p14:creationId xmlns:p14="http://schemas.microsoft.com/office/powerpoint/2010/main" val="2696171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sz="half" idx="1"/>
          </p:nvPr>
        </p:nvSpPr>
        <p:spPr>
          <a:xfrm>
            <a:off x="2590800" y="1752600"/>
            <a:ext cx="28956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715000" y="1752600"/>
            <a:ext cx="29718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2"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2471DA70-A33F-4D8A-A930-E559D2F22D98}" type="slidenum">
              <a:rPr lang="en-US" altLang="en-US"/>
              <a:pPr/>
              <a:t>‹#›</a:t>
            </a:fld>
            <a:endParaRPr lang="en-US" altLang="en-US"/>
          </a:p>
        </p:txBody>
      </p:sp>
    </p:spTree>
    <p:extLst>
      <p:ext uri="{BB962C8B-B14F-4D97-AF65-F5344CB8AC3E}">
        <p14:creationId xmlns:p14="http://schemas.microsoft.com/office/powerpoint/2010/main" val="1267432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9"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5" name="Content Placeholder 2"/>
          <p:cNvSpPr>
            <a:spLocks noGrp="1"/>
          </p:cNvSpPr>
          <p:nvPr>
            <p:ph sz="half" idx="1"/>
          </p:nvPr>
        </p:nvSpPr>
        <p:spPr>
          <a:xfrm>
            <a:off x="2590800" y="2386940"/>
            <a:ext cx="28956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3"/>
          <p:cNvSpPr>
            <a:spLocks noGrp="1"/>
          </p:cNvSpPr>
          <p:nvPr>
            <p:ph sz="half" idx="2"/>
          </p:nvPr>
        </p:nvSpPr>
        <p:spPr>
          <a:xfrm>
            <a:off x="5715000" y="2386940"/>
            <a:ext cx="29718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21"/>
          <p:cNvSpPr>
            <a:spLocks noGrp="1"/>
          </p:cNvSpPr>
          <p:nvPr>
            <p:ph type="body" sz="quarter" idx="16"/>
          </p:nvPr>
        </p:nvSpPr>
        <p:spPr>
          <a:xfrm>
            <a:off x="2590800" y="1852613"/>
            <a:ext cx="28956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3" name="Text Placeholder 21"/>
          <p:cNvSpPr>
            <a:spLocks noGrp="1"/>
          </p:cNvSpPr>
          <p:nvPr>
            <p:ph type="body" sz="quarter" idx="17"/>
          </p:nvPr>
        </p:nvSpPr>
        <p:spPr>
          <a:xfrm>
            <a:off x="5715000" y="1851953"/>
            <a:ext cx="2971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3"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Slide Number Placeholder 22"/>
          <p:cNvSpPr>
            <a:spLocks noGrp="1"/>
          </p:cNvSpPr>
          <p:nvPr>
            <p:ph type="sldNum" sz="quarter" idx="18"/>
          </p:nvPr>
        </p:nvSpPr>
        <p:spPr>
          <a:xfrm>
            <a:off x="8534400" y="6324600"/>
            <a:ext cx="304800" cy="304800"/>
          </a:xfrm>
        </p:spPr>
        <p:txBody>
          <a:bodyPr/>
          <a:lstStyle>
            <a:lvl1pPr>
              <a:defRPr sz="1000">
                <a:latin typeface="Verdana" panose="020B0604030504040204" pitchFamily="34" charset="0"/>
              </a:defRPr>
            </a:lvl1pPr>
          </a:lstStyle>
          <a:p>
            <a:fld id="{C3DCC78A-4830-4AE1-84B3-9DC1F7533969}" type="slidenum">
              <a:rPr lang="en-US" altLang="en-US"/>
              <a:pPr/>
              <a:t>‹#›</a:t>
            </a:fld>
            <a:endParaRPr lang="en-US" altLang="en-US"/>
          </a:p>
        </p:txBody>
      </p:sp>
    </p:spTree>
    <p:extLst>
      <p:ext uri="{BB962C8B-B14F-4D97-AF65-F5344CB8AC3E}">
        <p14:creationId xmlns:p14="http://schemas.microsoft.com/office/powerpoint/2010/main" val="33679542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33E01878-8258-4C2A-BB3E-218C12CD73F4}" type="slidenum">
              <a:rPr lang="en-US" altLang="en-US"/>
              <a:pPr/>
              <a:t>‹#›</a:t>
            </a:fld>
            <a:endParaRPr lang="en-US" altLang="en-US"/>
          </a:p>
        </p:txBody>
      </p:sp>
    </p:spTree>
    <p:extLst>
      <p:ext uri="{BB962C8B-B14F-4D97-AF65-F5344CB8AC3E}">
        <p14:creationId xmlns:p14="http://schemas.microsoft.com/office/powerpoint/2010/main" val="2052174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8409CEAE-C0B0-4A7A-869B-5A2EFAFA1665}" type="slidenum">
              <a:rPr lang="en-US" altLang="en-US"/>
              <a:pPr/>
              <a:t>‹#›</a:t>
            </a:fld>
            <a:endParaRPr lang="en-US" altLang="en-US"/>
          </a:p>
        </p:txBody>
      </p:sp>
    </p:spTree>
    <p:extLst>
      <p:ext uri="{BB962C8B-B14F-4D97-AF65-F5344CB8AC3E}">
        <p14:creationId xmlns:p14="http://schemas.microsoft.com/office/powerpoint/2010/main" val="14341237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272975"/>
            <a:ext cx="2751026"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5569527" y="273054"/>
            <a:ext cx="3269672"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90800" y="1435119"/>
            <a:ext cx="2751026"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288DE374-5F27-4970-B704-F553266122A9}" type="slidenum">
              <a:rPr lang="en-US" altLang="en-US"/>
              <a:pPr/>
              <a:t>‹#›</a:t>
            </a:fld>
            <a:endParaRPr lang="en-US" altLang="en-US"/>
          </a:p>
        </p:txBody>
      </p:sp>
    </p:spTree>
    <p:extLst>
      <p:ext uri="{BB962C8B-B14F-4D97-AF65-F5344CB8AC3E}">
        <p14:creationId xmlns:p14="http://schemas.microsoft.com/office/powerpoint/2010/main" val="2676187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30345514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a:t>Click to 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3957" tIns="46979" rIns="93957" bIns="46979" rtlCol="0" anchor="ctr"/>
          <a:lstStyle>
            <a:lvl1pPr algn="l" defTabSz="939575" eaLnBrk="1" fontAlgn="auto" hangingPunct="1">
              <a:spcBef>
                <a:spcPts val="0"/>
              </a:spcBef>
              <a:spcAft>
                <a:spcPts val="0"/>
              </a:spcAft>
              <a:defRPr sz="1200">
                <a:solidFill>
                  <a:schemeClr val="tx1">
                    <a:tint val="75000"/>
                  </a:schemeClr>
                </a:solidFill>
                <a:latin typeface="+mn-lt"/>
                <a:cs typeface="+mn-cs"/>
              </a:defRPr>
            </a:lvl1pPr>
          </a:lstStyle>
          <a:p>
            <a:pPr>
              <a:defRPr/>
            </a:pPr>
            <a:fld id="{0807C2EE-50A7-401C-A143-865F084EF5A0}" type="datetime1">
              <a:rPr lang="en-US"/>
              <a:pPr>
                <a:defRPr/>
              </a:pPr>
              <a:t>8/29/2024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3957" tIns="46979" rIns="93957" bIns="46979" rtlCol="0" anchor="ctr"/>
          <a:lstStyle>
            <a:lvl1pPr algn="ctr" defTabSz="939575"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3957" tIns="46979" rIns="93957" bIns="46979" numCol="1" anchor="ctr" anchorCtr="0" compatLnSpc="1">
            <a:prstTxWarp prst="textNoShape">
              <a:avLst/>
            </a:prstTxWarp>
          </a:bodyPr>
          <a:lstStyle>
            <a:lvl1pPr algn="r" eaLnBrk="1" hangingPunct="1">
              <a:defRPr sz="1200">
                <a:solidFill>
                  <a:srgbClr val="898989"/>
                </a:solidFill>
              </a:defRPr>
            </a:lvl1pPr>
          </a:lstStyle>
          <a:p>
            <a:fld id="{5153D50D-E08B-4760-90B1-0E2B30BA47A9}"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967" r:id="rId1"/>
    <p:sldLayoutId id="2147483968" r:id="rId2"/>
    <p:sldLayoutId id="2147483969" r:id="rId3"/>
    <p:sldLayoutId id="2147483970" r:id="rId4"/>
    <p:sldLayoutId id="2147483971" r:id="rId5"/>
    <p:sldLayoutId id="2147483972" r:id="rId6"/>
    <p:sldLayoutId id="2147483973" r:id="rId7"/>
    <p:sldLayoutId id="2147483974" r:id="rId8"/>
    <p:sldLayoutId id="2147483975" r:id="rId9"/>
  </p:sldLayoutIdLst>
  <p:hf hdr="0" ftr="0" dt="0"/>
  <p:txStyles>
    <p:titleStyle>
      <a:lvl1pPr algn="ctr" defTabSz="938213" rtl="0" eaLnBrk="0" fontAlgn="base" hangingPunct="0">
        <a:spcBef>
          <a:spcPct val="0"/>
        </a:spcBef>
        <a:spcAft>
          <a:spcPct val="0"/>
        </a:spcAft>
        <a:defRPr sz="4500" kern="1200">
          <a:solidFill>
            <a:schemeClr val="tx1"/>
          </a:solidFill>
          <a:latin typeface="+mj-lt"/>
          <a:ea typeface="+mj-ea"/>
          <a:cs typeface="+mj-cs"/>
        </a:defRPr>
      </a:lvl1pPr>
      <a:lvl2pPr algn="ctr" defTabSz="938213" rtl="0" eaLnBrk="0" fontAlgn="base" hangingPunct="0">
        <a:spcBef>
          <a:spcPct val="0"/>
        </a:spcBef>
        <a:spcAft>
          <a:spcPct val="0"/>
        </a:spcAft>
        <a:defRPr sz="4500">
          <a:solidFill>
            <a:schemeClr val="tx1"/>
          </a:solidFill>
          <a:latin typeface="Times New Roman" pitchFamily="18" charset="0"/>
        </a:defRPr>
      </a:lvl2pPr>
      <a:lvl3pPr algn="ctr" defTabSz="938213" rtl="0" eaLnBrk="0" fontAlgn="base" hangingPunct="0">
        <a:spcBef>
          <a:spcPct val="0"/>
        </a:spcBef>
        <a:spcAft>
          <a:spcPct val="0"/>
        </a:spcAft>
        <a:defRPr sz="4500">
          <a:solidFill>
            <a:schemeClr val="tx1"/>
          </a:solidFill>
          <a:latin typeface="Times New Roman" pitchFamily="18" charset="0"/>
        </a:defRPr>
      </a:lvl3pPr>
      <a:lvl4pPr algn="ctr" defTabSz="938213" rtl="0" eaLnBrk="0" fontAlgn="base" hangingPunct="0">
        <a:spcBef>
          <a:spcPct val="0"/>
        </a:spcBef>
        <a:spcAft>
          <a:spcPct val="0"/>
        </a:spcAft>
        <a:defRPr sz="4500">
          <a:solidFill>
            <a:schemeClr val="tx1"/>
          </a:solidFill>
          <a:latin typeface="Times New Roman" pitchFamily="18" charset="0"/>
        </a:defRPr>
      </a:lvl4pPr>
      <a:lvl5pPr algn="ctr" defTabSz="938213" rtl="0" eaLnBrk="0" fontAlgn="base" hangingPunct="0">
        <a:spcBef>
          <a:spcPct val="0"/>
        </a:spcBef>
        <a:spcAft>
          <a:spcPct val="0"/>
        </a:spcAft>
        <a:defRPr sz="4500">
          <a:solidFill>
            <a:schemeClr val="tx1"/>
          </a:solidFill>
          <a:latin typeface="Times New Roman" pitchFamily="18" charset="0"/>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0" fontAlgn="base" hangingPunct="0">
        <a:spcBef>
          <a:spcPct val="20000"/>
        </a:spcBef>
        <a:spcAft>
          <a:spcPct val="0"/>
        </a:spcAft>
        <a:buFont typeface="Arial" panose="020B0604020202020204" pitchFamily="34" charset="0"/>
        <a:buChar char="•"/>
        <a:defRPr sz="3300" kern="1200">
          <a:solidFill>
            <a:schemeClr val="tx1"/>
          </a:solidFill>
          <a:latin typeface="+mn-lt"/>
          <a:ea typeface="+mn-ea"/>
          <a:cs typeface="+mn-cs"/>
        </a:defRPr>
      </a:lvl1pPr>
      <a:lvl2pPr marL="762000" indent="-292100" algn="l" defTabSz="938213" rtl="0" eaLnBrk="0" fontAlgn="base" hangingPunct="0">
        <a:spcBef>
          <a:spcPct val="20000"/>
        </a:spcBef>
        <a:spcAft>
          <a:spcPct val="0"/>
        </a:spcAft>
        <a:buFont typeface="Arial" panose="020B0604020202020204" pitchFamily="34" charset="0"/>
        <a:buChar char="–"/>
        <a:defRPr sz="2900" kern="1200">
          <a:solidFill>
            <a:schemeClr val="tx1"/>
          </a:solidFill>
          <a:latin typeface="+mn-lt"/>
          <a:ea typeface="+mn-ea"/>
          <a:cs typeface="+mn-cs"/>
        </a:defRPr>
      </a:lvl2pPr>
      <a:lvl3pPr marL="1173163" indent="-233363" algn="l" defTabSz="938213" rtl="0" eaLnBrk="0" fontAlgn="base" hangingPunct="0">
        <a:spcBef>
          <a:spcPct val="20000"/>
        </a:spcBef>
        <a:spcAft>
          <a:spcPct val="0"/>
        </a:spcAft>
        <a:buFont typeface="Arial" panose="020B0604020202020204" pitchFamily="34" charset="0"/>
        <a:buChar char="•"/>
        <a:defRPr sz="2500" kern="1200">
          <a:solidFill>
            <a:schemeClr val="tx1"/>
          </a:solidFill>
          <a:latin typeface="+mn-lt"/>
          <a:ea typeface="+mn-ea"/>
          <a:cs typeface="+mn-cs"/>
        </a:defRPr>
      </a:lvl3pPr>
      <a:lvl4pPr marL="16430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n-ea"/>
          <a:cs typeface="+mn-cs"/>
        </a:defRPr>
      </a:lvl4pPr>
      <a:lvl5pPr marL="21129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n-ea"/>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685800" y="3567953"/>
            <a:ext cx="7772400" cy="932610"/>
          </a:xfrm>
        </p:spPr>
        <p:txBody>
          <a:bodyPr>
            <a:normAutofit/>
          </a:bodyPr>
          <a:lstStyle/>
          <a:p>
            <a:r>
              <a:rPr lang="lv-LV" dirty="0">
                <a:solidFill>
                  <a:schemeClr val="accent6">
                    <a:lumMod val="75000"/>
                  </a:schemeClr>
                </a:solidFill>
              </a:rPr>
              <a:t>Papildu darbinieks</a:t>
            </a:r>
          </a:p>
        </p:txBody>
      </p:sp>
      <p:sp>
        <p:nvSpPr>
          <p:cNvPr id="15363" name="Text Placeholder 3"/>
          <p:cNvSpPr>
            <a:spLocks noGrp="1"/>
          </p:cNvSpPr>
          <p:nvPr>
            <p:ph type="body" sz="quarter" idx="11"/>
          </p:nvPr>
        </p:nvSpPr>
        <p:spPr>
          <a:xfrm>
            <a:off x="685800" y="6006353"/>
            <a:ext cx="7772400" cy="394447"/>
          </a:xfrm>
        </p:spPr>
        <p:txBody>
          <a:bodyPr/>
          <a:lstStyle/>
          <a:p>
            <a:r>
              <a:rPr lang="lv-LV" altLang="en-US" dirty="0">
                <a:ea typeface="ヒラギノ角ゴ Pro W3" pitchFamily="125" charset="-128"/>
              </a:rPr>
              <a:t>29.08.2024.</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38E281-702F-F18E-6260-53D28D77145C}"/>
              </a:ext>
            </a:extLst>
          </p:cNvPr>
          <p:cNvSpPr>
            <a:spLocks noGrp="1"/>
          </p:cNvSpPr>
          <p:nvPr>
            <p:ph type="title"/>
          </p:nvPr>
        </p:nvSpPr>
        <p:spPr/>
        <p:txBody>
          <a:bodyPr>
            <a:normAutofit/>
          </a:bodyPr>
          <a:lstStyle/>
          <a:p>
            <a:r>
              <a:rPr lang="lv-LV" dirty="0">
                <a:solidFill>
                  <a:schemeClr val="accent6">
                    <a:lumMod val="75000"/>
                  </a:schemeClr>
                </a:solidFill>
              </a:rPr>
              <a:t>Nosacījumi papildu darbinieka maksājuma saņemšanai</a:t>
            </a:r>
          </a:p>
        </p:txBody>
      </p:sp>
      <p:sp>
        <p:nvSpPr>
          <p:cNvPr id="3" name="Content Placeholder 2">
            <a:extLst>
              <a:ext uri="{FF2B5EF4-FFF2-40B4-BE49-F238E27FC236}">
                <a16:creationId xmlns:a16="http://schemas.microsoft.com/office/drawing/2014/main" id="{39B21A0B-8DE8-3D5E-73CF-248207EF54C4}"/>
              </a:ext>
            </a:extLst>
          </p:cNvPr>
          <p:cNvSpPr>
            <a:spLocks noGrp="1"/>
          </p:cNvSpPr>
          <p:nvPr>
            <p:ph idx="1"/>
          </p:nvPr>
        </p:nvSpPr>
        <p:spPr>
          <a:xfrm>
            <a:off x="502024" y="1752600"/>
            <a:ext cx="8184776" cy="4373573"/>
          </a:xfrm>
        </p:spPr>
        <p:txBody>
          <a:bodyPr>
            <a:normAutofit/>
          </a:bodyPr>
          <a:lstStyle/>
          <a:p>
            <a:pPr lvl="0" algn="just">
              <a:lnSpc>
                <a:spcPct val="107000"/>
              </a:lnSpc>
              <a:spcAft>
                <a:spcPts val="800"/>
              </a:spcAft>
              <a:buSzPts val="1200"/>
            </a:pPr>
            <a:r>
              <a:rPr lang="lv-LV" dirty="0">
                <a:latin typeface="+mn-lt"/>
                <a:ea typeface="Calibri" panose="020F0502020204030204" pitchFamily="34" charset="0"/>
                <a:cs typeface="Times New Roman" panose="02020603050405020304" pitchFamily="18" charset="0"/>
              </a:rPr>
              <a:t>M</a:t>
            </a:r>
            <a:r>
              <a:rPr lang="lv-LV" dirty="0">
                <a:effectLst/>
                <a:latin typeface="+mn-lt"/>
                <a:ea typeface="Calibri" panose="020F0502020204030204" pitchFamily="34" charset="0"/>
                <a:cs typeface="Times New Roman" panose="02020603050405020304" pitchFamily="18" charset="0"/>
              </a:rPr>
              <a:t>aksājumu par papildu darbinieka nodarbināšanu ģimenes ārsta praksē var saņemt, ja prakse atbilst vienam no šādiem nosacījumiem:</a:t>
            </a:r>
          </a:p>
          <a:p>
            <a:pPr algn="just"/>
            <a:r>
              <a:rPr lang="lv-LV" dirty="0">
                <a:effectLst/>
                <a:latin typeface="+mn-lt"/>
                <a:ea typeface="Calibri" panose="020F0502020204030204" pitchFamily="34" charset="0"/>
                <a:cs typeface="Aptos" panose="020B0004020202020204" pitchFamily="34" charset="0"/>
              </a:rPr>
              <a:t>1. ģimenes ārsta praksē iesnieguma iesniegšanas brīdī ir reģistrēti vismaz 1800 pacientu;</a:t>
            </a:r>
          </a:p>
          <a:p>
            <a:pPr algn="just"/>
            <a:r>
              <a:rPr lang="lv-LV" dirty="0">
                <a:effectLst/>
                <a:latin typeface="+mn-lt"/>
                <a:ea typeface="Calibri" panose="020F0502020204030204" pitchFamily="34" charset="0"/>
                <a:cs typeface="Aptos" panose="020B0004020202020204" pitchFamily="34" charset="0"/>
              </a:rPr>
              <a:t>2. ģimenes ārsta prakse iesnieguma iesniegšanas brīdī saņem ikmēneša fiksēto piemaksu par prakses darbības nodrošināšanu lauku teritorijā un praksē ir reģistrēti vismaz 1500 pacientu;</a:t>
            </a:r>
          </a:p>
          <a:p>
            <a:pPr algn="just"/>
            <a:r>
              <a:rPr lang="lv-LV" dirty="0">
                <a:effectLst/>
                <a:latin typeface="+mn-lt"/>
                <a:ea typeface="Calibri" panose="020F0502020204030204" pitchFamily="34" charset="0"/>
                <a:cs typeface="Aptos" panose="020B0004020202020204" pitchFamily="34" charset="0"/>
              </a:rPr>
              <a:t>3. iesnieguma iesniegšanas brīdī ģimenes ārsta praksē reģistrēto pacientu skaits ir no 1500 līdz 1800 un praksē nodarbināta viena māsa vai ārsta palīgs (feldšeris).</a:t>
            </a:r>
          </a:p>
          <a:p>
            <a:pPr lvl="0" algn="just">
              <a:buSzPts val="1200"/>
              <a:tabLst>
                <a:tab pos="318770" algn="l"/>
              </a:tabLst>
            </a:pPr>
            <a:endParaRPr lang="lv-LV" dirty="0">
              <a:latin typeface="+mn-lt"/>
            </a:endParaRPr>
          </a:p>
        </p:txBody>
      </p:sp>
      <p:sp>
        <p:nvSpPr>
          <p:cNvPr id="4" name="Text Placeholder 3">
            <a:extLst>
              <a:ext uri="{FF2B5EF4-FFF2-40B4-BE49-F238E27FC236}">
                <a16:creationId xmlns:a16="http://schemas.microsoft.com/office/drawing/2014/main" id="{C2225226-F41C-7793-67B6-B7B752D144A4}"/>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1C0FB83C-0DE9-AAE5-D1B4-385B50417FCF}"/>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3F4B03BD-46F5-2977-894E-F6184D7782D7}"/>
              </a:ext>
            </a:extLst>
          </p:cNvPr>
          <p:cNvSpPr>
            <a:spLocks noGrp="1"/>
          </p:cNvSpPr>
          <p:nvPr>
            <p:ph type="sldNum" sz="quarter" idx="13"/>
          </p:nvPr>
        </p:nvSpPr>
        <p:spPr/>
        <p:txBody>
          <a:bodyPr/>
          <a:lstStyle/>
          <a:p>
            <a:fld id="{F757B116-C236-4B1A-A29F-6EC446939148}" type="slidenum">
              <a:rPr lang="en-US" altLang="en-US" smtClean="0"/>
              <a:pPr/>
              <a:t>2</a:t>
            </a:fld>
            <a:endParaRPr lang="en-US" altLang="en-US"/>
          </a:p>
        </p:txBody>
      </p:sp>
    </p:spTree>
    <p:extLst>
      <p:ext uri="{BB962C8B-B14F-4D97-AF65-F5344CB8AC3E}">
        <p14:creationId xmlns:p14="http://schemas.microsoft.com/office/powerpoint/2010/main" val="1071394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748B82-F067-DADB-B442-2D11A9215C70}"/>
              </a:ext>
            </a:extLst>
          </p:cNvPr>
          <p:cNvSpPr>
            <a:spLocks noGrp="1"/>
          </p:cNvSpPr>
          <p:nvPr>
            <p:ph type="title"/>
          </p:nvPr>
        </p:nvSpPr>
        <p:spPr/>
        <p:txBody>
          <a:bodyPr/>
          <a:lstStyle/>
          <a:p>
            <a:pPr lvl="0" algn="just" fontAlgn="base"/>
            <a:r>
              <a:rPr lang="lv-LV" dirty="0">
                <a:solidFill>
                  <a:schemeClr val="accent6">
                    <a:lumMod val="75000"/>
                  </a:schemeClr>
                </a:solidFill>
                <a:effectLst/>
                <a:latin typeface="+mn-lt"/>
                <a:ea typeface="Times New Roman" panose="02020603050405020304" pitchFamily="18" charset="0"/>
              </a:rPr>
              <a:t>Kā papildu darbinieku var norādīt</a:t>
            </a:r>
          </a:p>
        </p:txBody>
      </p:sp>
      <p:sp>
        <p:nvSpPr>
          <p:cNvPr id="3" name="Content Placeholder 2">
            <a:extLst>
              <a:ext uri="{FF2B5EF4-FFF2-40B4-BE49-F238E27FC236}">
                <a16:creationId xmlns:a16="http://schemas.microsoft.com/office/drawing/2014/main" id="{7633B3C6-E266-CA5B-FE59-A4AFC701C7C8}"/>
              </a:ext>
            </a:extLst>
          </p:cNvPr>
          <p:cNvSpPr>
            <a:spLocks noGrp="1"/>
          </p:cNvSpPr>
          <p:nvPr>
            <p:ph idx="1"/>
          </p:nvPr>
        </p:nvSpPr>
        <p:spPr>
          <a:xfrm>
            <a:off x="528918" y="1752600"/>
            <a:ext cx="8157882" cy="4373573"/>
          </a:xfrm>
        </p:spPr>
        <p:txBody>
          <a:bodyPr>
            <a:noAutofit/>
          </a:bodyPr>
          <a:lstStyle/>
          <a:p>
            <a:pPr marL="285750" lvl="0" indent="-285750" algn="just" fontAlgn="base">
              <a:buFontTx/>
              <a:buChar char="-"/>
            </a:pPr>
            <a:r>
              <a:rPr lang="lv-LV" dirty="0">
                <a:effectLst/>
                <a:latin typeface="+mn-lt"/>
                <a:ea typeface="Times New Roman" panose="02020603050405020304" pitchFamily="18" charset="0"/>
              </a:rPr>
              <a:t>ārstniecības personu;</a:t>
            </a:r>
          </a:p>
          <a:p>
            <a:pPr marL="285750" lvl="0" indent="-285750" algn="just" fontAlgn="base">
              <a:buFontTx/>
              <a:buChar char="-"/>
            </a:pPr>
            <a:endParaRPr lang="lv-LV" dirty="0">
              <a:effectLst/>
              <a:latin typeface="+mn-lt"/>
              <a:ea typeface="Times New Roman" panose="02020603050405020304" pitchFamily="18" charset="0"/>
            </a:endParaRPr>
          </a:p>
          <a:p>
            <a:pPr marL="285750" lvl="0" indent="-285750" algn="just" fontAlgn="base">
              <a:buFontTx/>
              <a:buChar char="-"/>
            </a:pPr>
            <a:r>
              <a:rPr lang="lv-LV" dirty="0">
                <a:effectLst/>
                <a:latin typeface="+mn-lt"/>
                <a:ea typeface="Times New Roman" panose="02020603050405020304" pitchFamily="18" charset="0"/>
              </a:rPr>
              <a:t>personu bez medicīniskās izglītības;</a:t>
            </a:r>
          </a:p>
          <a:p>
            <a:pPr marL="285750" lvl="0" indent="-285750" algn="just" fontAlgn="base">
              <a:buFontTx/>
              <a:buChar char="-"/>
            </a:pPr>
            <a:endParaRPr lang="lv-LV" dirty="0">
              <a:effectLst/>
              <a:latin typeface="+mn-lt"/>
              <a:ea typeface="Times New Roman" panose="02020603050405020304" pitchFamily="18" charset="0"/>
            </a:endParaRPr>
          </a:p>
          <a:p>
            <a:pPr marL="285750" lvl="0" indent="-285750" algn="just" fontAlgn="base">
              <a:buFontTx/>
              <a:buChar char="-"/>
            </a:pPr>
            <a:r>
              <a:rPr lang="lv-LV" dirty="0">
                <a:effectLst/>
                <a:latin typeface="+mn-lt"/>
                <a:ea typeface="Times New Roman" panose="02020603050405020304" pitchFamily="18" charset="0"/>
              </a:rPr>
              <a:t>ģimenes ārsta praksē jau nodarbināta persona, ja par to jau netiek saņemts māsas un ārsta palīga (feldšera) darbības nodrošināšanas maksājums.</a:t>
            </a:r>
          </a:p>
          <a:p>
            <a:pPr lvl="0" algn="just">
              <a:buSzPts val="1200"/>
              <a:tabLst>
                <a:tab pos="318770" algn="l"/>
              </a:tabLst>
            </a:pPr>
            <a:endParaRPr lang="lv-LV" b="0" i="0" dirty="0">
              <a:solidFill>
                <a:srgbClr val="333333"/>
              </a:solidFill>
              <a:effectLst/>
              <a:highlight>
                <a:srgbClr val="FFFFFF"/>
              </a:highlight>
              <a:latin typeface="PT Serif" panose="020A0603040505020204" pitchFamily="18" charset="-70"/>
            </a:endParaRPr>
          </a:p>
        </p:txBody>
      </p:sp>
      <p:sp>
        <p:nvSpPr>
          <p:cNvPr id="4" name="Text Placeholder 3">
            <a:extLst>
              <a:ext uri="{FF2B5EF4-FFF2-40B4-BE49-F238E27FC236}">
                <a16:creationId xmlns:a16="http://schemas.microsoft.com/office/drawing/2014/main" id="{571291F1-97DF-DA90-8E07-128A7A3E4904}"/>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D686CD5B-A060-511C-3980-E2891F2F9A59}"/>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9EABCE16-ED16-0E0D-CB6F-2A3266DF036C}"/>
              </a:ext>
            </a:extLst>
          </p:cNvPr>
          <p:cNvSpPr>
            <a:spLocks noGrp="1"/>
          </p:cNvSpPr>
          <p:nvPr>
            <p:ph type="sldNum" sz="quarter" idx="13"/>
          </p:nvPr>
        </p:nvSpPr>
        <p:spPr/>
        <p:txBody>
          <a:bodyPr/>
          <a:lstStyle/>
          <a:p>
            <a:fld id="{F757B116-C236-4B1A-A29F-6EC446939148}" type="slidenum">
              <a:rPr lang="en-US" altLang="en-US" smtClean="0"/>
              <a:pPr/>
              <a:t>3</a:t>
            </a:fld>
            <a:endParaRPr lang="en-US" altLang="en-US"/>
          </a:p>
        </p:txBody>
      </p:sp>
    </p:spTree>
    <p:extLst>
      <p:ext uri="{BB962C8B-B14F-4D97-AF65-F5344CB8AC3E}">
        <p14:creationId xmlns:p14="http://schemas.microsoft.com/office/powerpoint/2010/main" val="14906225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CBE28-761F-E128-FF98-6AF6BC61A09D}"/>
              </a:ext>
            </a:extLst>
          </p:cNvPr>
          <p:cNvSpPr>
            <a:spLocks noGrp="1"/>
          </p:cNvSpPr>
          <p:nvPr>
            <p:ph type="title"/>
          </p:nvPr>
        </p:nvSpPr>
        <p:spPr/>
        <p:txBody>
          <a:bodyPr/>
          <a:lstStyle/>
          <a:p>
            <a:r>
              <a:rPr lang="lv-LV" dirty="0">
                <a:solidFill>
                  <a:schemeClr val="accent6">
                    <a:lumMod val="75000"/>
                  </a:schemeClr>
                </a:solidFill>
              </a:rPr>
              <a:t>Papildu darbinieks ģimenes ārstu praksē </a:t>
            </a:r>
          </a:p>
        </p:txBody>
      </p:sp>
      <p:sp>
        <p:nvSpPr>
          <p:cNvPr id="4" name="Text Placeholder 3">
            <a:extLst>
              <a:ext uri="{FF2B5EF4-FFF2-40B4-BE49-F238E27FC236}">
                <a16:creationId xmlns:a16="http://schemas.microsoft.com/office/drawing/2014/main" id="{FAB07EF4-4CE0-555A-0811-3E2AD882D998}"/>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6CA6752F-1FA2-3B8A-626B-5DFC0C1A88BF}"/>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8B2966DA-AEE9-83E2-7554-273113AEE815}"/>
              </a:ext>
            </a:extLst>
          </p:cNvPr>
          <p:cNvSpPr>
            <a:spLocks noGrp="1"/>
          </p:cNvSpPr>
          <p:nvPr>
            <p:ph type="sldNum" sz="quarter" idx="13"/>
          </p:nvPr>
        </p:nvSpPr>
        <p:spPr/>
        <p:txBody>
          <a:bodyPr/>
          <a:lstStyle/>
          <a:p>
            <a:fld id="{F757B116-C236-4B1A-A29F-6EC446939148}" type="slidenum">
              <a:rPr lang="en-US" altLang="en-US" smtClean="0"/>
              <a:pPr/>
              <a:t>4</a:t>
            </a:fld>
            <a:endParaRPr lang="en-US" altLang="en-US"/>
          </a:p>
        </p:txBody>
      </p:sp>
      <p:graphicFrame>
        <p:nvGraphicFramePr>
          <p:cNvPr id="10" name="Content Placeholder 9">
            <a:extLst>
              <a:ext uri="{FF2B5EF4-FFF2-40B4-BE49-F238E27FC236}">
                <a16:creationId xmlns:a16="http://schemas.microsoft.com/office/drawing/2014/main" id="{27A26C27-4D86-3575-297E-EA84FC20DDA2}"/>
              </a:ext>
            </a:extLst>
          </p:cNvPr>
          <p:cNvGraphicFramePr>
            <a:graphicFrameLocks noGrp="1"/>
          </p:cNvGraphicFramePr>
          <p:nvPr>
            <p:ph idx="1"/>
            <p:extLst>
              <p:ext uri="{D42A27DB-BD31-4B8C-83A1-F6EECF244321}">
                <p14:modId xmlns:p14="http://schemas.microsoft.com/office/powerpoint/2010/main" val="3177625169"/>
              </p:ext>
            </p:extLst>
          </p:nvPr>
        </p:nvGraphicFramePr>
        <p:xfrm>
          <a:off x="961053" y="2062064"/>
          <a:ext cx="6995498" cy="3946849"/>
        </p:xfrm>
        <a:graphic>
          <a:graphicData uri="http://schemas.openxmlformats.org/drawingml/2006/table">
            <a:tbl>
              <a:tblPr>
                <a:tableStyleId>{08FB837D-C827-4EFA-A057-4D05807E0F7C}</a:tableStyleId>
              </a:tblPr>
              <a:tblGrid>
                <a:gridCol w="1744825">
                  <a:extLst>
                    <a:ext uri="{9D8B030D-6E8A-4147-A177-3AD203B41FA5}">
                      <a16:colId xmlns:a16="http://schemas.microsoft.com/office/drawing/2014/main" val="211482913"/>
                    </a:ext>
                  </a:extLst>
                </a:gridCol>
                <a:gridCol w="1800808">
                  <a:extLst>
                    <a:ext uri="{9D8B030D-6E8A-4147-A177-3AD203B41FA5}">
                      <a16:colId xmlns:a16="http://schemas.microsoft.com/office/drawing/2014/main" val="3293891486"/>
                    </a:ext>
                  </a:extLst>
                </a:gridCol>
                <a:gridCol w="1698171">
                  <a:extLst>
                    <a:ext uri="{9D8B030D-6E8A-4147-A177-3AD203B41FA5}">
                      <a16:colId xmlns:a16="http://schemas.microsoft.com/office/drawing/2014/main" val="228516388"/>
                    </a:ext>
                  </a:extLst>
                </a:gridCol>
                <a:gridCol w="1751694">
                  <a:extLst>
                    <a:ext uri="{9D8B030D-6E8A-4147-A177-3AD203B41FA5}">
                      <a16:colId xmlns:a16="http://schemas.microsoft.com/office/drawing/2014/main" val="1570124767"/>
                    </a:ext>
                  </a:extLst>
                </a:gridCol>
              </a:tblGrid>
              <a:tr h="2368111">
                <a:tc>
                  <a:txBody>
                    <a:bodyPr/>
                    <a:lstStyle/>
                    <a:p>
                      <a:pPr algn="ctr" fontAlgn="ctr"/>
                      <a:r>
                        <a:rPr lang="lv-LV" sz="1400" u="none" strike="noStrike" dirty="0">
                          <a:effectLst/>
                        </a:rPr>
                        <a:t>Teritoriālā nodaļa</a:t>
                      </a:r>
                      <a:endParaRPr lang="lv-LV" sz="14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ctr"/>
                      <a:r>
                        <a:rPr lang="lv-LV" sz="1400" u="none" strike="noStrike" dirty="0">
                          <a:effectLst/>
                        </a:rPr>
                        <a:t>ĢĀ prakšu skaits, kas atbilst papildu darbinieku kritērijiem</a:t>
                      </a:r>
                      <a:endParaRPr lang="lv-LV" sz="14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ctr"/>
                      <a:r>
                        <a:rPr lang="lv-LV" sz="1400" u="none" strike="noStrike" dirty="0">
                          <a:effectLst/>
                        </a:rPr>
                        <a:t>ĢĀ prakšu skaits, kurām ir papildu darbinieks</a:t>
                      </a:r>
                      <a:endParaRPr lang="lv-LV" sz="14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ctr"/>
                      <a:r>
                        <a:rPr lang="lv-LV" sz="1400" u="none" strike="noStrike" dirty="0">
                          <a:effectLst/>
                        </a:rPr>
                        <a:t>ĢĀ prakses, kurām ir papildu darbinieks/ ĢĀ praksēm, kas atbilst papildu darbinieku kritērijiem,  % </a:t>
                      </a:r>
                      <a:endParaRPr lang="lv-LV" sz="1400" b="0"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3115613216"/>
                  </a:ext>
                </a:extLst>
              </a:tr>
              <a:tr h="263123">
                <a:tc>
                  <a:txBody>
                    <a:bodyPr/>
                    <a:lstStyle/>
                    <a:p>
                      <a:pPr algn="l" fontAlgn="ctr"/>
                      <a:r>
                        <a:rPr lang="lv-LV" sz="1400" u="none" strike="noStrike" dirty="0">
                          <a:effectLst/>
                        </a:rPr>
                        <a:t>Kurzeme</a:t>
                      </a:r>
                      <a:endParaRPr lang="lv-LV" sz="14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r" fontAlgn="ctr"/>
                      <a:r>
                        <a:rPr lang="lv-LV" sz="1400" u="none" strike="noStrike">
                          <a:effectLst/>
                        </a:rPr>
                        <a:t>75</a:t>
                      </a:r>
                      <a:endParaRPr lang="lv-LV" sz="1400" b="0" i="0" u="none" strike="noStrike">
                        <a:solidFill>
                          <a:srgbClr val="000000"/>
                        </a:solidFill>
                        <a:effectLst/>
                        <a:latin typeface="Calibri" panose="020F0502020204030204" pitchFamily="34" charset="0"/>
                      </a:endParaRPr>
                    </a:p>
                  </a:txBody>
                  <a:tcPr marL="7620" marR="7620" marT="7620" marB="0" anchor="ctr"/>
                </a:tc>
                <a:tc>
                  <a:txBody>
                    <a:bodyPr/>
                    <a:lstStyle/>
                    <a:p>
                      <a:pPr algn="r" fontAlgn="ctr"/>
                      <a:r>
                        <a:rPr lang="lv-LV" sz="1400" u="none" strike="noStrike" dirty="0">
                          <a:effectLst/>
                        </a:rPr>
                        <a:t>34</a:t>
                      </a:r>
                      <a:endParaRPr lang="lv-LV" sz="14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r" fontAlgn="ctr"/>
                      <a:r>
                        <a:rPr lang="lv-LV" sz="1400" u="none" strike="noStrike" dirty="0">
                          <a:effectLst/>
                        </a:rPr>
                        <a:t>45</a:t>
                      </a:r>
                      <a:endParaRPr lang="lv-LV" sz="1400" b="0"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3091854124"/>
                  </a:ext>
                </a:extLst>
              </a:tr>
              <a:tr h="263123">
                <a:tc>
                  <a:txBody>
                    <a:bodyPr/>
                    <a:lstStyle/>
                    <a:p>
                      <a:pPr algn="l" fontAlgn="ctr"/>
                      <a:r>
                        <a:rPr lang="lv-LV" sz="1400" u="none" strike="noStrike" dirty="0">
                          <a:effectLst/>
                        </a:rPr>
                        <a:t>Latgale</a:t>
                      </a:r>
                      <a:endParaRPr lang="lv-LV" sz="14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r" fontAlgn="ctr"/>
                      <a:r>
                        <a:rPr lang="lv-LV" sz="1400" u="none" strike="noStrike">
                          <a:effectLst/>
                        </a:rPr>
                        <a:t>63</a:t>
                      </a:r>
                      <a:endParaRPr lang="lv-LV" sz="1400" b="0" i="0" u="none" strike="noStrike">
                        <a:solidFill>
                          <a:srgbClr val="000000"/>
                        </a:solidFill>
                        <a:effectLst/>
                        <a:latin typeface="Calibri" panose="020F0502020204030204" pitchFamily="34" charset="0"/>
                      </a:endParaRPr>
                    </a:p>
                  </a:txBody>
                  <a:tcPr marL="7620" marR="7620" marT="7620" marB="0" anchor="ctr"/>
                </a:tc>
                <a:tc>
                  <a:txBody>
                    <a:bodyPr/>
                    <a:lstStyle/>
                    <a:p>
                      <a:pPr algn="r" fontAlgn="ctr"/>
                      <a:r>
                        <a:rPr lang="lv-LV" sz="1400" u="none" strike="noStrike" dirty="0">
                          <a:effectLst/>
                        </a:rPr>
                        <a:t>25</a:t>
                      </a:r>
                      <a:endParaRPr lang="lv-LV" sz="14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r" fontAlgn="ctr"/>
                      <a:r>
                        <a:rPr lang="lv-LV" sz="1400" u="none" strike="noStrike" dirty="0">
                          <a:effectLst/>
                        </a:rPr>
                        <a:t>40</a:t>
                      </a:r>
                      <a:endParaRPr lang="lv-LV" sz="1400" b="0"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2505392716"/>
                  </a:ext>
                </a:extLst>
              </a:tr>
              <a:tr h="263123">
                <a:tc>
                  <a:txBody>
                    <a:bodyPr/>
                    <a:lstStyle/>
                    <a:p>
                      <a:pPr algn="l" fontAlgn="ctr"/>
                      <a:r>
                        <a:rPr lang="lv-LV" sz="1400" u="none" strike="noStrike" dirty="0">
                          <a:effectLst/>
                        </a:rPr>
                        <a:t>Rīga</a:t>
                      </a:r>
                      <a:endParaRPr lang="lv-LV" sz="14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r" fontAlgn="ctr"/>
                      <a:r>
                        <a:rPr lang="lv-LV" sz="1400" u="none" strike="noStrike">
                          <a:effectLst/>
                        </a:rPr>
                        <a:t>118</a:t>
                      </a:r>
                      <a:endParaRPr lang="lv-LV" sz="1400" b="0" i="0" u="none" strike="noStrike">
                        <a:solidFill>
                          <a:srgbClr val="000000"/>
                        </a:solidFill>
                        <a:effectLst/>
                        <a:latin typeface="Calibri" panose="020F0502020204030204" pitchFamily="34" charset="0"/>
                      </a:endParaRPr>
                    </a:p>
                  </a:txBody>
                  <a:tcPr marL="7620" marR="7620" marT="7620" marB="0" anchor="ctr"/>
                </a:tc>
                <a:tc>
                  <a:txBody>
                    <a:bodyPr/>
                    <a:lstStyle/>
                    <a:p>
                      <a:pPr algn="r" fontAlgn="ctr"/>
                      <a:r>
                        <a:rPr lang="lv-LV" sz="1400" u="none" strike="noStrike" dirty="0">
                          <a:effectLst/>
                        </a:rPr>
                        <a:t>75</a:t>
                      </a:r>
                      <a:endParaRPr lang="lv-LV" sz="14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r" fontAlgn="ctr"/>
                      <a:r>
                        <a:rPr lang="lv-LV" sz="1400" u="none" strike="noStrike" dirty="0">
                          <a:effectLst/>
                        </a:rPr>
                        <a:t>64</a:t>
                      </a:r>
                      <a:endParaRPr lang="lv-LV" sz="1400" b="0"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3790658130"/>
                  </a:ext>
                </a:extLst>
              </a:tr>
              <a:tr h="263123">
                <a:tc>
                  <a:txBody>
                    <a:bodyPr/>
                    <a:lstStyle/>
                    <a:p>
                      <a:pPr algn="l" fontAlgn="ctr"/>
                      <a:r>
                        <a:rPr lang="lv-LV" sz="1400" u="none" strike="noStrike" dirty="0">
                          <a:effectLst/>
                        </a:rPr>
                        <a:t>Vidzeme</a:t>
                      </a:r>
                      <a:endParaRPr lang="lv-LV" sz="14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r" fontAlgn="ctr"/>
                      <a:r>
                        <a:rPr lang="lv-LV" sz="1400" u="none" strike="noStrike">
                          <a:effectLst/>
                        </a:rPr>
                        <a:t>65</a:t>
                      </a:r>
                      <a:endParaRPr lang="lv-LV" sz="1400" b="0" i="0" u="none" strike="noStrike">
                        <a:solidFill>
                          <a:srgbClr val="000000"/>
                        </a:solidFill>
                        <a:effectLst/>
                        <a:latin typeface="Calibri" panose="020F0502020204030204" pitchFamily="34" charset="0"/>
                      </a:endParaRPr>
                    </a:p>
                  </a:txBody>
                  <a:tcPr marL="7620" marR="7620" marT="7620" marB="0" anchor="ctr"/>
                </a:tc>
                <a:tc>
                  <a:txBody>
                    <a:bodyPr/>
                    <a:lstStyle/>
                    <a:p>
                      <a:pPr algn="r" fontAlgn="ctr"/>
                      <a:r>
                        <a:rPr lang="lv-LV" sz="1400" u="none" strike="noStrike">
                          <a:effectLst/>
                        </a:rPr>
                        <a:t>23</a:t>
                      </a:r>
                      <a:endParaRPr lang="lv-LV" sz="1400" b="0" i="0" u="none" strike="noStrike">
                        <a:solidFill>
                          <a:srgbClr val="000000"/>
                        </a:solidFill>
                        <a:effectLst/>
                        <a:latin typeface="Calibri" panose="020F0502020204030204" pitchFamily="34" charset="0"/>
                      </a:endParaRPr>
                    </a:p>
                  </a:txBody>
                  <a:tcPr marL="7620" marR="7620" marT="7620" marB="0" anchor="ctr"/>
                </a:tc>
                <a:tc>
                  <a:txBody>
                    <a:bodyPr/>
                    <a:lstStyle/>
                    <a:p>
                      <a:pPr algn="r" fontAlgn="ctr"/>
                      <a:r>
                        <a:rPr lang="lv-LV" sz="1400" u="none" strike="noStrike" dirty="0">
                          <a:effectLst/>
                        </a:rPr>
                        <a:t>35</a:t>
                      </a:r>
                      <a:endParaRPr lang="lv-LV" sz="1400" b="0"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2971089376"/>
                  </a:ext>
                </a:extLst>
              </a:tr>
              <a:tr h="263123">
                <a:tc>
                  <a:txBody>
                    <a:bodyPr/>
                    <a:lstStyle/>
                    <a:p>
                      <a:pPr algn="l" fontAlgn="ctr"/>
                      <a:r>
                        <a:rPr lang="lv-LV" sz="1400" u="none" strike="noStrike" dirty="0">
                          <a:effectLst/>
                        </a:rPr>
                        <a:t>Zemgale</a:t>
                      </a:r>
                      <a:endParaRPr lang="lv-LV" sz="14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r" fontAlgn="ctr"/>
                      <a:r>
                        <a:rPr lang="lv-LV" sz="1400" u="none" strike="noStrike" dirty="0">
                          <a:effectLst/>
                        </a:rPr>
                        <a:t>85</a:t>
                      </a:r>
                      <a:endParaRPr lang="lv-LV" sz="14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r" fontAlgn="ctr"/>
                      <a:r>
                        <a:rPr lang="lv-LV" sz="1400" u="none" strike="noStrike">
                          <a:effectLst/>
                        </a:rPr>
                        <a:t>35</a:t>
                      </a:r>
                      <a:endParaRPr lang="lv-LV" sz="1400" b="0" i="0" u="none" strike="noStrike">
                        <a:solidFill>
                          <a:srgbClr val="000000"/>
                        </a:solidFill>
                        <a:effectLst/>
                        <a:latin typeface="Calibri" panose="020F0502020204030204" pitchFamily="34" charset="0"/>
                      </a:endParaRPr>
                    </a:p>
                  </a:txBody>
                  <a:tcPr marL="7620" marR="7620" marT="7620" marB="0" anchor="ctr"/>
                </a:tc>
                <a:tc>
                  <a:txBody>
                    <a:bodyPr/>
                    <a:lstStyle/>
                    <a:p>
                      <a:pPr algn="r" fontAlgn="ctr"/>
                      <a:r>
                        <a:rPr lang="lv-LV" sz="1400" u="none" strike="noStrike" dirty="0">
                          <a:effectLst/>
                        </a:rPr>
                        <a:t>41</a:t>
                      </a:r>
                      <a:endParaRPr lang="lv-LV" sz="1400" b="0"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130426739"/>
                  </a:ext>
                </a:extLst>
              </a:tr>
              <a:tr h="263123">
                <a:tc>
                  <a:txBody>
                    <a:bodyPr/>
                    <a:lstStyle/>
                    <a:p>
                      <a:pPr algn="l" fontAlgn="ctr"/>
                      <a:r>
                        <a:rPr lang="lv-LV" sz="1400" u="none" strike="noStrike" dirty="0">
                          <a:effectLst/>
                        </a:rPr>
                        <a:t>Kopā</a:t>
                      </a:r>
                      <a:endParaRPr lang="lv-LV" sz="14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r" fontAlgn="ctr"/>
                      <a:r>
                        <a:rPr lang="lv-LV" sz="1400" u="none" strike="noStrike" dirty="0">
                          <a:effectLst/>
                        </a:rPr>
                        <a:t>406</a:t>
                      </a:r>
                      <a:endParaRPr lang="lv-LV" sz="14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r" fontAlgn="ctr"/>
                      <a:r>
                        <a:rPr lang="lv-LV" sz="1400" u="none" strike="noStrike" dirty="0">
                          <a:effectLst/>
                        </a:rPr>
                        <a:t>192</a:t>
                      </a:r>
                      <a:endParaRPr lang="lv-LV" sz="14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r" fontAlgn="ctr"/>
                      <a:r>
                        <a:rPr lang="lv-LV" sz="1400" u="none" strike="noStrike" dirty="0">
                          <a:effectLst/>
                        </a:rPr>
                        <a:t>47</a:t>
                      </a:r>
                      <a:endParaRPr lang="lv-LV" sz="1400" b="0"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242260422"/>
                  </a:ext>
                </a:extLst>
              </a:tr>
            </a:tbl>
          </a:graphicData>
        </a:graphic>
      </p:graphicFrame>
    </p:spTree>
    <p:extLst>
      <p:ext uri="{BB962C8B-B14F-4D97-AF65-F5344CB8AC3E}">
        <p14:creationId xmlns:p14="http://schemas.microsoft.com/office/powerpoint/2010/main" val="18138309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716ACB-B240-DEB6-B0CC-0835845D6897}"/>
              </a:ext>
            </a:extLst>
          </p:cNvPr>
          <p:cNvSpPr>
            <a:spLocks noGrp="1"/>
          </p:cNvSpPr>
          <p:nvPr>
            <p:ph type="title"/>
          </p:nvPr>
        </p:nvSpPr>
        <p:spPr/>
        <p:txBody>
          <a:bodyPr>
            <a:normAutofit fontScale="90000"/>
          </a:bodyPr>
          <a:lstStyle/>
          <a:p>
            <a:r>
              <a:rPr lang="lv-LV" dirty="0">
                <a:solidFill>
                  <a:schemeClr val="accent6">
                    <a:lumMod val="75000"/>
                  </a:schemeClr>
                </a:solidFill>
                <a:latin typeface="+mn-lt"/>
              </a:rPr>
              <a:t>Reģistrēšana</a:t>
            </a:r>
            <a:r>
              <a:rPr lang="lv-LV" i="0" dirty="0">
                <a:solidFill>
                  <a:schemeClr val="accent6">
                    <a:lumMod val="75000"/>
                  </a:schemeClr>
                </a:solidFill>
                <a:effectLst/>
                <a:highlight>
                  <a:srgbClr val="FFFFFF"/>
                </a:highlight>
                <a:latin typeface="+mn-lt"/>
              </a:rPr>
              <a:t> ārstniecības personu un ārstniecības atbalsta personu reģistrā</a:t>
            </a:r>
            <a:endParaRPr lang="lv-LV" dirty="0">
              <a:solidFill>
                <a:schemeClr val="accent6">
                  <a:lumMod val="75000"/>
                </a:schemeClr>
              </a:solidFill>
              <a:latin typeface="+mn-lt"/>
            </a:endParaRPr>
          </a:p>
        </p:txBody>
      </p:sp>
      <p:sp>
        <p:nvSpPr>
          <p:cNvPr id="3" name="Content Placeholder 2">
            <a:extLst>
              <a:ext uri="{FF2B5EF4-FFF2-40B4-BE49-F238E27FC236}">
                <a16:creationId xmlns:a16="http://schemas.microsoft.com/office/drawing/2014/main" id="{580A81E9-3954-1E50-B8B7-06380765D994}"/>
              </a:ext>
            </a:extLst>
          </p:cNvPr>
          <p:cNvSpPr>
            <a:spLocks noGrp="1"/>
          </p:cNvSpPr>
          <p:nvPr>
            <p:ph idx="1"/>
          </p:nvPr>
        </p:nvSpPr>
        <p:spPr>
          <a:xfrm>
            <a:off x="587829" y="1752600"/>
            <a:ext cx="8098971" cy="4373573"/>
          </a:xfrm>
        </p:spPr>
        <p:txBody>
          <a:bodyPr/>
          <a:lstStyle/>
          <a:p>
            <a:r>
              <a:rPr lang="lv-LV" b="0" i="0" dirty="0">
                <a:solidFill>
                  <a:srgbClr val="414142"/>
                </a:solidFill>
                <a:effectLst/>
                <a:highlight>
                  <a:srgbClr val="FFFFFF"/>
                </a:highlight>
                <a:latin typeface="Arial" panose="020B0604020202020204" pitchFamily="34" charset="0"/>
              </a:rPr>
              <a:t>Ģimenes ārsta prakse nodrošina, ka papildu darbinieks ne vēlāk kā divu mēnešu laikā no līguma ar dienestu noslēgšanas dienas ir reģistrēts ārstniecības personu un ārstniecības atbalsta personu reģistrā kā ārstniecības iestādes klientu un pacientu reģistrators.</a:t>
            </a:r>
          </a:p>
        </p:txBody>
      </p:sp>
      <p:sp>
        <p:nvSpPr>
          <p:cNvPr id="4" name="Text Placeholder 3">
            <a:extLst>
              <a:ext uri="{FF2B5EF4-FFF2-40B4-BE49-F238E27FC236}">
                <a16:creationId xmlns:a16="http://schemas.microsoft.com/office/drawing/2014/main" id="{EF9D6F4B-E5A2-4DF3-8000-91854F0A0186}"/>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EFBFCBF1-1599-D785-524C-8B2342F97DE8}"/>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7D52815A-22E3-0761-DFA3-AA6C0913C349}"/>
              </a:ext>
            </a:extLst>
          </p:cNvPr>
          <p:cNvSpPr>
            <a:spLocks noGrp="1"/>
          </p:cNvSpPr>
          <p:nvPr>
            <p:ph type="sldNum" sz="quarter" idx="13"/>
          </p:nvPr>
        </p:nvSpPr>
        <p:spPr/>
        <p:txBody>
          <a:bodyPr/>
          <a:lstStyle/>
          <a:p>
            <a:fld id="{F757B116-C236-4B1A-A29F-6EC446939148}" type="slidenum">
              <a:rPr lang="en-US" altLang="en-US" smtClean="0"/>
              <a:pPr/>
              <a:t>5</a:t>
            </a:fld>
            <a:endParaRPr lang="en-US" altLang="en-US"/>
          </a:p>
        </p:txBody>
      </p:sp>
    </p:spTree>
    <p:extLst>
      <p:ext uri="{BB962C8B-B14F-4D97-AF65-F5344CB8AC3E}">
        <p14:creationId xmlns:p14="http://schemas.microsoft.com/office/powerpoint/2010/main" val="9926324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6A029-8D7E-A99E-7083-023F6F314CDB}"/>
              </a:ext>
            </a:extLst>
          </p:cNvPr>
          <p:cNvSpPr>
            <a:spLocks noGrp="1"/>
          </p:cNvSpPr>
          <p:nvPr>
            <p:ph type="title"/>
          </p:nvPr>
        </p:nvSpPr>
        <p:spPr/>
        <p:txBody>
          <a:bodyPr>
            <a:normAutofit fontScale="90000"/>
          </a:bodyPr>
          <a:lstStyle/>
          <a:p>
            <a:r>
              <a:rPr lang="lv-LV" dirty="0">
                <a:solidFill>
                  <a:schemeClr val="accent6">
                    <a:lumMod val="75000"/>
                  </a:schemeClr>
                </a:solidFill>
                <a:latin typeface="+mn-lt"/>
              </a:rPr>
              <a:t>Reģistrēšana</a:t>
            </a:r>
            <a:r>
              <a:rPr lang="lv-LV" i="0" dirty="0">
                <a:solidFill>
                  <a:schemeClr val="accent6">
                    <a:lumMod val="75000"/>
                  </a:schemeClr>
                </a:solidFill>
                <a:effectLst/>
                <a:highlight>
                  <a:srgbClr val="FFFFFF"/>
                </a:highlight>
                <a:latin typeface="+mn-lt"/>
              </a:rPr>
              <a:t> ārstniecības personu un ārstniecības atbalsta personu reģistrā</a:t>
            </a:r>
            <a:endParaRPr lang="lv-LV" dirty="0"/>
          </a:p>
        </p:txBody>
      </p:sp>
      <p:graphicFrame>
        <p:nvGraphicFramePr>
          <p:cNvPr id="7" name="Content Placeholder 6">
            <a:extLst>
              <a:ext uri="{FF2B5EF4-FFF2-40B4-BE49-F238E27FC236}">
                <a16:creationId xmlns:a16="http://schemas.microsoft.com/office/drawing/2014/main" id="{2C53F2A8-52B0-6486-85E3-52BC35B549B9}"/>
              </a:ext>
            </a:extLst>
          </p:cNvPr>
          <p:cNvGraphicFramePr>
            <a:graphicFrameLocks noGrp="1"/>
          </p:cNvGraphicFramePr>
          <p:nvPr>
            <p:ph idx="1"/>
            <p:extLst>
              <p:ext uri="{D42A27DB-BD31-4B8C-83A1-F6EECF244321}">
                <p14:modId xmlns:p14="http://schemas.microsoft.com/office/powerpoint/2010/main" val="1499617558"/>
              </p:ext>
            </p:extLst>
          </p:nvPr>
        </p:nvGraphicFramePr>
        <p:xfrm>
          <a:off x="609600" y="2110581"/>
          <a:ext cx="7993224" cy="3886200"/>
        </p:xfrm>
        <a:graphic>
          <a:graphicData uri="http://schemas.openxmlformats.org/drawingml/2006/table">
            <a:tbl>
              <a:tblPr>
                <a:tableStyleId>{08FB837D-C827-4EFA-A057-4D05807E0F7C}</a:tableStyleId>
              </a:tblPr>
              <a:tblGrid>
                <a:gridCol w="1900335">
                  <a:extLst>
                    <a:ext uri="{9D8B030D-6E8A-4147-A177-3AD203B41FA5}">
                      <a16:colId xmlns:a16="http://schemas.microsoft.com/office/drawing/2014/main" val="1749238539"/>
                    </a:ext>
                  </a:extLst>
                </a:gridCol>
                <a:gridCol w="1931436">
                  <a:extLst>
                    <a:ext uri="{9D8B030D-6E8A-4147-A177-3AD203B41FA5}">
                      <a16:colId xmlns:a16="http://schemas.microsoft.com/office/drawing/2014/main" val="1217458410"/>
                    </a:ext>
                  </a:extLst>
                </a:gridCol>
                <a:gridCol w="2682045">
                  <a:extLst>
                    <a:ext uri="{9D8B030D-6E8A-4147-A177-3AD203B41FA5}">
                      <a16:colId xmlns:a16="http://schemas.microsoft.com/office/drawing/2014/main" val="2925367785"/>
                    </a:ext>
                  </a:extLst>
                </a:gridCol>
                <a:gridCol w="1479408">
                  <a:extLst>
                    <a:ext uri="{9D8B030D-6E8A-4147-A177-3AD203B41FA5}">
                      <a16:colId xmlns:a16="http://schemas.microsoft.com/office/drawing/2014/main" val="4239432158"/>
                    </a:ext>
                  </a:extLst>
                </a:gridCol>
              </a:tblGrid>
              <a:tr h="2560320">
                <a:tc>
                  <a:txBody>
                    <a:bodyPr/>
                    <a:lstStyle/>
                    <a:p>
                      <a:pPr algn="ctr" fontAlgn="ctr"/>
                      <a:r>
                        <a:rPr lang="lv-LV" sz="1400" u="none" strike="noStrike" dirty="0">
                          <a:effectLst/>
                        </a:rPr>
                        <a:t>Teritoriālā nodaļa</a:t>
                      </a:r>
                      <a:endParaRPr lang="lv-LV" sz="14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ctr"/>
                      <a:r>
                        <a:rPr lang="lv-LV" sz="1400" u="none" strike="noStrike" dirty="0">
                          <a:effectLst/>
                        </a:rPr>
                        <a:t>ĢĀ prakšu skaits, kurām ir papildu darbinieks</a:t>
                      </a:r>
                      <a:endParaRPr lang="lv-LV" sz="14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ctr"/>
                      <a:r>
                        <a:rPr lang="lv-LV" sz="1400" u="none" strike="noStrike" dirty="0">
                          <a:effectLst/>
                        </a:rPr>
                        <a:t>Papildu darbinieku skaits, kuri nav ārstniecības persona un nav reģistrēti ārstniecības personu un ārstniecības atbalsta personu reģistrā kā ārstniecības iestādes klientu un pacientu reģistratori </a:t>
                      </a:r>
                      <a:endParaRPr lang="lv-LV" sz="14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ctr"/>
                      <a:r>
                        <a:rPr lang="lv-LV" sz="1400" u="none" strike="noStrike" dirty="0">
                          <a:effectLst/>
                        </a:rPr>
                        <a:t>Nereģistrētie papildu darbinieki/ ĢĀ praksēm, kurām ir papildu darbinieks,  % </a:t>
                      </a:r>
                      <a:endParaRPr lang="lv-LV" sz="1400" b="0"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368410470"/>
                  </a:ext>
                </a:extLst>
              </a:tr>
              <a:tr h="182880">
                <a:tc>
                  <a:txBody>
                    <a:bodyPr/>
                    <a:lstStyle/>
                    <a:p>
                      <a:pPr algn="l" fontAlgn="ctr"/>
                      <a:r>
                        <a:rPr lang="lv-LV" sz="1400" u="none" strike="noStrike">
                          <a:effectLst/>
                        </a:rPr>
                        <a:t>Kurzeme</a:t>
                      </a:r>
                      <a:endParaRPr lang="lv-LV" sz="1400" b="0" i="0" u="none" strike="noStrike">
                        <a:solidFill>
                          <a:srgbClr val="000000"/>
                        </a:solidFill>
                        <a:effectLst/>
                        <a:latin typeface="Calibri" panose="020F0502020204030204" pitchFamily="34" charset="0"/>
                      </a:endParaRPr>
                    </a:p>
                  </a:txBody>
                  <a:tcPr marL="7620" marR="7620" marT="7620" marB="0" anchor="ctr"/>
                </a:tc>
                <a:tc>
                  <a:txBody>
                    <a:bodyPr/>
                    <a:lstStyle/>
                    <a:p>
                      <a:pPr algn="r" fontAlgn="ctr"/>
                      <a:r>
                        <a:rPr lang="lv-LV" sz="1400" u="none" strike="noStrike">
                          <a:effectLst/>
                        </a:rPr>
                        <a:t>34</a:t>
                      </a:r>
                      <a:endParaRPr lang="lv-LV" sz="1400" b="0" i="0" u="none" strike="noStrike">
                        <a:solidFill>
                          <a:srgbClr val="000000"/>
                        </a:solidFill>
                        <a:effectLst/>
                        <a:latin typeface="Calibri" panose="020F0502020204030204" pitchFamily="34" charset="0"/>
                      </a:endParaRPr>
                    </a:p>
                  </a:txBody>
                  <a:tcPr marL="7620" marR="7620" marT="7620" marB="0" anchor="ctr"/>
                </a:tc>
                <a:tc>
                  <a:txBody>
                    <a:bodyPr/>
                    <a:lstStyle/>
                    <a:p>
                      <a:pPr algn="r" fontAlgn="ctr"/>
                      <a:r>
                        <a:rPr lang="lv-LV" sz="1400" u="none" strike="noStrike">
                          <a:effectLst/>
                        </a:rPr>
                        <a:t>2</a:t>
                      </a:r>
                      <a:endParaRPr lang="lv-LV" sz="1400" b="0" i="0" u="none" strike="noStrike">
                        <a:solidFill>
                          <a:srgbClr val="000000"/>
                        </a:solidFill>
                        <a:effectLst/>
                        <a:latin typeface="Calibri" panose="020F0502020204030204" pitchFamily="34" charset="0"/>
                      </a:endParaRPr>
                    </a:p>
                  </a:txBody>
                  <a:tcPr marL="7620" marR="7620" marT="7620" marB="0" anchor="ctr"/>
                </a:tc>
                <a:tc>
                  <a:txBody>
                    <a:bodyPr/>
                    <a:lstStyle/>
                    <a:p>
                      <a:pPr algn="r" fontAlgn="ctr"/>
                      <a:r>
                        <a:rPr lang="lv-LV" sz="1400" u="none" strike="noStrike" dirty="0">
                          <a:effectLst/>
                        </a:rPr>
                        <a:t>6</a:t>
                      </a:r>
                      <a:endParaRPr lang="lv-LV" sz="1400" b="0"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3984538499"/>
                  </a:ext>
                </a:extLst>
              </a:tr>
              <a:tr h="182880">
                <a:tc>
                  <a:txBody>
                    <a:bodyPr/>
                    <a:lstStyle/>
                    <a:p>
                      <a:pPr algn="l" fontAlgn="ctr"/>
                      <a:r>
                        <a:rPr lang="lv-LV" sz="1400" u="none" strike="noStrike">
                          <a:effectLst/>
                        </a:rPr>
                        <a:t>Latgale</a:t>
                      </a:r>
                      <a:endParaRPr lang="lv-LV" sz="1400" b="0" i="0" u="none" strike="noStrike">
                        <a:solidFill>
                          <a:srgbClr val="000000"/>
                        </a:solidFill>
                        <a:effectLst/>
                        <a:latin typeface="Calibri" panose="020F0502020204030204" pitchFamily="34" charset="0"/>
                      </a:endParaRPr>
                    </a:p>
                  </a:txBody>
                  <a:tcPr marL="7620" marR="7620" marT="7620" marB="0" anchor="ctr"/>
                </a:tc>
                <a:tc>
                  <a:txBody>
                    <a:bodyPr/>
                    <a:lstStyle/>
                    <a:p>
                      <a:pPr algn="r" fontAlgn="ctr"/>
                      <a:r>
                        <a:rPr lang="lv-LV" sz="1400" u="none" strike="noStrike">
                          <a:effectLst/>
                        </a:rPr>
                        <a:t>25</a:t>
                      </a:r>
                      <a:endParaRPr lang="lv-LV" sz="1400" b="0" i="0" u="none" strike="noStrike">
                        <a:solidFill>
                          <a:srgbClr val="000000"/>
                        </a:solidFill>
                        <a:effectLst/>
                        <a:latin typeface="Calibri" panose="020F0502020204030204" pitchFamily="34" charset="0"/>
                      </a:endParaRPr>
                    </a:p>
                  </a:txBody>
                  <a:tcPr marL="7620" marR="7620" marT="7620" marB="0" anchor="ctr"/>
                </a:tc>
                <a:tc>
                  <a:txBody>
                    <a:bodyPr/>
                    <a:lstStyle/>
                    <a:p>
                      <a:pPr algn="r" fontAlgn="ctr"/>
                      <a:r>
                        <a:rPr lang="lv-LV" sz="1400" u="none" strike="noStrike">
                          <a:effectLst/>
                        </a:rPr>
                        <a:t>2</a:t>
                      </a:r>
                      <a:endParaRPr lang="lv-LV" sz="1400" b="0" i="0" u="none" strike="noStrike">
                        <a:solidFill>
                          <a:srgbClr val="000000"/>
                        </a:solidFill>
                        <a:effectLst/>
                        <a:latin typeface="Calibri" panose="020F0502020204030204" pitchFamily="34" charset="0"/>
                      </a:endParaRPr>
                    </a:p>
                  </a:txBody>
                  <a:tcPr marL="7620" marR="7620" marT="7620" marB="0" anchor="ctr"/>
                </a:tc>
                <a:tc>
                  <a:txBody>
                    <a:bodyPr/>
                    <a:lstStyle/>
                    <a:p>
                      <a:pPr algn="r" fontAlgn="ctr"/>
                      <a:r>
                        <a:rPr lang="lv-LV" sz="1400" u="none" strike="noStrike" dirty="0">
                          <a:effectLst/>
                        </a:rPr>
                        <a:t>8</a:t>
                      </a:r>
                      <a:endParaRPr lang="lv-LV" sz="1400" b="0"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3069789003"/>
                  </a:ext>
                </a:extLst>
              </a:tr>
              <a:tr h="182880">
                <a:tc>
                  <a:txBody>
                    <a:bodyPr/>
                    <a:lstStyle/>
                    <a:p>
                      <a:pPr algn="l" fontAlgn="ctr"/>
                      <a:r>
                        <a:rPr lang="lv-LV" sz="1400" u="none" strike="noStrike">
                          <a:effectLst/>
                        </a:rPr>
                        <a:t>Rīga</a:t>
                      </a:r>
                      <a:endParaRPr lang="lv-LV" sz="1400" b="0" i="0" u="none" strike="noStrike">
                        <a:solidFill>
                          <a:srgbClr val="000000"/>
                        </a:solidFill>
                        <a:effectLst/>
                        <a:latin typeface="Calibri" panose="020F0502020204030204" pitchFamily="34" charset="0"/>
                      </a:endParaRPr>
                    </a:p>
                  </a:txBody>
                  <a:tcPr marL="7620" marR="7620" marT="7620" marB="0" anchor="ctr"/>
                </a:tc>
                <a:tc>
                  <a:txBody>
                    <a:bodyPr/>
                    <a:lstStyle/>
                    <a:p>
                      <a:pPr algn="r" fontAlgn="ctr"/>
                      <a:r>
                        <a:rPr lang="lv-LV" sz="1400" u="none" strike="noStrike">
                          <a:effectLst/>
                        </a:rPr>
                        <a:t>75</a:t>
                      </a:r>
                      <a:endParaRPr lang="lv-LV" sz="1400" b="0" i="0" u="none" strike="noStrike">
                        <a:solidFill>
                          <a:srgbClr val="000000"/>
                        </a:solidFill>
                        <a:effectLst/>
                        <a:latin typeface="Calibri" panose="020F0502020204030204" pitchFamily="34" charset="0"/>
                      </a:endParaRPr>
                    </a:p>
                  </a:txBody>
                  <a:tcPr marL="7620" marR="7620" marT="7620" marB="0" anchor="ctr"/>
                </a:tc>
                <a:tc>
                  <a:txBody>
                    <a:bodyPr/>
                    <a:lstStyle/>
                    <a:p>
                      <a:pPr algn="r" fontAlgn="ctr"/>
                      <a:r>
                        <a:rPr lang="lv-LV" sz="1400" u="none" strike="noStrike">
                          <a:effectLst/>
                        </a:rPr>
                        <a:t>14</a:t>
                      </a:r>
                      <a:endParaRPr lang="lv-LV" sz="1400" b="0" i="0" u="none" strike="noStrike">
                        <a:solidFill>
                          <a:srgbClr val="000000"/>
                        </a:solidFill>
                        <a:effectLst/>
                        <a:latin typeface="Calibri" panose="020F0502020204030204" pitchFamily="34" charset="0"/>
                      </a:endParaRPr>
                    </a:p>
                  </a:txBody>
                  <a:tcPr marL="7620" marR="7620" marT="7620" marB="0" anchor="ctr"/>
                </a:tc>
                <a:tc>
                  <a:txBody>
                    <a:bodyPr/>
                    <a:lstStyle/>
                    <a:p>
                      <a:pPr algn="r" fontAlgn="ctr"/>
                      <a:r>
                        <a:rPr lang="lv-LV" sz="1400" u="none" strike="noStrike" dirty="0">
                          <a:effectLst/>
                        </a:rPr>
                        <a:t>19</a:t>
                      </a:r>
                      <a:endParaRPr lang="lv-LV" sz="1400" b="0"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1338973319"/>
                  </a:ext>
                </a:extLst>
              </a:tr>
              <a:tr h="182880">
                <a:tc>
                  <a:txBody>
                    <a:bodyPr/>
                    <a:lstStyle/>
                    <a:p>
                      <a:pPr algn="l" fontAlgn="ctr"/>
                      <a:r>
                        <a:rPr lang="lv-LV" sz="1400" u="none" strike="noStrike">
                          <a:effectLst/>
                        </a:rPr>
                        <a:t>Vidzeme</a:t>
                      </a:r>
                      <a:endParaRPr lang="lv-LV" sz="1400" b="0" i="0" u="none" strike="noStrike">
                        <a:solidFill>
                          <a:srgbClr val="000000"/>
                        </a:solidFill>
                        <a:effectLst/>
                        <a:latin typeface="Calibri" panose="020F0502020204030204" pitchFamily="34" charset="0"/>
                      </a:endParaRPr>
                    </a:p>
                  </a:txBody>
                  <a:tcPr marL="7620" marR="7620" marT="7620" marB="0" anchor="ctr"/>
                </a:tc>
                <a:tc>
                  <a:txBody>
                    <a:bodyPr/>
                    <a:lstStyle/>
                    <a:p>
                      <a:pPr algn="r" fontAlgn="ctr"/>
                      <a:r>
                        <a:rPr lang="lv-LV" sz="1400" u="none" strike="noStrike">
                          <a:effectLst/>
                        </a:rPr>
                        <a:t>23</a:t>
                      </a:r>
                      <a:endParaRPr lang="lv-LV" sz="1400" b="0" i="0" u="none" strike="noStrike">
                        <a:solidFill>
                          <a:srgbClr val="000000"/>
                        </a:solidFill>
                        <a:effectLst/>
                        <a:latin typeface="Calibri" panose="020F0502020204030204" pitchFamily="34" charset="0"/>
                      </a:endParaRPr>
                    </a:p>
                  </a:txBody>
                  <a:tcPr marL="7620" marR="7620" marT="7620" marB="0" anchor="ctr"/>
                </a:tc>
                <a:tc>
                  <a:txBody>
                    <a:bodyPr/>
                    <a:lstStyle/>
                    <a:p>
                      <a:pPr algn="r" fontAlgn="ctr"/>
                      <a:r>
                        <a:rPr lang="lv-LV" sz="1400" u="none" strike="noStrike">
                          <a:effectLst/>
                        </a:rPr>
                        <a:t>3</a:t>
                      </a:r>
                      <a:endParaRPr lang="lv-LV" sz="1400" b="0" i="0" u="none" strike="noStrike">
                        <a:solidFill>
                          <a:srgbClr val="000000"/>
                        </a:solidFill>
                        <a:effectLst/>
                        <a:latin typeface="Calibri" panose="020F0502020204030204" pitchFamily="34" charset="0"/>
                      </a:endParaRPr>
                    </a:p>
                  </a:txBody>
                  <a:tcPr marL="7620" marR="7620" marT="7620" marB="0" anchor="ctr"/>
                </a:tc>
                <a:tc>
                  <a:txBody>
                    <a:bodyPr/>
                    <a:lstStyle/>
                    <a:p>
                      <a:pPr algn="r" fontAlgn="ctr"/>
                      <a:r>
                        <a:rPr lang="lv-LV" sz="1400" u="none" strike="noStrike" dirty="0">
                          <a:effectLst/>
                        </a:rPr>
                        <a:t>13</a:t>
                      </a:r>
                      <a:endParaRPr lang="lv-LV" sz="1400" b="0"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4142278946"/>
                  </a:ext>
                </a:extLst>
              </a:tr>
              <a:tr h="182880">
                <a:tc>
                  <a:txBody>
                    <a:bodyPr/>
                    <a:lstStyle/>
                    <a:p>
                      <a:pPr algn="l" fontAlgn="ctr"/>
                      <a:r>
                        <a:rPr lang="lv-LV" sz="1400" u="none" strike="noStrike">
                          <a:effectLst/>
                        </a:rPr>
                        <a:t>Zemgale</a:t>
                      </a:r>
                      <a:endParaRPr lang="lv-LV" sz="1400" b="0" i="0" u="none" strike="noStrike">
                        <a:solidFill>
                          <a:srgbClr val="000000"/>
                        </a:solidFill>
                        <a:effectLst/>
                        <a:latin typeface="Calibri" panose="020F0502020204030204" pitchFamily="34" charset="0"/>
                      </a:endParaRPr>
                    </a:p>
                  </a:txBody>
                  <a:tcPr marL="7620" marR="7620" marT="7620" marB="0" anchor="ctr"/>
                </a:tc>
                <a:tc>
                  <a:txBody>
                    <a:bodyPr/>
                    <a:lstStyle/>
                    <a:p>
                      <a:pPr algn="r" fontAlgn="ctr"/>
                      <a:r>
                        <a:rPr lang="lv-LV" sz="1400" u="none" strike="noStrike">
                          <a:effectLst/>
                        </a:rPr>
                        <a:t>35</a:t>
                      </a:r>
                      <a:endParaRPr lang="lv-LV" sz="1400" b="0" i="0" u="none" strike="noStrike">
                        <a:solidFill>
                          <a:srgbClr val="000000"/>
                        </a:solidFill>
                        <a:effectLst/>
                        <a:latin typeface="Calibri" panose="020F0502020204030204" pitchFamily="34" charset="0"/>
                      </a:endParaRPr>
                    </a:p>
                  </a:txBody>
                  <a:tcPr marL="7620" marR="7620" marT="7620" marB="0" anchor="ctr"/>
                </a:tc>
                <a:tc>
                  <a:txBody>
                    <a:bodyPr/>
                    <a:lstStyle/>
                    <a:p>
                      <a:pPr algn="r" fontAlgn="ctr"/>
                      <a:r>
                        <a:rPr lang="lv-LV" sz="1400" u="none" strike="noStrike">
                          <a:effectLst/>
                        </a:rPr>
                        <a:t>4</a:t>
                      </a:r>
                      <a:endParaRPr lang="lv-LV" sz="1400" b="0" i="0" u="none" strike="noStrike">
                        <a:solidFill>
                          <a:srgbClr val="000000"/>
                        </a:solidFill>
                        <a:effectLst/>
                        <a:latin typeface="Calibri" panose="020F0502020204030204" pitchFamily="34" charset="0"/>
                      </a:endParaRPr>
                    </a:p>
                  </a:txBody>
                  <a:tcPr marL="7620" marR="7620" marT="7620" marB="0" anchor="ctr"/>
                </a:tc>
                <a:tc>
                  <a:txBody>
                    <a:bodyPr/>
                    <a:lstStyle/>
                    <a:p>
                      <a:pPr algn="r" fontAlgn="ctr"/>
                      <a:r>
                        <a:rPr lang="lv-LV" sz="1400" u="none" strike="noStrike" dirty="0">
                          <a:effectLst/>
                        </a:rPr>
                        <a:t>11</a:t>
                      </a:r>
                      <a:endParaRPr lang="lv-LV" sz="1400" b="0"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2433752973"/>
                  </a:ext>
                </a:extLst>
              </a:tr>
              <a:tr h="182880">
                <a:tc>
                  <a:txBody>
                    <a:bodyPr/>
                    <a:lstStyle/>
                    <a:p>
                      <a:pPr algn="l" fontAlgn="ctr"/>
                      <a:r>
                        <a:rPr lang="lv-LV" sz="1400" u="none" strike="noStrike">
                          <a:effectLst/>
                        </a:rPr>
                        <a:t>Kopā</a:t>
                      </a:r>
                      <a:endParaRPr lang="lv-LV" sz="1400" b="0" i="0" u="none" strike="noStrike">
                        <a:solidFill>
                          <a:srgbClr val="000000"/>
                        </a:solidFill>
                        <a:effectLst/>
                        <a:latin typeface="Calibri" panose="020F0502020204030204" pitchFamily="34" charset="0"/>
                      </a:endParaRPr>
                    </a:p>
                  </a:txBody>
                  <a:tcPr marL="7620" marR="7620" marT="7620" marB="0" anchor="ctr"/>
                </a:tc>
                <a:tc>
                  <a:txBody>
                    <a:bodyPr/>
                    <a:lstStyle/>
                    <a:p>
                      <a:pPr algn="r" fontAlgn="ctr"/>
                      <a:r>
                        <a:rPr lang="lv-LV" sz="1400" u="none" strike="noStrike">
                          <a:effectLst/>
                        </a:rPr>
                        <a:t>192</a:t>
                      </a:r>
                      <a:endParaRPr lang="lv-LV" sz="1400" b="0" i="0" u="none" strike="noStrike">
                        <a:solidFill>
                          <a:srgbClr val="000000"/>
                        </a:solidFill>
                        <a:effectLst/>
                        <a:latin typeface="Calibri" panose="020F0502020204030204" pitchFamily="34" charset="0"/>
                      </a:endParaRPr>
                    </a:p>
                  </a:txBody>
                  <a:tcPr marL="7620" marR="7620" marT="7620" marB="0" anchor="ctr"/>
                </a:tc>
                <a:tc>
                  <a:txBody>
                    <a:bodyPr/>
                    <a:lstStyle/>
                    <a:p>
                      <a:pPr algn="r" fontAlgn="ctr"/>
                      <a:r>
                        <a:rPr lang="lv-LV" sz="1400" u="none" strike="noStrike">
                          <a:effectLst/>
                        </a:rPr>
                        <a:t>25</a:t>
                      </a:r>
                      <a:endParaRPr lang="lv-LV" sz="1400" b="0" i="0" u="none" strike="noStrike">
                        <a:solidFill>
                          <a:srgbClr val="000000"/>
                        </a:solidFill>
                        <a:effectLst/>
                        <a:latin typeface="Calibri" panose="020F0502020204030204" pitchFamily="34" charset="0"/>
                      </a:endParaRPr>
                    </a:p>
                  </a:txBody>
                  <a:tcPr marL="7620" marR="7620" marT="7620" marB="0" anchor="ctr"/>
                </a:tc>
                <a:tc>
                  <a:txBody>
                    <a:bodyPr/>
                    <a:lstStyle/>
                    <a:p>
                      <a:pPr algn="r" fontAlgn="ctr"/>
                      <a:r>
                        <a:rPr lang="lv-LV" sz="1400" u="none" strike="noStrike" dirty="0">
                          <a:effectLst/>
                        </a:rPr>
                        <a:t>13</a:t>
                      </a:r>
                      <a:endParaRPr lang="lv-LV" sz="1400" b="0"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692946689"/>
                  </a:ext>
                </a:extLst>
              </a:tr>
            </a:tbl>
          </a:graphicData>
        </a:graphic>
      </p:graphicFrame>
      <p:sp>
        <p:nvSpPr>
          <p:cNvPr id="4" name="Text Placeholder 3">
            <a:extLst>
              <a:ext uri="{FF2B5EF4-FFF2-40B4-BE49-F238E27FC236}">
                <a16:creationId xmlns:a16="http://schemas.microsoft.com/office/drawing/2014/main" id="{08049A53-E5E6-525F-9B35-8072E9E5BE39}"/>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B990A7F3-735C-F9DC-063C-A3F3246BCA04}"/>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6443737E-0239-DC26-89CB-98E4B1F8EA2A}"/>
              </a:ext>
            </a:extLst>
          </p:cNvPr>
          <p:cNvSpPr>
            <a:spLocks noGrp="1"/>
          </p:cNvSpPr>
          <p:nvPr>
            <p:ph type="sldNum" sz="quarter" idx="13"/>
          </p:nvPr>
        </p:nvSpPr>
        <p:spPr/>
        <p:txBody>
          <a:bodyPr/>
          <a:lstStyle/>
          <a:p>
            <a:fld id="{F757B116-C236-4B1A-A29F-6EC446939148}" type="slidenum">
              <a:rPr lang="en-US" altLang="en-US" smtClean="0"/>
              <a:pPr/>
              <a:t>6</a:t>
            </a:fld>
            <a:endParaRPr lang="en-US" altLang="en-US"/>
          </a:p>
        </p:txBody>
      </p:sp>
    </p:spTree>
    <p:extLst>
      <p:ext uri="{BB962C8B-B14F-4D97-AF65-F5344CB8AC3E}">
        <p14:creationId xmlns:p14="http://schemas.microsoft.com/office/powerpoint/2010/main" val="3237930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Placeholder 1"/>
          <p:cNvSpPr>
            <a:spLocks noGrp="1"/>
          </p:cNvSpPr>
          <p:nvPr>
            <p:ph type="body" sz="quarter" idx="10"/>
          </p:nvPr>
        </p:nvSpPr>
        <p:spPr>
          <a:xfrm>
            <a:off x="609600" y="3243263"/>
            <a:ext cx="7772400" cy="914400"/>
          </a:xfrm>
        </p:spPr>
        <p:txBody>
          <a:bodyPr/>
          <a:lstStyle/>
          <a:p>
            <a:pPr>
              <a:defRPr/>
            </a:pPr>
            <a:r>
              <a:rPr lang="lv-LV" altLang="lv-LV" sz="2400" b="1" dirty="0">
                <a:solidFill>
                  <a:schemeClr val="accent6">
                    <a:lumMod val="75000"/>
                  </a:schemeClr>
                </a:solidFill>
                <a:ea typeface="ヒラギノ角ゴ Pro W3" pitchFamily="125" charset="-128"/>
              </a:rPr>
              <a:t>Paldies par uzmanību!</a:t>
            </a:r>
            <a:endParaRPr lang="lv-LV" altLang="en-US" sz="2400" dirty="0">
              <a:solidFill>
                <a:schemeClr val="accent6">
                  <a:lumMod val="75000"/>
                </a:schemeClr>
              </a:solidFill>
            </a:endParaRPr>
          </a:p>
        </p:txBody>
      </p:sp>
      <p:sp>
        <p:nvSpPr>
          <p:cNvPr id="31747" name="Text Placeholder 2"/>
          <p:cNvSpPr>
            <a:spLocks noGrp="1"/>
          </p:cNvSpPr>
          <p:nvPr>
            <p:ph type="body" sz="quarter" idx="11"/>
          </p:nvPr>
        </p:nvSpPr>
        <p:spPr>
          <a:xfrm>
            <a:off x="685800" y="4749800"/>
            <a:ext cx="7772400" cy="1651000"/>
          </a:xfrm>
        </p:spPr>
        <p:txBody>
          <a:bodyPr/>
          <a:lstStyle/>
          <a:p>
            <a:pPr>
              <a:lnSpc>
                <a:spcPct val="80000"/>
              </a:lnSpc>
            </a:pPr>
            <a:r>
              <a:rPr lang="lv-LV" altLang="en-US" sz="1900">
                <a:solidFill>
                  <a:srgbClr val="E46C0A"/>
                </a:solidFill>
              </a:rPr>
              <a:t> </a:t>
            </a:r>
            <a:r>
              <a:rPr lang="lv-LV" altLang="en-US" sz="1300" b="1">
                <a:solidFill>
                  <a:srgbClr val="E46C0A"/>
                </a:solidFill>
                <a:latin typeface="Arial" pitchFamily="34" charset="0"/>
              </a:rPr>
              <a:t>Nacionālais veselības dienests</a:t>
            </a:r>
          </a:p>
          <a:p>
            <a:pPr>
              <a:lnSpc>
                <a:spcPct val="80000"/>
              </a:lnSpc>
            </a:pPr>
            <a:r>
              <a:rPr lang="lv-LV" altLang="en-US" sz="1300">
                <a:latin typeface="Arial" pitchFamily="34" charset="0"/>
              </a:rPr>
              <a:t>Cēsu iela 31 k-3 (6.ieeja, 2., 3. un 4.stāvs)</a:t>
            </a:r>
          </a:p>
          <a:p>
            <a:pPr>
              <a:lnSpc>
                <a:spcPct val="80000"/>
              </a:lnSpc>
            </a:pPr>
            <a:r>
              <a:rPr lang="lv-LV" altLang="en-US" sz="1300">
                <a:latin typeface="Arial" pitchFamily="34" charset="0"/>
              </a:rPr>
              <a:t>Rīga, Latvija, LV-1012</a:t>
            </a:r>
          </a:p>
          <a:p>
            <a:pPr>
              <a:lnSpc>
                <a:spcPct val="80000"/>
              </a:lnSpc>
            </a:pPr>
            <a:r>
              <a:rPr lang="lv-LV" altLang="en-US" sz="1300" b="1">
                <a:solidFill>
                  <a:srgbClr val="E46C0A"/>
                </a:solidFill>
                <a:latin typeface="Arial" pitchFamily="34" charset="0"/>
              </a:rPr>
              <a:t>Tālrunis</a:t>
            </a:r>
            <a:r>
              <a:rPr lang="lv-LV" altLang="en-US" sz="1300" b="1">
                <a:solidFill>
                  <a:srgbClr val="297B52"/>
                </a:solidFill>
                <a:latin typeface="Arial" pitchFamily="34" charset="0"/>
              </a:rPr>
              <a:t>: </a:t>
            </a:r>
            <a:r>
              <a:rPr lang="lv-LV" altLang="en-US" sz="1300">
                <a:latin typeface="Arial" pitchFamily="34" charset="0"/>
              </a:rPr>
              <a:t>67043700</a:t>
            </a:r>
          </a:p>
          <a:p>
            <a:pPr>
              <a:lnSpc>
                <a:spcPct val="80000"/>
              </a:lnSpc>
            </a:pPr>
            <a:r>
              <a:rPr lang="lv-LV" altLang="en-US" sz="1300" b="1">
                <a:solidFill>
                  <a:srgbClr val="E46C0A"/>
                </a:solidFill>
                <a:latin typeface="Arial" pitchFamily="34" charset="0"/>
              </a:rPr>
              <a:t>E-pasts: </a:t>
            </a:r>
            <a:r>
              <a:rPr lang="lv-LV" altLang="en-US" sz="1300" u="sng">
                <a:latin typeface="Arial" pitchFamily="34" charset="0"/>
              </a:rPr>
              <a:t>nvd@vmnvd.gov.lv</a:t>
            </a:r>
            <a:r>
              <a:rPr lang="lv-LV" altLang="en-US" sz="1300">
                <a:latin typeface="Arial" pitchFamily="34" charset="0"/>
              </a:rPr>
              <a:t> </a:t>
            </a:r>
          </a:p>
          <a:p>
            <a:pPr>
              <a:lnSpc>
                <a:spcPct val="80000"/>
              </a:lnSpc>
            </a:pPr>
            <a:r>
              <a:rPr lang="lv-LV" altLang="en-US" sz="1300" b="1">
                <a:solidFill>
                  <a:srgbClr val="E46C0A"/>
                </a:solidFill>
                <a:latin typeface="Arial" pitchFamily="34" charset="0"/>
              </a:rPr>
              <a:t>Mājas lapa: </a:t>
            </a:r>
            <a:r>
              <a:rPr lang="lv-LV" altLang="en-US" sz="1300" u="sng">
                <a:latin typeface="Arial" pitchFamily="34" charset="0"/>
              </a:rPr>
              <a:t>www.vmnvd.gov.lv</a:t>
            </a:r>
          </a:p>
          <a:p>
            <a:pPr>
              <a:lnSpc>
                <a:spcPct val="80000"/>
              </a:lnSpc>
            </a:pPr>
            <a:r>
              <a:rPr lang="lv-LV" altLang="en-US" sz="1300" b="1">
                <a:solidFill>
                  <a:srgbClr val="E46C0A"/>
                </a:solidFill>
                <a:latin typeface="Arial" pitchFamily="34" charset="0"/>
              </a:rPr>
              <a:t>Twitter: </a:t>
            </a:r>
            <a:r>
              <a:rPr lang="lv-LV" altLang="en-US" sz="1300" u="sng">
                <a:latin typeface="Arial" pitchFamily="34" charset="0"/>
              </a:rPr>
              <a:t>www.twitter.com/vmnvd</a:t>
            </a:r>
          </a:p>
          <a:p>
            <a:pPr>
              <a:lnSpc>
                <a:spcPct val="80000"/>
              </a:lnSpc>
            </a:pPr>
            <a:endParaRPr lang="lv-LV" altLang="en-US" sz="1300"/>
          </a:p>
        </p:txBody>
      </p:sp>
    </p:spTree>
    <p:extLst>
      <p:ext uri="{BB962C8B-B14F-4D97-AF65-F5344CB8AC3E}">
        <p14:creationId xmlns:p14="http://schemas.microsoft.com/office/powerpoint/2010/main" val="3977819804"/>
      </p:ext>
    </p:extLst>
  </p:cSld>
  <p:clrMapOvr>
    <a:masterClrMapping/>
  </p:clrMapOvr>
</p:sld>
</file>

<file path=ppt/theme/theme1.xml><?xml version="1.0" encoding="utf-8"?>
<a:theme xmlns:a="http://schemas.openxmlformats.org/drawingml/2006/main" name="89_Prezentacija_templateLV">
  <a:themeElements>
    <a:clrScheme name="Iestād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spekts">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ēma">
  <a:themeElements>
    <a:clrScheme name="Iestād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Iestād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estād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89_Prezentacija_templateLV</Template>
  <TotalTime>14088</TotalTime>
  <Words>390</Words>
  <Application>Microsoft Office PowerPoint</Application>
  <PresentationFormat>On-screen Show (4:3)</PresentationFormat>
  <Paragraphs>86</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Calibri</vt:lpstr>
      <vt:lpstr>PT Serif</vt:lpstr>
      <vt:lpstr>Times New Roman</vt:lpstr>
      <vt:lpstr>Verdana</vt:lpstr>
      <vt:lpstr>ヒラギノ角ゴ Pro W3</vt:lpstr>
      <vt:lpstr>89_Prezentacija_templateLV</vt:lpstr>
      <vt:lpstr>Papildu darbinieks</vt:lpstr>
      <vt:lpstr>Nosacījumi papildu darbinieka maksājuma saņemšanai</vt:lpstr>
      <vt:lpstr>Kā papildu darbinieku var norādīt</vt:lpstr>
      <vt:lpstr>Papildu darbinieks ģimenes ārstu praksē </vt:lpstr>
      <vt:lpstr>Reģistrēšana ārstniecības personu un ārstniecības atbalsta personu reģistrā</vt:lpstr>
      <vt:lpstr>Reģistrēšana ārstniecības personu un ārstniecības atbalsta personu reģistrā</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Dagnija</dc:creator>
  <cp:lastModifiedBy>Daiga Vulfa</cp:lastModifiedBy>
  <cp:revision>283</cp:revision>
  <cp:lastPrinted>2017-09-29T07:08:39Z</cp:lastPrinted>
  <dcterms:created xsi:type="dcterms:W3CDTF">2014-11-20T14:46:47Z</dcterms:created>
  <dcterms:modified xsi:type="dcterms:W3CDTF">2024-08-29T09:18:56Z</dcterms:modified>
</cp:coreProperties>
</file>