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422" r:id="rId3"/>
    <p:sldId id="424" r:id="rId4"/>
    <p:sldId id="427" r:id="rId5"/>
    <p:sldId id="426" r:id="rId6"/>
    <p:sldId id="428" r:id="rId7"/>
    <p:sldId id="373" r:id="rId8"/>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5CC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Dizaina stils 1 - izcēlum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Vidējs stils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8540" autoAdjust="0"/>
  </p:normalViewPr>
  <p:slideViewPr>
    <p:cSldViewPr snapToGrid="0" snapToObjects="1">
      <p:cViewPr varScale="1">
        <p:scale>
          <a:sx n="82" d="100"/>
          <a:sy n="82" d="100"/>
        </p:scale>
        <p:origin x="151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FB32B24F-1177-4075-9044-8CF59978CE83}" type="datetimeFigureOut">
              <a:rPr lang="en-US" smtClean="0"/>
              <a:pPr/>
              <a:t>8/29/2024</a:t>
            </a:fld>
            <a:endParaRPr lang="en-US"/>
          </a:p>
        </p:txBody>
      </p:sp>
      <p:sp>
        <p:nvSpPr>
          <p:cNvPr id="4" name="Kājenes vietturis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aida numura vietturis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DFBE99E9-0B7F-4987-B2A9-2B48DB0CDA5A}" type="slidenum">
              <a:rPr lang="en-US" smtClean="0"/>
              <a:pPr/>
              <a:t>‹#›</a:t>
            </a:fld>
            <a:endParaRPr lang="en-US"/>
          </a:p>
        </p:txBody>
      </p:sp>
    </p:spTree>
    <p:extLst>
      <p:ext uri="{BB962C8B-B14F-4D97-AF65-F5344CB8AC3E}">
        <p14:creationId xmlns:p14="http://schemas.microsoft.com/office/powerpoint/2010/main" val="3685965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13579D0-169C-4898-A117-F12695808FC8}" type="datetimeFigureOut">
              <a:rPr lang="lv-LV"/>
              <a:pPr>
                <a:defRPr/>
              </a:pPr>
              <a:t>29.08.2024</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75B6170-80DC-45AA-A9CD-EC92DEB9EBF6}" type="slidenum">
              <a:rPr lang="lv-LV" altLang="en-US"/>
              <a:pPr/>
              <a:t>‹#›</a:t>
            </a:fld>
            <a:endParaRPr lang="lv-LV" altLang="en-US"/>
          </a:p>
        </p:txBody>
      </p:sp>
    </p:spTree>
    <p:extLst>
      <p:ext uri="{BB962C8B-B14F-4D97-AF65-F5344CB8AC3E}">
        <p14:creationId xmlns:p14="http://schemas.microsoft.com/office/powerpoint/2010/main" val="2910356387"/>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1883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757B116-C236-4B1A-A29F-6EC446939148}" type="slidenum">
              <a:rPr lang="en-US" altLang="en-US"/>
              <a:pPr/>
              <a:t>‹#›</a:t>
            </a:fld>
            <a:endParaRPr lang="en-US" altLang="en-US"/>
          </a:p>
        </p:txBody>
      </p:sp>
    </p:spTree>
    <p:extLst>
      <p:ext uri="{BB962C8B-B14F-4D97-AF65-F5344CB8AC3E}">
        <p14:creationId xmlns:p14="http://schemas.microsoft.com/office/powerpoint/2010/main" val="199210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A5D73BE-0AD0-481A-BCFB-E6B2350762C0}" type="slidenum">
              <a:rPr lang="en-US" altLang="en-US"/>
              <a:pPr/>
              <a:t>‹#›</a:t>
            </a:fld>
            <a:endParaRPr lang="en-US" altLang="en-US"/>
          </a:p>
        </p:txBody>
      </p:sp>
    </p:spTree>
    <p:extLst>
      <p:ext uri="{BB962C8B-B14F-4D97-AF65-F5344CB8AC3E}">
        <p14:creationId xmlns:p14="http://schemas.microsoft.com/office/powerpoint/2010/main" val="26961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471DA70-A33F-4D8A-A930-E559D2F22D98}" type="slidenum">
              <a:rPr lang="en-US" altLang="en-US"/>
              <a:pPr/>
              <a:t>‹#›</a:t>
            </a:fld>
            <a:endParaRPr lang="en-US" altLang="en-US"/>
          </a:p>
        </p:txBody>
      </p:sp>
    </p:spTree>
    <p:extLst>
      <p:ext uri="{BB962C8B-B14F-4D97-AF65-F5344CB8AC3E}">
        <p14:creationId xmlns:p14="http://schemas.microsoft.com/office/powerpoint/2010/main" val="12674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3DCC78A-4830-4AE1-84B3-9DC1F7533969}" type="slidenum">
              <a:rPr lang="en-US" altLang="en-US"/>
              <a:pPr/>
              <a:t>‹#›</a:t>
            </a:fld>
            <a:endParaRPr lang="en-US" altLang="en-US"/>
          </a:p>
        </p:txBody>
      </p:sp>
    </p:spTree>
    <p:extLst>
      <p:ext uri="{BB962C8B-B14F-4D97-AF65-F5344CB8AC3E}">
        <p14:creationId xmlns:p14="http://schemas.microsoft.com/office/powerpoint/2010/main" val="336795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3E01878-8258-4C2A-BB3E-218C12CD73F4}" type="slidenum">
              <a:rPr lang="en-US" altLang="en-US"/>
              <a:pPr/>
              <a:t>‹#›</a:t>
            </a:fld>
            <a:endParaRPr lang="en-US" altLang="en-US"/>
          </a:p>
        </p:txBody>
      </p:sp>
    </p:spTree>
    <p:extLst>
      <p:ext uri="{BB962C8B-B14F-4D97-AF65-F5344CB8AC3E}">
        <p14:creationId xmlns:p14="http://schemas.microsoft.com/office/powerpoint/2010/main" val="205217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409CEAE-C0B0-4A7A-869B-5A2EFAFA1665}" type="slidenum">
              <a:rPr lang="en-US" altLang="en-US"/>
              <a:pPr/>
              <a:t>‹#›</a:t>
            </a:fld>
            <a:endParaRPr lang="en-US" altLang="en-US"/>
          </a:p>
        </p:txBody>
      </p:sp>
    </p:spTree>
    <p:extLst>
      <p:ext uri="{BB962C8B-B14F-4D97-AF65-F5344CB8AC3E}">
        <p14:creationId xmlns:p14="http://schemas.microsoft.com/office/powerpoint/2010/main" val="14341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88DE374-5F27-4970-B704-F553266122A9}" type="slidenum">
              <a:rPr lang="en-US" altLang="en-US"/>
              <a:pPr/>
              <a:t>‹#›</a:t>
            </a:fld>
            <a:endParaRPr lang="en-US" altLang="en-US"/>
          </a:p>
        </p:txBody>
      </p:sp>
    </p:spTree>
    <p:extLst>
      <p:ext uri="{BB962C8B-B14F-4D97-AF65-F5344CB8AC3E}">
        <p14:creationId xmlns:p14="http://schemas.microsoft.com/office/powerpoint/2010/main" val="267618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3455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807C2EE-50A7-401C-A143-865F084EF5A0}" type="datetime1">
              <a:rPr lang="en-US"/>
              <a:pPr>
                <a:defRPr/>
              </a:pPr>
              <a:t>8/29/2024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153D50D-E08B-4760-90B1-0E2B30BA47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67953"/>
            <a:ext cx="7772400" cy="932610"/>
          </a:xfrm>
        </p:spPr>
        <p:txBody>
          <a:bodyPr>
            <a:normAutofit/>
          </a:bodyPr>
          <a:lstStyle/>
          <a:p>
            <a:r>
              <a:rPr lang="lv-LV" dirty="0">
                <a:solidFill>
                  <a:schemeClr val="accent6">
                    <a:lumMod val="75000"/>
                  </a:schemeClr>
                </a:solidFill>
              </a:rPr>
              <a:t>Papildu darbinieks</a:t>
            </a:r>
          </a:p>
        </p:txBody>
      </p:sp>
      <p:sp>
        <p:nvSpPr>
          <p:cNvPr id="15363" name="Text Placeholder 3"/>
          <p:cNvSpPr>
            <a:spLocks noGrp="1"/>
          </p:cNvSpPr>
          <p:nvPr>
            <p:ph type="body" sz="quarter" idx="11"/>
          </p:nvPr>
        </p:nvSpPr>
        <p:spPr>
          <a:xfrm>
            <a:off x="685800" y="6006353"/>
            <a:ext cx="7772400" cy="394447"/>
          </a:xfrm>
        </p:spPr>
        <p:txBody>
          <a:bodyPr/>
          <a:lstStyle/>
          <a:p>
            <a:r>
              <a:rPr lang="lv-LV" altLang="en-US" dirty="0">
                <a:ea typeface="ヒラギノ角ゴ Pro W3" pitchFamily="125" charset="-128"/>
              </a:rPr>
              <a:t>29.08.2024.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8E281-702F-F18E-6260-53D28D77145C}"/>
              </a:ext>
            </a:extLst>
          </p:cNvPr>
          <p:cNvSpPr>
            <a:spLocks noGrp="1"/>
          </p:cNvSpPr>
          <p:nvPr>
            <p:ph type="title"/>
          </p:nvPr>
        </p:nvSpPr>
        <p:spPr/>
        <p:txBody>
          <a:bodyPr>
            <a:normAutofit/>
          </a:bodyPr>
          <a:lstStyle/>
          <a:p>
            <a:r>
              <a:rPr lang="lv-LV" dirty="0">
                <a:solidFill>
                  <a:schemeClr val="accent6">
                    <a:lumMod val="75000"/>
                  </a:schemeClr>
                </a:solidFill>
              </a:rPr>
              <a:t>Nosacījumi papildu darbinieka maksājuma saņemšanai</a:t>
            </a:r>
          </a:p>
        </p:txBody>
      </p:sp>
      <p:sp>
        <p:nvSpPr>
          <p:cNvPr id="3" name="Content Placeholder 2">
            <a:extLst>
              <a:ext uri="{FF2B5EF4-FFF2-40B4-BE49-F238E27FC236}">
                <a16:creationId xmlns:a16="http://schemas.microsoft.com/office/drawing/2014/main" id="{39B21A0B-8DE8-3D5E-73CF-248207EF54C4}"/>
              </a:ext>
            </a:extLst>
          </p:cNvPr>
          <p:cNvSpPr>
            <a:spLocks noGrp="1"/>
          </p:cNvSpPr>
          <p:nvPr>
            <p:ph idx="1"/>
          </p:nvPr>
        </p:nvSpPr>
        <p:spPr>
          <a:xfrm>
            <a:off x="502024" y="1752600"/>
            <a:ext cx="8184776" cy="4373573"/>
          </a:xfrm>
        </p:spPr>
        <p:txBody>
          <a:bodyPr>
            <a:normAutofit/>
          </a:bodyPr>
          <a:lstStyle/>
          <a:p>
            <a:pPr lvl="0" algn="just">
              <a:lnSpc>
                <a:spcPct val="107000"/>
              </a:lnSpc>
              <a:spcAft>
                <a:spcPts val="800"/>
              </a:spcAft>
              <a:buSzPts val="1200"/>
            </a:pPr>
            <a:r>
              <a:rPr lang="lv-LV" dirty="0">
                <a:latin typeface="+mn-lt"/>
                <a:ea typeface="Calibri" panose="020F0502020204030204" pitchFamily="34" charset="0"/>
                <a:cs typeface="Times New Roman" panose="02020603050405020304" pitchFamily="18" charset="0"/>
              </a:rPr>
              <a:t>M</a:t>
            </a:r>
            <a:r>
              <a:rPr lang="lv-LV" dirty="0">
                <a:effectLst/>
                <a:latin typeface="+mn-lt"/>
                <a:ea typeface="Calibri" panose="020F0502020204030204" pitchFamily="34" charset="0"/>
                <a:cs typeface="Times New Roman" panose="02020603050405020304" pitchFamily="18" charset="0"/>
              </a:rPr>
              <a:t>aksājumu par papildu darbinieka nodarbināšanu ģimenes ārsta praksē var saņemt, ja prakse atbilst vienam no šādiem nosacījumiem:</a:t>
            </a:r>
          </a:p>
          <a:p>
            <a:pPr algn="just"/>
            <a:r>
              <a:rPr lang="lv-LV" dirty="0">
                <a:effectLst/>
                <a:latin typeface="+mn-lt"/>
                <a:ea typeface="Calibri" panose="020F0502020204030204" pitchFamily="34" charset="0"/>
                <a:cs typeface="Aptos" panose="020B0004020202020204" pitchFamily="34" charset="0"/>
              </a:rPr>
              <a:t>1. ģimenes ārsta praksē iesnieguma iesniegšanas brīdī ir reģistrēti vismaz 1800 pacientu;</a:t>
            </a:r>
          </a:p>
          <a:p>
            <a:pPr algn="just"/>
            <a:r>
              <a:rPr lang="lv-LV" dirty="0">
                <a:effectLst/>
                <a:latin typeface="+mn-lt"/>
                <a:ea typeface="Calibri" panose="020F0502020204030204" pitchFamily="34" charset="0"/>
                <a:cs typeface="Aptos" panose="020B0004020202020204" pitchFamily="34" charset="0"/>
              </a:rPr>
              <a:t>2. ģimenes ārsta prakse iesnieguma iesniegšanas brīdī saņem ikmēneša fiksēto piemaksu par prakses darbības nodrošināšanu lauku teritorijā un praksē ir reģistrēti vismaz 1500 pacientu;</a:t>
            </a:r>
          </a:p>
          <a:p>
            <a:pPr algn="just"/>
            <a:r>
              <a:rPr lang="lv-LV" dirty="0">
                <a:effectLst/>
                <a:latin typeface="+mn-lt"/>
                <a:ea typeface="Calibri" panose="020F0502020204030204" pitchFamily="34" charset="0"/>
                <a:cs typeface="Aptos" panose="020B0004020202020204" pitchFamily="34" charset="0"/>
              </a:rPr>
              <a:t>3. iesnieguma iesniegšanas brīdī ģimenes ārsta praksē reģistrēto pacientu skaits ir no 1500 līdz 1800 un praksē nodarbināta viena māsa vai ārsta palīgs (feldšeris).</a:t>
            </a:r>
          </a:p>
          <a:p>
            <a:pPr lvl="0" algn="just">
              <a:buSzPts val="1200"/>
              <a:tabLst>
                <a:tab pos="318770" algn="l"/>
              </a:tabLst>
            </a:pPr>
            <a:endParaRPr lang="lv-LV" dirty="0">
              <a:latin typeface="+mn-lt"/>
            </a:endParaRPr>
          </a:p>
        </p:txBody>
      </p:sp>
      <p:sp>
        <p:nvSpPr>
          <p:cNvPr id="4" name="Text Placeholder 3">
            <a:extLst>
              <a:ext uri="{FF2B5EF4-FFF2-40B4-BE49-F238E27FC236}">
                <a16:creationId xmlns:a16="http://schemas.microsoft.com/office/drawing/2014/main" id="{C2225226-F41C-7793-67B6-B7B752D144A4}"/>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1C0FB83C-0DE9-AAE5-D1B4-385B50417FC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3F4B03BD-46F5-2977-894E-F6184D7782D7}"/>
              </a:ext>
            </a:extLst>
          </p:cNvPr>
          <p:cNvSpPr>
            <a:spLocks noGrp="1"/>
          </p:cNvSpPr>
          <p:nvPr>
            <p:ph type="sldNum" sz="quarter" idx="13"/>
          </p:nvPr>
        </p:nvSpPr>
        <p:spPr/>
        <p:txBody>
          <a:bodyPr/>
          <a:lstStyle/>
          <a:p>
            <a:fld id="{F757B116-C236-4B1A-A29F-6EC446939148}" type="slidenum">
              <a:rPr lang="en-US" altLang="en-US" smtClean="0"/>
              <a:pPr/>
              <a:t>2</a:t>
            </a:fld>
            <a:endParaRPr lang="en-US" altLang="en-US"/>
          </a:p>
        </p:txBody>
      </p:sp>
    </p:spTree>
    <p:extLst>
      <p:ext uri="{BB962C8B-B14F-4D97-AF65-F5344CB8AC3E}">
        <p14:creationId xmlns:p14="http://schemas.microsoft.com/office/powerpoint/2010/main" val="107139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48B82-F067-DADB-B442-2D11A9215C70}"/>
              </a:ext>
            </a:extLst>
          </p:cNvPr>
          <p:cNvSpPr>
            <a:spLocks noGrp="1"/>
          </p:cNvSpPr>
          <p:nvPr>
            <p:ph type="title"/>
          </p:nvPr>
        </p:nvSpPr>
        <p:spPr/>
        <p:txBody>
          <a:bodyPr/>
          <a:lstStyle/>
          <a:p>
            <a:pPr lvl="0" algn="just" fontAlgn="base"/>
            <a:r>
              <a:rPr lang="lv-LV" dirty="0">
                <a:solidFill>
                  <a:schemeClr val="accent6">
                    <a:lumMod val="75000"/>
                  </a:schemeClr>
                </a:solidFill>
                <a:effectLst/>
                <a:latin typeface="+mn-lt"/>
                <a:ea typeface="Times New Roman" panose="02020603050405020304" pitchFamily="18" charset="0"/>
              </a:rPr>
              <a:t>Kā papildu darbinieku var norādīt</a:t>
            </a:r>
          </a:p>
        </p:txBody>
      </p:sp>
      <p:sp>
        <p:nvSpPr>
          <p:cNvPr id="3" name="Content Placeholder 2">
            <a:extLst>
              <a:ext uri="{FF2B5EF4-FFF2-40B4-BE49-F238E27FC236}">
                <a16:creationId xmlns:a16="http://schemas.microsoft.com/office/drawing/2014/main" id="{7633B3C6-E266-CA5B-FE59-A4AFC701C7C8}"/>
              </a:ext>
            </a:extLst>
          </p:cNvPr>
          <p:cNvSpPr>
            <a:spLocks noGrp="1"/>
          </p:cNvSpPr>
          <p:nvPr>
            <p:ph idx="1"/>
          </p:nvPr>
        </p:nvSpPr>
        <p:spPr>
          <a:xfrm>
            <a:off x="528918" y="1752600"/>
            <a:ext cx="8157882" cy="4373573"/>
          </a:xfrm>
        </p:spPr>
        <p:txBody>
          <a:bodyPr>
            <a:noAutofit/>
          </a:bodyPr>
          <a:lstStyle/>
          <a:p>
            <a:pPr marL="285750" lvl="0" indent="-285750" algn="just" fontAlgn="base">
              <a:buFontTx/>
              <a:buChar char="-"/>
            </a:pPr>
            <a:r>
              <a:rPr lang="lv-LV" dirty="0">
                <a:effectLst/>
                <a:latin typeface="+mn-lt"/>
                <a:ea typeface="Times New Roman" panose="02020603050405020304" pitchFamily="18" charset="0"/>
              </a:rPr>
              <a:t>ārstniecības personu;</a:t>
            </a:r>
          </a:p>
          <a:p>
            <a:pPr marL="285750" lvl="0" indent="-285750" algn="just" fontAlgn="base">
              <a:buFontTx/>
              <a:buChar char="-"/>
            </a:pPr>
            <a:endParaRPr lang="lv-LV" dirty="0">
              <a:effectLst/>
              <a:latin typeface="+mn-lt"/>
              <a:ea typeface="Times New Roman" panose="02020603050405020304" pitchFamily="18" charset="0"/>
            </a:endParaRPr>
          </a:p>
          <a:p>
            <a:pPr marL="285750" lvl="0" indent="-285750" algn="just" fontAlgn="base">
              <a:buFontTx/>
              <a:buChar char="-"/>
            </a:pPr>
            <a:r>
              <a:rPr lang="lv-LV" dirty="0">
                <a:effectLst/>
                <a:latin typeface="+mn-lt"/>
                <a:ea typeface="Times New Roman" panose="02020603050405020304" pitchFamily="18" charset="0"/>
              </a:rPr>
              <a:t>personu bez medicīniskās izglītības;</a:t>
            </a:r>
          </a:p>
          <a:p>
            <a:pPr marL="285750" lvl="0" indent="-285750" algn="just" fontAlgn="base">
              <a:buFontTx/>
              <a:buChar char="-"/>
            </a:pPr>
            <a:endParaRPr lang="lv-LV" dirty="0">
              <a:effectLst/>
              <a:latin typeface="+mn-lt"/>
              <a:ea typeface="Times New Roman" panose="02020603050405020304" pitchFamily="18" charset="0"/>
            </a:endParaRPr>
          </a:p>
          <a:p>
            <a:pPr marL="285750" lvl="0" indent="-285750" algn="just" fontAlgn="base">
              <a:buFontTx/>
              <a:buChar char="-"/>
            </a:pPr>
            <a:r>
              <a:rPr lang="lv-LV" dirty="0">
                <a:effectLst/>
                <a:latin typeface="+mn-lt"/>
                <a:ea typeface="Times New Roman" panose="02020603050405020304" pitchFamily="18" charset="0"/>
              </a:rPr>
              <a:t>ģimenes ārsta praksē jau nodarbināta persona, ja par to jau netiek saņemts māsas un ārsta palīga (feldšera) darbības nodrošināšanas maksājums.</a:t>
            </a:r>
          </a:p>
          <a:p>
            <a:pPr lvl="0" algn="just">
              <a:buSzPts val="1200"/>
              <a:tabLst>
                <a:tab pos="318770" algn="l"/>
              </a:tabLst>
            </a:pPr>
            <a:endParaRPr lang="lv-LV" b="0" i="0" dirty="0">
              <a:solidFill>
                <a:srgbClr val="333333"/>
              </a:solidFill>
              <a:effectLst/>
              <a:highlight>
                <a:srgbClr val="FFFFFF"/>
              </a:highlight>
              <a:latin typeface="PT Serif" panose="020A0603040505020204" pitchFamily="18" charset="-70"/>
            </a:endParaRPr>
          </a:p>
        </p:txBody>
      </p:sp>
      <p:sp>
        <p:nvSpPr>
          <p:cNvPr id="4" name="Text Placeholder 3">
            <a:extLst>
              <a:ext uri="{FF2B5EF4-FFF2-40B4-BE49-F238E27FC236}">
                <a16:creationId xmlns:a16="http://schemas.microsoft.com/office/drawing/2014/main" id="{571291F1-97DF-DA90-8E07-128A7A3E4904}"/>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686CD5B-A060-511C-3980-E2891F2F9A59}"/>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EABCE16-ED16-0E0D-CB6F-2A3266DF036C}"/>
              </a:ext>
            </a:extLst>
          </p:cNvPr>
          <p:cNvSpPr>
            <a:spLocks noGrp="1"/>
          </p:cNvSpPr>
          <p:nvPr>
            <p:ph type="sldNum" sz="quarter" idx="13"/>
          </p:nvPr>
        </p:nvSpPr>
        <p:spPr/>
        <p:txBody>
          <a:bodyPr/>
          <a:lstStyle/>
          <a:p>
            <a:fld id="{F757B116-C236-4B1A-A29F-6EC446939148}" type="slidenum">
              <a:rPr lang="en-US" altLang="en-US" smtClean="0"/>
              <a:pPr/>
              <a:t>3</a:t>
            </a:fld>
            <a:endParaRPr lang="en-US" altLang="en-US"/>
          </a:p>
        </p:txBody>
      </p:sp>
    </p:spTree>
    <p:extLst>
      <p:ext uri="{BB962C8B-B14F-4D97-AF65-F5344CB8AC3E}">
        <p14:creationId xmlns:p14="http://schemas.microsoft.com/office/powerpoint/2010/main" val="149062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BE28-761F-E128-FF98-6AF6BC61A09D}"/>
              </a:ext>
            </a:extLst>
          </p:cNvPr>
          <p:cNvSpPr>
            <a:spLocks noGrp="1"/>
          </p:cNvSpPr>
          <p:nvPr>
            <p:ph type="title"/>
          </p:nvPr>
        </p:nvSpPr>
        <p:spPr/>
        <p:txBody>
          <a:bodyPr/>
          <a:lstStyle/>
          <a:p>
            <a:r>
              <a:rPr lang="lv-LV" dirty="0">
                <a:solidFill>
                  <a:schemeClr val="accent6">
                    <a:lumMod val="75000"/>
                  </a:schemeClr>
                </a:solidFill>
              </a:rPr>
              <a:t>Papildu darbinieks ģimenes ārstu praksē </a:t>
            </a:r>
          </a:p>
        </p:txBody>
      </p:sp>
      <p:sp>
        <p:nvSpPr>
          <p:cNvPr id="4" name="Text Placeholder 3">
            <a:extLst>
              <a:ext uri="{FF2B5EF4-FFF2-40B4-BE49-F238E27FC236}">
                <a16:creationId xmlns:a16="http://schemas.microsoft.com/office/drawing/2014/main" id="{FAB07EF4-4CE0-555A-0811-3E2AD882D99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6CA6752F-1FA2-3B8A-626B-5DFC0C1A88B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B2966DA-AEE9-83E2-7554-273113AEE815}"/>
              </a:ext>
            </a:extLst>
          </p:cNvPr>
          <p:cNvSpPr>
            <a:spLocks noGrp="1"/>
          </p:cNvSpPr>
          <p:nvPr>
            <p:ph type="sldNum" sz="quarter" idx="13"/>
          </p:nvPr>
        </p:nvSpPr>
        <p:spPr/>
        <p:txBody>
          <a:bodyPr/>
          <a:lstStyle/>
          <a:p>
            <a:fld id="{F757B116-C236-4B1A-A29F-6EC446939148}" type="slidenum">
              <a:rPr lang="en-US" altLang="en-US" smtClean="0"/>
              <a:pPr/>
              <a:t>4</a:t>
            </a:fld>
            <a:endParaRPr lang="en-US" altLang="en-US"/>
          </a:p>
        </p:txBody>
      </p:sp>
      <p:graphicFrame>
        <p:nvGraphicFramePr>
          <p:cNvPr id="10" name="Content Placeholder 9">
            <a:extLst>
              <a:ext uri="{FF2B5EF4-FFF2-40B4-BE49-F238E27FC236}">
                <a16:creationId xmlns:a16="http://schemas.microsoft.com/office/drawing/2014/main" id="{27A26C27-4D86-3575-297E-EA84FC20DDA2}"/>
              </a:ext>
            </a:extLst>
          </p:cNvPr>
          <p:cNvGraphicFramePr>
            <a:graphicFrameLocks noGrp="1"/>
          </p:cNvGraphicFramePr>
          <p:nvPr>
            <p:ph idx="1"/>
            <p:extLst>
              <p:ext uri="{D42A27DB-BD31-4B8C-83A1-F6EECF244321}">
                <p14:modId xmlns:p14="http://schemas.microsoft.com/office/powerpoint/2010/main" val="3177625169"/>
              </p:ext>
            </p:extLst>
          </p:nvPr>
        </p:nvGraphicFramePr>
        <p:xfrm>
          <a:off x="961053" y="2062064"/>
          <a:ext cx="6995498" cy="3946849"/>
        </p:xfrm>
        <a:graphic>
          <a:graphicData uri="http://schemas.openxmlformats.org/drawingml/2006/table">
            <a:tbl>
              <a:tblPr>
                <a:tableStyleId>{08FB837D-C827-4EFA-A057-4D05807E0F7C}</a:tableStyleId>
              </a:tblPr>
              <a:tblGrid>
                <a:gridCol w="1744825">
                  <a:extLst>
                    <a:ext uri="{9D8B030D-6E8A-4147-A177-3AD203B41FA5}">
                      <a16:colId xmlns:a16="http://schemas.microsoft.com/office/drawing/2014/main" val="211482913"/>
                    </a:ext>
                  </a:extLst>
                </a:gridCol>
                <a:gridCol w="1800808">
                  <a:extLst>
                    <a:ext uri="{9D8B030D-6E8A-4147-A177-3AD203B41FA5}">
                      <a16:colId xmlns:a16="http://schemas.microsoft.com/office/drawing/2014/main" val="3293891486"/>
                    </a:ext>
                  </a:extLst>
                </a:gridCol>
                <a:gridCol w="1698171">
                  <a:extLst>
                    <a:ext uri="{9D8B030D-6E8A-4147-A177-3AD203B41FA5}">
                      <a16:colId xmlns:a16="http://schemas.microsoft.com/office/drawing/2014/main" val="228516388"/>
                    </a:ext>
                  </a:extLst>
                </a:gridCol>
                <a:gridCol w="1751694">
                  <a:extLst>
                    <a:ext uri="{9D8B030D-6E8A-4147-A177-3AD203B41FA5}">
                      <a16:colId xmlns:a16="http://schemas.microsoft.com/office/drawing/2014/main" val="1570124767"/>
                    </a:ext>
                  </a:extLst>
                </a:gridCol>
              </a:tblGrid>
              <a:tr h="2368111">
                <a:tc>
                  <a:txBody>
                    <a:bodyPr/>
                    <a:lstStyle/>
                    <a:p>
                      <a:pPr algn="ctr" fontAlgn="ctr"/>
                      <a:r>
                        <a:rPr lang="lv-LV" sz="1400" u="none" strike="noStrike" dirty="0">
                          <a:effectLst/>
                        </a:rPr>
                        <a:t>Teritoriālā nodaļa</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lv-LV" sz="1400" u="none" strike="noStrike" dirty="0">
                          <a:effectLst/>
                        </a:rPr>
                        <a:t>ĢĀ prakšu skaits, kas atbilst papildu darbinieku kritērijiem</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lv-LV" sz="1400" u="none" strike="noStrike" dirty="0">
                          <a:effectLst/>
                        </a:rPr>
                        <a:t>ĢĀ prakšu skaits, kurām ir papildu darbinieks</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lv-LV" sz="1400" u="none" strike="noStrike" dirty="0">
                          <a:effectLst/>
                        </a:rPr>
                        <a:t>ĢĀ prakses, kurām ir papildu darbinieks/ ĢĀ praksēm, kas atbilst papildu darbinieku kritērijiem,  % </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115613216"/>
                  </a:ext>
                </a:extLst>
              </a:tr>
              <a:tr h="263123">
                <a:tc>
                  <a:txBody>
                    <a:bodyPr/>
                    <a:lstStyle/>
                    <a:p>
                      <a:pPr algn="l" fontAlgn="ctr"/>
                      <a:r>
                        <a:rPr lang="lv-LV" sz="1400" u="none" strike="noStrike" dirty="0">
                          <a:effectLst/>
                        </a:rPr>
                        <a:t>Kurzeme</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75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34</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45</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91854124"/>
                  </a:ext>
                </a:extLst>
              </a:tr>
              <a:tr h="263123">
                <a:tc>
                  <a:txBody>
                    <a:bodyPr/>
                    <a:lstStyle/>
                    <a:p>
                      <a:pPr algn="l" fontAlgn="ctr"/>
                      <a:r>
                        <a:rPr lang="lv-LV" sz="1400" u="none" strike="noStrike" dirty="0">
                          <a:effectLst/>
                        </a:rPr>
                        <a:t>Latgale</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63</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25</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40</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05392716"/>
                  </a:ext>
                </a:extLst>
              </a:tr>
              <a:tr h="263123">
                <a:tc>
                  <a:txBody>
                    <a:bodyPr/>
                    <a:lstStyle/>
                    <a:p>
                      <a:pPr algn="l" fontAlgn="ctr"/>
                      <a:r>
                        <a:rPr lang="lv-LV" sz="1400" u="none" strike="noStrike" dirty="0">
                          <a:effectLst/>
                        </a:rPr>
                        <a:t>Rīga</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118</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75</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64</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790658130"/>
                  </a:ext>
                </a:extLst>
              </a:tr>
              <a:tr h="263123">
                <a:tc>
                  <a:txBody>
                    <a:bodyPr/>
                    <a:lstStyle/>
                    <a:p>
                      <a:pPr algn="l" fontAlgn="ctr"/>
                      <a:r>
                        <a:rPr lang="lv-LV" sz="1400" u="none" strike="noStrike" dirty="0">
                          <a:effectLst/>
                        </a:rPr>
                        <a:t>Vidzeme</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65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23</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35</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71089376"/>
                  </a:ext>
                </a:extLst>
              </a:tr>
              <a:tr h="263123">
                <a:tc>
                  <a:txBody>
                    <a:bodyPr/>
                    <a:lstStyle/>
                    <a:p>
                      <a:pPr algn="l" fontAlgn="ctr"/>
                      <a:r>
                        <a:rPr lang="lv-LV" sz="1400" u="none" strike="noStrike" dirty="0">
                          <a:effectLst/>
                        </a:rPr>
                        <a:t>Zemgale</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85</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35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41</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30426739"/>
                  </a:ext>
                </a:extLst>
              </a:tr>
              <a:tr h="263123">
                <a:tc>
                  <a:txBody>
                    <a:bodyPr/>
                    <a:lstStyle/>
                    <a:p>
                      <a:pPr algn="l" fontAlgn="ctr"/>
                      <a:r>
                        <a:rPr lang="lv-LV" sz="1400" u="none" strike="noStrike" dirty="0">
                          <a:effectLst/>
                        </a:rPr>
                        <a:t>Kopā</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406</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192</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47</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2260422"/>
                  </a:ext>
                </a:extLst>
              </a:tr>
            </a:tbl>
          </a:graphicData>
        </a:graphic>
      </p:graphicFrame>
    </p:spTree>
    <p:extLst>
      <p:ext uri="{BB962C8B-B14F-4D97-AF65-F5344CB8AC3E}">
        <p14:creationId xmlns:p14="http://schemas.microsoft.com/office/powerpoint/2010/main" val="181383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16ACB-B240-DEB6-B0CC-0835845D6897}"/>
              </a:ext>
            </a:extLst>
          </p:cNvPr>
          <p:cNvSpPr>
            <a:spLocks noGrp="1"/>
          </p:cNvSpPr>
          <p:nvPr>
            <p:ph type="title"/>
          </p:nvPr>
        </p:nvSpPr>
        <p:spPr/>
        <p:txBody>
          <a:bodyPr>
            <a:normAutofit fontScale="90000"/>
          </a:bodyPr>
          <a:lstStyle/>
          <a:p>
            <a:r>
              <a:rPr lang="lv-LV" dirty="0">
                <a:solidFill>
                  <a:schemeClr val="accent6">
                    <a:lumMod val="75000"/>
                  </a:schemeClr>
                </a:solidFill>
                <a:latin typeface="+mn-lt"/>
              </a:rPr>
              <a:t>Reģistrēšana</a:t>
            </a:r>
            <a:r>
              <a:rPr lang="lv-LV" i="0" dirty="0">
                <a:solidFill>
                  <a:schemeClr val="accent6">
                    <a:lumMod val="75000"/>
                  </a:schemeClr>
                </a:solidFill>
                <a:effectLst/>
                <a:highlight>
                  <a:srgbClr val="FFFFFF"/>
                </a:highlight>
                <a:latin typeface="+mn-lt"/>
              </a:rPr>
              <a:t> ārstniecības personu un ārstniecības atbalsta personu reģistrā</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580A81E9-3954-1E50-B8B7-06380765D994}"/>
              </a:ext>
            </a:extLst>
          </p:cNvPr>
          <p:cNvSpPr>
            <a:spLocks noGrp="1"/>
          </p:cNvSpPr>
          <p:nvPr>
            <p:ph idx="1"/>
          </p:nvPr>
        </p:nvSpPr>
        <p:spPr>
          <a:xfrm>
            <a:off x="587829" y="1752600"/>
            <a:ext cx="8098971" cy="4373573"/>
          </a:xfrm>
        </p:spPr>
        <p:txBody>
          <a:bodyPr/>
          <a:lstStyle/>
          <a:p>
            <a:r>
              <a:rPr lang="lv-LV" b="0" i="0" dirty="0">
                <a:solidFill>
                  <a:srgbClr val="414142"/>
                </a:solidFill>
                <a:effectLst/>
                <a:highlight>
                  <a:srgbClr val="FFFFFF"/>
                </a:highlight>
                <a:latin typeface="Arial" panose="020B0604020202020204" pitchFamily="34" charset="0"/>
              </a:rPr>
              <a:t>Ģimenes ārsta prakse nodrošina, ka papildu darbinieks ne vēlāk kā divu mēnešu laikā no līguma ar dienestu noslēgšanas dienas ir reģistrēts ārstniecības personu un ārstniecības atbalsta personu reģistrā kā ārstniecības iestādes klientu un pacientu reģistrators.</a:t>
            </a:r>
          </a:p>
        </p:txBody>
      </p:sp>
      <p:sp>
        <p:nvSpPr>
          <p:cNvPr id="4" name="Text Placeholder 3">
            <a:extLst>
              <a:ext uri="{FF2B5EF4-FFF2-40B4-BE49-F238E27FC236}">
                <a16:creationId xmlns:a16="http://schemas.microsoft.com/office/drawing/2014/main" id="{EF9D6F4B-E5A2-4DF3-8000-91854F0A0186}"/>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EFBFCBF1-1599-D785-524C-8B2342F97DE8}"/>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D52815A-22E3-0761-DFA3-AA6C0913C349}"/>
              </a:ext>
            </a:extLst>
          </p:cNvPr>
          <p:cNvSpPr>
            <a:spLocks noGrp="1"/>
          </p:cNvSpPr>
          <p:nvPr>
            <p:ph type="sldNum" sz="quarter" idx="13"/>
          </p:nvPr>
        </p:nvSpPr>
        <p:spPr/>
        <p:txBody>
          <a:bodyPr/>
          <a:lstStyle/>
          <a:p>
            <a:fld id="{F757B116-C236-4B1A-A29F-6EC446939148}" type="slidenum">
              <a:rPr lang="en-US" altLang="en-US" smtClean="0"/>
              <a:pPr/>
              <a:t>5</a:t>
            </a:fld>
            <a:endParaRPr lang="en-US" altLang="en-US"/>
          </a:p>
        </p:txBody>
      </p:sp>
    </p:spTree>
    <p:extLst>
      <p:ext uri="{BB962C8B-B14F-4D97-AF65-F5344CB8AC3E}">
        <p14:creationId xmlns:p14="http://schemas.microsoft.com/office/powerpoint/2010/main" val="992632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A029-8D7E-A99E-7083-023F6F314CDB}"/>
              </a:ext>
            </a:extLst>
          </p:cNvPr>
          <p:cNvSpPr>
            <a:spLocks noGrp="1"/>
          </p:cNvSpPr>
          <p:nvPr>
            <p:ph type="title"/>
          </p:nvPr>
        </p:nvSpPr>
        <p:spPr/>
        <p:txBody>
          <a:bodyPr>
            <a:normAutofit fontScale="90000"/>
          </a:bodyPr>
          <a:lstStyle/>
          <a:p>
            <a:r>
              <a:rPr lang="lv-LV" dirty="0">
                <a:solidFill>
                  <a:schemeClr val="accent6">
                    <a:lumMod val="75000"/>
                  </a:schemeClr>
                </a:solidFill>
                <a:latin typeface="+mn-lt"/>
              </a:rPr>
              <a:t>Reģistrēšana</a:t>
            </a:r>
            <a:r>
              <a:rPr lang="lv-LV" i="0" dirty="0">
                <a:solidFill>
                  <a:schemeClr val="accent6">
                    <a:lumMod val="75000"/>
                  </a:schemeClr>
                </a:solidFill>
                <a:effectLst/>
                <a:highlight>
                  <a:srgbClr val="FFFFFF"/>
                </a:highlight>
                <a:latin typeface="+mn-lt"/>
              </a:rPr>
              <a:t> ārstniecības personu un ārstniecības atbalsta personu reģistrā</a:t>
            </a:r>
            <a:endParaRPr lang="lv-LV" dirty="0"/>
          </a:p>
        </p:txBody>
      </p:sp>
      <p:graphicFrame>
        <p:nvGraphicFramePr>
          <p:cNvPr id="7" name="Content Placeholder 6">
            <a:extLst>
              <a:ext uri="{FF2B5EF4-FFF2-40B4-BE49-F238E27FC236}">
                <a16:creationId xmlns:a16="http://schemas.microsoft.com/office/drawing/2014/main" id="{2C53F2A8-52B0-6486-85E3-52BC35B549B9}"/>
              </a:ext>
            </a:extLst>
          </p:cNvPr>
          <p:cNvGraphicFramePr>
            <a:graphicFrameLocks noGrp="1"/>
          </p:cNvGraphicFramePr>
          <p:nvPr>
            <p:ph idx="1"/>
            <p:extLst>
              <p:ext uri="{D42A27DB-BD31-4B8C-83A1-F6EECF244321}">
                <p14:modId xmlns:p14="http://schemas.microsoft.com/office/powerpoint/2010/main" val="1499617558"/>
              </p:ext>
            </p:extLst>
          </p:nvPr>
        </p:nvGraphicFramePr>
        <p:xfrm>
          <a:off x="609600" y="2110581"/>
          <a:ext cx="7993224" cy="3886200"/>
        </p:xfrm>
        <a:graphic>
          <a:graphicData uri="http://schemas.openxmlformats.org/drawingml/2006/table">
            <a:tbl>
              <a:tblPr>
                <a:tableStyleId>{08FB837D-C827-4EFA-A057-4D05807E0F7C}</a:tableStyleId>
              </a:tblPr>
              <a:tblGrid>
                <a:gridCol w="1900335">
                  <a:extLst>
                    <a:ext uri="{9D8B030D-6E8A-4147-A177-3AD203B41FA5}">
                      <a16:colId xmlns:a16="http://schemas.microsoft.com/office/drawing/2014/main" val="1749238539"/>
                    </a:ext>
                  </a:extLst>
                </a:gridCol>
                <a:gridCol w="1931436">
                  <a:extLst>
                    <a:ext uri="{9D8B030D-6E8A-4147-A177-3AD203B41FA5}">
                      <a16:colId xmlns:a16="http://schemas.microsoft.com/office/drawing/2014/main" val="1217458410"/>
                    </a:ext>
                  </a:extLst>
                </a:gridCol>
                <a:gridCol w="2682045">
                  <a:extLst>
                    <a:ext uri="{9D8B030D-6E8A-4147-A177-3AD203B41FA5}">
                      <a16:colId xmlns:a16="http://schemas.microsoft.com/office/drawing/2014/main" val="2925367785"/>
                    </a:ext>
                  </a:extLst>
                </a:gridCol>
                <a:gridCol w="1479408">
                  <a:extLst>
                    <a:ext uri="{9D8B030D-6E8A-4147-A177-3AD203B41FA5}">
                      <a16:colId xmlns:a16="http://schemas.microsoft.com/office/drawing/2014/main" val="4239432158"/>
                    </a:ext>
                  </a:extLst>
                </a:gridCol>
              </a:tblGrid>
              <a:tr h="2560320">
                <a:tc>
                  <a:txBody>
                    <a:bodyPr/>
                    <a:lstStyle/>
                    <a:p>
                      <a:pPr algn="ctr" fontAlgn="ctr"/>
                      <a:r>
                        <a:rPr lang="lv-LV" sz="1400" u="none" strike="noStrike" dirty="0">
                          <a:effectLst/>
                        </a:rPr>
                        <a:t>Teritoriālā nodaļa</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lv-LV" sz="1400" u="none" strike="noStrike" dirty="0">
                          <a:effectLst/>
                        </a:rPr>
                        <a:t>ĢĀ prakšu skaits, kurām ir papildu darbinieks</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lv-LV" sz="1400" u="none" strike="noStrike" dirty="0">
                          <a:effectLst/>
                        </a:rPr>
                        <a:t>Papildu darbinieku skaits, kuri nav ārstniecības persona un nav reģistrēti ārstniecības personu un ārstniecības atbalsta personu reģistrā kā ārstniecības iestādes klientu un pacientu reģistratori </a:t>
                      </a:r>
                      <a:endParaRPr lang="lv-LV"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lv-LV" sz="1400" u="none" strike="noStrike" dirty="0">
                          <a:effectLst/>
                        </a:rPr>
                        <a:t>Nereģistrētie papildu darbinieki/ ĢĀ praksēm, kurām ir papildu darbinieks,  % </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68410470"/>
                  </a:ext>
                </a:extLst>
              </a:tr>
              <a:tr h="182880">
                <a:tc>
                  <a:txBody>
                    <a:bodyPr/>
                    <a:lstStyle/>
                    <a:p>
                      <a:pPr algn="l" fontAlgn="ctr"/>
                      <a:r>
                        <a:rPr lang="lv-LV" sz="1400" u="none" strike="noStrike">
                          <a:effectLst/>
                        </a:rPr>
                        <a:t>Kurzeme</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34</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2</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6</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984538499"/>
                  </a:ext>
                </a:extLst>
              </a:tr>
              <a:tr h="182880">
                <a:tc>
                  <a:txBody>
                    <a:bodyPr/>
                    <a:lstStyle/>
                    <a:p>
                      <a:pPr algn="l" fontAlgn="ctr"/>
                      <a:r>
                        <a:rPr lang="lv-LV" sz="1400" u="none" strike="noStrike">
                          <a:effectLst/>
                        </a:rPr>
                        <a:t>Latgale</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25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2</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8</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69789003"/>
                  </a:ext>
                </a:extLst>
              </a:tr>
              <a:tr h="182880">
                <a:tc>
                  <a:txBody>
                    <a:bodyPr/>
                    <a:lstStyle/>
                    <a:p>
                      <a:pPr algn="l" fontAlgn="ctr"/>
                      <a:r>
                        <a:rPr lang="lv-LV" sz="1400" u="none" strike="noStrike">
                          <a:effectLst/>
                        </a:rPr>
                        <a:t>Rīga</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75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14</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19</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338973319"/>
                  </a:ext>
                </a:extLst>
              </a:tr>
              <a:tr h="182880">
                <a:tc>
                  <a:txBody>
                    <a:bodyPr/>
                    <a:lstStyle/>
                    <a:p>
                      <a:pPr algn="l" fontAlgn="ctr"/>
                      <a:r>
                        <a:rPr lang="lv-LV" sz="1400" u="none" strike="noStrike">
                          <a:effectLst/>
                        </a:rPr>
                        <a:t>Vidzeme</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23</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3</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13</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42278946"/>
                  </a:ext>
                </a:extLst>
              </a:tr>
              <a:tr h="182880">
                <a:tc>
                  <a:txBody>
                    <a:bodyPr/>
                    <a:lstStyle/>
                    <a:p>
                      <a:pPr algn="l" fontAlgn="ctr"/>
                      <a:r>
                        <a:rPr lang="lv-LV" sz="1400" u="none" strike="noStrike">
                          <a:effectLst/>
                        </a:rPr>
                        <a:t>Zemgale</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35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4</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11</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33752973"/>
                  </a:ext>
                </a:extLst>
              </a:tr>
              <a:tr h="182880">
                <a:tc>
                  <a:txBody>
                    <a:bodyPr/>
                    <a:lstStyle/>
                    <a:p>
                      <a:pPr algn="l" fontAlgn="ctr"/>
                      <a:r>
                        <a:rPr lang="lv-LV" sz="1400" u="none" strike="noStrike">
                          <a:effectLst/>
                        </a:rPr>
                        <a:t>Kopā</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192</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a:effectLst/>
                        </a:rPr>
                        <a:t>25</a:t>
                      </a:r>
                      <a:endParaRPr lang="lv-LV" sz="14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lv-LV" sz="1400" u="none" strike="noStrike" dirty="0">
                          <a:effectLst/>
                        </a:rPr>
                        <a:t>13</a:t>
                      </a:r>
                      <a:endParaRPr lang="lv-LV"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692946689"/>
                  </a:ext>
                </a:extLst>
              </a:tr>
            </a:tbl>
          </a:graphicData>
        </a:graphic>
      </p:graphicFrame>
      <p:sp>
        <p:nvSpPr>
          <p:cNvPr id="4" name="Text Placeholder 3">
            <a:extLst>
              <a:ext uri="{FF2B5EF4-FFF2-40B4-BE49-F238E27FC236}">
                <a16:creationId xmlns:a16="http://schemas.microsoft.com/office/drawing/2014/main" id="{08049A53-E5E6-525F-9B35-8072E9E5BE3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990A7F3-735C-F9DC-063C-A3F3246BCA04}"/>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6443737E-0239-DC26-89CB-98E4B1F8EA2A}"/>
              </a:ext>
            </a:extLst>
          </p:cNvPr>
          <p:cNvSpPr>
            <a:spLocks noGrp="1"/>
          </p:cNvSpPr>
          <p:nvPr>
            <p:ph type="sldNum" sz="quarter" idx="13"/>
          </p:nvPr>
        </p:nvSpPr>
        <p:spPr/>
        <p:txBody>
          <a:bodyPr/>
          <a:lstStyle/>
          <a:p>
            <a:fld id="{F757B116-C236-4B1A-A29F-6EC446939148}" type="slidenum">
              <a:rPr lang="en-US" altLang="en-US" smtClean="0"/>
              <a:pPr/>
              <a:t>6</a:t>
            </a:fld>
            <a:endParaRPr lang="en-US" altLang="en-US"/>
          </a:p>
        </p:txBody>
      </p:sp>
    </p:spTree>
    <p:extLst>
      <p:ext uri="{BB962C8B-B14F-4D97-AF65-F5344CB8AC3E}">
        <p14:creationId xmlns:p14="http://schemas.microsoft.com/office/powerpoint/2010/main" val="32379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a:xfrm>
            <a:off x="609600" y="3243263"/>
            <a:ext cx="7772400" cy="914400"/>
          </a:xfrm>
        </p:spPr>
        <p:txBody>
          <a:bodyPr/>
          <a:lstStyle/>
          <a:p>
            <a:pPr>
              <a:defRPr/>
            </a:pPr>
            <a:r>
              <a:rPr lang="lv-LV" altLang="lv-LV" sz="2400" b="1" dirty="0">
                <a:solidFill>
                  <a:schemeClr val="accent6">
                    <a:lumMod val="75000"/>
                  </a:schemeClr>
                </a:solidFill>
                <a:ea typeface="ヒラギノ角ゴ Pro W3" pitchFamily="125" charset="-128"/>
              </a:rPr>
              <a:t>Paldies par uzmanību!</a:t>
            </a:r>
            <a:endParaRPr lang="lv-LV" altLang="en-US" sz="2400" dirty="0">
              <a:solidFill>
                <a:schemeClr val="accent6">
                  <a:lumMod val="75000"/>
                </a:schemeClr>
              </a:solidFill>
            </a:endParaRPr>
          </a:p>
        </p:txBody>
      </p:sp>
      <p:sp>
        <p:nvSpPr>
          <p:cNvPr id="31747" name="Text Placeholder 2"/>
          <p:cNvSpPr>
            <a:spLocks noGrp="1"/>
          </p:cNvSpPr>
          <p:nvPr>
            <p:ph type="body" sz="quarter" idx="11"/>
          </p:nvPr>
        </p:nvSpPr>
        <p:spPr>
          <a:xfrm>
            <a:off x="685800" y="4749800"/>
            <a:ext cx="7772400" cy="1651000"/>
          </a:xfrm>
        </p:spPr>
        <p:txBody>
          <a:bodyPr/>
          <a:lstStyle/>
          <a:p>
            <a:pPr>
              <a:lnSpc>
                <a:spcPct val="80000"/>
              </a:lnSpc>
            </a:pPr>
            <a:r>
              <a:rPr lang="lv-LV" altLang="en-US" sz="1900">
                <a:solidFill>
                  <a:srgbClr val="E46C0A"/>
                </a:solidFill>
              </a:rPr>
              <a:t> </a:t>
            </a:r>
            <a:r>
              <a:rPr lang="lv-LV" altLang="en-US" sz="1300" b="1">
                <a:solidFill>
                  <a:srgbClr val="E46C0A"/>
                </a:solidFill>
                <a:latin typeface="Arial" pitchFamily="34" charset="0"/>
              </a:rPr>
              <a:t>Nacionālais veselības dienests</a:t>
            </a:r>
          </a:p>
          <a:p>
            <a:pPr>
              <a:lnSpc>
                <a:spcPct val="80000"/>
              </a:lnSpc>
            </a:pPr>
            <a:r>
              <a:rPr lang="lv-LV" altLang="en-US" sz="1300">
                <a:latin typeface="Arial" pitchFamily="34" charset="0"/>
              </a:rPr>
              <a:t>Cēsu iela 31 k-3 (6.ieeja, 2., 3. un 4.stāvs)</a:t>
            </a:r>
          </a:p>
          <a:p>
            <a:pPr>
              <a:lnSpc>
                <a:spcPct val="80000"/>
              </a:lnSpc>
            </a:pPr>
            <a:r>
              <a:rPr lang="lv-LV" altLang="en-US" sz="1300">
                <a:latin typeface="Arial" pitchFamily="34" charset="0"/>
              </a:rPr>
              <a:t>Rīga, Latvija, LV-1012</a:t>
            </a:r>
          </a:p>
          <a:p>
            <a:pPr>
              <a:lnSpc>
                <a:spcPct val="80000"/>
              </a:lnSpc>
            </a:pPr>
            <a:r>
              <a:rPr lang="lv-LV" altLang="en-US" sz="1300" b="1">
                <a:solidFill>
                  <a:srgbClr val="E46C0A"/>
                </a:solidFill>
                <a:latin typeface="Arial" pitchFamily="34" charset="0"/>
              </a:rPr>
              <a:t>Tālrunis</a:t>
            </a:r>
            <a:r>
              <a:rPr lang="lv-LV" altLang="en-US" sz="1300" b="1">
                <a:solidFill>
                  <a:srgbClr val="297B52"/>
                </a:solidFill>
                <a:latin typeface="Arial" pitchFamily="34" charset="0"/>
              </a:rPr>
              <a:t>: </a:t>
            </a:r>
            <a:r>
              <a:rPr lang="lv-LV" altLang="en-US" sz="1300">
                <a:latin typeface="Arial" pitchFamily="34" charset="0"/>
              </a:rPr>
              <a:t>67043700</a:t>
            </a:r>
          </a:p>
          <a:p>
            <a:pPr>
              <a:lnSpc>
                <a:spcPct val="80000"/>
              </a:lnSpc>
            </a:pPr>
            <a:r>
              <a:rPr lang="lv-LV" altLang="en-US" sz="1300" b="1">
                <a:solidFill>
                  <a:srgbClr val="E46C0A"/>
                </a:solidFill>
                <a:latin typeface="Arial" pitchFamily="34" charset="0"/>
              </a:rPr>
              <a:t>E-pasts: </a:t>
            </a:r>
            <a:r>
              <a:rPr lang="lv-LV" altLang="en-US" sz="1300" u="sng">
                <a:latin typeface="Arial" pitchFamily="34" charset="0"/>
              </a:rPr>
              <a:t>nvd@vmnvd.gov.lv</a:t>
            </a:r>
            <a:r>
              <a:rPr lang="lv-LV" altLang="en-US" sz="1300">
                <a:latin typeface="Arial" pitchFamily="34" charset="0"/>
              </a:rPr>
              <a:t> </a:t>
            </a:r>
          </a:p>
          <a:p>
            <a:pPr>
              <a:lnSpc>
                <a:spcPct val="80000"/>
              </a:lnSpc>
            </a:pPr>
            <a:r>
              <a:rPr lang="lv-LV" altLang="en-US" sz="1300" b="1">
                <a:solidFill>
                  <a:srgbClr val="E46C0A"/>
                </a:solidFill>
                <a:latin typeface="Arial" pitchFamily="34" charset="0"/>
              </a:rPr>
              <a:t>Mājas lapa: </a:t>
            </a:r>
            <a:r>
              <a:rPr lang="lv-LV" altLang="en-US" sz="1300" u="sng">
                <a:latin typeface="Arial" pitchFamily="34" charset="0"/>
              </a:rPr>
              <a:t>www.vmnvd.gov.lv</a:t>
            </a:r>
          </a:p>
          <a:p>
            <a:pPr>
              <a:lnSpc>
                <a:spcPct val="80000"/>
              </a:lnSpc>
            </a:pPr>
            <a:r>
              <a:rPr lang="lv-LV" altLang="en-US" sz="1300" b="1">
                <a:solidFill>
                  <a:srgbClr val="E46C0A"/>
                </a:solidFill>
                <a:latin typeface="Arial" pitchFamily="34" charset="0"/>
              </a:rPr>
              <a:t>Twitter: </a:t>
            </a:r>
            <a:r>
              <a:rPr lang="lv-LV" altLang="en-US" sz="1300" u="sng">
                <a:latin typeface="Arial" pitchFamily="34" charset="0"/>
              </a:rPr>
              <a:t>www.twitter.com/vmnvd</a:t>
            </a:r>
          </a:p>
          <a:p>
            <a:pPr>
              <a:lnSpc>
                <a:spcPct val="80000"/>
              </a:lnSpc>
            </a:pPr>
            <a:endParaRPr lang="lv-LV" altLang="en-US" sz="1300"/>
          </a:p>
        </p:txBody>
      </p:sp>
    </p:spTree>
    <p:extLst>
      <p:ext uri="{BB962C8B-B14F-4D97-AF65-F5344CB8AC3E}">
        <p14:creationId xmlns:p14="http://schemas.microsoft.com/office/powerpoint/2010/main" val="3977819804"/>
      </p:ext>
    </p:extLst>
  </p:cSld>
  <p:clrMapOvr>
    <a:masterClrMapping/>
  </p:clrMapOvr>
</p:sld>
</file>

<file path=ppt/theme/theme1.xml><?xml version="1.0" encoding="utf-8"?>
<a:theme xmlns:a="http://schemas.openxmlformats.org/drawingml/2006/main" name="89_Prezentacija_templateLV">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14088</TotalTime>
  <Words>390</Words>
  <Application>Microsoft Office PowerPoint</Application>
  <PresentationFormat>On-screen Show (4:3)</PresentationFormat>
  <Paragraphs>86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PT Serif</vt:lpstr>
      <vt:lpstr>Times New Roman</vt:lpstr>
      <vt:lpstr>Verdana</vt:lpstr>
      <vt:lpstr>ヒラギノ角ゴ Pro W3</vt:lpstr>
      <vt:lpstr>89_Prezentacija_templateLV</vt:lpstr>
      <vt:lpstr>Papildu darbinieks</vt:lpstr>
      <vt:lpstr>Nosacījumi papildu darbinieka maksājuma saņemšanai</vt:lpstr>
      <vt:lpstr>Kā papildu darbinieku var norādīt</vt:lpstr>
      <vt:lpstr>Papildu darbinieks ģimenes ārstu praksē </vt:lpstr>
      <vt:lpstr>Reģistrēšana ārstniecības personu un ārstniecības atbalsta personu reģistrā</vt:lpstr>
      <vt:lpstr>Reģistrēšana ārstniecības personu un ārstniecības atbalsta personu reģistrā</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Daiga Vulfa</cp:lastModifiedBy>
  <cp:revision>283</cp:revision>
  <cp:lastPrinted>2017-09-29T07:08:39Z</cp:lastPrinted>
  <dcterms:created xsi:type="dcterms:W3CDTF">2014-11-20T14:46:47Z</dcterms:created>
  <dcterms:modified xsi:type="dcterms:W3CDTF">2024-08-29T09:18:56Z</dcterms:modified>
</cp:coreProperties>
</file>