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431" r:id="rId3"/>
    <p:sldId id="433" r:id="rId4"/>
    <p:sldId id="434" r:id="rId5"/>
    <p:sldId id="430" r:id="rId6"/>
    <p:sldId id="373" r:id="rId7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FF7"/>
    <a:srgbClr val="E2BF2A"/>
    <a:srgbClr val="64DCE2"/>
    <a:srgbClr val="B5EEF1"/>
    <a:srgbClr val="F9ADEB"/>
    <a:srgbClr val="F89AED"/>
    <a:srgbClr val="F565E4"/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8540" autoAdjust="0"/>
  </p:normalViewPr>
  <p:slideViewPr>
    <p:cSldViewPr snapToGrid="0" snapToObjects="1">
      <p:cViewPr varScale="1">
        <p:scale>
          <a:sx n="63" d="100"/>
          <a:sy n="63" d="100"/>
        </p:scale>
        <p:origin x="14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29.08.2024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157898"/>
            <a:ext cx="7772400" cy="1547813"/>
          </a:xfrm>
        </p:spPr>
        <p:txBody>
          <a:bodyPr>
            <a:noAutofit/>
          </a:bodyPr>
          <a:lstStyle/>
          <a:p>
            <a:r>
              <a:rPr lang="lv-LV" sz="3600" dirty="0">
                <a:solidFill>
                  <a:schemeClr val="accent6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Par ģimenes ārsta praksē nodarbināto ārstniecības personu aizvietošanu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D24AD8-0E00-A000-565B-2A70A39C3869}"/>
              </a:ext>
            </a:extLst>
          </p:cNvPr>
          <p:cNvSpPr txBox="1"/>
          <p:nvPr/>
        </p:nvSpPr>
        <p:spPr>
          <a:xfrm>
            <a:off x="2082608" y="5134178"/>
            <a:ext cx="497878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latin typeface="+mn-lt"/>
              </a:rPr>
              <a:t>Sigita Alhimoviča</a:t>
            </a:r>
          </a:p>
          <a:p>
            <a:pPr algn="ctr"/>
            <a:r>
              <a:rPr lang="lv-LV" dirty="0">
                <a:latin typeface="+mn-lt"/>
              </a:rPr>
              <a:t>Vidzemes nodaļas vadītāja/Līgumpartneru departamenta direktora vietniece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ED3AB-B153-BD77-6A69-DC0665266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dirty="0">
                <a:solidFill>
                  <a:schemeClr val="accent6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Aizvietošanas maksājuma mērķis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90991-A7F4-410E-79E0-09BA7A72B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1706880"/>
            <a:ext cx="7569200" cy="4510733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lv-LV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Dienests ir izmaksājis ģimenes ārstu praksēm maksājumu par praksē nodarbināto ārstniecības personu aizvietošanas nodrošināšanu attaisnotas prombūtnes laikā periodam no 2024. gada 1. janvāra līdz 2024. gada 31. decembrim;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lv-LV" sz="24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382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lv-LV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Maksājums ģimenes ārstu praksēm (ĢĀP) paredzēts, lai nodrošinātu primāro veselības aprūpes pakalpojumu nepārtrauktību iedzīvotājiem;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lv-LV" sz="24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BC350-4CD3-EF2A-1EB2-67C1C30A6B0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>
                <a:latin typeface="+mn-lt"/>
              </a:rPr>
              <a:pPr/>
              <a:t>2</a:t>
            </a:fld>
            <a:endParaRPr lang="en-US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77654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23D03-76D2-F671-E4F8-BDD939D73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3100" dirty="0">
                <a:solidFill>
                  <a:schemeClr val="accent6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Aizvietošanas nodrošināšana</a:t>
            </a:r>
            <a:br>
              <a:rPr lang="lv-LV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br>
              <a:rPr lang="lv-LV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endParaRPr lang="lv-LV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0B38A-188F-13A4-E7E5-45F298CEF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714" y="1971040"/>
            <a:ext cx="7707086" cy="4155133"/>
          </a:xfrm>
        </p:spPr>
        <p:txBody>
          <a:bodyPr>
            <a:norm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v-LV" sz="24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Ā</a:t>
            </a:r>
            <a:r>
              <a:rPr lang="lv-LV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rstniecības personu prombūtnes laikā</a:t>
            </a:r>
            <a:r>
              <a:rPr lang="en-US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v-LV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(atvaļinājum</a:t>
            </a:r>
            <a:r>
              <a:rPr lang="en-US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lv-LV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, slimība </a:t>
            </a:r>
            <a:r>
              <a:rPr lang="lv-LV" sz="2400" dirty="0" err="1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u.c</a:t>
            </a:r>
            <a:r>
              <a:rPr lang="lv-LV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) ir jānodrošina  aizvietotājs;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lv-LV" sz="24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v-LV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Par ģimenes ārsta prombūtni, kas ilgāka par 5 dienām jāinformē Dienesta teritoriālo nodaļa, norādot aizvietotāju un aizvietošanas periodu;</a:t>
            </a:r>
          </a:p>
          <a:p>
            <a:endParaRPr lang="lv-LV" sz="2400" dirty="0"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856B33-E48A-7C7D-0FD2-2BBA1BC676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+mn-lt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29477-2C42-2CD3-C679-504E7343C8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8ED7D-F48C-62A1-F79C-029EC495334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>
                <a:latin typeface="+mn-lt"/>
              </a:rPr>
              <a:pPr/>
              <a:t>3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3500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78B4B-B696-155F-4EE3-37540151E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800" dirty="0">
                <a:solidFill>
                  <a:schemeClr val="accent6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Par Informatīvā paziņojuma iesniegšanu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2E739-D544-3830-2C96-CC25E50D4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706" y="1752600"/>
            <a:ext cx="7679094" cy="4373573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lv-LV" sz="2400" dirty="0">
                <a:latin typeface="+mn-lt"/>
                <a:cs typeface="Times New Roman" panose="02020603050405020304" pitchFamily="18" charset="0"/>
              </a:rPr>
              <a:t>Līdz 2024.gada 30.augustam iesniegt </a:t>
            </a:r>
            <a:r>
              <a:rPr lang="lv-LV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Dienesta teritoriālajai nodaļai savstarpējā līguma 6.1.4. punktā minēto Informatīvo paziņojumu par prombūtni, un aizvietošanu ģimenes ārsta aizvietotāju prombūtnes laikā un turpmāk informēt, ja notikušas izmaiņas;</a:t>
            </a:r>
          </a:p>
          <a:p>
            <a:pPr algn="just"/>
            <a:endParaRPr lang="lv-LV" sz="24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lv-LV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Informācija par ģimenes ārstu aizvietotājiem tik</a:t>
            </a:r>
            <a:r>
              <a:rPr lang="lv-LV" sz="24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lv-LV" sz="24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apkopota un ievietota Dienesta tīmekļa vietnē </a:t>
            </a:r>
            <a:r>
              <a:rPr lang="lv-LV" sz="2400" dirty="0">
                <a:solidFill>
                  <a:schemeClr val="accent1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www.vmnvd.gov.lv</a:t>
            </a:r>
            <a:endParaRPr lang="lv-LV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E7F97-18A7-C260-A0DE-DAF9F9DA39C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>
                <a:latin typeface="+mn-lt"/>
              </a:rPr>
              <a:pPr/>
              <a:t>4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128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A06C4-DB08-66B5-BE45-486D82857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938213" rtl="0" eaLnBrk="0" fontAlgn="base" latinLnBrk="0" hangingPunct="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  <a:tabLst/>
              <a:defRPr/>
            </a:pPr>
            <a:r>
              <a:rPr lang="lv-LV" sz="3100" dirty="0">
                <a:solidFill>
                  <a:schemeClr val="accent6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Informatīvs paziņojums par prombūtni un par aizvietošanu</a:t>
            </a:r>
            <a:b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8ED72-9E75-282F-72D2-771CBABD8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95121"/>
            <a:ext cx="8382000" cy="5034279"/>
          </a:xfrm>
        </p:spPr>
        <p:txBody>
          <a:bodyPr>
            <a:normAutofit fontScale="25000" lnSpcReduction="20000"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Nacionālajam veselības dienestam</a:t>
            </a: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Ģimenes ārsts: ___________________________</a:t>
            </a: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Ārstniecības iestāde: ___________________________</a:t>
            </a: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Adrese: ___________________________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                         Informatīvs paziņojums par prombūtni un par aizvietošanu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Es, ģimenes ārsts _______________________ ar šo informēju Nacionālo veselības dienestu, ka manas prombūtnes laikā mani var aizvietot ģimenes ārsts_______________ 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Piekrītu. _______________________ aizvietojošais ģimenes ārsts.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Cieņā 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lv-LV" sz="6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 (vārds, uzvārds, paraksts)</a:t>
            </a:r>
          </a:p>
          <a:p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F21B1-C1F4-04ED-3273-77B8F3BFF10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>
                <a:latin typeface="+mn-lt"/>
              </a:rPr>
              <a:pPr/>
              <a:t>5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9903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ヒラギノ角ゴ Pro W3" pitchFamily="125" charset="-128"/>
                <a:cs typeface="Times New Roman" panose="02020603050405020304" pitchFamily="18" charset="0"/>
              </a:rPr>
              <a:t>Paldies par uzmanību!</a:t>
            </a:r>
            <a:endParaRPr lang="lv-LV" altLang="en-US" sz="2400" dirty="0">
              <a:solidFill>
                <a:schemeClr val="accent6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 dirty="0">
                <a:solidFill>
                  <a:srgbClr val="E46C0A"/>
                </a:solidFill>
                <a:latin typeface="+mn-lt"/>
              </a:rPr>
              <a:t> </a:t>
            </a:r>
            <a:r>
              <a:rPr lang="lv-LV" altLang="en-US" sz="1300" b="1" dirty="0">
                <a:solidFill>
                  <a:srgbClr val="E46C0A"/>
                </a:solidFill>
                <a:latin typeface="+mn-lt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 dirty="0" err="1">
                <a:latin typeface="+mn-lt"/>
              </a:rPr>
              <a:t>Cēsu</a:t>
            </a:r>
            <a:r>
              <a:rPr lang="lv-LV" altLang="en-US" sz="1300" dirty="0">
                <a:latin typeface="+mn-lt"/>
              </a:rPr>
              <a:t> iela 31 k-3 (6.ieeja, 2., 3. un 4.stāvs)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+mn-lt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+mn-lt"/>
              </a:rPr>
              <a:t>Tālrunis</a:t>
            </a:r>
            <a:r>
              <a:rPr lang="lv-LV" altLang="en-US" sz="1300" b="1" dirty="0">
                <a:solidFill>
                  <a:srgbClr val="297B52"/>
                </a:solidFill>
                <a:latin typeface="+mn-lt"/>
              </a:rPr>
              <a:t>: </a:t>
            </a:r>
            <a:r>
              <a:rPr lang="lv-LV" altLang="en-US" sz="1300" dirty="0">
                <a:latin typeface="+mn-lt"/>
              </a:rPr>
              <a:t>67043700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+mn-lt"/>
              </a:rPr>
              <a:t>E-pasts: </a:t>
            </a:r>
            <a:r>
              <a:rPr lang="lv-LV" altLang="en-US" sz="1300" u="sng" dirty="0">
                <a:latin typeface="+mn-lt"/>
              </a:rPr>
              <a:t>nvd@vmnvd.gov.lv</a:t>
            </a:r>
            <a:r>
              <a:rPr lang="lv-LV" altLang="en-US" sz="1300" dirty="0">
                <a:latin typeface="+mn-lt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+mn-lt"/>
              </a:rPr>
              <a:t>Mājas lapa: </a:t>
            </a:r>
            <a:r>
              <a:rPr lang="lv-LV" altLang="en-US" sz="1300" u="sng" dirty="0">
                <a:latin typeface="+mn-lt"/>
              </a:rPr>
              <a:t>www.vmnvd.gov.lv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 err="1">
                <a:solidFill>
                  <a:srgbClr val="E46C0A"/>
                </a:solidFill>
                <a:latin typeface="+mn-lt"/>
              </a:rPr>
              <a:t>Twitter</a:t>
            </a:r>
            <a:r>
              <a:rPr lang="lv-LV" altLang="en-US" sz="1300" b="1" dirty="0">
                <a:solidFill>
                  <a:srgbClr val="E46C0A"/>
                </a:solidFill>
                <a:latin typeface="+mn-lt"/>
              </a:rPr>
              <a:t>: </a:t>
            </a:r>
            <a:r>
              <a:rPr lang="lv-LV" altLang="en-US" sz="1300" u="sng" dirty="0">
                <a:latin typeface="+mn-lt"/>
              </a:rPr>
              <a:t>www.twitter.com/vmnvd</a:t>
            </a:r>
          </a:p>
          <a:p>
            <a:pPr>
              <a:lnSpc>
                <a:spcPct val="80000"/>
              </a:lnSpc>
            </a:pPr>
            <a:endParaRPr lang="lv-LV" altLang="en-US" sz="13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57333</TotalTime>
  <Words>313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Verdana</vt:lpstr>
      <vt:lpstr>Wingdings</vt:lpstr>
      <vt:lpstr>89_Prezentacija_templateLV</vt:lpstr>
      <vt:lpstr>Par ģimenes ārsta praksē nodarbināto ārstniecības personu aizvietošanu</vt:lpstr>
      <vt:lpstr>Aizvietošanas maksājuma mērķis</vt:lpstr>
      <vt:lpstr>Aizvietošanas nodrošināšana  </vt:lpstr>
      <vt:lpstr>Par Informatīvā paziņojuma iesniegšanu</vt:lpstr>
      <vt:lpstr>Informatīvs paziņojums par prombūtni un par aizvietošanu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Sigita Alhimoviča</cp:lastModifiedBy>
  <cp:revision>324</cp:revision>
  <cp:lastPrinted>2017-09-29T07:08:39Z</cp:lastPrinted>
  <dcterms:created xsi:type="dcterms:W3CDTF">2014-11-20T14:46:47Z</dcterms:created>
  <dcterms:modified xsi:type="dcterms:W3CDTF">2024-08-29T11:06:43Z</dcterms:modified>
</cp:coreProperties>
</file>