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907" r:id="rId1"/>
  </p:sldMasterIdLst>
  <p:notesMasterIdLst>
    <p:notesMasterId r:id="rId8"/>
  </p:notesMasterIdLst>
  <p:sldIdLst>
    <p:sldId id="256" r:id="rId2"/>
    <p:sldId id="436" r:id="rId3"/>
    <p:sldId id="454" r:id="rId4"/>
    <p:sldId id="453" r:id="rId5"/>
    <p:sldId id="455" r:id="rId6"/>
    <p:sldId id="452" r:id="rId7"/>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61D47F-5337-43FC-B570-BF8B65B53667}">
          <p14:sldIdLst>
            <p14:sldId id="256"/>
            <p14:sldId id="436"/>
            <p14:sldId id="454"/>
            <p14:sldId id="453"/>
          </p14:sldIdLst>
        </p14:section>
        <p14:section name="Untitled Section" id="{F6215C0F-7CF2-4989-B4BA-6533DBB6CDF8}">
          <p14:sldIdLst>
            <p14:sldId id="455"/>
            <p14:sldId id="45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CC6600"/>
    <a:srgbClr val="FF3300"/>
    <a:srgbClr val="33CC33"/>
    <a:srgbClr val="F7FA6A"/>
    <a:srgbClr val="FCCD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7" autoAdjust="0"/>
    <p:restoredTop sz="81243" autoAdjust="0"/>
  </p:normalViewPr>
  <p:slideViewPr>
    <p:cSldViewPr snapToGrid="0" snapToObjects="1">
      <p:cViewPr varScale="1">
        <p:scale>
          <a:sx n="65" d="100"/>
          <a:sy n="65" d="100"/>
        </p:scale>
        <p:origin x="122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08F583AF-5D5B-4E3A-9FFB-34D915BBA5D9}" type="datetimeFigureOut">
              <a:rPr lang="lv-LV"/>
              <a:pPr>
                <a:defRPr/>
              </a:pPr>
              <a:t>29.08.2024</a:t>
            </a:fld>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0DBDF84F-DE00-4FA7-8DB9-7898684A3CF6}" type="slidenum">
              <a:rPr lang="lv-LV" altLang="en-US"/>
              <a:pPr>
                <a:defRPr/>
              </a:pPr>
              <a:t>‹#›</a:t>
            </a:fld>
            <a:endParaRPr lang="lv-LV" altLang="en-US"/>
          </a:p>
        </p:txBody>
      </p:sp>
    </p:spTree>
    <p:extLst>
      <p:ext uri="{BB962C8B-B14F-4D97-AF65-F5344CB8AC3E}">
        <p14:creationId xmlns:p14="http://schemas.microsoft.com/office/powerpoint/2010/main" val="2551104529"/>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DBDF84F-DE00-4FA7-8DB9-7898684A3CF6}" type="slidenum">
              <a:rPr lang="lv-LV" altLang="en-US" smtClean="0"/>
              <a:pPr>
                <a:defRPr/>
              </a:pPr>
              <a:t>2</a:t>
            </a:fld>
            <a:endParaRPr lang="lv-LV" altLang="en-US"/>
          </a:p>
        </p:txBody>
      </p:sp>
    </p:spTree>
    <p:extLst>
      <p:ext uri="{BB962C8B-B14F-4D97-AF65-F5344CB8AC3E}">
        <p14:creationId xmlns:p14="http://schemas.microsoft.com/office/powerpoint/2010/main" val="2638035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a:defRPr/>
            </a:pPr>
            <a:fld id="{0DBDF84F-DE00-4FA7-8DB9-7898684A3CF6}" type="slidenum">
              <a:rPr lang="lv-LV" altLang="en-US" smtClean="0"/>
              <a:pPr>
                <a:defRPr/>
              </a:pPr>
              <a:t>3</a:t>
            </a:fld>
            <a:endParaRPr lang="lv-LV" altLang="en-US"/>
          </a:p>
        </p:txBody>
      </p:sp>
    </p:spTree>
    <p:extLst>
      <p:ext uri="{BB962C8B-B14F-4D97-AF65-F5344CB8AC3E}">
        <p14:creationId xmlns:p14="http://schemas.microsoft.com/office/powerpoint/2010/main" val="2676324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DBDF84F-DE00-4FA7-8DB9-7898684A3CF6}" type="slidenum">
              <a:rPr lang="lv-LV" altLang="en-US" smtClean="0"/>
              <a:pPr>
                <a:defRPr/>
              </a:pPr>
              <a:t>5</a:t>
            </a:fld>
            <a:endParaRPr lang="lv-LV" altLang="en-US"/>
          </a:p>
        </p:txBody>
      </p:sp>
    </p:spTree>
    <p:extLst>
      <p:ext uri="{BB962C8B-B14F-4D97-AF65-F5344CB8AC3E}">
        <p14:creationId xmlns:p14="http://schemas.microsoft.com/office/powerpoint/2010/main" val="3839683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E4023-BFC1-40DA-AE62-46576730527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lv-LV"/>
          </a:p>
        </p:txBody>
      </p:sp>
      <p:sp>
        <p:nvSpPr>
          <p:cNvPr id="3" name="Subtitle 2">
            <a:extLst>
              <a:ext uri="{FF2B5EF4-FFF2-40B4-BE49-F238E27FC236}">
                <a16:creationId xmlns:a16="http://schemas.microsoft.com/office/drawing/2014/main" id="{074C820D-3308-E55B-FFD8-41A055FFDC6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3948867D-C83F-2AA6-A63D-8BA20948D650}"/>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9C5B6710-5DBB-0206-9ED8-DC05DC3D3A4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FC9C0788-B87A-101C-0C2E-C9909CA96E1D}"/>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342733037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9A813-6DB8-BDAF-38C3-16E54EEA2AF5}"/>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881DDF54-AD60-0A60-4212-CD38958279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4FDA8D8-0EA9-2D38-F69E-CB9BF3F408B7}"/>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1FBC4B7D-DB29-21A8-5D67-CCD62BD9C1F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1CCD665A-BFCB-15A7-3E27-586703FC46F7}"/>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408127457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61DA13-A3AC-AF11-B765-B7B0820E4A2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99AF5104-D62F-7F76-9316-B3D64DF26CE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DA99445-438A-B5D9-1264-E304B6549AC7}"/>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960BF232-67A4-6B81-1550-3A1F59DC2E2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A068E20-37F2-48A4-AC9E-9F631B5698AF}"/>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2348011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682875" y="0"/>
            <a:ext cx="3778250" cy="4165600"/>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0" y="6621463"/>
            <a:ext cx="9144000" cy="246062"/>
          </a:xfrm>
          <a:prstGeom prst="rect">
            <a:avLst/>
          </a:prstGeom>
          <a:noFill/>
          <a:ln w="9525">
            <a:noFill/>
            <a:miter lim="800000"/>
            <a:headEnd/>
            <a:tailEnd/>
          </a:ln>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832698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DBD4795-7096-4A07-8057-22738CEC2768}" type="slidenum">
              <a:rPr lang="en-US" altLang="en-US"/>
              <a:pPr>
                <a:defRPr/>
              </a:pPr>
              <a:t>‹#›</a:t>
            </a:fld>
            <a:endParaRPr lang="en-US" altLang="en-US"/>
          </a:p>
        </p:txBody>
      </p:sp>
    </p:spTree>
    <p:extLst>
      <p:ext uri="{BB962C8B-B14F-4D97-AF65-F5344CB8AC3E}">
        <p14:creationId xmlns:p14="http://schemas.microsoft.com/office/powerpoint/2010/main" val="4242788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srcRect/>
          <a:stretch>
            <a:fillRect/>
          </a:stretch>
        </p:blipFill>
        <p:spPr bwMode="auto">
          <a:xfrm>
            <a:off x="0" y="6621463"/>
            <a:ext cx="9144000" cy="246062"/>
          </a:xfrm>
          <a:prstGeom prst="rect">
            <a:avLst/>
          </a:prstGeom>
          <a:noFill/>
          <a:ln w="9525">
            <a:noFill/>
            <a:miter lim="800000"/>
            <a:headEnd/>
            <a:tailEnd/>
          </a:ln>
        </p:spPr>
      </p:pic>
      <p:pic>
        <p:nvPicPr>
          <p:cNvPr id="5" name="Picture 6"/>
          <p:cNvPicPr>
            <a:picLocks noChangeAspect="1"/>
          </p:cNvPicPr>
          <p:nvPr userDrawn="1"/>
        </p:nvPicPr>
        <p:blipFill>
          <a:blip r:embed="rId3" cstate="print"/>
          <a:srcRect/>
          <a:stretch>
            <a:fillRect/>
          </a:stretch>
        </p:blipFill>
        <p:spPr bwMode="auto">
          <a:xfrm>
            <a:off x="2682875" y="0"/>
            <a:ext cx="3778250" cy="4165600"/>
          </a:xfrm>
          <a:prstGeom prst="rect">
            <a:avLst/>
          </a:prstGeom>
          <a:noFill/>
          <a:ln w="9525">
            <a:noFill/>
            <a:miter lim="800000"/>
            <a:headEnd/>
            <a:tailEnd/>
          </a:ln>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27259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CD2FFF3D-6204-4DA0-8073-32CA88E08600}"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234FBC52-36A9-41D4-8DA1-254D285BAB71}" type="slidenum">
              <a:rPr lang="en-US" altLang="en-US"/>
              <a:pPr>
                <a:defRPr/>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10AD537-7759-4E41-B7E0-DC2E12D78E92}" type="slidenum">
              <a:rPr lang="en-US" altLang="en-US"/>
              <a:pPr>
                <a:defRPr/>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B8095564-E39E-4A98-84FD-89D6093EAC8D}" type="slidenum">
              <a:rPr lang="en-US" altLang="en-US"/>
              <a:pPr>
                <a:defRPr/>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ADBE849-6D39-4BD0-8489-1335AE365E24}"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76307-0860-2057-BAAC-7FF904811DA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2BEA0B99-3581-E545-B018-5EFC7040C0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0D0261B-3EB6-FC8D-FB08-6DF72FF6A8B1}"/>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7559867B-0989-AA91-D129-A4D9A7ED4D6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0A4A37F-1C1B-6B26-4445-8DBB35FFEFB2}"/>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231419647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EFBAE-3E64-DF47-F516-EE5D085643C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4F425854-1FCF-9D7F-28F4-9B9AC6E8580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B493D5-777C-81F0-142F-FDF7E9957A50}"/>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20851842-2A0B-18EA-C024-F9D00134F73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F288E8CE-BF63-3AFC-B3A0-25B747454934}"/>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31123028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BF8E7-9618-8524-BE16-2F870B6113CD}"/>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AB18DCA5-2E0A-F7F3-1BF8-3429C88EEDE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D56C42AA-F9AB-402A-FE72-17D69AE386D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6E06881B-7DC6-D909-5A21-BF5F7C591F36}"/>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6" name="Footer Placeholder 5">
            <a:extLst>
              <a:ext uri="{FF2B5EF4-FFF2-40B4-BE49-F238E27FC236}">
                <a16:creationId xmlns:a16="http://schemas.microsoft.com/office/drawing/2014/main" id="{A120F233-38CA-9586-4450-7CC96BE4CBB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592756D7-2FA2-5C30-DC44-E656E7A13835}"/>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39252455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1B71A-A2D5-7749-F296-F5BBF31B77B4}"/>
              </a:ext>
            </a:extLst>
          </p:cNvPr>
          <p:cNvSpPr>
            <a:spLocks noGrp="1"/>
          </p:cNvSpPr>
          <p:nvPr>
            <p:ph type="title"/>
          </p:nvPr>
        </p:nvSpPr>
        <p:spPr>
          <a:xfrm>
            <a:off x="629841" y="365126"/>
            <a:ext cx="78867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64268861-7FA7-E32F-DDBC-E3A8FF3CAD2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5AAD256-2149-E527-0EFA-15250089E69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31C7DDB9-C21B-7298-0F6F-54EB2B675C4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4EB9F-5B57-05FB-FE10-2EF40BD645BE}"/>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19BC7CFD-821E-DCAF-F116-D27804F189E3}"/>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8" name="Footer Placeholder 7">
            <a:extLst>
              <a:ext uri="{FF2B5EF4-FFF2-40B4-BE49-F238E27FC236}">
                <a16:creationId xmlns:a16="http://schemas.microsoft.com/office/drawing/2014/main" id="{23FF0743-7078-1F9A-1E3E-CECBEF6BA277}"/>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555CB11A-A1AF-E3B9-36DC-044FCCB1B2D7}"/>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157593584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F4AF3-5B3C-2262-75D5-2ECA37EECF80}"/>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DC07BAD7-5C15-81C1-F9AB-D617EEBBADFF}"/>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4" name="Footer Placeholder 3">
            <a:extLst>
              <a:ext uri="{FF2B5EF4-FFF2-40B4-BE49-F238E27FC236}">
                <a16:creationId xmlns:a16="http://schemas.microsoft.com/office/drawing/2014/main" id="{126CF626-3062-8463-180D-66D37C63535D}"/>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EBB8608F-797E-D0E3-C7E1-4A53700486EF}"/>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59656076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2FE05E-F17C-4CF2-3782-3BA5566F5196}"/>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3" name="Footer Placeholder 2">
            <a:extLst>
              <a:ext uri="{FF2B5EF4-FFF2-40B4-BE49-F238E27FC236}">
                <a16:creationId xmlns:a16="http://schemas.microsoft.com/office/drawing/2014/main" id="{5BAEAB2B-2040-F362-04FF-45373027119E}"/>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04313594-AB5E-02D1-0962-E328D9A064A6}"/>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31646788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8E1D3-1370-1845-63ED-BC5D65D4207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61B356FE-5DC2-CFFE-9327-C5AF443CCFC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05E14F3-53C0-DE4A-9260-71DC2D7B18E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BCA7E6B-8030-6A25-CC18-C0605162FBAD}"/>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6" name="Footer Placeholder 5">
            <a:extLst>
              <a:ext uri="{FF2B5EF4-FFF2-40B4-BE49-F238E27FC236}">
                <a16:creationId xmlns:a16="http://schemas.microsoft.com/office/drawing/2014/main" id="{E3146F9B-B795-7B3D-CEDA-FBC3150027C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0C85104A-4F4F-CEF4-85F0-8FEB38E8B116}"/>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180683657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31E2C-ADB7-41BB-1B8C-C23EB94A38D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7AF359BB-91A2-41A5-6141-456A86538D8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lv-LV"/>
          </a:p>
        </p:txBody>
      </p:sp>
      <p:sp>
        <p:nvSpPr>
          <p:cNvPr id="4" name="Text Placeholder 3">
            <a:extLst>
              <a:ext uri="{FF2B5EF4-FFF2-40B4-BE49-F238E27FC236}">
                <a16:creationId xmlns:a16="http://schemas.microsoft.com/office/drawing/2014/main" id="{94AF30F2-FBDB-CE05-35D4-F06A950867E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4C46338-7CB7-9044-5072-02749C69FA48}"/>
              </a:ext>
            </a:extLst>
          </p:cNvPr>
          <p:cNvSpPr>
            <a:spLocks noGrp="1"/>
          </p:cNvSpPr>
          <p:nvPr>
            <p:ph type="dt" sz="half" idx="10"/>
          </p:nvPr>
        </p:nvSpPr>
        <p:spPr/>
        <p:txBody>
          <a:bodyPr/>
          <a:lstStyle/>
          <a:p>
            <a:pPr>
              <a:defRPr/>
            </a:pPr>
            <a:fld id="{A0E18687-F79F-4B89-83AD-2240221C4999}" type="datetime1">
              <a:rPr lang="en-US" smtClean="0"/>
              <a:pPr>
                <a:defRPr/>
              </a:pPr>
              <a:t>8/29/2024</a:t>
            </a:fld>
            <a:endParaRPr lang="en-US"/>
          </a:p>
        </p:txBody>
      </p:sp>
      <p:sp>
        <p:nvSpPr>
          <p:cNvPr id="6" name="Footer Placeholder 5">
            <a:extLst>
              <a:ext uri="{FF2B5EF4-FFF2-40B4-BE49-F238E27FC236}">
                <a16:creationId xmlns:a16="http://schemas.microsoft.com/office/drawing/2014/main" id="{9BA110C0-B87D-3A4D-343F-6AC70E4566C0}"/>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DFDBC27C-6C50-1625-83F8-D96487D41409}"/>
              </a:ext>
            </a:extLst>
          </p:cNvPr>
          <p:cNvSpPr>
            <a:spLocks noGrp="1"/>
          </p:cNvSpPr>
          <p:nvPr>
            <p:ph type="sldNum" sz="quarter" idx="12"/>
          </p:nvPr>
        </p:nvSpPr>
        <p:spPr/>
        <p:txBody>
          <a:body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151386796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FD6F0A-B293-A3F7-F461-8CE9EAA9F92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2A1A493B-2B3B-5030-68B6-F78093C0B3B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911A192-D02F-ACE5-6BAB-AF9CAC415B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A0E18687-F79F-4B89-83AD-2240221C4999}" type="datetime1">
              <a:rPr lang="en-US" smtClean="0"/>
              <a:pPr>
                <a:defRPr/>
              </a:pPr>
              <a:t>8/29/2024</a:t>
            </a:fld>
            <a:endParaRPr lang="en-US"/>
          </a:p>
        </p:txBody>
      </p:sp>
      <p:sp>
        <p:nvSpPr>
          <p:cNvPr id="5" name="Footer Placeholder 4">
            <a:extLst>
              <a:ext uri="{FF2B5EF4-FFF2-40B4-BE49-F238E27FC236}">
                <a16:creationId xmlns:a16="http://schemas.microsoft.com/office/drawing/2014/main" id="{4ED7A52B-013F-5CBE-D271-13DC75748CE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022A3588-F2E8-DC66-CE87-A08D43A7378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E347089E-93C2-4E14-9C5D-16DA1DA74061}" type="slidenum">
              <a:rPr lang="en-US" altLang="en-US" smtClean="0"/>
              <a:pPr>
                <a:defRPr/>
              </a:pPr>
              <a:t>‹#›</a:t>
            </a:fld>
            <a:endParaRPr lang="en-US" altLang="en-US"/>
          </a:p>
        </p:txBody>
      </p:sp>
    </p:spTree>
    <p:extLst>
      <p:ext uri="{BB962C8B-B14F-4D97-AF65-F5344CB8AC3E}">
        <p14:creationId xmlns:p14="http://schemas.microsoft.com/office/powerpoint/2010/main" val="1824913993"/>
      </p:ext>
    </p:extLst>
  </p:cSld>
  <p:clrMap bg1="lt1" tx1="dk1" bg2="lt2" tx2="dk2" accent1="accent1" accent2="accent2" accent3="accent3" accent4="accent4" accent5="accent5" accent6="accent6" hlink="hlink" folHlink="folHlink"/>
  <p:sldLayoutIdLst>
    <p:sldLayoutId id="2147484908" r:id="rId1"/>
    <p:sldLayoutId id="2147484909" r:id="rId2"/>
    <p:sldLayoutId id="2147484910" r:id="rId3"/>
    <p:sldLayoutId id="2147484911" r:id="rId4"/>
    <p:sldLayoutId id="2147484912" r:id="rId5"/>
    <p:sldLayoutId id="2147484913" r:id="rId6"/>
    <p:sldLayoutId id="2147484914" r:id="rId7"/>
    <p:sldLayoutId id="2147484915" r:id="rId8"/>
    <p:sldLayoutId id="2147484916" r:id="rId9"/>
    <p:sldLayoutId id="2147484917" r:id="rId10"/>
    <p:sldLayoutId id="2147484918" r:id="rId11"/>
    <p:sldLayoutId id="2147484919" r:id="rId12"/>
    <p:sldLayoutId id="2147484920" r:id="rId13"/>
    <p:sldLayoutId id="2147484922" r:id="rId14"/>
    <p:sldLayoutId id="2147484879" r:id="rId15"/>
    <p:sldLayoutId id="2147484881" r:id="rId16"/>
    <p:sldLayoutId id="2147484882" r:id="rId17"/>
    <p:sldLayoutId id="2147484883" r:id="rId18"/>
    <p:sldLayoutId id="2147484884" r:id="rId19"/>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lv-LV"/>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vi.gov.lv/lv/veidlapas"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hyperlink" Target="https://www.vi.gov.lv/lv/par-papildu-darbinieka-gimenes-arstu-prakse-registracij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mailto:vi@vi.gov.lv"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www.latvija.lv/"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8020050" cy="1219200"/>
          </a:xfrm>
        </p:spPr>
        <p:txBody>
          <a:bodyPr>
            <a:normAutofit fontScale="90000"/>
          </a:bodyPr>
          <a:lstStyle/>
          <a:p>
            <a:r>
              <a:rPr lang="lv-LV" altLang="en-US" sz="2800" dirty="0"/>
              <a:t>Par papildu darbinieka ģimenes ārstu praksē reģistrāciju un paziņošanu par nodarbinātību</a:t>
            </a:r>
            <a:endParaRPr lang="lv-LV" altLang="en-US" sz="2800" b="0" dirty="0">
              <a:solidFill>
                <a:srgbClr val="640C1F"/>
              </a:solidFill>
            </a:endParaRPr>
          </a:p>
        </p:txBody>
      </p:sp>
      <p:sp>
        <p:nvSpPr>
          <p:cNvPr id="17411" name="Text Placeholder 2"/>
          <p:cNvSpPr>
            <a:spLocks noGrp="1"/>
          </p:cNvSpPr>
          <p:nvPr>
            <p:ph type="body" sz="quarter" idx="10"/>
          </p:nvPr>
        </p:nvSpPr>
        <p:spPr/>
        <p:txBody>
          <a:bodyPr>
            <a:normAutofit/>
          </a:bodyPr>
          <a:lstStyle/>
          <a:p>
            <a:pPr algn="r">
              <a:defRPr/>
            </a:pPr>
            <a:endParaRPr lang="lv-LV" altLang="en-US" dirty="0">
              <a:solidFill>
                <a:schemeClr val="accent2">
                  <a:lumMod val="75000"/>
                </a:schemeClr>
              </a:solidFill>
            </a:endParaRPr>
          </a:p>
          <a:p>
            <a:pPr algn="r">
              <a:defRPr/>
            </a:pPr>
            <a:r>
              <a:rPr lang="lv-LV" altLang="en-US" dirty="0"/>
              <a:t>Reģistru nodaļas vadītāja </a:t>
            </a:r>
          </a:p>
          <a:p>
            <a:pPr algn="r">
              <a:defRPr/>
            </a:pPr>
            <a:r>
              <a:rPr lang="lv-LV" altLang="en-US" dirty="0"/>
              <a:t>Andžela Gudre</a:t>
            </a:r>
          </a:p>
        </p:txBody>
      </p:sp>
      <p:sp>
        <p:nvSpPr>
          <p:cNvPr id="11268" name="Text Placeholder 3"/>
          <p:cNvSpPr>
            <a:spLocks noGrp="1"/>
          </p:cNvSpPr>
          <p:nvPr>
            <p:ph type="body" sz="quarter" idx="11"/>
          </p:nvPr>
        </p:nvSpPr>
        <p:spPr/>
        <p:txBody>
          <a:bodyPr/>
          <a:lstStyle/>
          <a:p>
            <a:r>
              <a:rPr lang="lv-LV" altLang="en-US" dirty="0"/>
              <a:t>Rīga, 28.08.2024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06FF9-C117-77E6-C960-F0A3DCCD7C44}"/>
              </a:ext>
            </a:extLst>
          </p:cNvPr>
          <p:cNvSpPr>
            <a:spLocks noGrp="1"/>
          </p:cNvSpPr>
          <p:nvPr>
            <p:ph type="title"/>
          </p:nvPr>
        </p:nvSpPr>
        <p:spPr>
          <a:xfrm>
            <a:off x="2001519" y="381000"/>
            <a:ext cx="6695439" cy="1036642"/>
          </a:xfrm>
        </p:spPr>
        <p:txBody>
          <a:bodyPr>
            <a:normAutofit/>
          </a:bodyPr>
          <a:lstStyle/>
          <a:p>
            <a:pPr algn="ctr"/>
            <a:r>
              <a:rPr lang="lv-LV" sz="2000" dirty="0"/>
              <a:t>Papildus darbinieka iesniedzamie dokumenti reģistrācijai ĀP/ĀAP reģistrā </a:t>
            </a:r>
            <a:endParaRPr lang="lv-LV" sz="2200" dirty="0"/>
          </a:p>
        </p:txBody>
      </p:sp>
      <p:sp>
        <p:nvSpPr>
          <p:cNvPr id="3" name="Content Placeholder 2">
            <a:extLst>
              <a:ext uri="{FF2B5EF4-FFF2-40B4-BE49-F238E27FC236}">
                <a16:creationId xmlns:a16="http://schemas.microsoft.com/office/drawing/2014/main" id="{92107F7A-2BBD-6372-7322-BDDFC4C644FF}"/>
              </a:ext>
            </a:extLst>
          </p:cNvPr>
          <p:cNvSpPr>
            <a:spLocks noGrp="1"/>
          </p:cNvSpPr>
          <p:nvPr>
            <p:ph idx="1"/>
          </p:nvPr>
        </p:nvSpPr>
        <p:spPr>
          <a:xfrm>
            <a:off x="447040" y="1349297"/>
            <a:ext cx="8249919" cy="5127703"/>
          </a:xfrm>
        </p:spPr>
        <p:txBody>
          <a:bodyPr>
            <a:normAutofit fontScale="32500" lnSpcReduction="20000"/>
          </a:bodyPr>
          <a:lstStyle/>
          <a:p>
            <a:pPr algn="just"/>
            <a:endParaRPr lang="lv-LV" sz="2300" b="1" dirty="0">
              <a:latin typeface="Verdena"/>
            </a:endParaRPr>
          </a:p>
          <a:p>
            <a:pPr marL="857250" indent="-857250" algn="just">
              <a:buFont typeface="Wingdings" panose="05000000000000000000" pitchFamily="2" charset="2"/>
              <a:buChar char="Ø"/>
            </a:pPr>
            <a:r>
              <a:rPr lang="lv-LV" sz="7200" b="0" i="0" u="none" strike="noStrike" dirty="0">
                <a:solidFill>
                  <a:srgbClr val="000000"/>
                </a:solidFill>
                <a:effectLst/>
                <a:latin typeface="Verdena"/>
              </a:rPr>
              <a:t>personas </a:t>
            </a:r>
            <a:r>
              <a:rPr lang="lv-LV" sz="7200" b="1" i="0" u="none" strike="noStrike" dirty="0">
                <a:solidFill>
                  <a:srgbClr val="000000"/>
                </a:solidFill>
                <a:effectLst/>
                <a:latin typeface="Verdena"/>
              </a:rPr>
              <a:t>pašrocīgi</a:t>
            </a:r>
            <a:r>
              <a:rPr lang="lv-LV" sz="7200" b="0" i="0" u="none" strike="noStrike" dirty="0">
                <a:solidFill>
                  <a:srgbClr val="000000"/>
                </a:solidFill>
                <a:effectLst/>
                <a:latin typeface="Verdena"/>
              </a:rPr>
              <a:t> parakstīta ārstniecības personu un ārstniecības atbalsta personu reģistra uzskaites kartes oriģināls. </a:t>
            </a:r>
            <a:r>
              <a:rPr lang="lv-LV" sz="7200" b="0" i="0" u="none" strike="noStrike" dirty="0">
                <a:solidFill>
                  <a:srgbClr val="000000"/>
                </a:solidFill>
                <a:effectLst/>
                <a:latin typeface="Verdena"/>
                <a:hlinkClick r:id="rId3"/>
              </a:rPr>
              <a:t>Veidlapa Nr.1 Veselības inspekcijas tīmekļvietnē</a:t>
            </a:r>
            <a:r>
              <a:rPr lang="lv-LV" sz="7200" b="0" i="0" u="none" strike="noStrike" dirty="0">
                <a:solidFill>
                  <a:srgbClr val="000000"/>
                </a:solidFill>
                <a:effectLst/>
                <a:latin typeface="Verdena"/>
              </a:rPr>
              <a:t>;</a:t>
            </a:r>
          </a:p>
          <a:p>
            <a:pPr marL="857250" indent="-857250" algn="just">
              <a:buFont typeface="Wingdings" panose="05000000000000000000" pitchFamily="2" charset="2"/>
              <a:buChar char="Ø"/>
            </a:pPr>
            <a:endParaRPr lang="lv-LV" sz="7200" b="0" i="0" u="none" strike="noStrike" dirty="0">
              <a:solidFill>
                <a:srgbClr val="000000"/>
              </a:solidFill>
              <a:effectLst/>
              <a:latin typeface="Verdena"/>
            </a:endParaRPr>
          </a:p>
          <a:p>
            <a:pPr marL="857250" indent="-857250" algn="just">
              <a:buFont typeface="Wingdings" panose="05000000000000000000" pitchFamily="2" charset="2"/>
              <a:buChar char="Ø"/>
            </a:pPr>
            <a:r>
              <a:rPr lang="lv-LV" sz="7200" b="0" i="0" u="none" strike="noStrike" dirty="0">
                <a:solidFill>
                  <a:srgbClr val="000000"/>
                </a:solidFill>
                <a:effectLst/>
                <a:latin typeface="Verdena"/>
              </a:rPr>
              <a:t>izglītības dokumenta kopija (dokumenta, kas apstiprina iegūtu vismaz vidējo izglītību), ja nepieciešams, dokumenta par uzvārda maiņu kopiju;</a:t>
            </a:r>
          </a:p>
          <a:p>
            <a:pPr marL="857250" indent="-857250" algn="just">
              <a:buFont typeface="Wingdings" panose="05000000000000000000" pitchFamily="2" charset="2"/>
              <a:buChar char="Ø"/>
            </a:pPr>
            <a:endParaRPr lang="lv-LV" sz="7200" b="0" i="0" u="none" strike="noStrike" dirty="0">
              <a:solidFill>
                <a:srgbClr val="000000"/>
              </a:solidFill>
              <a:effectLst/>
              <a:latin typeface="Verdena"/>
            </a:endParaRPr>
          </a:p>
          <a:p>
            <a:pPr marL="857250" indent="-857250" algn="just">
              <a:buFont typeface="Wingdings" panose="05000000000000000000" pitchFamily="2" charset="2"/>
              <a:buChar char="Ø"/>
            </a:pPr>
            <a:r>
              <a:rPr lang="lv-LV" sz="7200" b="0" i="0" u="none" strike="noStrike" dirty="0">
                <a:solidFill>
                  <a:srgbClr val="000000"/>
                </a:solidFill>
                <a:effectLst/>
                <a:latin typeface="Verdena"/>
              </a:rPr>
              <a:t>personas </a:t>
            </a:r>
            <a:r>
              <a:rPr lang="lv-LV" sz="7200" b="1" i="0" u="none" strike="noStrike" dirty="0">
                <a:solidFill>
                  <a:srgbClr val="000000"/>
                </a:solidFill>
                <a:effectLst/>
                <a:latin typeface="Verdena"/>
              </a:rPr>
              <a:t>pašrocīgi </a:t>
            </a:r>
            <a:r>
              <a:rPr lang="lv-LV" sz="7200" b="0" i="0" u="none" strike="noStrike" dirty="0">
                <a:solidFill>
                  <a:srgbClr val="000000"/>
                </a:solidFill>
                <a:effectLst/>
                <a:latin typeface="Verdena"/>
              </a:rPr>
              <a:t>parakstīts </a:t>
            </a:r>
            <a:r>
              <a:rPr lang="lv-LV" sz="7200" b="0" i="0" u="none" strike="noStrike" dirty="0">
                <a:solidFill>
                  <a:schemeClr val="accent1">
                    <a:lumMod val="75000"/>
                  </a:schemeClr>
                </a:solidFill>
                <a:effectLst/>
                <a:latin typeface="Verdena"/>
                <a:hlinkClick r:id="rId4">
                  <a:extLst>
                    <a:ext uri="{A12FA001-AC4F-418D-AE19-62706E023703}">
                      <ahyp:hlinkClr xmlns:ahyp="http://schemas.microsoft.com/office/drawing/2018/hyperlinkcolor" val="tx"/>
                    </a:ext>
                  </a:extLst>
                </a:hlinkClick>
              </a:rPr>
              <a:t>aplie</a:t>
            </a:r>
            <a:r>
              <a:rPr lang="lv-LV" sz="7100" dirty="0">
                <a:solidFill>
                  <a:schemeClr val="accent1">
                    <a:lumMod val="75000"/>
                  </a:schemeClr>
                </a:solidFill>
                <a:latin typeface="Verdena"/>
                <a:hlinkClick r:id="rId4">
                  <a:extLst>
                    <a:ext uri="{A12FA001-AC4F-418D-AE19-62706E023703}">
                      <ahyp:hlinkClr xmlns:ahyp="http://schemas.microsoft.com/office/drawing/2018/hyperlinkcolor" val="tx"/>
                    </a:ext>
                  </a:extLst>
                </a:hlinkClick>
              </a:rPr>
              <a:t>cinājum</a:t>
            </a:r>
            <a:r>
              <a:rPr lang="lv-LV" sz="7100" dirty="0">
                <a:solidFill>
                  <a:schemeClr val="accent1">
                    <a:lumMod val="75000"/>
                  </a:schemeClr>
                </a:solidFill>
                <a:latin typeface="Verdena"/>
              </a:rPr>
              <a:t>s</a:t>
            </a:r>
            <a:r>
              <a:rPr lang="lv-LV" sz="7100" dirty="0">
                <a:solidFill>
                  <a:srgbClr val="000000"/>
                </a:solidFill>
                <a:latin typeface="Verdena"/>
              </a:rPr>
              <a:t> </a:t>
            </a:r>
            <a:r>
              <a:rPr lang="lv-LV" sz="7200" b="0" i="0" u="none" strike="noStrike" dirty="0">
                <a:solidFill>
                  <a:srgbClr val="000000"/>
                </a:solidFill>
                <a:effectLst/>
                <a:latin typeface="Verdena"/>
              </a:rPr>
              <a:t>par licencētas profesionālās pilnveides izglītības programmas apguvi pacientu datu aizsardzības jautājumos vismaz astoņu stundu apjomā divu mēnešu laikā kopš apliecinājuma iesniegšanas Veselības inspekcijā.</a:t>
            </a:r>
            <a:r>
              <a:rPr lang="lv-LV" sz="5500" b="0" i="0" u="none" strike="noStrike" dirty="0">
                <a:solidFill>
                  <a:srgbClr val="000000"/>
                </a:solidFill>
                <a:effectLst/>
                <a:latin typeface="Verdena"/>
              </a:rPr>
              <a:t>				      	</a:t>
            </a:r>
            <a:endParaRPr lang="lv-LV" sz="5500" dirty="0">
              <a:latin typeface="Verdena"/>
            </a:endParaRPr>
          </a:p>
        </p:txBody>
      </p:sp>
      <p:sp>
        <p:nvSpPr>
          <p:cNvPr id="6" name="Slide Number Placeholder 5">
            <a:extLst>
              <a:ext uri="{FF2B5EF4-FFF2-40B4-BE49-F238E27FC236}">
                <a16:creationId xmlns:a16="http://schemas.microsoft.com/office/drawing/2014/main" id="{8D50F5A0-3A0B-85C0-4866-86E6AF0B8D08}"/>
              </a:ext>
            </a:extLst>
          </p:cNvPr>
          <p:cNvSpPr>
            <a:spLocks noGrp="1"/>
          </p:cNvSpPr>
          <p:nvPr>
            <p:ph type="sldNum" sz="quarter" idx="13"/>
          </p:nvPr>
        </p:nvSpPr>
        <p:spPr>
          <a:xfrm>
            <a:off x="8534399" y="6324600"/>
            <a:ext cx="426719" cy="304800"/>
          </a:xfrm>
        </p:spPr>
        <p:txBody>
          <a:bodyPr/>
          <a:lstStyle/>
          <a:p>
            <a:pPr>
              <a:defRPr/>
            </a:pPr>
            <a:fld id="{0DBD4795-7096-4A07-8057-22738CEC2768}" type="slidenum">
              <a:rPr lang="en-US" altLang="en-US" smtClean="0"/>
              <a:pPr>
                <a:defRPr/>
              </a:pPr>
              <a:t>2</a:t>
            </a:fld>
            <a:endParaRPr lang="en-US" altLang="en-US" dirty="0"/>
          </a:p>
        </p:txBody>
      </p:sp>
      <p:sp>
        <p:nvSpPr>
          <p:cNvPr id="8" name="TextBox 7">
            <a:extLst>
              <a:ext uri="{FF2B5EF4-FFF2-40B4-BE49-F238E27FC236}">
                <a16:creationId xmlns:a16="http://schemas.microsoft.com/office/drawing/2014/main" id="{4D6495FA-4AFC-105D-FE0A-4E0E5B54FD25}"/>
              </a:ext>
            </a:extLst>
          </p:cNvPr>
          <p:cNvSpPr txBox="1"/>
          <p:nvPr/>
        </p:nvSpPr>
        <p:spPr>
          <a:xfrm>
            <a:off x="1103435" y="6267115"/>
            <a:ext cx="6937130" cy="246221"/>
          </a:xfrm>
          <a:prstGeom prst="rect">
            <a:avLst/>
          </a:prstGeom>
          <a:noFill/>
        </p:spPr>
        <p:txBody>
          <a:bodyPr wrap="square">
            <a:spAutoFit/>
          </a:bodyPr>
          <a:lstStyle/>
          <a:p>
            <a:pPr algn="ctr"/>
            <a:r>
              <a:rPr lang="lv-LV" sz="1000" b="0" i="0" u="none" strike="noStrike" dirty="0">
                <a:solidFill>
                  <a:srgbClr val="000000"/>
                </a:solidFill>
                <a:effectLst/>
                <a:latin typeface="Verdena"/>
              </a:rPr>
              <a:t>					</a:t>
            </a:r>
            <a:endParaRPr lang="lv-LV" sz="800" dirty="0">
              <a:latin typeface="Verdena"/>
            </a:endParaRPr>
          </a:p>
        </p:txBody>
      </p:sp>
    </p:spTree>
    <p:extLst>
      <p:ext uri="{BB962C8B-B14F-4D97-AF65-F5344CB8AC3E}">
        <p14:creationId xmlns:p14="http://schemas.microsoft.com/office/powerpoint/2010/main" val="1280377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73379-D898-ED79-F14F-BE5796D7B7BD}"/>
              </a:ext>
            </a:extLst>
          </p:cNvPr>
          <p:cNvSpPr>
            <a:spLocks noGrp="1"/>
          </p:cNvSpPr>
          <p:nvPr>
            <p:ph type="title"/>
          </p:nvPr>
        </p:nvSpPr>
        <p:spPr>
          <a:xfrm>
            <a:off x="1936955" y="343468"/>
            <a:ext cx="6720348" cy="1036642"/>
          </a:xfrm>
        </p:spPr>
        <p:txBody>
          <a:bodyPr/>
          <a:lstStyle/>
          <a:p>
            <a:r>
              <a:rPr lang="lv-LV" dirty="0"/>
              <a:t>Prasības izglītībai un apmācībām pacientu datu aizsardzībā</a:t>
            </a:r>
          </a:p>
        </p:txBody>
      </p:sp>
      <p:sp>
        <p:nvSpPr>
          <p:cNvPr id="3" name="Content Placeholder 2">
            <a:extLst>
              <a:ext uri="{FF2B5EF4-FFF2-40B4-BE49-F238E27FC236}">
                <a16:creationId xmlns:a16="http://schemas.microsoft.com/office/drawing/2014/main" id="{103367E4-534A-7F65-394F-EE460E24F55F}"/>
              </a:ext>
            </a:extLst>
          </p:cNvPr>
          <p:cNvSpPr>
            <a:spLocks noGrp="1"/>
          </p:cNvSpPr>
          <p:nvPr>
            <p:ph idx="1"/>
          </p:nvPr>
        </p:nvSpPr>
        <p:spPr>
          <a:xfrm>
            <a:off x="127819" y="1752600"/>
            <a:ext cx="8558981" cy="4373573"/>
          </a:xfrm>
        </p:spPr>
        <p:txBody>
          <a:bodyPr>
            <a:normAutofit/>
          </a:bodyPr>
          <a:lstStyle/>
          <a:p>
            <a:pPr marL="342900" indent="-342900">
              <a:buFont typeface="Wingdings" panose="05000000000000000000" pitchFamily="2" charset="2"/>
              <a:buChar char="Ø"/>
            </a:pPr>
            <a:r>
              <a:rPr lang="lv-LV" dirty="0"/>
              <a:t>Veselības inspekcija vērš uzmanību, ka Ministru kabineta 2017. gada 23. maija noteikumu Nr. 264 “Noteikumi par Profesiju klasifikatoru, profesijai atbilstošiem pamatuzdevumiem un kvalifikācijas pamatprasībām” 483.4. apakšpunkta atsevišķā grupā "3344 Medicīnas jomas sekretāri" ir noteikta nepieciešamā izglītība, tostarp, ārstniecības iestāžu klientu un pacientu reģistratora amatam, proti “484.4. izglītība: </a:t>
            </a:r>
            <a:r>
              <a:rPr lang="lv-LV" u="sng" dirty="0"/>
              <a:t>augstākā izglītība vai profesionālā vidējā izglītība</a:t>
            </a:r>
            <a:r>
              <a:rPr lang="lv-LV" dirty="0"/>
              <a:t>”.</a:t>
            </a:r>
          </a:p>
          <a:p>
            <a:pPr marL="342900" indent="-342900">
              <a:buFont typeface="Wingdings" panose="05000000000000000000" pitchFamily="2" charset="2"/>
              <a:buChar char="Ø"/>
            </a:pPr>
            <a:r>
              <a:rPr lang="lv-LV" dirty="0"/>
              <a:t>Licencētu izglītības programmu pacientu datu aizsardzības jautājumos īsteno: Biznesa augstskola Turība, MC Alfa - mācību centrs, profesionālas tālākizglītības centrs "Mācību centrs LAIPA", "Apmācību centrs </a:t>
            </a:r>
            <a:r>
              <a:rPr lang="lv-LV" dirty="0" err="1"/>
              <a:t>Magnetic</a:t>
            </a:r>
            <a:r>
              <a:rPr lang="lv-LV" dirty="0"/>
              <a:t> Professional" profesionālās tālākizglītības centrs, Profesionālās tālākizglītības centrs "Personāls".</a:t>
            </a:r>
          </a:p>
        </p:txBody>
      </p:sp>
      <p:sp>
        <p:nvSpPr>
          <p:cNvPr id="4" name="Text Placeholder 3">
            <a:extLst>
              <a:ext uri="{FF2B5EF4-FFF2-40B4-BE49-F238E27FC236}">
                <a16:creationId xmlns:a16="http://schemas.microsoft.com/office/drawing/2014/main" id="{E5FA23DB-1904-F4A5-1046-17E82547AAE7}"/>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8A8D817-C497-4D2C-FB3A-A3A7FB5BA2F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334ADAD-DB75-DDC9-7F90-F42D874BF7EB}"/>
              </a:ext>
            </a:extLst>
          </p:cNvPr>
          <p:cNvSpPr>
            <a:spLocks noGrp="1"/>
          </p:cNvSpPr>
          <p:nvPr>
            <p:ph type="sldNum" sz="quarter" idx="13"/>
          </p:nvPr>
        </p:nvSpPr>
        <p:spPr/>
        <p:txBody>
          <a:bodyPr/>
          <a:lstStyle/>
          <a:p>
            <a:pPr>
              <a:defRPr/>
            </a:pPr>
            <a:fld id="{0DBD4795-7096-4A07-8057-22738CEC2768}" type="slidenum">
              <a:rPr lang="en-US" altLang="en-US" smtClean="0"/>
              <a:pPr>
                <a:defRPr/>
              </a:pPr>
              <a:t>3</a:t>
            </a:fld>
            <a:endParaRPr lang="en-US" altLang="en-US"/>
          </a:p>
        </p:txBody>
      </p:sp>
    </p:spTree>
    <p:extLst>
      <p:ext uri="{BB962C8B-B14F-4D97-AF65-F5344CB8AC3E}">
        <p14:creationId xmlns:p14="http://schemas.microsoft.com/office/powerpoint/2010/main" val="1282913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7B6D-1ABA-57B5-DC5E-EC4FD6D284FB}"/>
              </a:ext>
            </a:extLst>
          </p:cNvPr>
          <p:cNvSpPr>
            <a:spLocks noGrp="1"/>
          </p:cNvSpPr>
          <p:nvPr>
            <p:ph type="title"/>
          </p:nvPr>
        </p:nvSpPr>
        <p:spPr/>
        <p:txBody>
          <a:bodyPr/>
          <a:lstStyle/>
          <a:p>
            <a:r>
              <a:rPr lang="lv-LV" dirty="0"/>
              <a:t>Ģimenes ārsta iesniedzamā informācija</a:t>
            </a:r>
          </a:p>
        </p:txBody>
      </p:sp>
      <p:sp>
        <p:nvSpPr>
          <p:cNvPr id="3" name="Content Placeholder 2">
            <a:extLst>
              <a:ext uri="{FF2B5EF4-FFF2-40B4-BE49-F238E27FC236}">
                <a16:creationId xmlns:a16="http://schemas.microsoft.com/office/drawing/2014/main" id="{260C7971-A952-4325-C149-472785F8D6AE}"/>
              </a:ext>
            </a:extLst>
          </p:cNvPr>
          <p:cNvSpPr>
            <a:spLocks noGrp="1"/>
          </p:cNvSpPr>
          <p:nvPr>
            <p:ph idx="1"/>
          </p:nvPr>
        </p:nvSpPr>
        <p:spPr>
          <a:xfrm>
            <a:off x="1052052" y="1752600"/>
            <a:ext cx="7634748" cy="4373573"/>
          </a:xfrm>
        </p:spPr>
        <p:txBody>
          <a:bodyPr>
            <a:normAutofit/>
          </a:bodyPr>
          <a:lstStyle/>
          <a:p>
            <a:r>
              <a:rPr lang="lv-LV" dirty="0"/>
              <a:t>Aizpildīta un parakstīta veidlapa «Informācija par ārstniecības personas un ārstniecības atbalsta personas nodarbinātību»</a:t>
            </a:r>
          </a:p>
          <a:p>
            <a:endParaRPr lang="lv-LV" dirty="0"/>
          </a:p>
          <a:p>
            <a:pPr marL="342900" indent="-342900">
              <a:buFont typeface="Wingdings" panose="05000000000000000000" pitchFamily="2" charset="2"/>
              <a:buChar char="Ø"/>
            </a:pPr>
            <a:r>
              <a:rPr lang="lv-LV" dirty="0"/>
              <a:t>Profesija – ārstniecības iestādes klientu un pacientu reģistrators</a:t>
            </a:r>
          </a:p>
          <a:p>
            <a:endParaRPr lang="lv-LV" dirty="0"/>
          </a:p>
          <a:p>
            <a:pPr marL="342900" indent="-342900">
              <a:buFont typeface="Wingdings" panose="05000000000000000000" pitchFamily="2" charset="2"/>
              <a:buChar char="Ø"/>
            </a:pPr>
            <a:r>
              <a:rPr lang="lv-LV" dirty="0"/>
              <a:t>Amata kods – 334402</a:t>
            </a:r>
          </a:p>
          <a:p>
            <a:endParaRPr lang="lv-LV" dirty="0"/>
          </a:p>
          <a:p>
            <a:pPr marL="342900" indent="-342900">
              <a:buFont typeface="Wingdings" panose="05000000000000000000" pitchFamily="2" charset="2"/>
              <a:buChar char="Ø"/>
            </a:pPr>
            <a:r>
              <a:rPr lang="lv-LV" dirty="0"/>
              <a:t>Specialitātes kods – 115</a:t>
            </a:r>
          </a:p>
          <a:p>
            <a:endParaRPr lang="lv-LV" dirty="0"/>
          </a:p>
        </p:txBody>
      </p:sp>
      <p:sp>
        <p:nvSpPr>
          <p:cNvPr id="4" name="Text Placeholder 3">
            <a:extLst>
              <a:ext uri="{FF2B5EF4-FFF2-40B4-BE49-F238E27FC236}">
                <a16:creationId xmlns:a16="http://schemas.microsoft.com/office/drawing/2014/main" id="{4399A583-FBBB-0CB0-1DE7-70347118E2A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2029BB4-5604-A305-A020-3878FCFAE3C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D27457A-071F-0C62-A379-2359E1F9E8A3}"/>
              </a:ext>
            </a:extLst>
          </p:cNvPr>
          <p:cNvSpPr>
            <a:spLocks noGrp="1"/>
          </p:cNvSpPr>
          <p:nvPr>
            <p:ph type="sldNum" sz="quarter" idx="13"/>
          </p:nvPr>
        </p:nvSpPr>
        <p:spPr/>
        <p:txBody>
          <a:bodyPr/>
          <a:lstStyle/>
          <a:p>
            <a:pPr>
              <a:defRPr/>
            </a:pPr>
            <a:fld id="{0DBD4795-7096-4A07-8057-22738CEC2768}" type="slidenum">
              <a:rPr lang="en-US" altLang="en-US" smtClean="0"/>
              <a:pPr>
                <a:defRPr/>
              </a:pPr>
              <a:t>4</a:t>
            </a:fld>
            <a:endParaRPr lang="en-US" altLang="en-US"/>
          </a:p>
        </p:txBody>
      </p:sp>
    </p:spTree>
    <p:extLst>
      <p:ext uri="{BB962C8B-B14F-4D97-AF65-F5344CB8AC3E}">
        <p14:creationId xmlns:p14="http://schemas.microsoft.com/office/powerpoint/2010/main" val="160667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68C6-AB25-45A3-6979-7DB4AFB95D24}"/>
              </a:ext>
            </a:extLst>
          </p:cNvPr>
          <p:cNvSpPr>
            <a:spLocks noGrp="1"/>
          </p:cNvSpPr>
          <p:nvPr>
            <p:ph type="title"/>
          </p:nvPr>
        </p:nvSpPr>
        <p:spPr/>
        <p:txBody>
          <a:bodyPr/>
          <a:lstStyle/>
          <a:p>
            <a:r>
              <a:rPr lang="lv-LV" dirty="0"/>
              <a:t>Dokumentu iesniegšanas veidi</a:t>
            </a:r>
          </a:p>
        </p:txBody>
      </p:sp>
      <p:sp>
        <p:nvSpPr>
          <p:cNvPr id="3" name="Content Placeholder 2">
            <a:extLst>
              <a:ext uri="{FF2B5EF4-FFF2-40B4-BE49-F238E27FC236}">
                <a16:creationId xmlns:a16="http://schemas.microsoft.com/office/drawing/2014/main" id="{DB313B84-02E3-5722-64A5-D29CECC0915C}"/>
              </a:ext>
            </a:extLst>
          </p:cNvPr>
          <p:cNvSpPr>
            <a:spLocks noGrp="1"/>
          </p:cNvSpPr>
          <p:nvPr>
            <p:ph idx="1"/>
          </p:nvPr>
        </p:nvSpPr>
        <p:spPr>
          <a:xfrm>
            <a:off x="481781" y="1347020"/>
            <a:ext cx="8205019" cy="4779154"/>
          </a:xfrm>
        </p:spPr>
        <p:txBody>
          <a:bodyPr>
            <a:normAutofit fontScale="55000" lnSpcReduction="20000"/>
          </a:bodyPr>
          <a:lstStyle/>
          <a:p>
            <a:pPr algn="just"/>
            <a:r>
              <a:rPr lang="lv-LV" sz="2900" b="0" i="0" dirty="0">
                <a:solidFill>
                  <a:srgbClr val="212529"/>
                </a:solidFill>
                <a:effectLst/>
                <a:highlight>
                  <a:srgbClr val="FFFFFF"/>
                </a:highlight>
              </a:rPr>
              <a:t>Dokumentus Veselības inspekcijā var iesniegt:</a:t>
            </a:r>
          </a:p>
          <a:p>
            <a:pPr algn="just"/>
            <a:endParaRPr lang="lv-LV" sz="2900" b="0" i="0" dirty="0">
              <a:solidFill>
                <a:srgbClr val="212529"/>
              </a:solidFill>
              <a:effectLst/>
              <a:highlight>
                <a:srgbClr val="FFFFFF"/>
              </a:highlight>
            </a:endParaRPr>
          </a:p>
          <a:p>
            <a:pPr marL="342900" indent="-342900" algn="just">
              <a:buFont typeface="Wingdings" panose="05000000000000000000" pitchFamily="2" charset="2"/>
              <a:buChar char="Ø"/>
            </a:pPr>
            <a:r>
              <a:rPr lang="lv-LV" sz="2900" b="0" i="0" dirty="0">
                <a:solidFill>
                  <a:srgbClr val="212529"/>
                </a:solidFill>
                <a:effectLst/>
                <a:highlight>
                  <a:srgbClr val="FFFFFF"/>
                </a:highlight>
              </a:rPr>
              <a:t>sūtot uz e-pastu </a:t>
            </a:r>
            <a:r>
              <a:rPr lang="lv-LV" sz="2900" b="0" i="0" u="sng" dirty="0">
                <a:solidFill>
                  <a:srgbClr val="212529"/>
                </a:solidFill>
                <a:effectLst/>
                <a:highlight>
                  <a:srgbClr val="FFFFFF"/>
                </a:highlight>
                <a:hlinkClick r:id="rId3"/>
              </a:rPr>
              <a:t>vi@vi.gov.lv</a:t>
            </a:r>
            <a:r>
              <a:rPr lang="lv-LV" sz="2900" b="0" i="0" dirty="0">
                <a:solidFill>
                  <a:srgbClr val="212529"/>
                </a:solidFill>
                <a:effectLst/>
                <a:highlight>
                  <a:srgbClr val="FFFFFF"/>
                </a:highlight>
              </a:rPr>
              <a:t> , parakstītus ar drošu elektronisko parakstu;</a:t>
            </a:r>
          </a:p>
          <a:p>
            <a:pPr marL="342900" indent="-342900" algn="just">
              <a:buFont typeface="Wingdings" panose="05000000000000000000" pitchFamily="2" charset="2"/>
              <a:buChar char="Ø"/>
            </a:pPr>
            <a:endParaRPr lang="lv-LV" sz="2900" b="0" i="0" dirty="0">
              <a:solidFill>
                <a:srgbClr val="212529"/>
              </a:solidFill>
              <a:effectLst/>
              <a:highlight>
                <a:srgbClr val="FFFFFF"/>
              </a:highlight>
            </a:endParaRPr>
          </a:p>
          <a:p>
            <a:pPr marL="342900" indent="-342900" algn="just">
              <a:buFont typeface="Wingdings" panose="05000000000000000000" pitchFamily="2" charset="2"/>
              <a:buChar char="Ø"/>
            </a:pPr>
            <a:r>
              <a:rPr lang="lv-LV" sz="2900" b="0" i="0" dirty="0">
                <a:solidFill>
                  <a:srgbClr val="212529"/>
                </a:solidFill>
                <a:effectLst/>
                <a:highlight>
                  <a:srgbClr val="FFFFFF"/>
                </a:highlight>
              </a:rPr>
              <a:t>izmantojot e-adresi valsts pārvaldes pakalpojumu portālā </a:t>
            </a:r>
            <a:r>
              <a:rPr lang="lv-LV" sz="2900" b="0" i="0" u="sng" dirty="0">
                <a:solidFill>
                  <a:srgbClr val="212529"/>
                </a:solidFill>
                <a:effectLst/>
                <a:highlight>
                  <a:srgbClr val="FFFFFF"/>
                </a:highlight>
                <a:hlinkClick r:id="rId4"/>
              </a:rPr>
              <a:t>http://www.latvija.lv</a:t>
            </a:r>
            <a:r>
              <a:rPr lang="lv-LV" sz="2900" b="0" i="0" dirty="0">
                <a:solidFill>
                  <a:srgbClr val="212529"/>
                </a:solidFill>
                <a:effectLst/>
                <a:highlight>
                  <a:srgbClr val="FFFFFF"/>
                </a:highlight>
              </a:rPr>
              <a:t>;</a:t>
            </a:r>
          </a:p>
          <a:p>
            <a:pPr marL="342900" indent="-342900" algn="just">
              <a:buFont typeface="Wingdings" panose="05000000000000000000" pitchFamily="2" charset="2"/>
              <a:buChar char="Ø"/>
            </a:pPr>
            <a:endParaRPr lang="lv-LV" sz="2900" b="0" i="0" dirty="0">
              <a:solidFill>
                <a:srgbClr val="212529"/>
              </a:solidFill>
              <a:effectLst/>
              <a:highlight>
                <a:srgbClr val="FFFFFF"/>
              </a:highlight>
            </a:endParaRPr>
          </a:p>
          <a:p>
            <a:pPr marL="342900" indent="-342900" algn="just">
              <a:buFont typeface="Wingdings" panose="05000000000000000000" pitchFamily="2" charset="2"/>
              <a:buChar char="Ø"/>
            </a:pPr>
            <a:r>
              <a:rPr lang="lv-LV" sz="2900" b="0" i="0" dirty="0">
                <a:solidFill>
                  <a:srgbClr val="212529"/>
                </a:solidFill>
                <a:effectLst/>
                <a:highlight>
                  <a:srgbClr val="FFFFFF"/>
                </a:highlight>
              </a:rPr>
              <a:t>sūtot pa pastu, adrese:  Klijānu iela 7, Rīga, LV-1012;</a:t>
            </a:r>
          </a:p>
          <a:p>
            <a:pPr marL="342900" indent="-342900" algn="just">
              <a:buFont typeface="Wingdings" panose="05000000000000000000" pitchFamily="2" charset="2"/>
              <a:buChar char="Ø"/>
            </a:pPr>
            <a:endParaRPr lang="lv-LV" sz="2900" b="0" i="0" dirty="0">
              <a:solidFill>
                <a:srgbClr val="212529"/>
              </a:solidFill>
              <a:effectLst/>
              <a:highlight>
                <a:srgbClr val="FFFFFF"/>
              </a:highlight>
            </a:endParaRPr>
          </a:p>
          <a:p>
            <a:pPr marL="342900" indent="-342900" algn="just">
              <a:buFont typeface="Wingdings" panose="05000000000000000000" pitchFamily="2" charset="2"/>
              <a:buChar char="Ø"/>
            </a:pPr>
            <a:r>
              <a:rPr lang="lv-LV" sz="2900" b="0" i="0" dirty="0">
                <a:solidFill>
                  <a:srgbClr val="212529"/>
                </a:solidFill>
                <a:effectLst/>
                <a:highlight>
                  <a:srgbClr val="FFFFFF"/>
                </a:highlight>
              </a:rPr>
              <a:t>ieliekot dokumentu pastkastītē, kas atrodas pie durvīm Klijānu ielā 7, Rīgā;</a:t>
            </a:r>
          </a:p>
          <a:p>
            <a:pPr marL="342900" indent="-342900" algn="just">
              <a:buFont typeface="Wingdings" panose="05000000000000000000" pitchFamily="2" charset="2"/>
              <a:buChar char="Ø"/>
            </a:pPr>
            <a:endParaRPr lang="lv-LV" sz="2900" b="0" i="0" dirty="0">
              <a:solidFill>
                <a:srgbClr val="212529"/>
              </a:solidFill>
              <a:effectLst/>
              <a:highlight>
                <a:srgbClr val="FFFFFF"/>
              </a:highlight>
            </a:endParaRPr>
          </a:p>
          <a:p>
            <a:pPr marL="342900" indent="-342900" algn="just">
              <a:buFont typeface="Wingdings" panose="05000000000000000000" pitchFamily="2" charset="2"/>
              <a:buChar char="Ø"/>
            </a:pPr>
            <a:r>
              <a:rPr lang="lv-LV" sz="2900" b="0" i="0" dirty="0">
                <a:solidFill>
                  <a:srgbClr val="212529"/>
                </a:solidFill>
                <a:effectLst/>
                <a:highlight>
                  <a:srgbClr val="FFFFFF"/>
                </a:highlight>
              </a:rPr>
              <a:t> ierodoties klātienē Veselības inspekcijā Klijānu ielā 7, Rīgā</a:t>
            </a:r>
          </a:p>
          <a:p>
            <a:pPr algn="just"/>
            <a:r>
              <a:rPr lang="lv-LV" sz="2900" b="0" i="0" dirty="0">
                <a:solidFill>
                  <a:srgbClr val="212529"/>
                </a:solidFill>
                <a:effectLst/>
                <a:highlight>
                  <a:srgbClr val="FFFFFF"/>
                </a:highlight>
              </a:rPr>
              <a:t>    </a:t>
            </a:r>
          </a:p>
          <a:p>
            <a:pPr algn="just"/>
            <a:endParaRPr lang="lv-LV" sz="2900" dirty="0">
              <a:solidFill>
                <a:srgbClr val="212529"/>
              </a:solidFill>
              <a:highlight>
                <a:srgbClr val="FFFFFF"/>
              </a:highlight>
            </a:endParaRPr>
          </a:p>
          <a:p>
            <a:pPr algn="just"/>
            <a:r>
              <a:rPr lang="lv-LV" sz="2900" b="0" i="0" dirty="0">
                <a:solidFill>
                  <a:srgbClr val="212529"/>
                </a:solidFill>
                <a:effectLst/>
                <a:highlight>
                  <a:srgbClr val="FFFFFF"/>
                </a:highlight>
              </a:rPr>
              <a:t>Klientu pieņemšana: pirmdienās, otrdienās, trešdienās un ceturtdienās no plkst. 08.30 līdz 17.00, iepriekš nav jāpiesakās.</a:t>
            </a:r>
          </a:p>
          <a:p>
            <a:endParaRPr lang="lv-LV" dirty="0"/>
          </a:p>
        </p:txBody>
      </p:sp>
      <p:sp>
        <p:nvSpPr>
          <p:cNvPr id="4" name="Text Placeholder 3">
            <a:extLst>
              <a:ext uri="{FF2B5EF4-FFF2-40B4-BE49-F238E27FC236}">
                <a16:creationId xmlns:a16="http://schemas.microsoft.com/office/drawing/2014/main" id="{3722750E-EFE9-BE95-DEA0-05591B5979AF}"/>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FF717B8-E50C-3031-0235-F88237C8EAF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B37EBDD5-3152-7428-B5B6-F6F8A984BC67}"/>
              </a:ext>
            </a:extLst>
          </p:cNvPr>
          <p:cNvSpPr>
            <a:spLocks noGrp="1"/>
          </p:cNvSpPr>
          <p:nvPr>
            <p:ph type="sldNum" sz="quarter" idx="13"/>
          </p:nvPr>
        </p:nvSpPr>
        <p:spPr/>
        <p:txBody>
          <a:bodyPr/>
          <a:lstStyle/>
          <a:p>
            <a:pPr>
              <a:defRPr/>
            </a:pPr>
            <a:fld id="{0DBD4795-7096-4A07-8057-22738CEC2768}" type="slidenum">
              <a:rPr lang="en-US" altLang="en-US" smtClean="0"/>
              <a:pPr>
                <a:defRPr/>
              </a:pPr>
              <a:t>5</a:t>
            </a:fld>
            <a:endParaRPr lang="en-US" altLang="en-US"/>
          </a:p>
        </p:txBody>
      </p:sp>
    </p:spTree>
    <p:extLst>
      <p:ext uri="{BB962C8B-B14F-4D97-AF65-F5344CB8AC3E}">
        <p14:creationId xmlns:p14="http://schemas.microsoft.com/office/powerpoint/2010/main" val="698457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697CBF-E31B-72FA-0ABF-5CE7E8A2C2CF}"/>
              </a:ext>
            </a:extLst>
          </p:cNvPr>
          <p:cNvSpPr>
            <a:spLocks noGrp="1"/>
          </p:cNvSpPr>
          <p:nvPr>
            <p:ph type="body" sz="quarter" idx="10"/>
          </p:nvPr>
        </p:nvSpPr>
        <p:spPr>
          <a:xfrm>
            <a:off x="840545" y="3440723"/>
            <a:ext cx="7772400" cy="914400"/>
          </a:xfrm>
        </p:spPr>
        <p:txBody>
          <a:bodyPr>
            <a:normAutofit/>
          </a:bodyPr>
          <a:lstStyle/>
          <a:p>
            <a:r>
              <a:rPr lang="lv-LV" sz="2400" b="1" dirty="0"/>
              <a:t>Paldies </a:t>
            </a:r>
            <a:r>
              <a:rPr lang="lv-LV" sz="2400" b="1"/>
              <a:t>par uzmanību!</a:t>
            </a:r>
            <a:endParaRPr lang="lv-LV" sz="2400" b="1" dirty="0">
              <a:ln w="6600">
                <a:solidFill>
                  <a:schemeClr val="accent2"/>
                </a:solidFill>
                <a:prstDash val="solid"/>
              </a:ln>
              <a:solidFill>
                <a:srgbClr val="FFFFFF"/>
              </a:solidFill>
            </a:endParaRPr>
          </a:p>
        </p:txBody>
      </p:sp>
      <p:sp>
        <p:nvSpPr>
          <p:cNvPr id="3" name="Text Placeholder 2">
            <a:extLst>
              <a:ext uri="{FF2B5EF4-FFF2-40B4-BE49-F238E27FC236}">
                <a16:creationId xmlns:a16="http://schemas.microsoft.com/office/drawing/2014/main" id="{96228EC9-874C-5642-1791-93961339336E}"/>
              </a:ext>
            </a:extLst>
          </p:cNvPr>
          <p:cNvSpPr>
            <a:spLocks noGrp="1"/>
          </p:cNvSpPr>
          <p:nvPr>
            <p:ph type="body" sz="quarter" idx="11"/>
          </p:nvPr>
        </p:nvSpPr>
        <p:spPr/>
        <p:txBody>
          <a:bodyPr/>
          <a:lstStyle/>
          <a:p>
            <a:r>
              <a:rPr lang="lv-LV" dirty="0"/>
              <a:t>Rīga, </a:t>
            </a:r>
            <a:r>
              <a:rPr lang="lv-LV" altLang="en-US" dirty="0"/>
              <a:t>29.08.2024</a:t>
            </a:r>
            <a:endParaRPr lang="lv-LV" dirty="0"/>
          </a:p>
        </p:txBody>
      </p:sp>
    </p:spTree>
    <p:extLst>
      <p:ext uri="{BB962C8B-B14F-4D97-AF65-F5344CB8AC3E}">
        <p14:creationId xmlns:p14="http://schemas.microsoft.com/office/powerpoint/2010/main" val="16350607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24356</TotalTime>
  <Words>380</Words>
  <Application>Microsoft Office PowerPoint</Application>
  <PresentationFormat>On-screen Show (4:3)</PresentationFormat>
  <Paragraphs>48</Paragraphs>
  <Slides>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Times New Roman</vt:lpstr>
      <vt:lpstr>Verdana</vt:lpstr>
      <vt:lpstr>Verdena</vt:lpstr>
      <vt:lpstr>Wingdings</vt:lpstr>
      <vt:lpstr>Office Theme</vt:lpstr>
      <vt:lpstr>Par papildu darbinieka ģimenes ārstu praksē reģistrāciju un paziņošanu par nodarbinātību</vt:lpstr>
      <vt:lpstr>Papildus darbinieka iesniedzamie dokumenti reģistrācijai ĀP/ĀAP reģistrā </vt:lpstr>
      <vt:lpstr>Prasības izglītībai un apmācībām pacientu datu aizsardzībā</vt:lpstr>
      <vt:lpstr>Ģimenes ārsta iesniedzamā informācija</vt:lpstr>
      <vt:lpstr>Dokumentu iesniegšanas veidi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Andžela Gudre</cp:lastModifiedBy>
  <cp:revision>1444</cp:revision>
  <cp:lastPrinted>2023-10-05T13:07:38Z</cp:lastPrinted>
  <dcterms:created xsi:type="dcterms:W3CDTF">2014-11-20T14:46:47Z</dcterms:created>
  <dcterms:modified xsi:type="dcterms:W3CDTF">2024-08-29T06:36:13Z</dcterms:modified>
</cp:coreProperties>
</file>