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4" r:id="rId2"/>
  </p:sldMasterIdLst>
  <p:notesMasterIdLst>
    <p:notesMasterId r:id="rId14"/>
  </p:notesMasterIdLst>
  <p:handoutMasterIdLst>
    <p:handoutMasterId r:id="rId15"/>
  </p:handoutMasterIdLst>
  <p:sldIdLst>
    <p:sldId id="274" r:id="rId3"/>
    <p:sldId id="304" r:id="rId4"/>
    <p:sldId id="336" r:id="rId5"/>
    <p:sldId id="349" r:id="rId6"/>
    <p:sldId id="350" r:id="rId7"/>
    <p:sldId id="351" r:id="rId8"/>
    <p:sldId id="352" r:id="rId9"/>
    <p:sldId id="353" r:id="rId10"/>
    <p:sldId id="358" r:id="rId11"/>
    <p:sldId id="360" r:id="rId12"/>
    <p:sldId id="359" r:id="rId13"/>
  </p:sldIdLst>
  <p:sldSz cx="9144000" cy="6858000" type="screen4x3"/>
  <p:notesSz cx="6797675" cy="99266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ija.Berzina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94AD"/>
    <a:srgbClr val="215E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21" autoAdjust="0"/>
    <p:restoredTop sz="94238" autoAdjust="0"/>
  </p:normalViewPr>
  <p:slideViewPr>
    <p:cSldViewPr>
      <p:cViewPr>
        <p:scale>
          <a:sx n="85" d="100"/>
          <a:sy n="85" d="100"/>
        </p:scale>
        <p:origin x="-3096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142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BC6D97-DB3D-4658-A280-1444A207926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7701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 smtClean="0"/>
              <a:t>Click to edit Master text styles</a:t>
            </a:r>
          </a:p>
          <a:p>
            <a:pPr lvl="1"/>
            <a:r>
              <a:rPr lang="lv-LV" noProof="0" smtClean="0"/>
              <a:t>Second level</a:t>
            </a:r>
          </a:p>
          <a:p>
            <a:pPr lvl="2"/>
            <a:r>
              <a:rPr lang="lv-LV" noProof="0" smtClean="0"/>
              <a:t>Third level</a:t>
            </a:r>
          </a:p>
          <a:p>
            <a:pPr lvl="3"/>
            <a:r>
              <a:rPr lang="lv-LV" noProof="0" smtClean="0"/>
              <a:t>Fourth level</a:t>
            </a:r>
          </a:p>
          <a:p>
            <a:pPr lvl="4"/>
            <a:r>
              <a:rPr lang="lv-LV" noProof="0" smtClean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94933A-F82B-4350-991E-FF8B0D7DE70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1953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ooter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9088" y="6122988"/>
            <a:ext cx="6284912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820863"/>
            <a:ext cx="7772400" cy="1470025"/>
          </a:xfrm>
        </p:spPr>
        <p:txBody>
          <a:bodyPr/>
          <a:lstStyle>
            <a:lvl1pPr>
              <a:defRPr sz="3500"/>
            </a:lvl1pPr>
          </a:lstStyle>
          <a:p>
            <a:pPr lvl="0"/>
            <a:r>
              <a:rPr lang="lv-LV" noProof="0" smtClean="0"/>
              <a:t>Prezentācijas virsraksts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892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4094AD"/>
                </a:solidFill>
              </a:defRPr>
            </a:lvl1pPr>
          </a:lstStyle>
          <a:p>
            <a:pPr lvl="0"/>
            <a:r>
              <a:rPr lang="lv-LV" noProof="0" smtClean="0"/>
              <a:t>Prezentācijas apakšvirsraksts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16133-C9A1-4BAC-B5C8-8551E127866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1B0F7-2125-4490-896F-F61E1EE1C53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2975F-E302-4C5C-9D06-0F4E12475A7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Virsraksts, te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19E00-332E-4CE6-9C8F-B5837707A43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Virsraksts un teksts virs sa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0652-0E4D-4B73-96E3-76CB4F4C684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Virsraksts un tabu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abulas vietturis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ACCC2-780A-462C-B382-13B10E64096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Virsraksts un shēma vai organizācijas dia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martArt vietturis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92FB7-8315-4BB6-BEFE-000BE195A1A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62A16-3E8C-421C-9415-FE420D330DC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5578-EC8B-4994-9984-A042B0F5D3D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EBA95-8FF1-42CC-BB3D-CAE574E270E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D2BFF-EE8B-496F-A6C7-F2C2914EEC2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C15AB-5653-47D8-8605-29D80246C41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F3024-BA54-4736-8A62-36F56A52D7E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2E619-D8FB-44E4-838D-68EA1016D7F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BC85C-52A9-4086-B3A8-F840548AC74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92780-9598-4CBE-8940-F7AE8C1E8B4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39949-DD10-4E48-AAA3-9EC2EC4EE53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BCDDA-EED6-4E60-9083-B818245EACA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1EA9D-A9E9-490E-9FCB-A0D9517C6FE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8DD14-0140-486A-A430-BA7032060D5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6CD87-2FAB-448A-892F-C96C21F266C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DCA08-0307-4E1C-BEE1-F8D46E75698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7546D-A48C-47D7-81E6-5EFA5072274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D186F-DCEC-40A9-8EB4-8F0E57149DC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8AF7-2BD3-4F58-A238-3B8FD75E01E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6D5C-B5C2-4C27-9CF4-71E4AA30BAE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footer"/>
          <p:cNvPicPr>
            <a:picLocks noChangeAspect="1" noChangeArrowheads="1"/>
          </p:cNvPicPr>
          <p:nvPr userDrawn="1"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9088" y="6122988"/>
            <a:ext cx="6284912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  <a:p>
            <a:pPr lvl="2"/>
            <a:endParaRPr lang="lv-LV" smtClean="0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A978490-6570-46DD-A388-15D17F066BD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700" b="1">
          <a:solidFill>
            <a:srgbClr val="215E7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2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6DA74A1-8AE0-4491-B714-F727424E38E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3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3"/>
        </a:buBlip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3"/>
        </a:buBlip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3"/>
        </a:buBlip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3"/>
        </a:buBlip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3"/>
        </a:buBlip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3"/>
        </a:buBlip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3"/>
        </a:buBlip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3"/>
        </a:buBlip>
        <a:defRPr sz="12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tvija.lv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veseliba@eveseliba.gov.l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41363" y="4005064"/>
            <a:ext cx="8139112" cy="720080"/>
          </a:xfrm>
        </p:spPr>
        <p:txBody>
          <a:bodyPr/>
          <a:lstStyle/>
          <a:p>
            <a:pPr eaLnBrk="1" hangingPunct="1">
              <a:defRPr/>
            </a:pPr>
            <a:r>
              <a:rPr lang="lv-LV" sz="3600" dirty="0" smtClean="0"/>
              <a:t>Vizuālās diagnostikas datu apmaiņa</a:t>
            </a:r>
            <a:endParaRPr lang="lv-LV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60816" y="2132856"/>
            <a:ext cx="7731125" cy="1080120"/>
          </a:xfrm>
        </p:spPr>
        <p:txBody>
          <a:bodyPr/>
          <a:lstStyle/>
          <a:p>
            <a:pPr eaLnBrk="1" hangingPunct="1"/>
            <a:r>
              <a:rPr lang="lv-LV" sz="3600" dirty="0"/>
              <a:t>Vienotās veselības nozares informācijas sistēmas </a:t>
            </a:r>
            <a:r>
              <a:rPr lang="lv-LV" sz="3600" dirty="0" smtClean="0"/>
              <a:t/>
            </a:r>
            <a:br>
              <a:rPr lang="lv-LV" sz="3600" dirty="0" smtClean="0"/>
            </a:br>
            <a:r>
              <a:rPr lang="lv-LV" sz="3600" dirty="0" smtClean="0"/>
              <a:t>darbības paplašināšana (VVIS)</a:t>
            </a:r>
            <a:endParaRPr lang="lv-LV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4100" name="Picture 6" descr="NVD logo ar V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89688" y="260350"/>
            <a:ext cx="3490787" cy="144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ERAF-lar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3925" y="6194425"/>
            <a:ext cx="6238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8" descr="ES_divkrasain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163" y="6189663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ES_fondu_saukli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163" y="6021388"/>
            <a:ext cx="1263650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/>
              <a:t>Ieguvumi</a:t>
            </a:r>
            <a:endParaRPr lang="lv-LV" sz="32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algn="just"/>
            <a:r>
              <a:rPr lang="lv-LV" dirty="0" smtClean="0"/>
              <a:t>Ārstniecības personāls var piekļūt citās iestādēs veikto vizuālās diagnostikas izmeklējumu attēliem un aprakstiem E-veselības portālā;</a:t>
            </a:r>
          </a:p>
          <a:p>
            <a:pPr algn="just"/>
            <a:endParaRPr lang="lv-LV" dirty="0" smtClean="0"/>
          </a:p>
          <a:p>
            <a:pPr algn="just"/>
            <a:r>
              <a:rPr lang="lv-LV" dirty="0" smtClean="0"/>
              <a:t>Pacients var piekļūt saviem vizuālās diagnostikas attēliem un aprakstiem E-veselības portālā un e-pakalpojumos </a:t>
            </a:r>
            <a:r>
              <a:rPr lang="lv-LV" dirty="0" err="1" smtClean="0">
                <a:hlinkClick r:id="rId2"/>
              </a:rPr>
              <a:t>www.latvija.lv</a:t>
            </a:r>
            <a:r>
              <a:rPr lang="lv-LV" dirty="0" smtClean="0"/>
              <a:t> portālā.</a:t>
            </a:r>
          </a:p>
          <a:p>
            <a:pPr marL="114300" indent="0" algn="just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807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659687" cy="1168400"/>
          </a:xfrm>
        </p:spPr>
        <p:txBody>
          <a:bodyPr/>
          <a:lstStyle/>
          <a:p>
            <a:r>
              <a:rPr lang="lv-LV" sz="3200" dirty="0" smtClean="0"/>
              <a:t>Jautājumu un neskaidrību gadījumā – </a:t>
            </a:r>
            <a:br>
              <a:rPr lang="lv-LV" sz="3200" dirty="0" smtClean="0"/>
            </a:br>
            <a:r>
              <a:rPr lang="lv-LV" sz="3200" dirty="0" smtClean="0"/>
              <a:t/>
            </a:r>
            <a:br>
              <a:rPr lang="lv-LV" sz="3200" dirty="0" smtClean="0"/>
            </a:br>
            <a:r>
              <a:rPr lang="lv-LV" sz="3200" dirty="0" smtClean="0"/>
              <a:t>tel.67387671;</a:t>
            </a:r>
            <a:br>
              <a:rPr lang="lv-LV" sz="3200" dirty="0" smtClean="0"/>
            </a:br>
            <a:r>
              <a:rPr lang="lv-LV" sz="3200" dirty="0" smtClean="0"/>
              <a:t>e-pasts </a:t>
            </a:r>
            <a:r>
              <a:rPr lang="lv-LV" sz="3200" dirty="0" err="1" smtClean="0">
                <a:hlinkClick r:id="rId2"/>
              </a:rPr>
              <a:t>eveseliba@eveseliba.gov.lv</a:t>
            </a:r>
            <a:r>
              <a:rPr lang="lv-LV" sz="3200" dirty="0" smtClean="0"/>
              <a:t> 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83031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229600" cy="2912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3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354162"/>
          </a:xfrm>
        </p:spPr>
        <p:txBody>
          <a:bodyPr/>
          <a:lstStyle/>
          <a:p>
            <a:r>
              <a:rPr lang="lv-LV" sz="3200" dirty="0"/>
              <a:t>Izmeklējuma CDA </a:t>
            </a:r>
            <a:r>
              <a:rPr lang="lv-LV" sz="3200" dirty="0" smtClean="0"/>
              <a:t>dokuments</a:t>
            </a:r>
            <a:br>
              <a:rPr lang="lv-LV" sz="3200" dirty="0" smtClean="0"/>
            </a:br>
            <a:r>
              <a:rPr lang="lv-LV" sz="2800" dirty="0" smtClean="0"/>
              <a:t> (dokumenta detalizēts tehniskais apraksts pieejams </a:t>
            </a:r>
            <a:r>
              <a:rPr lang="lv-LV" sz="2800" dirty="0" err="1" smtClean="0"/>
              <a:t>www.vmnvd.gov.lv</a:t>
            </a:r>
            <a:r>
              <a:rPr lang="lv-LV" sz="2800" dirty="0" smtClean="0"/>
              <a:t>)</a:t>
            </a:r>
            <a:endParaRPr lang="lv-LV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lv-LV" dirty="0" smtClean="0"/>
              <a:t>Pacienta </a:t>
            </a:r>
            <a:r>
              <a:rPr lang="lv-LV" dirty="0"/>
              <a:t>vārds;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Pacienta </a:t>
            </a:r>
            <a:r>
              <a:rPr lang="lv-LV" dirty="0"/>
              <a:t>uzvārds;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Pacienta </a:t>
            </a:r>
            <a:r>
              <a:rPr lang="lv-LV" dirty="0"/>
              <a:t>personas kods;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Izmeklējuma </a:t>
            </a:r>
            <a:r>
              <a:rPr lang="lv-LV" dirty="0"/>
              <a:t>unikālais </a:t>
            </a:r>
            <a:r>
              <a:rPr lang="lv-LV" dirty="0" smtClean="0"/>
              <a:t>identifikātors </a:t>
            </a:r>
            <a:r>
              <a:rPr lang="lv-LV" dirty="0"/>
              <a:t>(study UID);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Izmeklējuma </a:t>
            </a:r>
            <a:r>
              <a:rPr lang="lv-LV" dirty="0"/>
              <a:t>autor-iestādes </a:t>
            </a:r>
            <a:r>
              <a:rPr lang="lv-LV" dirty="0" smtClean="0"/>
              <a:t>identifikātors </a:t>
            </a:r>
            <a:r>
              <a:rPr lang="lv-LV" dirty="0"/>
              <a:t>no Ārstniecības iestāžu reģistra;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Izmeklējuma </a:t>
            </a:r>
            <a:r>
              <a:rPr lang="lv-LV" dirty="0"/>
              <a:t>datums un laiks;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Izmeklējuma </a:t>
            </a:r>
            <a:r>
              <a:rPr lang="lv-LV" dirty="0"/>
              <a:t>nosaukums;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Izmeklējuma </a:t>
            </a:r>
            <a:r>
              <a:rPr lang="lv-LV" dirty="0"/>
              <a:t>hipersaite, t.sk., hipersaites uz izmeklējuma attēlošanas rīku, uz izmeklējuma arhīva datnes lejupielādes un Viewer rīku.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7111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/>
              <a:t>Apraksta/slēdziena </a:t>
            </a:r>
            <a:r>
              <a:rPr lang="lv-LV" sz="3200" dirty="0"/>
              <a:t>CDA dokuments </a:t>
            </a:r>
            <a:r>
              <a:rPr lang="lv-LV" sz="2800" dirty="0"/>
              <a:t>(dokumenta detalizēts tehniskais apraksts pieejams </a:t>
            </a:r>
            <a:r>
              <a:rPr lang="lv-LV" sz="2800" dirty="0" err="1"/>
              <a:t>www.vmnvd.gov.lv</a:t>
            </a:r>
            <a:r>
              <a:rPr lang="lv-LV" sz="2800" dirty="0"/>
              <a:t>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lnSpcReduction="10000"/>
          </a:bodyPr>
          <a:lstStyle/>
          <a:p>
            <a:pPr marL="571500" indent="-457200">
              <a:buFont typeface="+mj-lt"/>
              <a:buAutoNum type="arabicPeriod"/>
            </a:pPr>
            <a:r>
              <a:rPr lang="lv-LV" dirty="0" smtClean="0"/>
              <a:t>Pacienta </a:t>
            </a:r>
            <a:r>
              <a:rPr lang="lv-LV" dirty="0"/>
              <a:t>vārds;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Pacienta </a:t>
            </a:r>
            <a:r>
              <a:rPr lang="lv-LV" dirty="0"/>
              <a:t>uzvārds;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Pacienta </a:t>
            </a:r>
            <a:r>
              <a:rPr lang="lv-LV" dirty="0"/>
              <a:t>personas kods;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Izmeklējuma </a:t>
            </a:r>
            <a:r>
              <a:rPr lang="lv-LV" dirty="0"/>
              <a:t>unikālais </a:t>
            </a:r>
            <a:r>
              <a:rPr lang="lv-LV" dirty="0" smtClean="0"/>
              <a:t>identifikātors </a:t>
            </a:r>
            <a:r>
              <a:rPr lang="lv-LV" dirty="0"/>
              <a:t>(study UID);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Slēdziens</a:t>
            </a:r>
            <a:r>
              <a:rPr lang="lv-LV" dirty="0"/>
              <a:t>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Secinājumi;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/>
              <a:t>Izmeklējuma nosaukums</a:t>
            </a:r>
            <a:r>
              <a:rPr lang="lv-LV" dirty="0" smtClean="0"/>
              <a:t>;</a:t>
            </a:r>
            <a:endParaRPr lang="lv-LV" dirty="0"/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Slēdziena </a:t>
            </a:r>
            <a:r>
              <a:rPr lang="lv-LV" dirty="0"/>
              <a:t>autora vārds;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Slēdziena </a:t>
            </a:r>
            <a:r>
              <a:rPr lang="lv-LV" dirty="0"/>
              <a:t>autora uzvārds;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Slēdziena </a:t>
            </a:r>
            <a:r>
              <a:rPr lang="lv-LV" dirty="0"/>
              <a:t>autora ārstniecības personas </a:t>
            </a:r>
            <a:r>
              <a:rPr lang="lv-LV" dirty="0" smtClean="0"/>
              <a:t>identifikātors</a:t>
            </a:r>
            <a:r>
              <a:rPr lang="lv-LV" dirty="0"/>
              <a:t>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Slēdziena </a:t>
            </a:r>
            <a:r>
              <a:rPr lang="lv-LV" dirty="0"/>
              <a:t>sagatavošanas datums un laiks;</a:t>
            </a:r>
          </a:p>
          <a:p>
            <a:pPr marL="571500" indent="-457200">
              <a:buFont typeface="+mj-lt"/>
              <a:buAutoNum type="arabicPeriod"/>
            </a:pPr>
            <a:r>
              <a:rPr lang="lv-LV" dirty="0" smtClean="0"/>
              <a:t>Slēdziena </a:t>
            </a:r>
            <a:r>
              <a:rPr lang="lv-LV" dirty="0"/>
              <a:t>autor-iestādes </a:t>
            </a:r>
            <a:r>
              <a:rPr lang="lv-LV" dirty="0" smtClean="0"/>
              <a:t>identifikātors </a:t>
            </a:r>
            <a:r>
              <a:rPr lang="lv-LV" dirty="0"/>
              <a:t>no Ārstniecības iestāžu reģistra.</a:t>
            </a:r>
          </a:p>
          <a:p>
            <a:pPr marL="571500" indent="-457200">
              <a:buFont typeface="+mj-lt"/>
              <a:buAutoNum type="arabicPeriod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929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/>
              <a:t>E-veselības sistēma </a:t>
            </a:r>
            <a:r>
              <a:rPr lang="lv-LV" sz="3200" dirty="0" smtClean="0"/>
              <a:t>nodrošina:</a:t>
            </a:r>
            <a:endParaRPr lang="lv-LV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lv-LV" dirty="0" smtClean="0"/>
              <a:t>CDA </a:t>
            </a:r>
            <a:r>
              <a:rPr lang="lv-LV" dirty="0"/>
              <a:t>dokumentu pieņemšanu no ārstniecības iestāžu informācijas </a:t>
            </a:r>
            <a:r>
              <a:rPr lang="lv-LV" dirty="0" smtClean="0"/>
              <a:t>sistēmām;</a:t>
            </a:r>
          </a:p>
          <a:p>
            <a:pPr marL="0" indent="0">
              <a:buNone/>
            </a:pPr>
            <a:endParaRPr lang="lv-LV" dirty="0" smtClean="0"/>
          </a:p>
          <a:p>
            <a:r>
              <a:rPr lang="lv-LV" dirty="0" smtClean="0"/>
              <a:t>Iesūtīto datu attēlošanu E-veselības sistēmas lietotājiem – ārstniecības personālam;</a:t>
            </a:r>
          </a:p>
          <a:p>
            <a:endParaRPr lang="lv-LV" dirty="0" smtClean="0"/>
          </a:p>
          <a:p>
            <a:r>
              <a:rPr lang="lv-LV" dirty="0" smtClean="0"/>
              <a:t>Savu datu apskatīšanu – pacientiem, </a:t>
            </a:r>
            <a:r>
              <a:rPr lang="lv-LV" dirty="0" err="1" smtClean="0"/>
              <a:t>www.latvija.lv</a:t>
            </a:r>
            <a:r>
              <a:rPr lang="lv-LV" dirty="0" smtClean="0"/>
              <a:t> portālā, kā arī e-veselības portālā.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429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/>
              <a:t>Izmeklējuma </a:t>
            </a:r>
            <a:r>
              <a:rPr lang="lv-LV" sz="3200" dirty="0" smtClean="0"/>
              <a:t>CDA </a:t>
            </a:r>
            <a:br>
              <a:rPr lang="lv-LV" sz="3200" dirty="0" smtClean="0"/>
            </a:br>
            <a:r>
              <a:rPr lang="lv-LV" sz="3200" dirty="0" smtClean="0"/>
              <a:t>dokumenta ģenerēšana</a:t>
            </a:r>
            <a:endParaRPr lang="lv-LV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92500"/>
          </a:bodyPr>
          <a:lstStyle/>
          <a:p>
            <a:r>
              <a:rPr lang="lv-LV" dirty="0" smtClean="0"/>
              <a:t>Lai atvieglotu ārstniecības iestādēm pieslēgšanos </a:t>
            </a:r>
            <a:r>
              <a:rPr lang="lv-LV" dirty="0"/>
              <a:t>E</a:t>
            </a:r>
            <a:r>
              <a:rPr lang="lv-LV" dirty="0" smtClean="0"/>
              <a:t>-veselības sistēmai, ir izveidots risinājums izmeklējuma CDA dokumentu ģenerēšanai no iestādes DICOM PACS serveru datiem;</a:t>
            </a:r>
          </a:p>
          <a:p>
            <a:endParaRPr lang="lv-LV" dirty="0" smtClean="0"/>
          </a:p>
          <a:p>
            <a:r>
              <a:rPr lang="lv-LV" dirty="0" smtClean="0"/>
              <a:t>Iestādes serverī tiek piereģistrēta DICOM iekārta ar tiesībām apskatīties izmeklējumu sarakstu;</a:t>
            </a:r>
          </a:p>
          <a:p>
            <a:endParaRPr lang="lv-LV" dirty="0" smtClean="0"/>
          </a:p>
          <a:p>
            <a:r>
              <a:rPr lang="lv-LV" dirty="0" smtClean="0"/>
              <a:t>No šī saraksta metadatu savācējs formē CDA dokumentu ar izmeklējuma datiem;</a:t>
            </a:r>
          </a:p>
          <a:p>
            <a:endParaRPr lang="lv-LV" dirty="0"/>
          </a:p>
          <a:p>
            <a:r>
              <a:rPr lang="lv-LV" dirty="0" smtClean="0"/>
              <a:t>Pēc ārsta vai pacienta pieprasījuma uz E-veselības sistēmu tiek atsūtīti izmeklējuma attēli DICOM formātā, kur tie tiek pārveidoti JPEG formātā un attēloti attēlu apskatīšanās rīkā (</a:t>
            </a:r>
            <a:r>
              <a:rPr lang="lv-LV" dirty="0" err="1" smtClean="0"/>
              <a:t>viewer</a:t>
            </a:r>
            <a:r>
              <a:rPr lang="lv-LV" dirty="0" smtClean="0"/>
              <a:t>).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620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/>
              <a:t>Izmeklējumu attēlu un aprakstu sasaiste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lv-LV" dirty="0" smtClean="0"/>
              <a:t>Ja E-veselības sistēmā tiek iesūtīts gan izmeklējuma CDA dokuments, gan apraksta CDA dokuments, tos iespējams sasaistīt, izmantojot unikālu identifikācijas numuru </a:t>
            </a:r>
            <a:r>
              <a:rPr lang="lv-LV" i="1" dirty="0" err="1" smtClean="0"/>
              <a:t>Study</a:t>
            </a:r>
            <a:r>
              <a:rPr lang="lv-LV" i="1" dirty="0" smtClean="0"/>
              <a:t> UID</a:t>
            </a:r>
            <a:r>
              <a:rPr lang="lv-LV" dirty="0"/>
              <a:t>;</a:t>
            </a:r>
            <a:endParaRPr lang="lv-LV" dirty="0" smtClean="0"/>
          </a:p>
          <a:p>
            <a:endParaRPr lang="lv-LV" i="1" dirty="0" smtClean="0"/>
          </a:p>
          <a:p>
            <a:r>
              <a:rPr lang="lv-LV" i="1" dirty="0" smtClean="0"/>
              <a:t>Study UID</a:t>
            </a:r>
            <a:r>
              <a:rPr lang="lv-LV" dirty="0" smtClean="0"/>
              <a:t> veido medicīnas iestādes radioloģijas informācijas sistēma, kas to nodod radioloģijas iekārtai, izmantojot DICOM worklist.</a:t>
            </a:r>
          </a:p>
        </p:txBody>
      </p:sp>
    </p:spTree>
    <p:extLst>
      <p:ext uri="{BB962C8B-B14F-4D97-AF65-F5344CB8AC3E}">
        <p14:creationId xmlns:p14="http://schemas.microsoft.com/office/powerpoint/2010/main" val="36323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/>
              <a:t>Ārstniecības </a:t>
            </a:r>
            <a:r>
              <a:rPr lang="lv-LV" sz="3200" dirty="0"/>
              <a:t>iestādes </a:t>
            </a:r>
            <a:r>
              <a:rPr lang="lv-LV" sz="3200" dirty="0" smtClean="0"/>
              <a:t/>
            </a:r>
            <a:br>
              <a:rPr lang="lv-LV" sz="3200" dirty="0" smtClean="0"/>
            </a:br>
            <a:r>
              <a:rPr lang="lv-LV" sz="3200" dirty="0" smtClean="0"/>
              <a:t>pieslēgšanās E-veselības </a:t>
            </a:r>
            <a:r>
              <a:rPr lang="lv-LV" sz="3200" dirty="0"/>
              <a:t>sistēmai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lv-LV" dirty="0" smtClean="0"/>
              <a:t>Izmeklējuma CDA dokumentu sūtīšanai:</a:t>
            </a:r>
          </a:p>
          <a:p>
            <a:pPr lvl="1"/>
            <a:r>
              <a:rPr lang="lv-LV" dirty="0" smtClean="0"/>
              <a:t>Tiek izmantots E-veselības sistēmas piedāvātais DICOM metadatu savācējs. Iestādei nepieciešams nodrošināt DICOM iekārtas reģistrāciju serverī un atbilstošo tīkla konfigurāciju;</a:t>
            </a:r>
          </a:p>
          <a:p>
            <a:r>
              <a:rPr lang="lv-LV" dirty="0" smtClean="0"/>
              <a:t>Apraksta CDA dokumentu sūtīšanai:</a:t>
            </a:r>
          </a:p>
          <a:p>
            <a:pPr lvl="1"/>
            <a:r>
              <a:rPr lang="lv-LV" dirty="0" smtClean="0"/>
              <a:t>Iestādes informācijas sistēmā tiek veikti programmēšanas darbi, lai nodrošinātu apraksta CDA dokumentu ģenerēšanu un sūtīšanu;</a:t>
            </a:r>
          </a:p>
          <a:p>
            <a:r>
              <a:rPr lang="lv-LV" dirty="0" smtClean="0"/>
              <a:t>Izmeklējumu un aprakstu sasaistei nepieciešams:</a:t>
            </a:r>
          </a:p>
          <a:p>
            <a:pPr lvl="1"/>
            <a:r>
              <a:rPr lang="lv-LV" dirty="0" smtClean="0"/>
              <a:t>Radioloģijas informācijas sistēma, kas nodrošina DICOM worklist funkciju.</a:t>
            </a:r>
          </a:p>
          <a:p>
            <a:pPr lvl="1"/>
            <a:r>
              <a:rPr lang="lv-LV" dirty="0" smtClean="0"/>
              <a:t>Radioloģijas iekārtas, kas atbalsta DICOM worklist funkcionalitāti.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061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/>
              <a:t>Minimālās prasības ĀI, </a:t>
            </a:r>
            <a:r>
              <a:rPr lang="lv-LV" sz="3200" dirty="0" smtClean="0"/>
              <a:t/>
            </a:r>
            <a:br>
              <a:rPr lang="lv-LV" sz="3200" dirty="0" smtClean="0"/>
            </a:br>
            <a:r>
              <a:rPr lang="lv-LV" sz="3200" dirty="0" smtClean="0"/>
              <a:t>lai </a:t>
            </a:r>
            <a:r>
              <a:rPr lang="lv-LV" sz="3200" dirty="0"/>
              <a:t>pieslēgtos </a:t>
            </a:r>
            <a:r>
              <a:rPr lang="lv-LV" sz="3200" dirty="0" smtClean="0"/>
              <a:t>E-veselības sistēmai</a:t>
            </a:r>
            <a:endParaRPr lang="lv-LV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lv-LV" dirty="0" smtClean="0"/>
              <a:t>Radioloģijas iekārtas, kas atbalsta DICOM Send un DICOM modality </a:t>
            </a:r>
            <a:r>
              <a:rPr lang="lv-LV" dirty="0" err="1" smtClean="0"/>
              <a:t>worklist</a:t>
            </a:r>
            <a:r>
              <a:rPr lang="lv-LV" dirty="0" smtClean="0"/>
              <a:t> funkcionalitāti;</a:t>
            </a:r>
          </a:p>
          <a:p>
            <a:r>
              <a:rPr lang="lv-LV" dirty="0" smtClean="0"/>
              <a:t>DICOM PACS serveris, kas atbalsta C-FIND un C-GET DICOM funkcionalitāti;</a:t>
            </a:r>
          </a:p>
          <a:p>
            <a:r>
              <a:rPr lang="lv-LV" dirty="0" smtClean="0"/>
              <a:t>Nodrošināt tīkla infrastruktūru, lai metadatu savācējs spētu piekļūt iestādes PACS serverim;</a:t>
            </a:r>
          </a:p>
          <a:p>
            <a:r>
              <a:rPr lang="lv-LV" dirty="0" smtClean="0"/>
              <a:t>ĀI informācijas sistēma (Radioloģijas informācijas sistēma) un iestādes gatavība ieguldīt līdzekļus sistēmas pilnveidošanā, lai tā spētu iesūtīt aprakstu CDA dokumentus E-veselības sistēmā;</a:t>
            </a:r>
          </a:p>
          <a:p>
            <a:r>
              <a:rPr lang="lv-LV" dirty="0" smtClean="0"/>
              <a:t>DICOM worklist izmantošana iestādes RIS sistēmā, lai izmeklējuma CDA un atbilstošā apraksta CDA saturētu vienādu izmeklējuma identifikācijas numuru (Study UID).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837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">
  <a:themeElements>
    <a:clrScheme name="1_default 16">
      <a:dk1>
        <a:srgbClr val="000000"/>
      </a:dk1>
      <a:lt1>
        <a:srgbClr val="FFFFFF"/>
      </a:lt1>
      <a:dk2>
        <a:srgbClr val="215E70"/>
      </a:dk2>
      <a:lt2>
        <a:srgbClr val="99BF30"/>
      </a:lt2>
      <a:accent1>
        <a:srgbClr val="A5D7E8"/>
      </a:accent1>
      <a:accent2>
        <a:srgbClr val="4094AD"/>
      </a:accent2>
      <a:accent3>
        <a:srgbClr val="FFFFFF"/>
      </a:accent3>
      <a:accent4>
        <a:srgbClr val="000000"/>
      </a:accent4>
      <a:accent5>
        <a:srgbClr val="CFE8F2"/>
      </a:accent5>
      <a:accent6>
        <a:srgbClr val="39869C"/>
      </a:accent6>
      <a:hlink>
        <a:srgbClr val="B6DB51"/>
      </a:hlink>
      <a:folHlink>
        <a:srgbClr val="84D5F0"/>
      </a:folHlink>
    </a:clrScheme>
    <a:fontScheme name="1_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3">
        <a:dk1>
          <a:srgbClr val="000000"/>
        </a:dk1>
        <a:lt1>
          <a:srgbClr val="FFFFFF"/>
        </a:lt1>
        <a:dk2>
          <a:srgbClr val="215E70"/>
        </a:dk2>
        <a:lt2>
          <a:srgbClr val="808080"/>
        </a:lt2>
        <a:accent1>
          <a:srgbClr val="A5D7E8"/>
        </a:accent1>
        <a:accent2>
          <a:srgbClr val="215E70"/>
        </a:accent2>
        <a:accent3>
          <a:srgbClr val="FFFFFF"/>
        </a:accent3>
        <a:accent4>
          <a:srgbClr val="000000"/>
        </a:accent4>
        <a:accent5>
          <a:srgbClr val="CFE8F2"/>
        </a:accent5>
        <a:accent6>
          <a:srgbClr val="1D5465"/>
        </a:accent6>
        <a:hlink>
          <a:srgbClr val="84D5F0"/>
        </a:hlink>
        <a:folHlink>
          <a:srgbClr val="B6DB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14">
        <a:dk1>
          <a:srgbClr val="000000"/>
        </a:dk1>
        <a:lt1>
          <a:srgbClr val="FFFFFF"/>
        </a:lt1>
        <a:dk2>
          <a:srgbClr val="215E70"/>
        </a:dk2>
        <a:lt2>
          <a:srgbClr val="808080"/>
        </a:lt2>
        <a:accent1>
          <a:srgbClr val="A5D7E8"/>
        </a:accent1>
        <a:accent2>
          <a:srgbClr val="215E70"/>
        </a:accent2>
        <a:accent3>
          <a:srgbClr val="FFFFFF"/>
        </a:accent3>
        <a:accent4>
          <a:srgbClr val="000000"/>
        </a:accent4>
        <a:accent5>
          <a:srgbClr val="CFE8F2"/>
        </a:accent5>
        <a:accent6>
          <a:srgbClr val="1D5465"/>
        </a:accent6>
        <a:hlink>
          <a:srgbClr val="990505"/>
        </a:hlink>
        <a:folHlink>
          <a:srgbClr val="B6DB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15">
        <a:dk1>
          <a:srgbClr val="000000"/>
        </a:dk1>
        <a:lt1>
          <a:srgbClr val="FFFFFF"/>
        </a:lt1>
        <a:dk2>
          <a:srgbClr val="215E70"/>
        </a:dk2>
        <a:lt2>
          <a:srgbClr val="808080"/>
        </a:lt2>
        <a:accent1>
          <a:srgbClr val="A5D7E8"/>
        </a:accent1>
        <a:accent2>
          <a:srgbClr val="215E70"/>
        </a:accent2>
        <a:accent3>
          <a:srgbClr val="FFFFFF"/>
        </a:accent3>
        <a:accent4>
          <a:srgbClr val="000000"/>
        </a:accent4>
        <a:accent5>
          <a:srgbClr val="CFE8F2"/>
        </a:accent5>
        <a:accent6>
          <a:srgbClr val="1D5465"/>
        </a:accent6>
        <a:hlink>
          <a:srgbClr val="B6DB51"/>
        </a:hlink>
        <a:folHlink>
          <a:srgbClr val="84D5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16">
        <a:dk1>
          <a:srgbClr val="000000"/>
        </a:dk1>
        <a:lt1>
          <a:srgbClr val="FFFFFF"/>
        </a:lt1>
        <a:dk2>
          <a:srgbClr val="215E70"/>
        </a:dk2>
        <a:lt2>
          <a:srgbClr val="99BF30"/>
        </a:lt2>
        <a:accent1>
          <a:srgbClr val="A5D7E8"/>
        </a:accent1>
        <a:accent2>
          <a:srgbClr val="4094AD"/>
        </a:accent2>
        <a:accent3>
          <a:srgbClr val="FFFFFF"/>
        </a:accent3>
        <a:accent4>
          <a:srgbClr val="000000"/>
        </a:accent4>
        <a:accent5>
          <a:srgbClr val="CFE8F2"/>
        </a:accent5>
        <a:accent6>
          <a:srgbClr val="39869C"/>
        </a:accent6>
        <a:hlink>
          <a:srgbClr val="B6DB51"/>
        </a:hlink>
        <a:folHlink>
          <a:srgbClr val="84D5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3">
      <a:dk1>
        <a:srgbClr val="000000"/>
      </a:dk1>
      <a:lt1>
        <a:srgbClr val="FFFFFF"/>
      </a:lt1>
      <a:dk2>
        <a:srgbClr val="215E70"/>
      </a:dk2>
      <a:lt2>
        <a:srgbClr val="99BF30"/>
      </a:lt2>
      <a:accent1>
        <a:srgbClr val="A5D7E8"/>
      </a:accent1>
      <a:accent2>
        <a:srgbClr val="4094AD"/>
      </a:accent2>
      <a:accent3>
        <a:srgbClr val="FFFFFF"/>
      </a:accent3>
      <a:accent4>
        <a:srgbClr val="000000"/>
      </a:accent4>
      <a:accent5>
        <a:srgbClr val="CFE8F2"/>
      </a:accent5>
      <a:accent6>
        <a:srgbClr val="39869C"/>
      </a:accent6>
      <a:hlink>
        <a:srgbClr val="B6DB51"/>
      </a:hlink>
      <a:folHlink>
        <a:srgbClr val="84D5F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215E70"/>
        </a:dk2>
        <a:lt2>
          <a:srgbClr val="99BF30"/>
        </a:lt2>
        <a:accent1>
          <a:srgbClr val="A5D7E8"/>
        </a:accent1>
        <a:accent2>
          <a:srgbClr val="4094AD"/>
        </a:accent2>
        <a:accent3>
          <a:srgbClr val="FFFFFF"/>
        </a:accent3>
        <a:accent4>
          <a:srgbClr val="000000"/>
        </a:accent4>
        <a:accent5>
          <a:srgbClr val="CFE8F2"/>
        </a:accent5>
        <a:accent6>
          <a:srgbClr val="39869C"/>
        </a:accent6>
        <a:hlink>
          <a:srgbClr val="B6DB51"/>
        </a:hlink>
        <a:folHlink>
          <a:srgbClr val="84D5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ē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ē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496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1_default</vt:lpstr>
      <vt:lpstr>1_Default Design</vt:lpstr>
      <vt:lpstr>Vizuālās diagnostikas datu apmaiņa</vt:lpstr>
      <vt:lpstr>PowerPoint Presentation</vt:lpstr>
      <vt:lpstr>Izmeklējuma CDA dokuments  (dokumenta detalizēts tehniskais apraksts pieejams www.vmnvd.gov.lv)</vt:lpstr>
      <vt:lpstr>Apraksta/slēdziena CDA dokuments (dokumenta detalizēts tehniskais apraksts pieejams www.vmnvd.gov.lv)</vt:lpstr>
      <vt:lpstr>E-veselības sistēma nodrošina:</vt:lpstr>
      <vt:lpstr>Izmeklējuma CDA  dokumenta ģenerēšana</vt:lpstr>
      <vt:lpstr>Izmeklējumu attēlu un aprakstu sasaiste</vt:lpstr>
      <vt:lpstr>Ārstniecības iestādes  pieslēgšanās E-veselības sistēmai</vt:lpstr>
      <vt:lpstr>Minimālās prasības ĀI,  lai pieslēgtos E-veselības sistēmai</vt:lpstr>
      <vt:lpstr>Ieguvumi</vt:lpstr>
      <vt:lpstr>Jautājumu un neskaidrību gadījumā –   tel.67387671; e-pasts eveseliba@eveseliba.gov.lv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Zane</dc:creator>
  <cp:lastModifiedBy>Baiba Skadina</cp:lastModifiedBy>
  <cp:revision>120</cp:revision>
  <cp:lastPrinted>2015-03-12T12:32:28Z</cp:lastPrinted>
  <dcterms:created xsi:type="dcterms:W3CDTF">2012-01-08T07:18:26Z</dcterms:created>
  <dcterms:modified xsi:type="dcterms:W3CDTF">2016-01-14T13:26:59Z</dcterms:modified>
</cp:coreProperties>
</file>