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429" r:id="rId3"/>
    <p:sldId id="427" r:id="rId4"/>
    <p:sldId id="420" r:id="rId5"/>
    <p:sldId id="432" r:id="rId6"/>
    <p:sldId id="431" r:id="rId7"/>
    <p:sldId id="373" r:id="rId8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4" autoAdjust="0"/>
    <p:restoredTop sz="96018" autoAdjust="0"/>
  </p:normalViewPr>
  <p:slideViewPr>
    <p:cSldViewPr snapToGrid="0" snapToObjects="1">
      <p:cViewPr varScale="1">
        <p:scale>
          <a:sx n="82" d="100"/>
          <a:sy n="82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11.12.2023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mnvd.gov.lv/l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mnvd.gov.lv/lv" TargetMode="External"/><Relationship Id="rId2" Type="http://schemas.openxmlformats.org/officeDocument/2006/relationships/hyperlink" Target="mailto:nvd@vmnvd.gov.l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67953"/>
            <a:ext cx="7772400" cy="932610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Vienotais līgums – iesniegtie ierosinājumi un iebildumi</a:t>
            </a:r>
          </a:p>
        </p:txBody>
      </p:sp>
      <p:sp>
        <p:nvSpPr>
          <p:cNvPr id="1536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6006353"/>
            <a:ext cx="7772400" cy="394447"/>
          </a:xfrm>
        </p:spPr>
        <p:txBody>
          <a:bodyPr/>
          <a:lstStyle/>
          <a:p>
            <a:r>
              <a:rPr lang="lv-LV" altLang="en-US" dirty="0">
                <a:ea typeface="ヒラギノ角ゴ Pro W3" pitchFamily="125" charset="-128"/>
              </a:rPr>
              <a:t>12.12.2023.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09443-5447-1E8B-9060-3929C79F9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Vienotais līgums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2ABD9-7E7F-99BE-942A-D92A86276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373573"/>
          </a:xfrm>
        </p:spPr>
        <p:txBody>
          <a:bodyPr>
            <a:noAutofit/>
          </a:bodyPr>
          <a:lstStyle/>
          <a:p>
            <a:r>
              <a:rPr lang="lv-LV" sz="1800" dirty="0">
                <a:latin typeface="+mn-lt"/>
              </a:rPr>
              <a:t>2023. gada 20. septembris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Sanāksme par Vienoto līgumu ar Veselības ministriju,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Latvijas ārstu biedrību, Latvijas Ģimenes ārstu asociāciju,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Latvijas Lauku ģimenes ārstu asociāciju, Latvijas zobārstu asociāciju,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Veselības aprūpes darba devēju asociāciju,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Latvijas slimnīcu biedrību,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Pacientu organizāciju tīklu, Biedrību Apeirons,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Bērnu klīnisko universitātes slimnīcu, Paula Stradiņa klīnisko universitātes slimnīcu, Rīgas Austrumu klīnisko universitātes slimnīcu</a:t>
            </a:r>
            <a:endParaRPr lang="lv-LV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Vienotā līguma projekts publicēts NVD tīmekļa vietnē </a:t>
            </a:r>
            <a:r>
              <a:rPr lang="lv-LV" sz="1800" dirty="0">
                <a:latin typeface="+mn-lt"/>
                <a:hlinkClick r:id="rId2"/>
              </a:rPr>
              <a:t>www.vmnvd.gov.lv/lv</a:t>
            </a:r>
            <a:r>
              <a:rPr lang="lv-LV" sz="1800" dirty="0">
                <a:latin typeface="+mn-lt"/>
              </a:rPr>
              <a:t> &gt; Profesionāļiem &gt; Līgumu dokumenti &gt; Vienotā līguma projekts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Paziņojums NVD tīmekļa vietnē par Vienotā līguma apspriešanu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D85FF-E5BF-A129-C42B-672AD4E8499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787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B247-8243-F64B-A0E4-96CF1EF13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Iebildumi un priekšlikumi par vienotā līguma projektu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E4FCE-8282-291B-F576-AAF6D3646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" y="1752600"/>
            <a:ext cx="8175812" cy="4373573"/>
          </a:xfrm>
        </p:spPr>
        <p:txBody>
          <a:bodyPr>
            <a:normAutofit/>
          </a:bodyPr>
          <a:lstStyle/>
          <a:p>
            <a:r>
              <a:rPr lang="lv-LV" dirty="0">
                <a:latin typeface="+mn-lt"/>
              </a:rPr>
              <a:t>Priekšlikumi tika iesniegti līdz 2023.gada 20.oktobrim uz e-pastu </a:t>
            </a:r>
            <a:r>
              <a:rPr lang="lv-LV" altLang="en-US" u="sng" dirty="0">
                <a:latin typeface="+mn-lt"/>
                <a:hlinkClick r:id="rId2"/>
              </a:rPr>
              <a:t>nvd@vmnvd.gov.lv</a:t>
            </a:r>
            <a:endParaRPr lang="lv-LV" altLang="en-US" u="sng" dirty="0">
              <a:latin typeface="+mn-lt"/>
            </a:endParaRPr>
          </a:p>
          <a:p>
            <a:endParaRPr lang="lv-LV" dirty="0">
              <a:latin typeface="+mn-lt"/>
            </a:endParaRPr>
          </a:p>
          <a:p>
            <a:r>
              <a:rPr lang="lv-LV" dirty="0">
                <a:latin typeface="+mn-lt"/>
              </a:rPr>
              <a:t>Priekšlikumi ir izskatīti, apkopoti un publicēti NVD tīmekļa vietnē </a:t>
            </a:r>
            <a:r>
              <a:rPr lang="lv-LV" dirty="0">
                <a:latin typeface="+mn-lt"/>
                <a:hlinkClick r:id="rId3"/>
              </a:rPr>
              <a:t>www.vmnvd.gov.lv/lv</a:t>
            </a:r>
            <a:r>
              <a:rPr lang="lv-LV" dirty="0">
                <a:latin typeface="+mn-lt"/>
              </a:rPr>
              <a:t> &gt; Profesionāļiem &gt; Līgumu dokumenti &gt; Vienotā līguma projekts </a:t>
            </a:r>
          </a:p>
          <a:p>
            <a:pPr algn="just"/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B0FDB-4D46-B658-27B6-9523226959D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50580" y="6324600"/>
            <a:ext cx="388620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E528120-9158-2446-1ADC-F5C3E1728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379631"/>
              </p:ext>
            </p:extLst>
          </p:nvPr>
        </p:nvGraphicFramePr>
        <p:xfrm>
          <a:off x="457200" y="3974841"/>
          <a:ext cx="8229600" cy="103569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43608">
                  <a:extLst>
                    <a:ext uri="{9D8B030D-6E8A-4147-A177-3AD203B41FA5}">
                      <a16:colId xmlns:a16="http://schemas.microsoft.com/office/drawing/2014/main" val="3612971316"/>
                    </a:ext>
                  </a:extLst>
                </a:gridCol>
                <a:gridCol w="1343608">
                  <a:extLst>
                    <a:ext uri="{9D8B030D-6E8A-4147-A177-3AD203B41FA5}">
                      <a16:colId xmlns:a16="http://schemas.microsoft.com/office/drawing/2014/main" val="3987141730"/>
                    </a:ext>
                  </a:extLst>
                </a:gridCol>
                <a:gridCol w="1390262">
                  <a:extLst>
                    <a:ext uri="{9D8B030D-6E8A-4147-A177-3AD203B41FA5}">
                      <a16:colId xmlns:a16="http://schemas.microsoft.com/office/drawing/2014/main" val="3500209431"/>
                    </a:ext>
                  </a:extLst>
                </a:gridCol>
                <a:gridCol w="1362269">
                  <a:extLst>
                    <a:ext uri="{9D8B030D-6E8A-4147-A177-3AD203B41FA5}">
                      <a16:colId xmlns:a16="http://schemas.microsoft.com/office/drawing/2014/main" val="1070189874"/>
                    </a:ext>
                  </a:extLst>
                </a:gridCol>
                <a:gridCol w="1399592">
                  <a:extLst>
                    <a:ext uri="{9D8B030D-6E8A-4147-A177-3AD203B41FA5}">
                      <a16:colId xmlns:a16="http://schemas.microsoft.com/office/drawing/2014/main" val="1494086322"/>
                    </a:ext>
                  </a:extLst>
                </a:gridCol>
                <a:gridCol w="1390261">
                  <a:extLst>
                    <a:ext uri="{9D8B030D-6E8A-4147-A177-3AD203B41FA5}">
                      <a16:colId xmlns:a16="http://schemas.microsoft.com/office/drawing/2014/main" val="1582912295"/>
                    </a:ext>
                  </a:extLst>
                </a:gridCol>
              </a:tblGrid>
              <a:tr h="10356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solidFill>
                            <a:schemeClr val="tx1"/>
                          </a:solidFill>
                          <a:effectLst/>
                        </a:rPr>
                        <a:t>Ārstniecības iestāde</a:t>
                      </a:r>
                      <a:endParaRPr lang="lv-LV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04" marR="558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solidFill>
                            <a:schemeClr val="tx1"/>
                          </a:solidFill>
                          <a:effectLst/>
                        </a:rPr>
                        <a:t>Punkts/ apakšpunkts</a:t>
                      </a:r>
                      <a:endParaRPr lang="lv-LV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04" marR="558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solidFill>
                            <a:schemeClr val="tx1"/>
                          </a:solidFill>
                          <a:effectLst/>
                        </a:rPr>
                        <a:t>NVD piedāvātā redakcija</a:t>
                      </a:r>
                      <a:endParaRPr lang="lv-LV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04" marR="558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solidFill>
                            <a:schemeClr val="tx1"/>
                          </a:solidFill>
                          <a:effectLst/>
                        </a:rPr>
                        <a:t>Ierosinātā redakcija</a:t>
                      </a:r>
                      <a:endParaRPr lang="lv-LV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04" marR="558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solidFill>
                            <a:schemeClr val="tx1"/>
                          </a:solidFill>
                          <a:effectLst/>
                        </a:rPr>
                        <a:t>Pamatojums/ viedoklis</a:t>
                      </a:r>
                      <a:endParaRPr lang="lv-LV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04" marR="558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00" dirty="0">
                          <a:solidFill>
                            <a:schemeClr val="tx1"/>
                          </a:solidFill>
                          <a:effectLst/>
                        </a:rPr>
                        <a:t>Punkta iespējamā koriģētā versija</a:t>
                      </a:r>
                      <a:endParaRPr lang="lv-LV" sz="9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04" marR="55804" marT="0" marB="0" anchor="ctr"/>
                </a:tc>
                <a:extLst>
                  <a:ext uri="{0D108BD9-81ED-4DB2-BD59-A6C34878D82A}">
                    <a16:rowId xmlns:a16="http://schemas.microsoft.com/office/drawing/2014/main" val="2002941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848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Iebildumi un priekšlikumi par vienotā līguma projektu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82" y="1992086"/>
            <a:ext cx="8148918" cy="4134087"/>
          </a:xfrm>
        </p:spPr>
        <p:txBody>
          <a:bodyPr/>
          <a:lstStyle/>
          <a:p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</a:rPr>
              <a:t>Kopā</a:t>
            </a:r>
            <a:r>
              <a:rPr lang="lv-LV" sz="1800" b="1" dirty="0">
                <a:effectLst/>
              </a:rPr>
              <a:t> </a:t>
            </a:r>
            <a:r>
              <a:rPr lang="lv-LV" sz="1800" dirty="0">
                <a:effectLst/>
              </a:rPr>
              <a:t>par vienotā līguma projektu ir saņemti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</a:rPr>
              <a:t>148</a:t>
            </a:r>
            <a:r>
              <a:rPr lang="lv-LV" sz="1800" dirty="0">
                <a:effectLst/>
              </a:rPr>
              <a:t> priekšlikumi/iebildumi/komentāri/jautājumi</a:t>
            </a:r>
          </a:p>
          <a:p>
            <a:r>
              <a:rPr lang="lv-LV" sz="1800" dirty="0">
                <a:effectLst/>
              </a:rPr>
              <a:t> </a:t>
            </a:r>
          </a:p>
          <a:p>
            <a:r>
              <a:rPr lang="lv-LV" sz="1800" dirty="0">
                <a:effectLst/>
              </a:rPr>
              <a:t>No kuriem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</a:rPr>
              <a:t>40</a:t>
            </a:r>
            <a:r>
              <a:rPr lang="lv-LV" sz="1800" dirty="0">
                <a:effectLst/>
              </a:rPr>
              <a:t> ir tādi, kuros ir vienkārši izteikts viedoklis, lūgts sniegt skaidrojumu u.tml.</a:t>
            </a:r>
          </a:p>
          <a:p>
            <a:r>
              <a:rPr lang="lv-LV" sz="1800" dirty="0">
                <a:effectLst/>
              </a:rPr>
              <a:t> </a:t>
            </a:r>
          </a:p>
          <a:p>
            <a:r>
              <a:rPr lang="lv-LV" sz="1800" dirty="0"/>
              <a:t>Iebildumi/priekšlikumi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</a:rPr>
              <a:t>108</a:t>
            </a:r>
            <a:r>
              <a:rPr lang="lv-LV" sz="1800" dirty="0">
                <a:effectLst/>
              </a:rPr>
              <a:t>: </a:t>
            </a:r>
          </a:p>
          <a:p>
            <a:r>
              <a:rPr lang="lv-LV" sz="1800" dirty="0">
                <a:effectLst/>
              </a:rPr>
              <a:t> 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lv-LV" sz="1800" dirty="0">
                <a:effectLst/>
              </a:rPr>
              <a:t>55 jeb 51% tika ņemti vērā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lv-LV" sz="1800" dirty="0">
                <a:effectLst/>
              </a:rPr>
              <a:t>20 jeb 18.5% tika daļēji ņemti vērā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lv-LV" sz="1800" dirty="0">
                <a:effectLst/>
              </a:rPr>
              <a:t>33 jeb 30.5% netika ņemti vērā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9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28B76-5ACE-02E6-0658-48FCD5EC3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Par savlaicīgu informēšanu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5CB4B-EFA8-44A5-FB38-45D663E0F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482" y="1752600"/>
            <a:ext cx="8052318" cy="4373573"/>
          </a:xfrm>
        </p:spPr>
        <p:txBody>
          <a:bodyPr>
            <a:normAutofit/>
          </a:bodyPr>
          <a:lstStyle/>
          <a:p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Līgums papildināts ar 2.3. punktu šādā redakcijā:</a:t>
            </a:r>
          </a:p>
          <a:p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2.3. DIENESTS gadījumos, kad tiek plānoti Līguma, 3.pielikuma, Līgumam saistošo kārtību grozījumi vai tiek plānots izdot jaunas kārtības</a:t>
            </a:r>
            <a:r>
              <a:rPr lang="lv-LV" sz="1800" dirty="0">
                <a:latin typeface="+mn-lt"/>
                <a:ea typeface="Calibri" panose="020F0502020204030204" pitchFamily="34" charset="0"/>
              </a:rPr>
              <a:t>:</a:t>
            </a:r>
          </a:p>
          <a:p>
            <a:r>
              <a:rPr lang="lv-LV" sz="1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2.3.1.  vienu mēnesi pirms 2.3.punkā minēto dokumentu plānotā spēkā stāšanās datuma DIENESTA tīmekļa vietnē publicē minēto dokumentu projektus, par ko informē IZPILDĪTĀJU un lūdz 5 (piecu) darba dienu laikā sniegt priekšlikumus;</a:t>
            </a:r>
          </a:p>
          <a:p>
            <a:r>
              <a:rPr lang="lv-LV" sz="1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2.3.2. 5 (piecu) darba dienu laikā izskata saņemtos priekšlikumu, veic izmaiņas 2.3.punktā minēto dokumentu projektos un publicē tos DIENESTA tīmekļa vietnē;</a:t>
            </a:r>
          </a:p>
          <a:p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2.3.3. pēc 2.3.2. apakšpunktā minētajām darbībām DIENESTS </a:t>
            </a:r>
            <a:r>
              <a:rPr lang="lv-LV" sz="1800" dirty="0" err="1">
                <a:effectLst/>
                <a:latin typeface="+mn-lt"/>
                <a:ea typeface="Calibri" panose="020F0502020204030204" pitchFamily="34" charset="0"/>
              </a:rPr>
              <a:t>nosūta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 IZPILDĪTĀJAM parakstīšanai Līguma vai 3.pielikuma grozījumus, vai informē par kārtību spēkā stāšanos.</a:t>
            </a:r>
            <a:endParaRPr lang="lv-LV" sz="1800" dirty="0"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45C3E-CC4D-6E53-ABC7-B6C3DE7F8D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B57769-210B-BEB5-02BE-D7C1837110E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CEAFE-34D0-F6C8-67AC-1013163EF26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139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B2C99-72C1-8D6D-7313-6D513294F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Turpmākie soļi un laika grafiks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59FFA-1D96-16AE-CC7A-333BBAAA9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473" y="1752600"/>
            <a:ext cx="8024327" cy="4373573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lv-LV" dirty="0"/>
              <a:t>Pie esošajiem līgumiem spēkā esošo dokumentu pārcelšana uz vienoto līgumu</a:t>
            </a:r>
          </a:p>
          <a:p>
            <a:endParaRPr lang="lv-LV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lv-LV" dirty="0"/>
              <a:t>Datums, no kura pāriet uz vienoto līgumu:</a:t>
            </a:r>
          </a:p>
          <a:p>
            <a:r>
              <a:rPr lang="lv-LV" dirty="0"/>
              <a:t>?   2024.gada 1.jūlijs (līgumi tiek sagatavoti un nosūtīti 01.05.2024.-01.06.2024.)</a:t>
            </a:r>
          </a:p>
          <a:p>
            <a:r>
              <a:rPr lang="lv-LV" dirty="0"/>
              <a:t>?   2025.gada 1.janvāris (līgumi tiek sagatavoti un nosūtīti 01.11.2024.-01.12.2024.)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D53404-8E45-EF8C-B14C-6EF0D76B5B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362FE6-CA95-4BF6-D782-C7F16FA523B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FBA54-3691-0075-6B6F-A4C029F0386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907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 dirty="0"/>
              <a:t> </a:t>
            </a:r>
            <a:r>
              <a:rPr lang="lv-LV" altLang="en-US" sz="1300" dirty="0"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Cēsu iela 31 k-3 (6.ieeja)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Tālrunis: 67043700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E-pasts: nvd@vmnvd.gov.lv 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Tīmekļa vietne: www.vmnvd.gov.lv</a:t>
            </a:r>
          </a:p>
          <a:p>
            <a:pPr>
              <a:lnSpc>
                <a:spcPct val="80000"/>
              </a:lnSpc>
            </a:pPr>
            <a:endParaRPr lang="lv-LV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14438</TotalTime>
  <Words>488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</vt:lpstr>
      <vt:lpstr>89_Prezentacija_templateLV</vt:lpstr>
      <vt:lpstr>Vienotais līgums – iesniegtie ierosinājumi un iebildumi</vt:lpstr>
      <vt:lpstr>Vienotais līgums</vt:lpstr>
      <vt:lpstr>Iebildumi un priekšlikumi par vienotā līguma projektu</vt:lpstr>
      <vt:lpstr>Iebildumi un priekšlikumi par vienotā līguma projektu</vt:lpstr>
      <vt:lpstr>Par savlaicīgu informēšanu</vt:lpstr>
      <vt:lpstr>Turpmākie soļi un laika grafiks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Daiga Vulfa</cp:lastModifiedBy>
  <cp:revision>294</cp:revision>
  <cp:lastPrinted>2023-12-11T15:32:03Z</cp:lastPrinted>
  <dcterms:created xsi:type="dcterms:W3CDTF">2014-11-20T14:46:47Z</dcterms:created>
  <dcterms:modified xsi:type="dcterms:W3CDTF">2023-12-11T15:40:10Z</dcterms:modified>
</cp:coreProperties>
</file>