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38" r:id="rId3"/>
    <p:sldId id="420" r:id="rId4"/>
    <p:sldId id="421" r:id="rId5"/>
    <p:sldId id="422" r:id="rId6"/>
    <p:sldId id="437" r:id="rId7"/>
    <p:sldId id="432" r:id="rId8"/>
    <p:sldId id="433" r:id="rId9"/>
    <p:sldId id="434" r:id="rId10"/>
    <p:sldId id="435" r:id="rId11"/>
    <p:sldId id="425" r:id="rId12"/>
    <p:sldId id="426" r:id="rId13"/>
    <p:sldId id="373" r:id="rId14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4" autoAdjust="0"/>
    <p:restoredTop sz="96018" autoAdjust="0"/>
  </p:normalViewPr>
  <p:slideViewPr>
    <p:cSldViewPr snapToGrid="0" snapToObjects="1">
      <p:cViewPr varScale="1">
        <p:scale>
          <a:sx n="82" d="100"/>
          <a:sy n="82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27.11.2024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vmnvd.gov.l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l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67953"/>
            <a:ext cx="7772400" cy="932610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Līgums no 2025.gada 1.janvāra</a:t>
            </a: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06353"/>
            <a:ext cx="7772400" cy="394447"/>
          </a:xfrm>
        </p:spPr>
        <p:txBody>
          <a:bodyPr/>
          <a:lstStyle/>
          <a:p>
            <a:r>
              <a:rPr lang="lv-LV" altLang="en-US" dirty="0">
                <a:ea typeface="ヒラギノ角ゴ Pro W3" pitchFamily="125" charset="-128"/>
              </a:rPr>
              <a:t>28.11.2024.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63083-EF6F-BBC1-2587-06E6F00F4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Līguma 2.pielikumi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111C2-9B50-E94D-088A-67AFA5EC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1752600"/>
            <a:ext cx="8148918" cy="4373573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ar veselības aprūpes pakalpojumu sniedzēju norādīts: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akalpojumu sniegšanas adreses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Kontakt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informācija pacientu informēšanai un </a:t>
            </a:r>
            <a:r>
              <a:rPr lang="fi-FI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ievieto</a:t>
            </a:r>
            <a:r>
              <a:rPr lang="lv-LV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šanai</a:t>
            </a: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NVD tīmekļvietnē www.vmnvd.gov.lv</a:t>
            </a:r>
            <a:endParaRPr lang="lv-LV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Ā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rstniecības personas, kas tiesīgas sniegt attiecīgos veselības aprūpes pakalpojumus un to atbilst</a:t>
            </a: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ība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prasībām, lai sniegtu pakalpojumu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Ā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rstniecības personu darba laiks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 cita informācija par pakalpojuma sniegšanu</a:t>
            </a:r>
            <a:endParaRPr lang="lv-LV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endParaRPr lang="lv-LV" sz="1800" dirty="0">
              <a:effectLst/>
              <a:latin typeface="+mn-lt"/>
              <a:ea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E4530-55DF-7D4F-6D01-C78D981E24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47314" y="6324600"/>
            <a:ext cx="391886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363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0C3A-C98C-BB02-B7A1-D3824643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Kārtības, kas jāievēro visiem veselības aprūpes pakalpojumu sniedzējiem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127DF-9AB6-BEBB-C11F-FB57D8354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1752600"/>
            <a:ext cx="8175812" cy="4876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Pakalpojumu organizēšanas pamatprincipi un pacientu informēšana</a:t>
            </a:r>
            <a:endParaRPr lang="lv-LV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Personu nosūtīšanas kārtība uz valsts apmaksātiem veselības aprūpes pakalpojumiem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</a:rPr>
              <a:t>Minimālā izmeklējumu apjoma veikšanas kārtība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</a:rPr>
              <a:t>Pakalpojumu sniegšanas kārtība pacientiem ar aizdomām par onkoloģisku slimību vai diagnosticētu onkoloģisku slimību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</a:rPr>
              <a:t>Metodika par Eiropas Komisijas 2011.gada 20.decembra lēmumā Nr.2012/21/ES noteikto prasību ievērošanu un kontroli – spēkā esošā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40A67-D571-D651-8981-9845E56B18D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49343" y="6324600"/>
            <a:ext cx="489857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351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81496-A539-2677-C9A1-72420C6F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Kārtības, kas jāievēro noteiktu pakalpojumu sniedzējiem atbilstoši Līguma 1.pielikumam</a:t>
            </a:r>
            <a:endParaRPr lang="lv-LV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883EF-2E09-1988-522C-3A841AA70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741" y="1872343"/>
            <a:ext cx="8113059" cy="4373573"/>
          </a:xfrm>
        </p:spPr>
        <p:txBody>
          <a:bodyPr>
            <a:noAutofit/>
          </a:bodyPr>
          <a:lstStyle/>
          <a:p>
            <a:pPr algn="just"/>
            <a:r>
              <a:rPr lang="lv-LV" sz="1800" dirty="0">
                <a:latin typeface="+mn-lt"/>
              </a:rPr>
              <a:t>NVD </a:t>
            </a:r>
            <a:r>
              <a:rPr lang="lv-LV" sz="1800" kern="0" dirty="0">
                <a:effectLst/>
                <a:latin typeface="+mn-lt"/>
                <a:ea typeface="Times New Roman" panose="02020603050405020304" pitchFamily="18" charset="0"/>
              </a:rPr>
              <a:t>tīmekļvietnē </a:t>
            </a:r>
            <a:r>
              <a:rPr lang="lv-LV" sz="1800" u="sng" kern="0" dirty="0">
                <a:solidFill>
                  <a:srgbClr val="0000FF"/>
                </a:solidFill>
                <a:effectLst/>
                <a:latin typeface="+mn-lt"/>
                <a:ea typeface="Times New Roman" panose="02020603050405020304" pitchFamily="18" charset="0"/>
                <a:hlinkClick r:id="rId2"/>
              </a:rPr>
              <a:t>www.vmnvd.gov.lv</a:t>
            </a:r>
            <a:r>
              <a:rPr lang="lv-LV" sz="1800" kern="0" dirty="0">
                <a:effectLst/>
                <a:latin typeface="+mn-lt"/>
                <a:ea typeface="Times New Roman" panose="02020603050405020304" pitchFamily="18" charset="0"/>
              </a:rPr>
              <a:t> &gt; Profesionāļiem &gt; Līgumu dokumenti tiks sadalītas 7 blokos:</a:t>
            </a:r>
          </a:p>
          <a:p>
            <a:pPr algn="just"/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7D777-B27B-B659-6043-887B0B3EC3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82000" y="6324600"/>
            <a:ext cx="457200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415BAA-470E-BA9B-AB10-A36912E29B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078" y="2743199"/>
            <a:ext cx="7504922" cy="350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46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/>
              <a:t> </a:t>
            </a:r>
            <a:r>
              <a:rPr lang="lv-LV" altLang="en-US" sz="1300" dirty="0"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Cēsu iela 31 k-3 (6.ieeja)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Tālrunis: 67043700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E-pasts: nvd@vmnvd.gov.lv 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Tīmekļa vietne: www.vmnvd.gov.lv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1EB8-5EE4-5A78-0D4F-AC57FEF47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Jauna līguma slēgšana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1D10D-06D8-282C-12DD-E7D5BF3BE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853" y="1752600"/>
            <a:ext cx="8182947" cy="437357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Esošie līgumi attiecas uz laika periodu</a:t>
            </a: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līdz 2024.gada 31.decembrim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dirty="0">
                <a:latin typeface="+mn-lt"/>
              </a:rPr>
              <a:t>Decembra pirmajā pusē ārstniecības iestādēm tiks nosūtīti jaunie līgumi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dirty="0">
                <a:latin typeface="+mn-lt"/>
              </a:rPr>
              <a:t>Līdz 1.decembrim jaunais līgums tiks ievietots NVD </a:t>
            </a:r>
            <a:r>
              <a:rPr lang="lv-LV" kern="0" dirty="0">
                <a:effectLst/>
                <a:latin typeface="+mn-lt"/>
                <a:ea typeface="Times New Roman" panose="02020603050405020304" pitchFamily="18" charset="0"/>
              </a:rPr>
              <a:t>tīmekļvietnē </a:t>
            </a:r>
            <a:r>
              <a:rPr lang="lv-LV" u="sng" kern="0" dirty="0">
                <a:solidFill>
                  <a:srgbClr val="0000FF"/>
                </a:solidFill>
                <a:effectLst/>
                <a:latin typeface="+mn-lt"/>
                <a:ea typeface="Times New Roman" panose="02020603050405020304" pitchFamily="18" charset="0"/>
                <a:hlinkClick r:id="rId2"/>
              </a:rPr>
              <a:t>www.vmnvd.gov.lv</a:t>
            </a:r>
            <a:r>
              <a:rPr lang="lv-LV" kern="0" dirty="0">
                <a:effectLst/>
                <a:latin typeface="+mn-lt"/>
                <a:ea typeface="Times New Roman" panose="02020603050405020304" pitchFamily="18" charset="0"/>
              </a:rPr>
              <a:t> &gt; Profesionāļiem &gt; Līgumu dokumenti</a:t>
            </a:r>
            <a:endParaRPr lang="lv-LV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E5AEF-2E27-EF79-4768-66351A5B48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D6AE5D-7C48-02F2-EEA0-F809890A75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C7D57-9E16-A4FB-6F48-4B63FC3CCE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928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Esošā situācija ar līgumiem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1992086"/>
            <a:ext cx="8148918" cy="413408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12 līgumu veidi </a:t>
            </a:r>
            <a:r>
              <a:rPr lang="lv-LV" dirty="0">
                <a:latin typeface="+mn-lt"/>
              </a:rPr>
              <a:t>par veselības aprūpes pakalpojumu sniegšanu un apmaksu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Līgums sastāv: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n-lt"/>
              </a:rPr>
              <a:t>no līguma ar pielikumiem katrai ārstniecības iestādei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n-lt"/>
              </a:rPr>
              <a:t>NVD sagatavotās informācijas – pakalpojumu sniegšanas kārtībām, kas publicētas NVD tīmekļa vietnē </a:t>
            </a:r>
            <a:r>
              <a:rPr lang="lv-LV" dirty="0">
                <a:latin typeface="+mn-lt"/>
                <a:hlinkClick r:id="rId2"/>
              </a:rPr>
              <a:t>www.vmnvd.gov.lv/lv</a:t>
            </a:r>
            <a:r>
              <a:rPr lang="lv-LV" dirty="0">
                <a:latin typeface="+mn-lt"/>
              </a:rPr>
              <a:t> &gt; Profesionāļiem &gt; Līgumu dokumenti &gt; Līgumi un to pielikumi</a:t>
            </a:r>
          </a:p>
          <a:p>
            <a:r>
              <a:rPr lang="lv-LV" dirty="0">
                <a:latin typeface="+mn-lt"/>
              </a:rPr>
              <a:t>Ņemot vērā ka ir 12 līgumu veidi, ar ārstniecības iestādēm 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tiek slēgti vairāki līgumu veidi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4611-FC7A-03E9-C9B7-22974284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Problēmas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ECEC6-388D-5575-8FAD-45F71E032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9" y="1752600"/>
            <a:ext cx="8059271" cy="4373573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n-lt"/>
              </a:rPr>
              <a:t>Pie līgumu, to grozījumu izskatīšanas un parakstīšanas nevajadzīgi ir palielināts administratīvais darbs gan ārstniecības iestādēm, gan NVD (viena līguma vietā darbs notiek ar vairākiem līgumiem). </a:t>
            </a:r>
          </a:p>
          <a:p>
            <a:endParaRPr lang="lv-LV" sz="1800" dirty="0">
              <a:latin typeface="+mn-lt"/>
            </a:endParaRPr>
          </a:p>
          <a:p>
            <a:r>
              <a:rPr lang="lv-LV" sz="1800" dirty="0">
                <a:latin typeface="+mn-lt"/>
              </a:rPr>
              <a:t>Līguma darbības laikā: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Ārstniecības iestādēm, to darbiniekiem jāpārzina un jāievēro vairāku līgumu nosacījumi.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NVD jāuztur un jāuzrauga vairāki līgumu veidu nosacījumi.</a:t>
            </a:r>
          </a:p>
          <a:p>
            <a:endParaRPr lang="lv-LV" sz="1800" dirty="0">
              <a:latin typeface="+mn-lt"/>
            </a:endParaRPr>
          </a:p>
          <a:p>
            <a:r>
              <a:rPr lang="lv-LV" sz="1800" dirty="0">
                <a:latin typeface="+mn-lt"/>
              </a:rPr>
              <a:t>Rezultātā rodas pārpratumi, piemēram, par tarifu piemērošanu, līguma nosacījumiem.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61D90-30CE-37C9-F398-E976847E5DC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50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8D0-1BC3-0F67-7ACF-B22C530F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Risinājums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1A9A-5776-CE61-61A3-3FA9820E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59" y="1861458"/>
            <a:ext cx="8310282" cy="4373573"/>
          </a:xfrm>
        </p:spPr>
        <p:txBody>
          <a:bodyPr>
            <a:noAutofit/>
          </a:bodyPr>
          <a:lstStyle/>
          <a:p>
            <a:r>
              <a:rPr lang="lv-LV" dirty="0">
                <a:latin typeface="+mj-lt"/>
              </a:rPr>
              <a:t>No esošajiem 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12 līgumiem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lv-LV" dirty="0">
                <a:latin typeface="+mj-lt"/>
              </a:rPr>
              <a:t>ar pielikumiem un pakalpojumu sniegšanas kārtībām NVD tīmekļa vietnē</a:t>
            </a:r>
          </a:p>
          <a:p>
            <a:endParaRPr lang="lv-LV" dirty="0">
              <a:latin typeface="+mj-lt"/>
            </a:endParaRPr>
          </a:p>
          <a:p>
            <a:endParaRPr lang="lv-LV" dirty="0">
              <a:latin typeface="+mj-lt"/>
            </a:endParaRPr>
          </a:p>
          <a:p>
            <a:endParaRPr lang="lv-LV" dirty="0">
              <a:latin typeface="+mj-lt"/>
            </a:endParaRPr>
          </a:p>
          <a:p>
            <a:endParaRPr lang="lv-LV" dirty="0">
              <a:latin typeface="+mj-lt"/>
            </a:endParaRPr>
          </a:p>
          <a:p>
            <a:r>
              <a:rPr lang="lv-LV" dirty="0">
                <a:latin typeface="+mj-lt"/>
              </a:rPr>
              <a:t>ir izveidots 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1 līgums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lv-LV" dirty="0">
                <a:latin typeface="+mj-lt"/>
              </a:rPr>
              <a:t>ar 5. pielikumiem (1.pielikums «</a:t>
            </a:r>
            <a:r>
              <a:rPr lang="lv-LV" dirty="0">
                <a:effectLst/>
                <a:latin typeface="+mj-lt"/>
                <a:ea typeface="Times New Roman" panose="02020603050405020304" pitchFamily="18" charset="0"/>
              </a:rPr>
              <a:t>Veselības aprūpes pakalpojumu programmas</a:t>
            </a:r>
            <a:r>
              <a:rPr lang="lv-LV" dirty="0">
                <a:latin typeface="+mj-lt"/>
              </a:rPr>
              <a:t>», 2.pielikums «</a:t>
            </a:r>
            <a:r>
              <a:rPr lang="lv-LV" dirty="0">
                <a:effectLst/>
                <a:latin typeface="+mj-lt"/>
                <a:ea typeface="Times New Roman" panose="02020603050405020304" pitchFamily="18" charset="0"/>
              </a:rPr>
              <a:t>Informācija par veselības aprūpes pakalpojumu sniedzēju</a:t>
            </a:r>
            <a:r>
              <a:rPr lang="lv-LV" dirty="0">
                <a:latin typeface="+mj-lt"/>
              </a:rPr>
              <a:t>», 3.pielikums </a:t>
            </a:r>
            <a:r>
              <a:rPr lang="lv-LV" dirty="0">
                <a:effectLst/>
                <a:latin typeface="+mj-lt"/>
                <a:ea typeface="Times New Roman" panose="02020603050405020304" pitchFamily="18" charset="0"/>
              </a:rPr>
              <a:t>«Atbildība par līguma izpildi», 4</a:t>
            </a:r>
            <a:r>
              <a:rPr lang="lv-LV" dirty="0">
                <a:latin typeface="+mj-lt"/>
              </a:rPr>
              <a:t>.pielikums </a:t>
            </a:r>
            <a:r>
              <a:rPr lang="lv-LV" dirty="0">
                <a:effectLst/>
                <a:latin typeface="+mj-lt"/>
                <a:ea typeface="Times New Roman" panose="02020603050405020304" pitchFamily="18" charset="0"/>
              </a:rPr>
              <a:t>«Informācijas apmaiņas kārtība» 5</a:t>
            </a:r>
            <a:r>
              <a:rPr lang="lv-LV" dirty="0">
                <a:latin typeface="+mj-lt"/>
              </a:rPr>
              <a:t>.pielikums </a:t>
            </a:r>
            <a:r>
              <a:rPr lang="lv-LV" dirty="0">
                <a:effectLst/>
                <a:latin typeface="+mj-lt"/>
                <a:ea typeface="Times New Roman" panose="02020603050405020304" pitchFamily="18" charset="0"/>
              </a:rPr>
              <a:t>«Norēķinu kārtība»</a:t>
            </a:r>
            <a:r>
              <a:rPr lang="lv-LV" dirty="0">
                <a:latin typeface="+mj-lt"/>
              </a:rPr>
              <a:t>) un pakalpojumu sniegšanas kārtībām NVD tīmekļa vietnē</a:t>
            </a:r>
            <a:endParaRPr lang="lv-LV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260F-9AA2-F2A3-3874-DE7FB794FA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5A8DFD29-5E15-A3E7-7C51-BC4CA2948987}"/>
              </a:ext>
            </a:extLst>
          </p:cNvPr>
          <p:cNvSpPr/>
          <p:nvPr/>
        </p:nvSpPr>
        <p:spPr>
          <a:xfrm>
            <a:off x="2777504" y="2692795"/>
            <a:ext cx="484632" cy="1263383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49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8D0-1BC3-0F67-7ACF-B22C530F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1A9A-5776-CE61-61A3-3FA9820E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1752600"/>
            <a:ext cx="4648200" cy="4373573"/>
          </a:xfrm>
        </p:spPr>
        <p:txBody>
          <a:bodyPr>
            <a:normAutofit/>
          </a:bodyPr>
          <a:lstStyle/>
          <a:p>
            <a:pPr algn="just"/>
            <a:endParaRPr lang="lv-LV" dirty="0">
              <a:latin typeface="+mj-lt"/>
            </a:endParaRPr>
          </a:p>
          <a:p>
            <a:pPr algn="just"/>
            <a:endParaRPr lang="lv-LV" dirty="0">
              <a:latin typeface="+mj-lt"/>
            </a:endParaRPr>
          </a:p>
          <a:p>
            <a:pPr algn="just"/>
            <a:endParaRPr lang="lv-LV" dirty="0"/>
          </a:p>
          <a:p>
            <a:pPr algn="just"/>
            <a:br>
              <a:rPr lang="lv-LV" dirty="0"/>
            </a:br>
            <a:r>
              <a:rPr lang="lv-LV" dirty="0"/>
              <a:t>Elektronisku līgumu noslēgšanas un uzturēšanas sistēma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260F-9AA2-F2A3-3874-DE7FB794FA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83BB55D-5233-10D1-2820-3A691B09E46D}"/>
              </a:ext>
            </a:extLst>
          </p:cNvPr>
          <p:cNvSpPr/>
          <p:nvPr/>
        </p:nvSpPr>
        <p:spPr>
          <a:xfrm>
            <a:off x="457200" y="2167618"/>
            <a:ext cx="3284537" cy="3057525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413984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E9F7C-5616-76CD-09CD-244719056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Līguma struktūra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EE839-6053-1E0F-795E-5A94FA1E3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8" y="1752600"/>
            <a:ext cx="8157882" cy="4373573"/>
          </a:xfrm>
        </p:spPr>
        <p:txBody>
          <a:bodyPr>
            <a:noAutofit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Līgums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 par veselības aprūpes pakalpojumu sniegšanu un apmaksu uz 5 lapām</a:t>
            </a:r>
            <a:endParaRPr lang="lv-LV" dirty="0">
              <a:latin typeface="+mn-lt"/>
            </a:endParaRP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pielikumi:</a:t>
            </a:r>
          </a:p>
          <a:p>
            <a:r>
              <a:rPr lang="lv-LV" dirty="0">
                <a:latin typeface="+mn-lt"/>
              </a:rPr>
              <a:t>1.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Veselības aprūpes pakalpojumu programmas</a:t>
            </a:r>
          </a:p>
          <a:p>
            <a:r>
              <a:rPr lang="lv-LV" dirty="0">
                <a:latin typeface="+mn-lt"/>
              </a:rPr>
              <a:t>2.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Informācija par veselības aprūpes pakalpojumu sniedzēju</a:t>
            </a:r>
            <a:r>
              <a:rPr lang="lv-LV" dirty="0">
                <a:latin typeface="+mn-lt"/>
              </a:rPr>
              <a:t> </a:t>
            </a:r>
          </a:p>
          <a:p>
            <a:r>
              <a:rPr lang="lv-LV" dirty="0">
                <a:latin typeface="+mn-lt"/>
              </a:rPr>
              <a:t>3.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Atbildība par līguma izpildi</a:t>
            </a:r>
          </a:p>
          <a:p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4</a:t>
            </a:r>
            <a:r>
              <a:rPr lang="lv-LV" dirty="0">
                <a:latin typeface="+mn-lt"/>
              </a:rPr>
              <a:t>.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Informācijas apmaiņas kārtība</a:t>
            </a:r>
          </a:p>
          <a:p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5</a:t>
            </a:r>
            <a:r>
              <a:rPr lang="lv-LV" dirty="0">
                <a:latin typeface="+mn-lt"/>
              </a:rPr>
              <a:t>. 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Norēķinu kārtība</a:t>
            </a:r>
            <a:endParaRPr lang="lv-LV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Kārtības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kas jāievēro: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visiem veselības aprūpes pakalpojumu sniedzējiem</a:t>
            </a:r>
            <a:endParaRPr lang="lv-LV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+mn-lt"/>
                <a:ea typeface="Calibri" panose="020F0502020204030204" pitchFamily="34" charset="0"/>
              </a:rPr>
              <a:t>noteiktu pakalpojumu sniedzējiem atbilstoši Līguma 1.pielikumam</a:t>
            </a:r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9CAA2-BF45-5AE8-AAA3-65947FAB57E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14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BCDB4-BA74-75BE-041D-38413D624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Līguma 1.pielikumi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372A3-95BC-2622-3C96-34DDF0062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752600"/>
            <a:ext cx="8139953" cy="4373573"/>
          </a:xfrm>
        </p:spPr>
        <p:txBody>
          <a:bodyPr>
            <a:normAutofit/>
          </a:bodyPr>
          <a:lstStyle/>
          <a:p>
            <a:pPr marL="1710690" indent="-1710690"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Veselības aprūpes pakalpojumu programmas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Veselības aprūpes pakalpojumu programmas 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Pakalpojumu programmas kods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pmaksas veids (</a:t>
            </a:r>
            <a:r>
              <a:rPr lang="lv-LV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kvotēts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pakalpojums/ </a:t>
            </a:r>
            <a:r>
              <a:rPr lang="lv-LV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nekvotēts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pakalpojums/ fiksētais maksājums)</a:t>
            </a:r>
            <a:endParaRPr lang="lv-LV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Apmaksā no valsts budžeta (atzīmē pakalpojumu, kurus apmaksā)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Kārtības atbilstoši veselības aprūpes pakalpojumu programmai</a:t>
            </a: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5917F-84C5-C964-FDA8-FA0B0B012E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811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AE38-F51E-19B4-D5EC-929180110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Līguma 2.pielikumi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D8441-A7FD-BBFF-51D3-F9A940F9E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3" y="1752600"/>
            <a:ext cx="8166847" cy="4373573"/>
          </a:xfrm>
        </p:spPr>
        <p:txBody>
          <a:bodyPr>
            <a:normAutofit/>
          </a:bodyPr>
          <a:lstStyle/>
          <a:p>
            <a:pPr marL="1710690" indent="-1710690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Informācija par veselības aprūpes pakalpojumu sniedzēju </a:t>
            </a:r>
          </a:p>
          <a:p>
            <a:pPr marL="1710690" indent="-1710690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 lapas: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Primārās veselības aprūpes pakalpojumi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obārstniecības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Laboratoriskie veselības aprūpes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Sekundārās ambulatorās veselības aprūpes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Stacionārie veselības aprūpes pakalpojumi</a:t>
            </a: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BDA76-5FE6-290F-B05D-C69006B9CA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27571" y="6324600"/>
            <a:ext cx="511629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08726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14379</TotalTime>
  <Words>627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ヒラギノ角ゴ Pro W3</vt:lpstr>
      <vt:lpstr>89_Prezentacija_templateLV</vt:lpstr>
      <vt:lpstr>Līgums no 2025.gada 1.janvāra</vt:lpstr>
      <vt:lpstr>Jauna līguma slēgšana</vt:lpstr>
      <vt:lpstr>Esošā situācija ar līgumiem</vt:lpstr>
      <vt:lpstr>Problēmas</vt:lpstr>
      <vt:lpstr>Risinājums</vt:lpstr>
      <vt:lpstr>Mērķis</vt:lpstr>
      <vt:lpstr>Līguma struktūra</vt:lpstr>
      <vt:lpstr>Līguma 1.pielikumi</vt:lpstr>
      <vt:lpstr>Līguma 2.pielikumi</vt:lpstr>
      <vt:lpstr>Līguma 2.pielikumi</vt:lpstr>
      <vt:lpstr>Kārtības, kas jāievēro visiem veselības aprūpes pakalpojumu sniedzējiem </vt:lpstr>
      <vt:lpstr>Kārtības, kas jāievēro noteiktu pakalpojumu sniedzējiem atbilstoši Līguma 1.pielikumam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Daiga Vulfa</cp:lastModifiedBy>
  <cp:revision>293</cp:revision>
  <cp:lastPrinted>2017-09-29T07:08:39Z</cp:lastPrinted>
  <dcterms:created xsi:type="dcterms:W3CDTF">2014-11-20T14:46:47Z</dcterms:created>
  <dcterms:modified xsi:type="dcterms:W3CDTF">2024-11-27T16:16:37Z</dcterms:modified>
</cp:coreProperties>
</file>