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447" r:id="rId3"/>
    <p:sldId id="448" r:id="rId4"/>
    <p:sldId id="444" r:id="rId5"/>
    <p:sldId id="443" r:id="rId6"/>
    <p:sldId id="441" r:id="rId7"/>
    <p:sldId id="446" r:id="rId8"/>
    <p:sldId id="451" r:id="rId9"/>
    <p:sldId id="445" r:id="rId10"/>
    <p:sldId id="450" r:id="rId11"/>
    <p:sldId id="442" r:id="rId12"/>
    <p:sldId id="439" r:id="rId13"/>
    <p:sldId id="449" r:id="rId14"/>
    <p:sldId id="440" r:id="rId15"/>
    <p:sldId id="437" r:id="rId16"/>
    <p:sldId id="373" r:id="rId17"/>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5CC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Dizaina stils 1 - izcēlum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Vidējs stils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4" autoAdjust="0"/>
    <p:restoredTop sz="96018" autoAdjust="0"/>
  </p:normalViewPr>
  <p:slideViewPr>
    <p:cSldViewPr snapToGrid="0" snapToObjects="1">
      <p:cViewPr varScale="1">
        <p:scale>
          <a:sx n="82" d="100"/>
          <a:sy n="82" d="100"/>
        </p:scale>
        <p:origin x="151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uma vietturis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FB32B24F-1177-4075-9044-8CF59978CE83}" type="datetimeFigureOut">
              <a:rPr lang="en-US" smtClean="0"/>
              <a:pPr/>
              <a:t>12/17/2024</a:t>
            </a:fld>
            <a:endParaRPr lang="en-US"/>
          </a:p>
        </p:txBody>
      </p:sp>
      <p:sp>
        <p:nvSpPr>
          <p:cNvPr id="4" name="Kājenes vietturis 3"/>
          <p:cNvSpPr>
            <a:spLocks noGrp="1"/>
          </p:cNvSpPr>
          <p:nvPr>
            <p:ph type="ftr" sz="quarter" idx="2"/>
          </p:nvPr>
        </p:nvSpPr>
        <p:spPr>
          <a:xfrm>
            <a:off x="0"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aida numura vietturis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DFBE99E9-0B7F-4987-B2A9-2B48DB0CDA5A}" type="slidenum">
              <a:rPr lang="en-US" smtClean="0"/>
              <a:pPr/>
              <a:t>‹#›</a:t>
            </a:fld>
            <a:endParaRPr lang="en-US"/>
          </a:p>
        </p:txBody>
      </p:sp>
    </p:spTree>
    <p:extLst>
      <p:ext uri="{BB962C8B-B14F-4D97-AF65-F5344CB8AC3E}">
        <p14:creationId xmlns:p14="http://schemas.microsoft.com/office/powerpoint/2010/main" val="3685965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413579D0-169C-4898-A117-F12695808FC8}" type="datetimeFigureOut">
              <a:rPr lang="lv-LV"/>
              <a:pPr>
                <a:defRPr/>
              </a:pPr>
              <a:t>17.12.2024</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75B6170-80DC-45AA-A9CD-EC92DEB9EBF6}" type="slidenum">
              <a:rPr lang="lv-LV" altLang="en-US"/>
              <a:pPr/>
              <a:t>‹#›</a:t>
            </a:fld>
            <a:endParaRPr lang="lv-LV" altLang="en-US"/>
          </a:p>
        </p:txBody>
      </p:sp>
    </p:spTree>
    <p:extLst>
      <p:ext uri="{BB962C8B-B14F-4D97-AF65-F5344CB8AC3E}">
        <p14:creationId xmlns:p14="http://schemas.microsoft.com/office/powerpoint/2010/main" val="2910356387"/>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18835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757B116-C236-4B1A-A29F-6EC446939148}" type="slidenum">
              <a:rPr lang="en-US" altLang="en-US"/>
              <a:pPr/>
              <a:t>‹#›</a:t>
            </a:fld>
            <a:endParaRPr lang="en-US" altLang="en-US"/>
          </a:p>
        </p:txBody>
      </p:sp>
    </p:spTree>
    <p:extLst>
      <p:ext uri="{BB962C8B-B14F-4D97-AF65-F5344CB8AC3E}">
        <p14:creationId xmlns:p14="http://schemas.microsoft.com/office/powerpoint/2010/main" val="199210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A5D73BE-0AD0-481A-BCFB-E6B2350762C0}" type="slidenum">
              <a:rPr lang="en-US" altLang="en-US"/>
              <a:pPr/>
              <a:t>‹#›</a:t>
            </a:fld>
            <a:endParaRPr lang="en-US" altLang="en-US"/>
          </a:p>
        </p:txBody>
      </p:sp>
    </p:spTree>
    <p:extLst>
      <p:ext uri="{BB962C8B-B14F-4D97-AF65-F5344CB8AC3E}">
        <p14:creationId xmlns:p14="http://schemas.microsoft.com/office/powerpoint/2010/main" val="26961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471DA70-A33F-4D8A-A930-E559D2F22D98}" type="slidenum">
              <a:rPr lang="en-US" altLang="en-US"/>
              <a:pPr/>
              <a:t>‹#›</a:t>
            </a:fld>
            <a:endParaRPr lang="en-US" altLang="en-US"/>
          </a:p>
        </p:txBody>
      </p:sp>
    </p:spTree>
    <p:extLst>
      <p:ext uri="{BB962C8B-B14F-4D97-AF65-F5344CB8AC3E}">
        <p14:creationId xmlns:p14="http://schemas.microsoft.com/office/powerpoint/2010/main" val="126743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3DCC78A-4830-4AE1-84B3-9DC1F7533969}" type="slidenum">
              <a:rPr lang="en-US" altLang="en-US"/>
              <a:pPr/>
              <a:t>‹#›</a:t>
            </a:fld>
            <a:endParaRPr lang="en-US" altLang="en-US"/>
          </a:p>
        </p:txBody>
      </p:sp>
    </p:spTree>
    <p:extLst>
      <p:ext uri="{BB962C8B-B14F-4D97-AF65-F5344CB8AC3E}">
        <p14:creationId xmlns:p14="http://schemas.microsoft.com/office/powerpoint/2010/main" val="3367954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33E01878-8258-4C2A-BB3E-218C12CD73F4}" type="slidenum">
              <a:rPr lang="en-US" altLang="en-US"/>
              <a:pPr/>
              <a:t>‹#›</a:t>
            </a:fld>
            <a:endParaRPr lang="en-US" altLang="en-US"/>
          </a:p>
        </p:txBody>
      </p:sp>
    </p:spTree>
    <p:extLst>
      <p:ext uri="{BB962C8B-B14F-4D97-AF65-F5344CB8AC3E}">
        <p14:creationId xmlns:p14="http://schemas.microsoft.com/office/powerpoint/2010/main" val="205217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409CEAE-C0B0-4A7A-869B-5A2EFAFA1665}" type="slidenum">
              <a:rPr lang="en-US" altLang="en-US"/>
              <a:pPr/>
              <a:t>‹#›</a:t>
            </a:fld>
            <a:endParaRPr lang="en-US" altLang="en-US"/>
          </a:p>
        </p:txBody>
      </p:sp>
    </p:spTree>
    <p:extLst>
      <p:ext uri="{BB962C8B-B14F-4D97-AF65-F5344CB8AC3E}">
        <p14:creationId xmlns:p14="http://schemas.microsoft.com/office/powerpoint/2010/main" val="1434123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88DE374-5F27-4970-B704-F553266122A9}" type="slidenum">
              <a:rPr lang="en-US" altLang="en-US"/>
              <a:pPr/>
              <a:t>‹#›</a:t>
            </a:fld>
            <a:endParaRPr lang="en-US" altLang="en-US"/>
          </a:p>
        </p:txBody>
      </p:sp>
    </p:spTree>
    <p:extLst>
      <p:ext uri="{BB962C8B-B14F-4D97-AF65-F5344CB8AC3E}">
        <p14:creationId xmlns:p14="http://schemas.microsoft.com/office/powerpoint/2010/main" val="267618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3455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0807C2EE-50A7-401C-A143-865F084EF5A0}" type="datetime1">
              <a:rPr lang="en-US"/>
              <a:pPr>
                <a:defRPr/>
              </a:pPr>
              <a:t>12/17/2024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5153D50D-E08B-4760-90B1-0E2B30BA47A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vmnvd.gov.l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vmnvd.gov.l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67953"/>
            <a:ext cx="7772400" cy="932610"/>
          </a:xfrm>
        </p:spPr>
        <p:txBody>
          <a:bodyPr>
            <a:normAutofit/>
          </a:bodyPr>
          <a:lstStyle/>
          <a:p>
            <a:r>
              <a:rPr lang="lv-LV" dirty="0">
                <a:solidFill>
                  <a:schemeClr val="accent6">
                    <a:lumMod val="75000"/>
                  </a:schemeClr>
                </a:solidFill>
              </a:rPr>
              <a:t>Līgums no 2025.gada 1.janvāra</a:t>
            </a:r>
          </a:p>
        </p:txBody>
      </p:sp>
      <p:sp>
        <p:nvSpPr>
          <p:cNvPr id="15363" name="Text Placeholder 3"/>
          <p:cNvSpPr>
            <a:spLocks noGrp="1"/>
          </p:cNvSpPr>
          <p:nvPr>
            <p:ph type="body" sz="quarter" idx="11"/>
          </p:nvPr>
        </p:nvSpPr>
        <p:spPr>
          <a:xfrm>
            <a:off x="685800" y="6006353"/>
            <a:ext cx="7772400" cy="394447"/>
          </a:xfrm>
        </p:spPr>
        <p:txBody>
          <a:bodyPr/>
          <a:lstStyle/>
          <a:p>
            <a:r>
              <a:rPr lang="lv-LV" altLang="en-US" dirty="0">
                <a:ea typeface="ヒラギノ角ゴ Pro W3" pitchFamily="125" charset="-128"/>
              </a:rPr>
              <a:t>17.12.2024.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ECF9C-CD93-06F4-BEFF-36361D6F11E1}"/>
              </a:ext>
            </a:extLst>
          </p:cNvPr>
          <p:cNvSpPr>
            <a:spLocks noGrp="1"/>
          </p:cNvSpPr>
          <p:nvPr>
            <p:ph type="title"/>
          </p:nvPr>
        </p:nvSpPr>
        <p:spPr/>
        <p:txBody>
          <a:bodyPr/>
          <a:lstStyle/>
          <a:p>
            <a:r>
              <a:rPr lang="lv-LV" dirty="0">
                <a:solidFill>
                  <a:schemeClr val="accent6">
                    <a:lumMod val="75000"/>
                  </a:schemeClr>
                </a:solidFill>
              </a:rPr>
              <a:t>4.pielikums – Informācijas apmaiņas kārtība</a:t>
            </a:r>
            <a:endParaRPr lang="lv-LV" dirty="0"/>
          </a:p>
        </p:txBody>
      </p:sp>
      <p:sp>
        <p:nvSpPr>
          <p:cNvPr id="3" name="Content Placeholder 2">
            <a:extLst>
              <a:ext uri="{FF2B5EF4-FFF2-40B4-BE49-F238E27FC236}">
                <a16:creationId xmlns:a16="http://schemas.microsoft.com/office/drawing/2014/main" id="{1F59433E-518D-FDBE-E222-BFD0A61697C8}"/>
              </a:ext>
            </a:extLst>
          </p:cNvPr>
          <p:cNvSpPr>
            <a:spLocks noGrp="1"/>
          </p:cNvSpPr>
          <p:nvPr>
            <p:ph idx="1"/>
          </p:nvPr>
        </p:nvSpPr>
        <p:spPr>
          <a:xfrm>
            <a:off x="466531" y="1752600"/>
            <a:ext cx="8220269" cy="4373573"/>
          </a:xfrm>
        </p:spPr>
        <p:txBody>
          <a:bodyPr/>
          <a:lstStyle/>
          <a:p>
            <a:pPr lvl="0" algn="just">
              <a:buSzPts val="1200"/>
              <a:tabLst>
                <a:tab pos="775970" algn="l"/>
              </a:tabLst>
            </a:pPr>
            <a:r>
              <a:rPr lang="lv-LV" dirty="0">
                <a:effectLst/>
                <a:latin typeface="+mn-lt"/>
                <a:ea typeface="Times New Roman" panose="02020603050405020304" pitchFamily="18" charset="0"/>
              </a:rPr>
              <a:t>9. VIS labojumus veic ne vēlāk kā:</a:t>
            </a:r>
            <a:endParaRPr lang="lv-LV" dirty="0">
              <a:latin typeface="+mn-lt"/>
              <a:ea typeface="Times New Roman" panose="02020603050405020304" pitchFamily="18" charset="0"/>
            </a:endParaRPr>
          </a:p>
          <a:p>
            <a:pPr lvl="0" algn="just">
              <a:buSzPts val="1200"/>
              <a:tabLst>
                <a:tab pos="775970" algn="l"/>
              </a:tabLst>
            </a:pPr>
            <a:r>
              <a:rPr lang="lv-LV" dirty="0">
                <a:effectLst/>
                <a:latin typeface="+mn-lt"/>
                <a:ea typeface="Times New Roman" panose="02020603050405020304" pitchFamily="18" charset="0"/>
              </a:rPr>
              <a:t>9.1. līdz 31.maijam kārtējā kalendārā gada pirmajā ceturksnī ievadītajos datos; </a:t>
            </a:r>
            <a:endParaRPr lang="lv-LV" dirty="0">
              <a:latin typeface="+mn-lt"/>
              <a:ea typeface="Times New Roman" panose="02020603050405020304" pitchFamily="18" charset="0"/>
            </a:endParaRPr>
          </a:p>
          <a:p>
            <a:pPr lvl="0" algn="just">
              <a:buSzPts val="1200"/>
              <a:tabLst>
                <a:tab pos="775970" algn="l"/>
              </a:tabLst>
            </a:pPr>
            <a:r>
              <a:rPr lang="lv-LV" dirty="0">
                <a:effectLst/>
                <a:latin typeface="+mn-lt"/>
                <a:ea typeface="Times New Roman" panose="02020603050405020304" pitchFamily="18" charset="0"/>
              </a:rPr>
              <a:t>9.2. līdz 31.augustam kārtējā kalendārā gada otrajā ceturksnī ievadītajos datos;</a:t>
            </a:r>
            <a:endParaRPr lang="lv-LV" dirty="0">
              <a:latin typeface="+mn-lt"/>
              <a:ea typeface="Times New Roman" panose="02020603050405020304" pitchFamily="18" charset="0"/>
            </a:endParaRPr>
          </a:p>
          <a:p>
            <a:pPr lvl="0" algn="just">
              <a:buSzPts val="1200"/>
              <a:tabLst>
                <a:tab pos="775970" algn="l"/>
              </a:tabLst>
            </a:pPr>
            <a:r>
              <a:rPr lang="lv-LV" dirty="0">
                <a:effectLst/>
                <a:latin typeface="+mn-lt"/>
                <a:ea typeface="Times New Roman" panose="02020603050405020304" pitchFamily="18" charset="0"/>
              </a:rPr>
              <a:t>9.3. līdz 30.novembrim kārtējā kalendārā gada trešajā ceturksnī ievadītajos datos;</a:t>
            </a:r>
            <a:endParaRPr lang="lv-LV" dirty="0">
              <a:latin typeface="+mn-lt"/>
              <a:ea typeface="Times New Roman" panose="02020603050405020304" pitchFamily="18" charset="0"/>
            </a:endParaRPr>
          </a:p>
          <a:p>
            <a:pPr lvl="0" algn="just">
              <a:buSzPts val="1200"/>
              <a:tabLst>
                <a:tab pos="775970" algn="l"/>
              </a:tabLst>
            </a:pPr>
            <a:r>
              <a:rPr lang="lv-LV" dirty="0">
                <a:effectLst/>
                <a:latin typeface="+mn-lt"/>
                <a:ea typeface="Times New Roman" panose="02020603050405020304" pitchFamily="18" charset="0"/>
              </a:rPr>
              <a:t>9.4. līdz nākamā kalendārā gada 8.janvārim kārtējā kalendārā gada ceturtajā ceturksnī ievadītajos datos.</a:t>
            </a:r>
          </a:p>
          <a:p>
            <a:endParaRPr lang="lv-LV" dirty="0"/>
          </a:p>
        </p:txBody>
      </p:sp>
      <p:sp>
        <p:nvSpPr>
          <p:cNvPr id="4" name="Text Placeholder 3">
            <a:extLst>
              <a:ext uri="{FF2B5EF4-FFF2-40B4-BE49-F238E27FC236}">
                <a16:creationId xmlns:a16="http://schemas.microsoft.com/office/drawing/2014/main" id="{9297D479-0567-485C-AF1C-74FDFAF61964}"/>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71F3F2A-0100-4F53-AEB0-47C04424953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447740BD-801C-C71A-BFDA-66002B97EDE7}"/>
              </a:ext>
            </a:extLst>
          </p:cNvPr>
          <p:cNvSpPr>
            <a:spLocks noGrp="1"/>
          </p:cNvSpPr>
          <p:nvPr>
            <p:ph type="sldNum" sz="quarter" idx="13"/>
          </p:nvPr>
        </p:nvSpPr>
        <p:spPr/>
        <p:txBody>
          <a:bodyPr/>
          <a:lstStyle/>
          <a:p>
            <a:fld id="{F757B116-C236-4B1A-A29F-6EC446939148}" type="slidenum">
              <a:rPr lang="en-US" altLang="en-US" smtClean="0"/>
              <a:pPr/>
              <a:t>10</a:t>
            </a:fld>
            <a:endParaRPr lang="en-US" altLang="en-US"/>
          </a:p>
        </p:txBody>
      </p:sp>
    </p:spTree>
    <p:extLst>
      <p:ext uri="{BB962C8B-B14F-4D97-AF65-F5344CB8AC3E}">
        <p14:creationId xmlns:p14="http://schemas.microsoft.com/office/powerpoint/2010/main" val="3158359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05E79-BB44-821C-3B45-50CBCFF1F98A}"/>
              </a:ext>
            </a:extLst>
          </p:cNvPr>
          <p:cNvSpPr>
            <a:spLocks noGrp="1"/>
          </p:cNvSpPr>
          <p:nvPr>
            <p:ph type="title"/>
          </p:nvPr>
        </p:nvSpPr>
        <p:spPr/>
        <p:txBody>
          <a:bodyPr>
            <a:normAutofit/>
          </a:bodyPr>
          <a:lstStyle/>
          <a:p>
            <a:r>
              <a:rPr lang="lv-LV" dirty="0">
                <a:solidFill>
                  <a:schemeClr val="accent6">
                    <a:lumMod val="75000"/>
                  </a:schemeClr>
                </a:solidFill>
                <a:effectLst/>
                <a:latin typeface="+mn-lt"/>
                <a:ea typeface="Times New Roman" panose="02020603050405020304" pitchFamily="18" charset="0"/>
              </a:rPr>
              <a:t>5.pielikums - Norēķinu kārtība</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90CFC362-D5A4-34A7-2F49-28C8DFA75A30}"/>
              </a:ext>
            </a:extLst>
          </p:cNvPr>
          <p:cNvSpPr>
            <a:spLocks noGrp="1"/>
          </p:cNvSpPr>
          <p:nvPr>
            <p:ph idx="1"/>
          </p:nvPr>
        </p:nvSpPr>
        <p:spPr>
          <a:xfrm>
            <a:off x="466531" y="1752600"/>
            <a:ext cx="8220269" cy="4373573"/>
          </a:xfrm>
        </p:spPr>
        <p:txBody>
          <a:bodyPr>
            <a:noAutofit/>
          </a:bodyPr>
          <a:lstStyle/>
          <a:p>
            <a:pPr lvl="0" algn="just" fontAlgn="base">
              <a:tabLst>
                <a:tab pos="457200" algn="l"/>
              </a:tabLst>
            </a:pPr>
            <a:r>
              <a:rPr lang="lv-LV" sz="1400" dirty="0">
                <a:latin typeface="+mn-lt"/>
                <a:ea typeface="Times New Roman" panose="02020603050405020304" pitchFamily="18" charset="0"/>
              </a:rPr>
              <a:t>2. </a:t>
            </a:r>
            <a:r>
              <a:rPr lang="lv-LV" sz="1400" dirty="0">
                <a:effectLst/>
                <a:latin typeface="+mn-lt"/>
                <a:ea typeface="Times New Roman" panose="02020603050405020304" pitchFamily="18" charset="0"/>
              </a:rPr>
              <a:t>DIENESTS, pamatojoties uz ievadītajiem un apmaksai akceptētajiem uzskaites dokumentiem, sagatavo atsevišķus rēķinus VIS līdz katra mēneša 12.datumam par sniegtajiem ambulatorajiem veselības aprūpes pakalpojumiem iepriekšējā mēnesī.</a:t>
            </a:r>
          </a:p>
          <a:p>
            <a:pPr lvl="0" algn="just" fontAlgn="base">
              <a:tabLst>
                <a:tab pos="457200" algn="l"/>
              </a:tabLst>
            </a:pPr>
            <a:r>
              <a:rPr lang="lv-LV" sz="1400" dirty="0">
                <a:latin typeface="+mn-lt"/>
                <a:ea typeface="Times New Roman" panose="02020603050405020304" pitchFamily="18" charset="0"/>
              </a:rPr>
              <a:t>3. </a:t>
            </a:r>
            <a:r>
              <a:rPr lang="lv-LV" sz="1400" dirty="0">
                <a:effectLst/>
                <a:latin typeface="+mn-lt"/>
                <a:ea typeface="Times New Roman" panose="02020603050405020304" pitchFamily="18" charset="0"/>
              </a:rPr>
              <a:t>IZPILDĪTĀJS 2 (divu) darba dienu laikā pēc šī pielikuma 2.punktā noteiktā datuma VIS izskata izveidoto rēķinu un par konstatētajām neatbilstībām informē DIENESTU.  </a:t>
            </a:r>
          </a:p>
          <a:p>
            <a:pPr lvl="0" algn="just" fontAlgn="base">
              <a:tabLst>
                <a:tab pos="457200" algn="l"/>
              </a:tabLst>
            </a:pPr>
            <a:r>
              <a:rPr lang="lv-LV" sz="1400" dirty="0">
                <a:effectLst/>
                <a:latin typeface="+mn-lt"/>
                <a:ea typeface="Times New Roman" panose="02020603050405020304" pitchFamily="18" charset="0"/>
              </a:rPr>
              <a:t>4. Trešajā darba dienā pēc šī pielikuma 2.punktā noteiktā datuma DIENESTS apstiprina izveidoto rēķinu, uzliekot pazīmi “MA”- maksātāja apstiprināts un „PA”- piegādātāja apstiprināts. </a:t>
            </a:r>
          </a:p>
          <a:p>
            <a:pPr lvl="0" algn="just" fontAlgn="base">
              <a:tabLst>
                <a:tab pos="457200" algn="l"/>
              </a:tabLst>
            </a:pPr>
            <a:r>
              <a:rPr lang="lv-LV" sz="1400" dirty="0">
                <a:effectLst/>
                <a:latin typeface="+mn-lt"/>
                <a:ea typeface="Times New Roman" panose="02020603050405020304" pitchFamily="18" charset="0"/>
              </a:rPr>
              <a:t>5. DIENESTS 20 (divdesmit) kalendāro dienu, bet </a:t>
            </a:r>
            <a:r>
              <a:rPr lang="lv-LV" sz="1400" u="sng" dirty="0">
                <a:effectLst/>
                <a:latin typeface="+mn-lt"/>
                <a:ea typeface="Times New Roman" panose="02020603050405020304" pitchFamily="18" charset="0"/>
              </a:rPr>
              <a:t>ģimenes ārstu praksēm</a:t>
            </a:r>
            <a:r>
              <a:rPr lang="lv-LV" sz="1400" dirty="0">
                <a:effectLst/>
                <a:latin typeface="+mn-lt"/>
                <a:ea typeface="Times New Roman" panose="02020603050405020304" pitchFamily="18" charset="0"/>
              </a:rPr>
              <a:t> 15 (piecpadsmit) kalendāro dienu laikā no dienas, kad atbilstoši šī pielikuma 4.punktam VIS rēķinu apstiprinājis un nodevis norēķinu veikšanai, apmaksā to. VIS izveidots un apstiprināts rēķins  netiek izdrukāts un ir derīgs bez paraksta.</a:t>
            </a:r>
          </a:p>
          <a:p>
            <a:pPr algn="just"/>
            <a:endParaRPr lang="lv-LV" sz="1400" dirty="0">
              <a:effectLst/>
              <a:highlight>
                <a:srgbClr val="FFFF00"/>
              </a:highlight>
              <a:latin typeface="+mn-lt"/>
              <a:ea typeface="Aptos" panose="020B0004020202020204" pitchFamily="34" charset="0"/>
              <a:cs typeface="Aptos" panose="020B0004020202020204" pitchFamily="34" charset="0"/>
            </a:endParaRPr>
          </a:p>
          <a:p>
            <a:pPr algn="just"/>
            <a:r>
              <a:rPr lang="lv-LV" sz="1400" dirty="0">
                <a:effectLst/>
                <a:highlight>
                  <a:srgbClr val="FFFF00"/>
                </a:highlight>
                <a:latin typeface="+mn-lt"/>
                <a:ea typeface="Aptos" panose="020B0004020202020204" pitchFamily="34" charset="0"/>
                <a:cs typeface="Aptos" panose="020B0004020202020204" pitchFamily="34" charset="0"/>
              </a:rPr>
              <a:t>Tiklīdz VIS tiks apstiprināti rēķini, tāpat kā līdz šim, </a:t>
            </a:r>
            <a:r>
              <a:rPr lang="lv-LV" sz="1400" dirty="0">
                <a:highlight>
                  <a:srgbClr val="FFFF00"/>
                </a:highlight>
                <a:latin typeface="+mn-lt"/>
                <a:ea typeface="Aptos" panose="020B0004020202020204" pitchFamily="34" charset="0"/>
                <a:cs typeface="Aptos" panose="020B0004020202020204" pitchFamily="34" charset="0"/>
              </a:rPr>
              <a:t>tie </a:t>
            </a:r>
            <a:r>
              <a:rPr lang="lv-LV" sz="1400" dirty="0">
                <a:effectLst/>
                <a:highlight>
                  <a:srgbClr val="FFFF00"/>
                </a:highlight>
                <a:latin typeface="+mn-lt"/>
                <a:ea typeface="Aptos" panose="020B0004020202020204" pitchFamily="34" charset="0"/>
                <a:cs typeface="Aptos" panose="020B0004020202020204" pitchFamily="34" charset="0"/>
              </a:rPr>
              <a:t>nekavējoties tiks doti uz Valsts kasi maksājumu sagatavošanai. Šobrīd nav identificētas problēmas dēļ kurām apmaksa būtiski varētu aizkavēties.</a:t>
            </a:r>
            <a:endParaRPr lang="lv-LV" sz="1400" dirty="0">
              <a:latin typeface="+mn-lt"/>
            </a:endParaRPr>
          </a:p>
        </p:txBody>
      </p:sp>
      <p:sp>
        <p:nvSpPr>
          <p:cNvPr id="4" name="Text Placeholder 3">
            <a:extLst>
              <a:ext uri="{FF2B5EF4-FFF2-40B4-BE49-F238E27FC236}">
                <a16:creationId xmlns:a16="http://schemas.microsoft.com/office/drawing/2014/main" id="{A5C2F4BD-811C-78F2-4133-74AC16FF9841}"/>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FBC494F8-6926-1DCE-60A5-3685F0DD70C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7D1D390-C080-000E-8431-C9254272D14D}"/>
              </a:ext>
            </a:extLst>
          </p:cNvPr>
          <p:cNvSpPr>
            <a:spLocks noGrp="1"/>
          </p:cNvSpPr>
          <p:nvPr>
            <p:ph type="sldNum" sz="quarter" idx="13"/>
          </p:nvPr>
        </p:nvSpPr>
        <p:spPr/>
        <p:txBody>
          <a:bodyPr/>
          <a:lstStyle/>
          <a:p>
            <a:fld id="{F757B116-C236-4B1A-A29F-6EC446939148}" type="slidenum">
              <a:rPr lang="en-US" altLang="en-US" smtClean="0"/>
              <a:pPr/>
              <a:t>11</a:t>
            </a:fld>
            <a:endParaRPr lang="en-US" altLang="en-US"/>
          </a:p>
        </p:txBody>
      </p:sp>
    </p:spTree>
    <p:extLst>
      <p:ext uri="{BB962C8B-B14F-4D97-AF65-F5344CB8AC3E}">
        <p14:creationId xmlns:p14="http://schemas.microsoft.com/office/powerpoint/2010/main" val="171866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B6316-3074-1C6D-A8A5-FF022CA135A0}"/>
              </a:ext>
            </a:extLst>
          </p:cNvPr>
          <p:cNvSpPr>
            <a:spLocks noGrp="1"/>
          </p:cNvSpPr>
          <p:nvPr>
            <p:ph type="title"/>
          </p:nvPr>
        </p:nvSpPr>
        <p:spPr/>
        <p:txBody>
          <a:bodyPr>
            <a:normAutofit fontScale="90000"/>
          </a:bodyPr>
          <a:lstStyle/>
          <a:p>
            <a:r>
              <a:rPr lang="lv-LV" sz="2400" dirty="0">
                <a:solidFill>
                  <a:schemeClr val="accent6">
                    <a:lumMod val="75000"/>
                  </a:schemeClr>
                </a:solidFill>
                <a:latin typeface="+mn-lt"/>
                <a:ea typeface="Calibri" panose="020F0502020204030204" pitchFamily="34" charset="0"/>
                <a:cs typeface="Times New Roman" panose="02020603050405020304" pitchFamily="18" charset="0"/>
              </a:rPr>
              <a:t>Metodika par Eiropas Komisijas 2011.gada 20.decembra lēmumā Nr.2012/21/ES noteikto prasību ievērošanu un kontroli</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E7380C77-9278-120F-E6A1-751C0C32E6F4}"/>
              </a:ext>
            </a:extLst>
          </p:cNvPr>
          <p:cNvSpPr>
            <a:spLocks noGrp="1"/>
          </p:cNvSpPr>
          <p:nvPr>
            <p:ph idx="1"/>
          </p:nvPr>
        </p:nvSpPr>
        <p:spPr>
          <a:xfrm>
            <a:off x="606490" y="1847461"/>
            <a:ext cx="8080310" cy="4278712"/>
          </a:xfrm>
        </p:spPr>
        <p:txBody>
          <a:bodyPr>
            <a:noAutofit/>
          </a:bodyPr>
          <a:lstStyle/>
          <a:p>
            <a:pPr algn="just"/>
            <a:r>
              <a:rPr lang="lv-LV" sz="1800" dirty="0">
                <a:effectLst/>
                <a:latin typeface="+mn-lt"/>
                <a:ea typeface="Times New Roman" panose="02020603050405020304" pitchFamily="18" charset="0"/>
              </a:rPr>
              <a:t>2.2. IZPILDĪTĀJS:</a:t>
            </a:r>
          </a:p>
          <a:p>
            <a:pPr algn="just"/>
            <a:r>
              <a:rPr lang="lv-LV" sz="1800" dirty="0">
                <a:effectLst/>
                <a:latin typeface="+mn-lt"/>
                <a:ea typeface="Calibri" panose="020F0502020204030204" pitchFamily="34" charset="0"/>
                <a:cs typeface="Times New Roman" panose="02020603050405020304" pitchFamily="18" charset="0"/>
              </a:rPr>
              <a:t>2.2.3. Līguma izpildē, tajā skaitā – dokumentu, pārskatu sastādīšanā un nosūtīšanā, ņem vērā metodiku par Eiropas Komisijas </a:t>
            </a:r>
            <a:r>
              <a:rPr lang="lv-LV" sz="1800" dirty="0">
                <a:solidFill>
                  <a:srgbClr val="000000"/>
                </a:solidFill>
                <a:effectLst/>
                <a:latin typeface="+mn-lt"/>
                <a:ea typeface="Calibri" panose="020F0502020204030204" pitchFamily="34" charset="0"/>
                <a:cs typeface="Times New Roman" panose="02020603050405020304" pitchFamily="18" charset="0"/>
              </a:rPr>
              <a:t>2011.gada 20.decembra </a:t>
            </a:r>
            <a:r>
              <a:rPr lang="lv-LV" sz="1800" dirty="0">
                <a:effectLst/>
                <a:latin typeface="+mn-lt"/>
                <a:ea typeface="Calibri" panose="020F0502020204030204" pitchFamily="34" charset="0"/>
                <a:cs typeface="Times New Roman" panose="02020603050405020304" pitchFamily="18" charset="0"/>
              </a:rPr>
              <a:t>lēmumā Nr.2012/21/ES “ </a:t>
            </a:r>
            <a:r>
              <a:rPr lang="lv-LV" sz="1800" i="1" dirty="0">
                <a:effectLst/>
                <a:latin typeface="+mn-lt"/>
                <a:ea typeface="Calibri" panose="020F0502020204030204" pitchFamily="34" charset="0"/>
                <a:cs typeface="Times New Roman" panose="02020603050405020304" pitchFamily="18" charset="0"/>
              </a:rPr>
              <a:t>Par Līguma par Eiropas Savienības darbību 106. panta 2. punkta piemērošanu valsts atbalstam attiecībā uz kompensāciju par sabiedriskajiem pakalpojumiem dažiem uzņēmumiem, kuriem uzticēts sniegt pakalpojumus ar vispārēju tautsaimniecisku nozīmi</a:t>
            </a:r>
            <a:r>
              <a:rPr lang="lv-LV" sz="1800" dirty="0">
                <a:effectLst/>
                <a:latin typeface="+mn-lt"/>
                <a:ea typeface="Calibri" panose="020F0502020204030204" pitchFamily="34" charset="0"/>
                <a:cs typeface="Times New Roman" panose="02020603050405020304" pitchFamily="18" charset="0"/>
              </a:rPr>
              <a:t>” noteikto prasību ievērošanu un kontroli, nodrošinot vienlīdzīgu pieeju  visiem finansējuma saņēmējiem (turpmāk - Metodika), kas ir pieejama DIENESTA tīmekļvietnē </a:t>
            </a:r>
            <a:r>
              <a:rPr lang="lv-LV" sz="1800" u="sng" dirty="0">
                <a:solidFill>
                  <a:srgbClr val="0563C1"/>
                </a:solidFill>
                <a:effectLst/>
                <a:latin typeface="+mn-lt"/>
                <a:ea typeface="Calibri" panose="020F0502020204030204" pitchFamily="34" charset="0"/>
                <a:cs typeface="Times New Roman" panose="02020603050405020304" pitchFamily="18" charset="0"/>
                <a:hlinkClick r:id="rId2"/>
              </a:rPr>
              <a:t>www.vmnvd.gov.lv</a:t>
            </a:r>
            <a:r>
              <a:rPr lang="lv-LV" sz="1800" dirty="0">
                <a:effectLst/>
                <a:latin typeface="+mn-lt"/>
                <a:ea typeface="Calibri" panose="020F0502020204030204" pitchFamily="34" charset="0"/>
                <a:cs typeface="Times New Roman" panose="02020603050405020304" pitchFamily="18" charset="0"/>
              </a:rPr>
              <a:t> sadaļā </a:t>
            </a:r>
            <a:r>
              <a:rPr lang="lv-LV" sz="1800" dirty="0">
                <a:effectLst/>
                <a:latin typeface="+mn-lt"/>
                <a:ea typeface="Calibri" panose="020F0502020204030204" pitchFamily="34" charset="0"/>
                <a:cs typeface="Segoe UI" panose="020B0502040204020203" pitchFamily="34" charset="0"/>
              </a:rPr>
              <a:t>“Profesionāļiem” &gt; “Līgumu dokumenti”. Un s</a:t>
            </a:r>
            <a:r>
              <a:rPr lang="lv-LV" sz="1800" dirty="0">
                <a:effectLst/>
                <a:latin typeface="+mn-lt"/>
                <a:ea typeface="Calibri" panose="020F0502020204030204" pitchFamily="34" charset="0"/>
                <a:cs typeface="Times New Roman" panose="02020603050405020304" pitchFamily="18" charset="0"/>
              </a:rPr>
              <a:t>askaņā ar Metodiku ir uzskatāms par Valsts atbalsta saņēmēju. </a:t>
            </a:r>
          </a:p>
        </p:txBody>
      </p:sp>
      <p:sp>
        <p:nvSpPr>
          <p:cNvPr id="4" name="Text Placeholder 3">
            <a:extLst>
              <a:ext uri="{FF2B5EF4-FFF2-40B4-BE49-F238E27FC236}">
                <a16:creationId xmlns:a16="http://schemas.microsoft.com/office/drawing/2014/main" id="{347AE3A1-3A32-1FA1-2E3B-22ED1928162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6EB16F2-F3F3-CCDB-24B5-CD1BDA553DD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F2DD1FF-062F-2CF9-7108-6CC64274AFD2}"/>
              </a:ext>
            </a:extLst>
          </p:cNvPr>
          <p:cNvSpPr>
            <a:spLocks noGrp="1"/>
          </p:cNvSpPr>
          <p:nvPr>
            <p:ph type="sldNum" sz="quarter" idx="13"/>
          </p:nvPr>
        </p:nvSpPr>
        <p:spPr/>
        <p:txBody>
          <a:bodyPr/>
          <a:lstStyle/>
          <a:p>
            <a:fld id="{F757B116-C236-4B1A-A29F-6EC446939148}" type="slidenum">
              <a:rPr lang="en-US" altLang="en-US" smtClean="0"/>
              <a:pPr/>
              <a:t>12</a:t>
            </a:fld>
            <a:endParaRPr lang="en-US" altLang="en-US"/>
          </a:p>
        </p:txBody>
      </p:sp>
    </p:spTree>
    <p:extLst>
      <p:ext uri="{BB962C8B-B14F-4D97-AF65-F5344CB8AC3E}">
        <p14:creationId xmlns:p14="http://schemas.microsoft.com/office/powerpoint/2010/main" val="3948443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B6375-E83E-D171-C8B9-F031B8CF0696}"/>
              </a:ext>
            </a:extLst>
          </p:cNvPr>
          <p:cNvSpPr>
            <a:spLocks noGrp="1"/>
          </p:cNvSpPr>
          <p:nvPr>
            <p:ph type="title"/>
          </p:nvPr>
        </p:nvSpPr>
        <p:spPr/>
        <p:txBody>
          <a:bodyPr>
            <a:noAutofit/>
          </a:bodyPr>
          <a:lstStyle/>
          <a:p>
            <a:r>
              <a:rPr lang="lv-LV" dirty="0">
                <a:solidFill>
                  <a:schemeClr val="accent6">
                    <a:lumMod val="75000"/>
                  </a:schemeClr>
                </a:solidFill>
                <a:effectLst/>
                <a:latin typeface="+mn-lt"/>
                <a:ea typeface="Calibri" panose="020F0502020204030204" pitchFamily="34" charset="0"/>
                <a:cs typeface="Times New Roman" panose="02020603050405020304" pitchFamily="18" charset="0"/>
              </a:rPr>
              <a:t>Aptauja ģimenes ārstiem par sniegtajiem pakalpojumiem ārzemniekiem</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5C4CC277-6B15-6008-2F56-975144F0350B}"/>
              </a:ext>
            </a:extLst>
          </p:cNvPr>
          <p:cNvSpPr>
            <a:spLocks noGrp="1"/>
          </p:cNvSpPr>
          <p:nvPr>
            <p:ph idx="1"/>
          </p:nvPr>
        </p:nvSpPr>
        <p:spPr>
          <a:xfrm>
            <a:off x="531845" y="1752600"/>
            <a:ext cx="8154955" cy="4373573"/>
          </a:xfrm>
        </p:spPr>
        <p:txBody>
          <a:bodyPr>
            <a:noAutofit/>
          </a:bodyPr>
          <a:lstStyle/>
          <a:p>
            <a:pPr algn="just">
              <a:lnSpc>
                <a:spcPct val="107000"/>
              </a:lnSpc>
              <a:spcAft>
                <a:spcPts val="800"/>
              </a:spcAft>
            </a:pPr>
            <a:r>
              <a:rPr lang="lv-LV" sz="1800" dirty="0">
                <a:latin typeface="+mn-lt"/>
              </a:rPr>
              <a:t>2024.gada 10.maijā ģimenes ārstiem tika nosūtīta aptauja </a:t>
            </a:r>
            <a:r>
              <a:rPr lang="lv-LV" sz="1800" dirty="0">
                <a:effectLst/>
                <a:latin typeface="+mn-lt"/>
                <a:ea typeface="Calibri" panose="020F0502020204030204" pitchFamily="34" charset="0"/>
                <a:cs typeface="Times New Roman" panose="02020603050405020304" pitchFamily="18" charset="0"/>
              </a:rPr>
              <a:t>par </a:t>
            </a:r>
            <a:r>
              <a:rPr lang="lv-LV" sz="1800" dirty="0">
                <a:solidFill>
                  <a:srgbClr val="000000"/>
                </a:solidFill>
                <a:effectLst/>
                <a:latin typeface="+mn-lt"/>
                <a:ea typeface="Calibri" panose="020F0502020204030204" pitchFamily="34" charset="0"/>
                <a:cs typeface="Times New Roman" panose="02020603050405020304" pitchFamily="18" charset="0"/>
              </a:rPr>
              <a:t>ārzemnieku skaitu, kuri laika periodā no 2018.gada janvāra līdz 2023.gada decembrim saņēmuši veselības aprūpes pakalpojumus pie ģimenes ārsta par personīgajiem līdzekļiem</a:t>
            </a:r>
            <a:r>
              <a:rPr lang="lv-LV" sz="1800" dirty="0">
                <a:effectLst/>
                <a:latin typeface="+mn-lt"/>
                <a:ea typeface="Calibri" panose="020F0502020204030204" pitchFamily="34" charset="0"/>
                <a:cs typeface="Times New Roman" panose="02020603050405020304" pitchFamily="18" charset="0"/>
              </a:rPr>
              <a:t>.  </a:t>
            </a:r>
          </a:p>
          <a:p>
            <a:pPr algn="just">
              <a:lnSpc>
                <a:spcPct val="107000"/>
              </a:lnSpc>
              <a:spcAft>
                <a:spcPts val="800"/>
              </a:spcAft>
            </a:pPr>
            <a:r>
              <a:rPr lang="lv-LV" sz="1800" dirty="0">
                <a:latin typeface="+mn-lt"/>
                <a:ea typeface="Calibri" panose="020F0502020204030204" pitchFamily="34" charset="0"/>
                <a:cs typeface="Times New Roman" panose="02020603050405020304" pitchFamily="18" charset="0"/>
              </a:rPr>
              <a:t>I</a:t>
            </a:r>
            <a:r>
              <a:rPr lang="lv-LV" sz="1800" dirty="0">
                <a:effectLst/>
                <a:latin typeface="+mn-lt"/>
                <a:ea typeface="Calibri" panose="020F0502020204030204" pitchFamily="34" charset="0"/>
                <a:cs typeface="Times New Roman" panose="02020603050405020304" pitchFamily="18" charset="0"/>
              </a:rPr>
              <a:t>nformācija bija nepieciešama, lai turpinātu komunikāciju ar Eiropas Komisiju par valsts atbalsta neesamību, piešķirot valsts budžeta līdzekļus, ģimenes ārstu praksēm Latvijā, </a:t>
            </a:r>
            <a:r>
              <a:rPr lang="lv-LV" sz="1800" dirty="0">
                <a:latin typeface="+mn-lt"/>
                <a:ea typeface="Calibri" panose="020F0502020204030204" pitchFamily="34" charset="0"/>
                <a:cs typeface="Times New Roman" panose="02020603050405020304" pitchFamily="18" charset="0"/>
              </a:rPr>
              <a:t>un </a:t>
            </a:r>
            <a:r>
              <a:rPr lang="lv-LV" sz="1800" dirty="0">
                <a:effectLst/>
                <a:latin typeface="+mn-lt"/>
                <a:ea typeface="Calibri" panose="020F0502020204030204" pitchFamily="34" charset="0"/>
                <a:cs typeface="Times New Roman" panose="02020603050405020304" pitchFamily="18" charset="0"/>
              </a:rPr>
              <a:t>pierādītu, ka ģimenes ārstu sniegtais pakalpojums nav tāds, kas ietekmē tirdzniecību un konkurenci Eiropas Savienības iekšējā tirgū.</a:t>
            </a:r>
          </a:p>
          <a:p>
            <a:pPr algn="just">
              <a:lnSpc>
                <a:spcPct val="107000"/>
              </a:lnSpc>
              <a:spcAft>
                <a:spcPts val="800"/>
              </a:spcAft>
            </a:pPr>
            <a:r>
              <a:rPr lang="lv-LV" sz="1800" dirty="0">
                <a:highlight>
                  <a:srgbClr val="FFFF00"/>
                </a:highlight>
                <a:latin typeface="+mn-lt"/>
                <a:ea typeface="Calibri" panose="020F0502020204030204" pitchFamily="34" charset="0"/>
                <a:cs typeface="Times New Roman" panose="02020603050405020304" pitchFamily="18" charset="0"/>
              </a:rPr>
              <a:t>Aptaujā atbildes sniedza tikai 331 ģimenes ārsts (27%).</a:t>
            </a:r>
            <a:r>
              <a:rPr lang="lv-LV" sz="1800" dirty="0">
                <a:effectLst/>
                <a:highlight>
                  <a:srgbClr val="FFFF00"/>
                </a:highlight>
                <a:latin typeface="+mn-lt"/>
                <a:ea typeface="Aptos" panose="020B0004020202020204" pitchFamily="34" charset="0"/>
                <a:cs typeface="Aptos" panose="020B0004020202020204" pitchFamily="34" charset="0"/>
              </a:rPr>
              <a:t> Līdz ar to </a:t>
            </a:r>
            <a:r>
              <a:rPr lang="lv-LV" sz="1800" dirty="0">
                <a:highlight>
                  <a:srgbClr val="FFFF00"/>
                </a:highlight>
                <a:latin typeface="+mn-lt"/>
                <a:ea typeface="Aptos" panose="020B0004020202020204" pitchFamily="34" charset="0"/>
                <a:cs typeface="Aptos" panose="020B0004020202020204" pitchFamily="34" charset="0"/>
              </a:rPr>
              <a:t>nav </a:t>
            </a:r>
            <a:r>
              <a:rPr lang="lv-LV" sz="1800" dirty="0">
                <a:effectLst/>
                <a:highlight>
                  <a:srgbClr val="FFFF00"/>
                </a:highlight>
                <a:latin typeface="+mn-lt"/>
                <a:ea typeface="Aptos" panose="020B0004020202020204" pitchFamily="34" charset="0"/>
                <a:cs typeface="Aptos" panose="020B0004020202020204" pitchFamily="34" charset="0"/>
              </a:rPr>
              <a:t>datu, ar kuriem varētu vērsties Finanšu ministrijā un </a:t>
            </a:r>
            <a:r>
              <a:rPr lang="lv-LV" sz="1800" dirty="0">
                <a:effectLst/>
                <a:highlight>
                  <a:srgbClr val="FFFF00"/>
                </a:highlight>
                <a:latin typeface="+mn-lt"/>
                <a:ea typeface="Calibri" panose="020F0502020204030204" pitchFamily="34" charset="0"/>
                <a:cs typeface="Times New Roman" panose="02020603050405020304" pitchFamily="18" charset="0"/>
              </a:rPr>
              <a:t>Eiropas Komisijā</a:t>
            </a:r>
            <a:r>
              <a:rPr lang="lv-LV" sz="1800" dirty="0">
                <a:effectLst/>
                <a:highlight>
                  <a:srgbClr val="FFFF00"/>
                </a:highlight>
                <a:latin typeface="+mn-lt"/>
                <a:ea typeface="Aptos" panose="020B0004020202020204" pitchFamily="34" charset="0"/>
                <a:cs typeface="Aptos" panose="020B0004020202020204" pitchFamily="34" charset="0"/>
              </a:rPr>
              <a:t>. No iepriekš sniegtajām atbildēm Finanšu ministrija nevar gūt pārliecību par datu ticamību.</a:t>
            </a:r>
            <a:endParaRPr lang="lv-LV" sz="1800" dirty="0">
              <a:highlight>
                <a:srgbClr val="FFFF00"/>
              </a:highlight>
            </a:endParaRPr>
          </a:p>
        </p:txBody>
      </p:sp>
      <p:sp>
        <p:nvSpPr>
          <p:cNvPr id="4" name="Text Placeholder 3">
            <a:extLst>
              <a:ext uri="{FF2B5EF4-FFF2-40B4-BE49-F238E27FC236}">
                <a16:creationId xmlns:a16="http://schemas.microsoft.com/office/drawing/2014/main" id="{FD39071D-34E1-150E-82EB-45F72E12264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A554EA8-0D39-2714-8B00-F31A822D1F2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7D1E465-E0F1-80B2-582B-28CF96EBF078}"/>
              </a:ext>
            </a:extLst>
          </p:cNvPr>
          <p:cNvSpPr>
            <a:spLocks noGrp="1"/>
          </p:cNvSpPr>
          <p:nvPr>
            <p:ph type="sldNum" sz="quarter" idx="13"/>
          </p:nvPr>
        </p:nvSpPr>
        <p:spPr/>
        <p:txBody>
          <a:bodyPr/>
          <a:lstStyle/>
          <a:p>
            <a:fld id="{F757B116-C236-4B1A-A29F-6EC446939148}" type="slidenum">
              <a:rPr lang="en-US" altLang="en-US" smtClean="0"/>
              <a:pPr/>
              <a:t>13</a:t>
            </a:fld>
            <a:endParaRPr lang="en-US" altLang="en-US"/>
          </a:p>
        </p:txBody>
      </p:sp>
    </p:spTree>
    <p:extLst>
      <p:ext uri="{BB962C8B-B14F-4D97-AF65-F5344CB8AC3E}">
        <p14:creationId xmlns:p14="http://schemas.microsoft.com/office/powerpoint/2010/main" val="1844451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2BD7B-F215-380D-CCE8-35CD0EFCF291}"/>
              </a:ext>
            </a:extLst>
          </p:cNvPr>
          <p:cNvSpPr>
            <a:spLocks noGrp="1"/>
          </p:cNvSpPr>
          <p:nvPr>
            <p:ph type="title"/>
          </p:nvPr>
        </p:nvSpPr>
        <p:spPr/>
        <p:txBody>
          <a:bodyPr>
            <a:noAutofit/>
          </a:bodyPr>
          <a:lstStyle/>
          <a:p>
            <a:r>
              <a:rPr lang="lv-LV" b="1" kern="100" dirty="0">
                <a:solidFill>
                  <a:schemeClr val="accent6">
                    <a:lumMod val="75000"/>
                  </a:schemeClr>
                </a:solidFill>
                <a:effectLst/>
                <a:latin typeface="+mn-lt"/>
                <a:ea typeface="Calibri" panose="020F0502020204030204" pitchFamily="34" charset="0"/>
                <a:cs typeface="Times New Roman" panose="02020603050405020304" pitchFamily="18" charset="0"/>
              </a:rPr>
              <a:t>Skābekļa terapijas mājās nosūtīšanas, sniegšanas un apmaksas kārtība</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7BA3E221-7D43-DAE6-D0B1-C72C62576D43}"/>
              </a:ext>
            </a:extLst>
          </p:cNvPr>
          <p:cNvSpPr>
            <a:spLocks noGrp="1"/>
          </p:cNvSpPr>
          <p:nvPr>
            <p:ph idx="1"/>
          </p:nvPr>
        </p:nvSpPr>
        <p:spPr>
          <a:xfrm>
            <a:off x="569167" y="1752600"/>
            <a:ext cx="8117633" cy="4373573"/>
          </a:xfrm>
        </p:spPr>
        <p:txBody>
          <a:bodyPr>
            <a:normAutofit/>
          </a:bodyPr>
          <a:lstStyle/>
          <a:p>
            <a:pPr lvl="0" algn="just">
              <a:lnSpc>
                <a:spcPct val="107000"/>
              </a:lnSpc>
            </a:pPr>
            <a:r>
              <a:rPr lang="lv-LV" kern="100" dirty="0">
                <a:effectLst/>
                <a:highlight>
                  <a:srgbClr val="FFFF00"/>
                </a:highlight>
                <a:latin typeface="+mn-lt"/>
                <a:ea typeface="Calibri" panose="020F0502020204030204" pitchFamily="34" charset="0"/>
                <a:cs typeface="Times New Roman" panose="02020603050405020304" pitchFamily="18" charset="0"/>
              </a:rPr>
              <a:t>3. IZPILDĪTĀJS, kas nodrošina ģimenes ārsta pakalpojumus, </a:t>
            </a:r>
            <a:r>
              <a:rPr lang="lv-LV" kern="100" dirty="0" err="1">
                <a:effectLst/>
                <a:highlight>
                  <a:srgbClr val="FFFF00"/>
                </a:highlight>
                <a:latin typeface="+mn-lt"/>
                <a:ea typeface="Calibri" panose="020F0502020204030204" pitchFamily="34" charset="0"/>
                <a:cs typeface="Times New Roman" panose="02020603050405020304" pitchFamily="18" charset="0"/>
              </a:rPr>
              <a:t>nosūta</a:t>
            </a:r>
            <a:r>
              <a:rPr lang="lv-LV" kern="100" dirty="0">
                <a:effectLst/>
                <a:highlight>
                  <a:srgbClr val="FFFF00"/>
                </a:highlight>
                <a:latin typeface="+mn-lt"/>
                <a:ea typeface="Calibri" panose="020F0502020204030204" pitchFamily="34" charset="0"/>
                <a:cs typeface="Times New Roman" panose="02020603050405020304" pitchFamily="18" charset="0"/>
              </a:rPr>
              <a:t> pie </a:t>
            </a:r>
            <a:r>
              <a:rPr lang="lv-LV" kern="100" dirty="0" err="1">
                <a:effectLst/>
                <a:highlight>
                  <a:srgbClr val="FFFF00"/>
                </a:highlight>
                <a:latin typeface="+mn-lt"/>
                <a:ea typeface="Calibri" panose="020F0502020204030204" pitchFamily="34" charset="0"/>
                <a:cs typeface="Times New Roman" panose="02020603050405020304" pitchFamily="18" charset="0"/>
              </a:rPr>
              <a:t>pneimonologa</a:t>
            </a:r>
            <a:r>
              <a:rPr lang="lv-LV" kern="100" dirty="0">
                <a:effectLst/>
                <a:highlight>
                  <a:srgbClr val="FFFF00"/>
                </a:highlight>
                <a:latin typeface="+mn-lt"/>
                <a:ea typeface="Calibri" panose="020F0502020204030204" pitchFamily="34" charset="0"/>
                <a:cs typeface="Times New Roman" panose="02020603050405020304" pitchFamily="18" charset="0"/>
              </a:rPr>
              <a:t> vai kardiologa</a:t>
            </a:r>
            <a:r>
              <a:rPr lang="lv-LV" kern="100" dirty="0">
                <a:effectLst/>
                <a:latin typeface="+mn-lt"/>
                <a:ea typeface="Calibri" panose="020F0502020204030204" pitchFamily="34" charset="0"/>
                <a:cs typeface="Times New Roman" panose="02020603050405020304" pitchFamily="18" charset="0"/>
              </a:rPr>
              <a:t>:</a:t>
            </a:r>
          </a:p>
          <a:p>
            <a:pPr lvl="0" algn="just">
              <a:lnSpc>
                <a:spcPct val="107000"/>
              </a:lnSpc>
            </a:pPr>
            <a:r>
              <a:rPr lang="lv-LV" kern="100" dirty="0">
                <a:effectLst/>
                <a:latin typeface="+mn-lt"/>
                <a:ea typeface="Calibri" panose="020F0502020204030204" pitchFamily="34" charset="0"/>
                <a:cs typeface="Times New Roman" panose="02020603050405020304" pitchFamily="18" charset="0"/>
              </a:rPr>
              <a:t>3.1.pacientu ar hronisku plaušu slimību ar elpas trūkuma sajūtu;</a:t>
            </a:r>
          </a:p>
          <a:p>
            <a:pPr lvl="0" algn="just">
              <a:lnSpc>
                <a:spcPct val="107000"/>
              </a:lnSpc>
            </a:pPr>
            <a:r>
              <a:rPr lang="lv-LV" kern="100" dirty="0">
                <a:latin typeface="+mn-lt"/>
                <a:ea typeface="Calibri" panose="020F0502020204030204" pitchFamily="34" charset="0"/>
                <a:cs typeface="Times New Roman" panose="02020603050405020304" pitchFamily="18" charset="0"/>
              </a:rPr>
              <a:t>3.2. </a:t>
            </a:r>
            <a:r>
              <a:rPr lang="lv-LV" kern="100" dirty="0">
                <a:effectLst/>
                <a:latin typeface="+mn-lt"/>
                <a:ea typeface="Calibri" panose="020F0502020204030204" pitchFamily="34" charset="0"/>
                <a:cs typeface="Times New Roman" panose="02020603050405020304" pitchFamily="18" charset="0"/>
              </a:rPr>
              <a:t>pacientu ar hronisku plaušu slimību stabilā remisijas periodā (t.i. pēc slimības uzliesmojuma pagājušas ne mazāk kā 8 nedēļas), kuram veiktais SpO2 rādītājs miera stāvoklī, elpojot atmosfēras gaisu pēc aptuveni 30 minūtēm ir ≤ 92%.</a:t>
            </a:r>
          </a:p>
        </p:txBody>
      </p:sp>
      <p:sp>
        <p:nvSpPr>
          <p:cNvPr id="4" name="Text Placeholder 3">
            <a:extLst>
              <a:ext uri="{FF2B5EF4-FFF2-40B4-BE49-F238E27FC236}">
                <a16:creationId xmlns:a16="http://schemas.microsoft.com/office/drawing/2014/main" id="{C5A59B92-56A2-5222-6E51-B080BB3E013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E59151D-E9C7-E90F-00DE-C535D5A6309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9E41600-7A6D-2647-6076-31D0DABA13A3}"/>
              </a:ext>
            </a:extLst>
          </p:cNvPr>
          <p:cNvSpPr>
            <a:spLocks noGrp="1"/>
          </p:cNvSpPr>
          <p:nvPr>
            <p:ph type="sldNum" sz="quarter" idx="13"/>
          </p:nvPr>
        </p:nvSpPr>
        <p:spPr/>
        <p:txBody>
          <a:bodyPr/>
          <a:lstStyle/>
          <a:p>
            <a:fld id="{F757B116-C236-4B1A-A29F-6EC446939148}" type="slidenum">
              <a:rPr lang="en-US" altLang="en-US" smtClean="0"/>
              <a:pPr/>
              <a:t>14</a:t>
            </a:fld>
            <a:endParaRPr lang="en-US" altLang="en-US"/>
          </a:p>
        </p:txBody>
      </p:sp>
    </p:spTree>
    <p:extLst>
      <p:ext uri="{BB962C8B-B14F-4D97-AF65-F5344CB8AC3E}">
        <p14:creationId xmlns:p14="http://schemas.microsoft.com/office/powerpoint/2010/main" val="1546329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738D0-1BC3-0F67-7ACF-B22C530F9483}"/>
              </a:ext>
            </a:extLst>
          </p:cNvPr>
          <p:cNvSpPr>
            <a:spLocks noGrp="1"/>
          </p:cNvSpPr>
          <p:nvPr>
            <p:ph type="title"/>
          </p:nvPr>
        </p:nvSpPr>
        <p:spPr/>
        <p:txBody>
          <a:bodyPr/>
          <a:lstStyle/>
          <a:p>
            <a:r>
              <a:rPr lang="lv-LV" dirty="0">
                <a:solidFill>
                  <a:schemeClr val="accent6">
                    <a:lumMod val="75000"/>
                  </a:schemeClr>
                </a:solidFill>
              </a:rPr>
              <a:t>Mērķis</a:t>
            </a:r>
          </a:p>
        </p:txBody>
      </p:sp>
      <p:sp>
        <p:nvSpPr>
          <p:cNvPr id="3" name="Content Placeholder 2">
            <a:extLst>
              <a:ext uri="{FF2B5EF4-FFF2-40B4-BE49-F238E27FC236}">
                <a16:creationId xmlns:a16="http://schemas.microsoft.com/office/drawing/2014/main" id="{10BD1A9A-5776-CE61-61A3-3FA9820EC578}"/>
              </a:ext>
            </a:extLst>
          </p:cNvPr>
          <p:cNvSpPr>
            <a:spLocks noGrp="1"/>
          </p:cNvSpPr>
          <p:nvPr>
            <p:ph idx="1"/>
          </p:nvPr>
        </p:nvSpPr>
        <p:spPr>
          <a:xfrm>
            <a:off x="4038600" y="1752600"/>
            <a:ext cx="4648200" cy="4373573"/>
          </a:xfrm>
        </p:spPr>
        <p:txBody>
          <a:bodyPr>
            <a:normAutofit/>
          </a:bodyPr>
          <a:lstStyle/>
          <a:p>
            <a:pPr algn="just"/>
            <a:endParaRPr lang="lv-LV" dirty="0">
              <a:latin typeface="+mj-lt"/>
            </a:endParaRPr>
          </a:p>
          <a:p>
            <a:pPr algn="just"/>
            <a:endParaRPr lang="lv-LV" dirty="0">
              <a:latin typeface="+mj-lt"/>
            </a:endParaRPr>
          </a:p>
          <a:p>
            <a:pPr algn="just"/>
            <a:endParaRPr lang="lv-LV" dirty="0"/>
          </a:p>
          <a:p>
            <a:pPr algn="just"/>
            <a:br>
              <a:rPr lang="lv-LV" dirty="0"/>
            </a:br>
            <a:r>
              <a:rPr lang="lv-LV" dirty="0"/>
              <a:t>Elektronisku līgumu noslēgšanas un uzturēšanas sistēma</a:t>
            </a:r>
          </a:p>
        </p:txBody>
      </p:sp>
      <p:sp>
        <p:nvSpPr>
          <p:cNvPr id="6" name="Slide Number Placeholder 5">
            <a:extLst>
              <a:ext uri="{FF2B5EF4-FFF2-40B4-BE49-F238E27FC236}">
                <a16:creationId xmlns:a16="http://schemas.microsoft.com/office/drawing/2014/main" id="{F015260F-9AA2-F2A3-3874-DE7FB794FA51}"/>
              </a:ext>
            </a:extLst>
          </p:cNvPr>
          <p:cNvSpPr>
            <a:spLocks noGrp="1"/>
          </p:cNvSpPr>
          <p:nvPr>
            <p:ph type="sldNum" sz="quarter" idx="13"/>
          </p:nvPr>
        </p:nvSpPr>
        <p:spPr/>
        <p:txBody>
          <a:bodyPr/>
          <a:lstStyle/>
          <a:p>
            <a:fld id="{F757B116-C236-4B1A-A29F-6EC446939148}" type="slidenum">
              <a:rPr lang="en-US" altLang="en-US" smtClean="0"/>
              <a:pPr/>
              <a:t>15</a:t>
            </a:fld>
            <a:endParaRPr lang="en-US" altLang="en-US"/>
          </a:p>
        </p:txBody>
      </p:sp>
      <p:sp>
        <p:nvSpPr>
          <p:cNvPr id="8" name="Oval 7">
            <a:extLst>
              <a:ext uri="{FF2B5EF4-FFF2-40B4-BE49-F238E27FC236}">
                <a16:creationId xmlns:a16="http://schemas.microsoft.com/office/drawing/2014/main" id="{983BB55D-5233-10D1-2820-3A691B09E46D}"/>
              </a:ext>
            </a:extLst>
          </p:cNvPr>
          <p:cNvSpPr/>
          <p:nvPr/>
        </p:nvSpPr>
        <p:spPr>
          <a:xfrm>
            <a:off x="457200" y="2167618"/>
            <a:ext cx="3284537" cy="3057525"/>
          </a:xfrm>
          <a:prstGeom prst="ellipse">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LV" dirty="0"/>
          </a:p>
        </p:txBody>
      </p:sp>
    </p:spTree>
    <p:extLst>
      <p:ext uri="{BB962C8B-B14F-4D97-AF65-F5344CB8AC3E}">
        <p14:creationId xmlns:p14="http://schemas.microsoft.com/office/powerpoint/2010/main" val="2413984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Placeholder 1"/>
          <p:cNvSpPr>
            <a:spLocks noGrp="1"/>
          </p:cNvSpPr>
          <p:nvPr>
            <p:ph type="body" sz="quarter" idx="10"/>
          </p:nvPr>
        </p:nvSpPr>
        <p:spPr>
          <a:xfrm>
            <a:off x="609600" y="3243263"/>
            <a:ext cx="7772400" cy="914400"/>
          </a:xfrm>
        </p:spPr>
        <p:txBody>
          <a:bodyPr/>
          <a:lstStyle/>
          <a:p>
            <a:pPr>
              <a:defRPr/>
            </a:pPr>
            <a:r>
              <a:rPr lang="lv-LV" altLang="lv-LV" sz="2400" b="1" dirty="0">
                <a:solidFill>
                  <a:schemeClr val="accent6">
                    <a:lumMod val="75000"/>
                  </a:schemeClr>
                </a:solidFill>
                <a:ea typeface="ヒラギノ角ゴ Pro W3" pitchFamily="125" charset="-128"/>
              </a:rPr>
              <a:t>Paldies par uzmanību!</a:t>
            </a:r>
            <a:endParaRPr lang="lv-LV" altLang="en-US" sz="2400" b="1" dirty="0">
              <a:solidFill>
                <a:schemeClr val="accent6">
                  <a:lumMod val="75000"/>
                </a:schemeClr>
              </a:solidFill>
            </a:endParaRPr>
          </a:p>
        </p:txBody>
      </p:sp>
      <p:sp>
        <p:nvSpPr>
          <p:cNvPr id="31747" name="Text Placeholder 2"/>
          <p:cNvSpPr>
            <a:spLocks noGrp="1"/>
          </p:cNvSpPr>
          <p:nvPr>
            <p:ph type="body" sz="quarter" idx="11"/>
          </p:nvPr>
        </p:nvSpPr>
        <p:spPr>
          <a:xfrm>
            <a:off x="685800" y="4749800"/>
            <a:ext cx="7772400" cy="1651000"/>
          </a:xfrm>
        </p:spPr>
        <p:txBody>
          <a:bodyPr/>
          <a:lstStyle/>
          <a:p>
            <a:pPr>
              <a:lnSpc>
                <a:spcPct val="80000"/>
              </a:lnSpc>
            </a:pPr>
            <a:r>
              <a:rPr lang="lv-LV" altLang="en-US" sz="1900" dirty="0"/>
              <a:t> </a:t>
            </a:r>
            <a:r>
              <a:rPr lang="lv-LV" altLang="en-US" sz="1300" dirty="0">
                <a:latin typeface="Arial" pitchFamily="34" charset="0"/>
              </a:rPr>
              <a:t>Nacionālais veselības dienests</a:t>
            </a:r>
          </a:p>
          <a:p>
            <a:pPr>
              <a:lnSpc>
                <a:spcPct val="80000"/>
              </a:lnSpc>
            </a:pPr>
            <a:r>
              <a:rPr lang="lv-LV" altLang="en-US" sz="1300" dirty="0">
                <a:latin typeface="Arial" pitchFamily="34" charset="0"/>
              </a:rPr>
              <a:t>Cēsu iela 31 k-3 (6.ieeja)</a:t>
            </a:r>
          </a:p>
          <a:p>
            <a:pPr>
              <a:lnSpc>
                <a:spcPct val="80000"/>
              </a:lnSpc>
            </a:pPr>
            <a:r>
              <a:rPr lang="lv-LV" altLang="en-US" sz="1300" dirty="0">
                <a:latin typeface="Arial" pitchFamily="34" charset="0"/>
              </a:rPr>
              <a:t>Rīga, Latvija, LV-1012</a:t>
            </a:r>
          </a:p>
          <a:p>
            <a:pPr>
              <a:lnSpc>
                <a:spcPct val="80000"/>
              </a:lnSpc>
            </a:pPr>
            <a:r>
              <a:rPr lang="lv-LV" altLang="en-US" sz="1300" dirty="0">
                <a:latin typeface="Arial" pitchFamily="34" charset="0"/>
              </a:rPr>
              <a:t>Tālrunis: 67043700</a:t>
            </a:r>
          </a:p>
          <a:p>
            <a:pPr>
              <a:lnSpc>
                <a:spcPct val="80000"/>
              </a:lnSpc>
            </a:pPr>
            <a:r>
              <a:rPr lang="lv-LV" altLang="en-US" sz="1300" dirty="0">
                <a:latin typeface="Arial" pitchFamily="34" charset="0"/>
              </a:rPr>
              <a:t>E-pasts: nvd@vmnvd.gov.lv </a:t>
            </a:r>
          </a:p>
          <a:p>
            <a:pPr>
              <a:lnSpc>
                <a:spcPct val="80000"/>
              </a:lnSpc>
            </a:pPr>
            <a:r>
              <a:rPr lang="lv-LV" altLang="en-US" sz="1300" dirty="0">
                <a:latin typeface="Arial" pitchFamily="34" charset="0"/>
              </a:rPr>
              <a:t>Tīmekļa vietne: www.vmnvd.gov.lv</a:t>
            </a:r>
          </a:p>
          <a:p>
            <a:pPr>
              <a:lnSpc>
                <a:spcPct val="80000"/>
              </a:lnSpc>
            </a:pPr>
            <a:endParaRPr lang="lv-LV" altLang="en-US" sz="1300" dirty="0"/>
          </a:p>
        </p:txBody>
      </p:sp>
    </p:spTree>
    <p:extLst>
      <p:ext uri="{BB962C8B-B14F-4D97-AF65-F5344CB8AC3E}">
        <p14:creationId xmlns:p14="http://schemas.microsoft.com/office/powerpoint/2010/main" val="3977819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69BFA-A257-94F3-153D-89677799B498}"/>
              </a:ext>
            </a:extLst>
          </p:cNvPr>
          <p:cNvSpPr>
            <a:spLocks noGrp="1"/>
          </p:cNvSpPr>
          <p:nvPr>
            <p:ph type="title"/>
          </p:nvPr>
        </p:nvSpPr>
        <p:spPr/>
        <p:txBody>
          <a:bodyPr/>
          <a:lstStyle/>
          <a:p>
            <a:r>
              <a:rPr lang="lv-LV" dirty="0">
                <a:solidFill>
                  <a:schemeClr val="accent6">
                    <a:lumMod val="75000"/>
                  </a:schemeClr>
                </a:solidFill>
              </a:rPr>
              <a:t>Ģimenes ārstiem piedāvātais līgums no 2025.gada 1.janvāra</a:t>
            </a:r>
            <a:endParaRPr lang="lv-LV" dirty="0"/>
          </a:p>
        </p:txBody>
      </p:sp>
      <p:sp>
        <p:nvSpPr>
          <p:cNvPr id="3" name="Content Placeholder 2">
            <a:extLst>
              <a:ext uri="{FF2B5EF4-FFF2-40B4-BE49-F238E27FC236}">
                <a16:creationId xmlns:a16="http://schemas.microsoft.com/office/drawing/2014/main" id="{3639507F-4170-F776-6E0A-4172A563898D}"/>
              </a:ext>
            </a:extLst>
          </p:cNvPr>
          <p:cNvSpPr>
            <a:spLocks noGrp="1"/>
          </p:cNvSpPr>
          <p:nvPr>
            <p:ph idx="1"/>
          </p:nvPr>
        </p:nvSpPr>
        <p:spPr>
          <a:xfrm>
            <a:off x="494522" y="1752600"/>
            <a:ext cx="8192278" cy="4373573"/>
          </a:xfrm>
        </p:spPr>
        <p:txBody>
          <a:bodyPr>
            <a:noAutofit/>
          </a:bodyPr>
          <a:lstStyle/>
          <a:p>
            <a:pPr algn="just"/>
            <a:r>
              <a:rPr lang="lv-LV" sz="1400" b="1" dirty="0">
                <a:solidFill>
                  <a:schemeClr val="accent6">
                    <a:lumMod val="75000"/>
                  </a:schemeClr>
                </a:solidFill>
                <a:effectLst/>
                <a:latin typeface="+mn-lt"/>
                <a:ea typeface="Times New Roman" panose="02020603050405020304" pitchFamily="18" charset="0"/>
              </a:rPr>
              <a:t>Līgums</a:t>
            </a:r>
            <a:r>
              <a:rPr lang="lv-LV" sz="1400" dirty="0">
                <a:effectLst/>
                <a:latin typeface="+mn-lt"/>
                <a:ea typeface="Times New Roman" panose="02020603050405020304" pitchFamily="18" charset="0"/>
              </a:rPr>
              <a:t> par veselības aprūpes pakalpojumu sniegšanu un apmaksu uz 5 lapām</a:t>
            </a:r>
            <a:endParaRPr lang="lv-LV" sz="1400" dirty="0">
              <a:latin typeface="+mn-lt"/>
            </a:endParaRPr>
          </a:p>
          <a:p>
            <a:pPr algn="just"/>
            <a:r>
              <a:rPr lang="lv-LV" sz="1400" b="1" dirty="0">
                <a:solidFill>
                  <a:schemeClr val="accent6">
                    <a:lumMod val="75000"/>
                  </a:schemeClr>
                </a:solidFill>
                <a:effectLst/>
                <a:latin typeface="+mn-lt"/>
                <a:ea typeface="Times New Roman" panose="02020603050405020304" pitchFamily="18" charset="0"/>
                <a:cs typeface="Times New Roman" panose="02020603050405020304" pitchFamily="18" charset="0"/>
              </a:rPr>
              <a:t>9 pielikumi:</a:t>
            </a:r>
          </a:p>
          <a:p>
            <a:pPr algn="just"/>
            <a:r>
              <a:rPr lang="lv-LV" sz="1400" dirty="0">
                <a:latin typeface="+mn-lt"/>
              </a:rPr>
              <a:t>1. </a:t>
            </a:r>
            <a:r>
              <a:rPr lang="lv-LV" sz="1400" dirty="0">
                <a:effectLst/>
                <a:latin typeface="+mn-lt"/>
                <a:ea typeface="Times New Roman" panose="02020603050405020304" pitchFamily="18" charset="0"/>
              </a:rPr>
              <a:t>Veselības aprūpes pakalpojumu programmas un </a:t>
            </a:r>
            <a:r>
              <a:rPr lang="lv-LV" sz="1400" dirty="0">
                <a:effectLst/>
                <a:latin typeface="+mn-lt"/>
                <a:ea typeface="Calibri" panose="020F0502020204030204" pitchFamily="34" charset="0"/>
              </a:rPr>
              <a:t>Līguma izpildei saistošās kārtības</a:t>
            </a:r>
            <a:endParaRPr lang="lv-LV" sz="1400" dirty="0">
              <a:effectLst/>
              <a:latin typeface="+mn-lt"/>
              <a:ea typeface="Times New Roman" panose="02020603050405020304" pitchFamily="18" charset="0"/>
            </a:endParaRPr>
          </a:p>
          <a:p>
            <a:pPr algn="just"/>
            <a:r>
              <a:rPr lang="lv-LV" sz="1400" dirty="0">
                <a:latin typeface="+mn-lt"/>
              </a:rPr>
              <a:t>2. </a:t>
            </a:r>
            <a:r>
              <a:rPr lang="lv-LV" sz="1400" dirty="0">
                <a:effectLst/>
                <a:latin typeface="+mn-lt"/>
                <a:ea typeface="Times New Roman" panose="02020603050405020304" pitchFamily="18" charset="0"/>
              </a:rPr>
              <a:t>Informācija par veselības aprūpes pakalpojumu sniedzēju</a:t>
            </a:r>
            <a:r>
              <a:rPr lang="lv-LV" sz="1400" dirty="0">
                <a:latin typeface="+mn-lt"/>
              </a:rPr>
              <a:t> </a:t>
            </a:r>
          </a:p>
          <a:p>
            <a:pPr algn="just"/>
            <a:r>
              <a:rPr lang="lv-LV" sz="1400" dirty="0">
                <a:latin typeface="+mn-lt"/>
              </a:rPr>
              <a:t>3. </a:t>
            </a:r>
            <a:r>
              <a:rPr lang="lv-LV" sz="1400" dirty="0">
                <a:effectLst/>
                <a:latin typeface="+mn-lt"/>
                <a:ea typeface="Times New Roman" panose="02020603050405020304" pitchFamily="18" charset="0"/>
              </a:rPr>
              <a:t>Atbildība par līguma izpildi</a:t>
            </a:r>
          </a:p>
          <a:p>
            <a:pPr algn="just"/>
            <a:r>
              <a:rPr lang="lv-LV" sz="1400" dirty="0">
                <a:effectLst/>
                <a:latin typeface="+mn-lt"/>
                <a:ea typeface="Times New Roman" panose="02020603050405020304" pitchFamily="18" charset="0"/>
              </a:rPr>
              <a:t>4</a:t>
            </a:r>
            <a:r>
              <a:rPr lang="lv-LV" sz="1400" dirty="0">
                <a:latin typeface="+mn-lt"/>
              </a:rPr>
              <a:t>. </a:t>
            </a:r>
            <a:r>
              <a:rPr lang="lv-LV" sz="1400" dirty="0">
                <a:effectLst/>
                <a:latin typeface="+mn-lt"/>
                <a:ea typeface="Times New Roman" panose="02020603050405020304" pitchFamily="18" charset="0"/>
              </a:rPr>
              <a:t>Informācijas apmaiņas kārtība</a:t>
            </a:r>
          </a:p>
          <a:p>
            <a:pPr algn="just"/>
            <a:r>
              <a:rPr lang="lv-LV" sz="1400" dirty="0">
                <a:effectLst/>
                <a:latin typeface="+mn-lt"/>
                <a:ea typeface="Times New Roman" panose="02020603050405020304" pitchFamily="18" charset="0"/>
              </a:rPr>
              <a:t>5</a:t>
            </a:r>
            <a:r>
              <a:rPr lang="lv-LV" sz="1400" dirty="0">
                <a:latin typeface="+mn-lt"/>
              </a:rPr>
              <a:t>. </a:t>
            </a:r>
            <a:r>
              <a:rPr lang="lv-LV" sz="1400" dirty="0">
                <a:effectLst/>
                <a:latin typeface="+mn-lt"/>
                <a:ea typeface="Times New Roman" panose="02020603050405020304" pitchFamily="18" charset="0"/>
              </a:rPr>
              <a:t>Norēķinu kārtība</a:t>
            </a:r>
          </a:p>
          <a:p>
            <a:pPr algn="just"/>
            <a:r>
              <a:rPr lang="lv-LV" sz="1400" dirty="0">
                <a:effectLst/>
                <a:latin typeface="+mn-lt"/>
                <a:ea typeface="Times New Roman" panose="02020603050405020304" pitchFamily="18" charset="0"/>
                <a:cs typeface="Times New Roman" panose="02020603050405020304" pitchFamily="18" charset="0"/>
              </a:rPr>
              <a:t>6. Pakalpojumu organizēšanas un pacientu informēšanas pamatprincipi</a:t>
            </a:r>
            <a:endParaRPr lang="lv-LV" sz="1400" dirty="0">
              <a:effectLst/>
              <a:latin typeface="+mn-lt"/>
              <a:ea typeface="Calibri" panose="020F0502020204030204" pitchFamily="34" charset="0"/>
              <a:cs typeface="Times New Roman" panose="02020603050405020304" pitchFamily="18" charset="0"/>
            </a:endParaRPr>
          </a:p>
          <a:p>
            <a:pPr algn="just"/>
            <a:r>
              <a:rPr lang="lv-LV" sz="1400" dirty="0">
                <a:effectLst/>
                <a:latin typeface="+mn-lt"/>
                <a:ea typeface="Times New Roman" panose="02020603050405020304" pitchFamily="18" charset="0"/>
                <a:cs typeface="Times New Roman" panose="02020603050405020304" pitchFamily="18" charset="0"/>
              </a:rPr>
              <a:t>7. </a:t>
            </a:r>
            <a:r>
              <a:rPr lang="lv-LV" sz="1400" dirty="0">
                <a:effectLst/>
                <a:latin typeface="+mn-lt"/>
                <a:ea typeface="Times New Roman" panose="02020603050405020304" pitchFamily="18" charset="0"/>
              </a:rPr>
              <a:t>Ģimenes ārsta gada darbības novērtējuma un </a:t>
            </a:r>
            <a:r>
              <a:rPr lang="lv-LV" sz="1400" dirty="0" err="1">
                <a:effectLst/>
                <a:latin typeface="+mn-lt"/>
                <a:ea typeface="Times New Roman" panose="02020603050405020304" pitchFamily="18" charset="0"/>
              </a:rPr>
              <a:t>skrīninga</a:t>
            </a:r>
            <a:r>
              <a:rPr lang="lv-LV" sz="1400" dirty="0">
                <a:effectLst/>
                <a:latin typeface="+mn-lt"/>
                <a:ea typeface="Times New Roman" panose="02020603050405020304" pitchFamily="18" charset="0"/>
              </a:rPr>
              <a:t> aptveres maksājumu aprēķina un izmaksas kārtība</a:t>
            </a:r>
            <a:endParaRPr lang="lv-LV" sz="1400" dirty="0">
              <a:effectLst/>
              <a:latin typeface="+mn-lt"/>
              <a:ea typeface="Times New Roman" panose="02020603050405020304" pitchFamily="18" charset="0"/>
              <a:cs typeface="Times New Roman" panose="02020603050405020304" pitchFamily="18" charset="0"/>
            </a:endParaRPr>
          </a:p>
          <a:p>
            <a:pPr algn="just"/>
            <a:r>
              <a:rPr lang="lv-LV" sz="1400" dirty="0">
                <a:effectLst/>
                <a:latin typeface="+mn-lt"/>
                <a:ea typeface="Times New Roman" panose="02020603050405020304" pitchFamily="18" charset="0"/>
                <a:cs typeface="Times New Roman" panose="02020603050405020304" pitchFamily="18" charset="0"/>
              </a:rPr>
              <a:t>8. </a:t>
            </a:r>
            <a:r>
              <a:rPr lang="lv-LV" sz="1400" dirty="0" err="1">
                <a:effectLst/>
                <a:latin typeface="+mn-lt"/>
                <a:ea typeface="Times New Roman" panose="02020603050405020304" pitchFamily="18" charset="0"/>
              </a:rPr>
              <a:t>Kapitācijas</a:t>
            </a:r>
            <a:r>
              <a:rPr lang="lv-LV" sz="1400" dirty="0">
                <a:effectLst/>
                <a:latin typeface="+mn-lt"/>
                <a:ea typeface="Times New Roman" panose="02020603050405020304" pitchFamily="18" charset="0"/>
              </a:rPr>
              <a:t> nauda</a:t>
            </a:r>
            <a:endParaRPr lang="lv-LV" sz="1400" dirty="0">
              <a:effectLst/>
              <a:latin typeface="+mn-lt"/>
              <a:ea typeface="Times New Roman" panose="02020603050405020304" pitchFamily="18" charset="0"/>
              <a:cs typeface="Times New Roman" panose="02020603050405020304" pitchFamily="18" charset="0"/>
            </a:endParaRPr>
          </a:p>
          <a:p>
            <a:pPr algn="just"/>
            <a:r>
              <a:rPr lang="lv-LV" sz="1400" dirty="0">
                <a:latin typeface="+mn-lt"/>
                <a:ea typeface="Times New Roman" panose="02020603050405020304" pitchFamily="18" charset="0"/>
                <a:cs typeface="Times New Roman" panose="02020603050405020304" pitchFamily="18" charset="0"/>
              </a:rPr>
              <a:t>9. </a:t>
            </a:r>
            <a:r>
              <a:rPr lang="lv-LV" sz="1400" dirty="0">
                <a:effectLst/>
                <a:latin typeface="+mn-lt"/>
                <a:ea typeface="Times New Roman" panose="02020603050405020304" pitchFamily="18" charset="0"/>
              </a:rPr>
              <a:t>Ikmēneša fiksētais maksājums ģimenes ārsta praksei</a:t>
            </a:r>
            <a:endParaRPr lang="lv-LV" sz="1400" dirty="0">
              <a:effectLst/>
              <a:latin typeface="+mn-lt"/>
              <a:ea typeface="Times New Roman" panose="02020603050405020304" pitchFamily="18" charset="0"/>
              <a:cs typeface="Times New Roman" panose="02020603050405020304" pitchFamily="18" charset="0"/>
            </a:endParaRPr>
          </a:p>
          <a:p>
            <a:pPr algn="just"/>
            <a:r>
              <a:rPr lang="lv-LV" sz="1400" b="1" dirty="0">
                <a:solidFill>
                  <a:schemeClr val="accent6">
                    <a:lumMod val="75000"/>
                  </a:schemeClr>
                </a:solidFill>
                <a:effectLst/>
                <a:latin typeface="+mn-lt"/>
                <a:ea typeface="Calibri" panose="020F0502020204030204" pitchFamily="34" charset="0"/>
                <a:cs typeface="Times New Roman" panose="02020603050405020304" pitchFamily="18" charset="0"/>
              </a:rPr>
              <a:t>Kārtības</a:t>
            </a:r>
            <a:r>
              <a:rPr lang="lv-LV" sz="1400" b="1" dirty="0">
                <a:solidFill>
                  <a:schemeClr val="accent6">
                    <a:lumMod val="75000"/>
                  </a:schemeClr>
                </a:solidFill>
                <a:latin typeface="+mn-lt"/>
                <a:ea typeface="Calibri" panose="020F0502020204030204" pitchFamily="34" charset="0"/>
                <a:cs typeface="Times New Roman" panose="02020603050405020304" pitchFamily="18" charset="0"/>
              </a:rPr>
              <a:t>, kas jāievēro:</a:t>
            </a:r>
            <a:r>
              <a:rPr lang="lv-LV" sz="1400" b="1" dirty="0">
                <a:solidFill>
                  <a:schemeClr val="accent6">
                    <a:lumMod val="75000"/>
                  </a:schemeClr>
                </a:solidFill>
                <a:effectLst/>
                <a:latin typeface="+mn-lt"/>
                <a:ea typeface="Calibri" panose="020F0502020204030204" pitchFamily="34" charset="0"/>
                <a:cs typeface="Times New Roman" panose="02020603050405020304" pitchFamily="18" charset="0"/>
              </a:rPr>
              <a:t> </a:t>
            </a:r>
          </a:p>
          <a:p>
            <a:pPr marL="342900" indent="-342900" algn="just">
              <a:buFont typeface="Arial" panose="020B0604020202020204" pitchFamily="34" charset="0"/>
              <a:buChar char="•"/>
            </a:pPr>
            <a:r>
              <a:rPr lang="lv-LV" sz="1400" dirty="0">
                <a:effectLst/>
                <a:latin typeface="+mn-lt"/>
                <a:ea typeface="Calibri" panose="020F0502020204030204" pitchFamily="34" charset="0"/>
                <a:cs typeface="Times New Roman" panose="02020603050405020304" pitchFamily="18" charset="0"/>
              </a:rPr>
              <a:t>visiem veselības aprūpes pakalpojumu sniedzējiem</a:t>
            </a:r>
            <a:endParaRPr lang="lv-LV" sz="1400"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lv-LV" sz="1400" dirty="0">
                <a:latin typeface="+mn-lt"/>
                <a:ea typeface="Calibri" panose="020F0502020204030204" pitchFamily="34" charset="0"/>
              </a:rPr>
              <a:t>ģimenes ārsta prakses</a:t>
            </a:r>
            <a:r>
              <a:rPr lang="lv-LV" sz="1400" dirty="0">
                <a:effectLst/>
                <a:latin typeface="+mn-lt"/>
                <a:ea typeface="Calibri" panose="020F0502020204030204" pitchFamily="34" charset="0"/>
              </a:rPr>
              <a:t> pakalpojumu sniedzējiem atbilstoši Līguma 1.pielikumam</a:t>
            </a:r>
            <a:endParaRPr lang="lv-LV" sz="1400" dirty="0">
              <a:latin typeface="+mn-lt"/>
            </a:endParaRPr>
          </a:p>
        </p:txBody>
      </p:sp>
      <p:sp>
        <p:nvSpPr>
          <p:cNvPr id="4" name="Text Placeholder 3">
            <a:extLst>
              <a:ext uri="{FF2B5EF4-FFF2-40B4-BE49-F238E27FC236}">
                <a16:creationId xmlns:a16="http://schemas.microsoft.com/office/drawing/2014/main" id="{C27707FF-82C5-A1C7-96F8-4AE0AA00DA46}"/>
              </a:ext>
            </a:extLst>
          </p:cNvPr>
          <p:cNvSpPr>
            <a:spLocks noGrp="1"/>
          </p:cNvSpPr>
          <p:nvPr>
            <p:ph type="body" sz="quarter" idx="10"/>
          </p:nvPr>
        </p:nvSpPr>
        <p:spPr/>
        <p:txBody>
          <a:bodyPr/>
          <a:lstStyle/>
          <a:p>
            <a:endParaRPr lang="lv-LV" dirty="0"/>
          </a:p>
        </p:txBody>
      </p:sp>
      <p:sp>
        <p:nvSpPr>
          <p:cNvPr id="5" name="Text Placeholder 4">
            <a:extLst>
              <a:ext uri="{FF2B5EF4-FFF2-40B4-BE49-F238E27FC236}">
                <a16:creationId xmlns:a16="http://schemas.microsoft.com/office/drawing/2014/main" id="{DC921216-9D76-C5BD-A92C-FBD649F17486}"/>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0A17746-9A9C-1A88-31F6-3EED7C1E57F5}"/>
              </a:ext>
            </a:extLst>
          </p:cNvPr>
          <p:cNvSpPr>
            <a:spLocks noGrp="1"/>
          </p:cNvSpPr>
          <p:nvPr>
            <p:ph type="sldNum" sz="quarter" idx="13"/>
          </p:nvPr>
        </p:nvSpPr>
        <p:spPr/>
        <p:txBody>
          <a:bodyPr/>
          <a:lstStyle/>
          <a:p>
            <a:fld id="{F757B116-C236-4B1A-A29F-6EC446939148}" type="slidenum">
              <a:rPr lang="en-US" altLang="en-US" smtClean="0"/>
              <a:pPr/>
              <a:t>2</a:t>
            </a:fld>
            <a:endParaRPr lang="en-US" altLang="en-US"/>
          </a:p>
        </p:txBody>
      </p:sp>
    </p:spTree>
    <p:extLst>
      <p:ext uri="{BB962C8B-B14F-4D97-AF65-F5344CB8AC3E}">
        <p14:creationId xmlns:p14="http://schemas.microsoft.com/office/powerpoint/2010/main" val="175449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C2D50-5663-5A2D-17A0-EA159FDFA900}"/>
              </a:ext>
            </a:extLst>
          </p:cNvPr>
          <p:cNvSpPr>
            <a:spLocks noGrp="1"/>
          </p:cNvSpPr>
          <p:nvPr>
            <p:ph type="title"/>
          </p:nvPr>
        </p:nvSpPr>
        <p:spPr/>
        <p:txBody>
          <a:bodyPr/>
          <a:lstStyle/>
          <a:p>
            <a:r>
              <a:rPr lang="lv-LV" dirty="0">
                <a:solidFill>
                  <a:schemeClr val="accent6">
                    <a:lumMod val="75000"/>
                  </a:schemeClr>
                </a:solidFill>
              </a:rPr>
              <a:t>Ģimenes ārstiem piedāvātais līgums no 2025.gada 1.janvāra</a:t>
            </a:r>
            <a:endParaRPr lang="lv-LV" dirty="0"/>
          </a:p>
        </p:txBody>
      </p:sp>
      <p:sp>
        <p:nvSpPr>
          <p:cNvPr id="3" name="Content Placeholder 2">
            <a:extLst>
              <a:ext uri="{FF2B5EF4-FFF2-40B4-BE49-F238E27FC236}">
                <a16:creationId xmlns:a16="http://schemas.microsoft.com/office/drawing/2014/main" id="{9B6938D4-91C0-742F-B20C-CDC4D0758267}"/>
              </a:ext>
            </a:extLst>
          </p:cNvPr>
          <p:cNvSpPr>
            <a:spLocks noGrp="1"/>
          </p:cNvSpPr>
          <p:nvPr>
            <p:ph idx="1"/>
          </p:nvPr>
        </p:nvSpPr>
        <p:spPr>
          <a:xfrm>
            <a:off x="419878" y="1752600"/>
            <a:ext cx="8266922" cy="4373573"/>
          </a:xfrm>
        </p:spPr>
        <p:txBody>
          <a:bodyPr>
            <a:noAutofit/>
          </a:bodyPr>
          <a:lstStyle/>
          <a:p>
            <a:pPr algn="just"/>
            <a:r>
              <a:rPr lang="lv-LV" sz="1600" b="1" dirty="0">
                <a:solidFill>
                  <a:schemeClr val="accent6">
                    <a:lumMod val="75000"/>
                  </a:schemeClr>
                </a:solidFill>
                <a:effectLst/>
                <a:latin typeface="+mn-lt"/>
                <a:ea typeface="Calibri" panose="020F0502020204030204" pitchFamily="34" charset="0"/>
                <a:cs typeface="Times New Roman" panose="02020603050405020304" pitchFamily="18" charset="0"/>
              </a:rPr>
              <a:t>Kārtības</a:t>
            </a:r>
            <a:r>
              <a:rPr lang="lv-LV" sz="1600" b="1" dirty="0">
                <a:solidFill>
                  <a:schemeClr val="accent6">
                    <a:lumMod val="75000"/>
                  </a:schemeClr>
                </a:solidFill>
                <a:latin typeface="+mn-lt"/>
                <a:ea typeface="Calibri" panose="020F0502020204030204" pitchFamily="34" charset="0"/>
                <a:cs typeface="Times New Roman" panose="02020603050405020304" pitchFamily="18" charset="0"/>
              </a:rPr>
              <a:t>, kas jāievēro </a:t>
            </a:r>
            <a:r>
              <a:rPr lang="lv-LV" sz="1600" b="1" dirty="0">
                <a:solidFill>
                  <a:schemeClr val="accent6">
                    <a:lumMod val="75000"/>
                  </a:schemeClr>
                </a:solidFill>
                <a:effectLst/>
                <a:latin typeface="+mn-lt"/>
                <a:ea typeface="Calibri" panose="020F0502020204030204" pitchFamily="34" charset="0"/>
                <a:cs typeface="Times New Roman" panose="02020603050405020304" pitchFamily="18" charset="0"/>
              </a:rPr>
              <a:t>visiem veselības aprūpes pakalpojumu sniedzējiem (3):</a:t>
            </a:r>
            <a:endParaRPr lang="lv-LV" sz="1600" b="1" dirty="0">
              <a:solidFill>
                <a:schemeClr val="accent6">
                  <a:lumMod val="75000"/>
                </a:schemeClr>
              </a:solidFill>
              <a:latin typeface="+mn-lt"/>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lv-LV" sz="1600" dirty="0">
                <a:effectLst/>
                <a:latin typeface="+mn-lt"/>
                <a:ea typeface="Calibri" panose="020F0502020204030204" pitchFamily="34" charset="0"/>
                <a:cs typeface="Times New Roman" panose="02020603050405020304" pitchFamily="18" charset="0"/>
              </a:rPr>
              <a:t>Personu nosūtīšanas kārtība uz valsts apmaksātiem veselības aprūpes pakalpojumiem</a:t>
            </a:r>
          </a:p>
          <a:p>
            <a:pPr marL="285750" indent="-285750" algn="just">
              <a:buFont typeface="Arial" panose="020B0604020202020204" pitchFamily="34" charset="0"/>
              <a:buChar char="•"/>
            </a:pPr>
            <a:r>
              <a:rPr lang="lv-LV" sz="1600" dirty="0">
                <a:latin typeface="+mn-lt"/>
                <a:ea typeface="Calibri" panose="020F0502020204030204" pitchFamily="34" charset="0"/>
                <a:cs typeface="Times New Roman" panose="02020603050405020304" pitchFamily="18" charset="0"/>
              </a:rPr>
              <a:t>Pakalpojumu sniegšanas kārtība pacientiem ar aizdomām par onkoloģisku slimību vai diagnosticētu onkoloģisku slimību</a:t>
            </a:r>
          </a:p>
          <a:p>
            <a:pPr marL="285750" indent="-285750" algn="just">
              <a:buFont typeface="Arial" panose="020B0604020202020204" pitchFamily="34" charset="0"/>
              <a:buChar char="•"/>
            </a:pPr>
            <a:r>
              <a:rPr lang="lv-LV" sz="1600" dirty="0">
                <a:latin typeface="+mn-lt"/>
                <a:ea typeface="Calibri" panose="020F0502020204030204" pitchFamily="34" charset="0"/>
                <a:cs typeface="Times New Roman" panose="02020603050405020304" pitchFamily="18" charset="0"/>
              </a:rPr>
              <a:t>Metodika par Eiropas Komisijas 2011.gada 20.decembra lēmumā Nr.2012/21/ES noteikto prasību ievērošanu un kontroli</a:t>
            </a:r>
          </a:p>
          <a:p>
            <a:pPr algn="just"/>
            <a:r>
              <a:rPr lang="lv-LV" sz="1600" b="1" dirty="0">
                <a:solidFill>
                  <a:schemeClr val="accent6">
                    <a:lumMod val="75000"/>
                  </a:schemeClr>
                </a:solidFill>
                <a:effectLst/>
                <a:latin typeface="+mn-lt"/>
                <a:ea typeface="Calibri" panose="020F0502020204030204" pitchFamily="34" charset="0"/>
                <a:cs typeface="Times New Roman" panose="02020603050405020304" pitchFamily="18" charset="0"/>
              </a:rPr>
              <a:t>Kārtības</a:t>
            </a:r>
            <a:r>
              <a:rPr lang="lv-LV" sz="1600" b="1" dirty="0">
                <a:solidFill>
                  <a:schemeClr val="accent6">
                    <a:lumMod val="75000"/>
                  </a:schemeClr>
                </a:solidFill>
                <a:latin typeface="+mn-lt"/>
                <a:ea typeface="Calibri" panose="020F0502020204030204" pitchFamily="34" charset="0"/>
                <a:cs typeface="Times New Roman" panose="02020603050405020304" pitchFamily="18" charset="0"/>
              </a:rPr>
              <a:t>, kas jāievēro </a:t>
            </a:r>
            <a:r>
              <a:rPr lang="lv-LV" sz="1600" b="1" dirty="0">
                <a:solidFill>
                  <a:schemeClr val="accent6">
                    <a:lumMod val="75000"/>
                  </a:schemeClr>
                </a:solidFill>
                <a:latin typeface="+mn-lt"/>
                <a:ea typeface="Calibri" panose="020F0502020204030204" pitchFamily="34" charset="0"/>
              </a:rPr>
              <a:t>ģimenes ārsta prakses</a:t>
            </a:r>
            <a:r>
              <a:rPr lang="lv-LV" sz="1600" b="1" dirty="0">
                <a:solidFill>
                  <a:schemeClr val="accent6">
                    <a:lumMod val="75000"/>
                  </a:schemeClr>
                </a:solidFill>
                <a:effectLst/>
                <a:latin typeface="+mn-lt"/>
                <a:ea typeface="Calibri" panose="020F0502020204030204" pitchFamily="34" charset="0"/>
              </a:rPr>
              <a:t> pakalpojumu sniedzējiem atbilstoši Līguma 1.pielikumam (4):</a:t>
            </a:r>
            <a:endParaRPr lang="lv-LV" sz="1600" b="1" dirty="0">
              <a:solidFill>
                <a:schemeClr val="accent6">
                  <a:lumMod val="75000"/>
                </a:schemeClr>
              </a:solidFill>
              <a:latin typeface="+mn-lt"/>
            </a:endParaRPr>
          </a:p>
          <a:p>
            <a:pPr marL="285750" indent="-285750" algn="just">
              <a:buFont typeface="Arial" panose="020B0604020202020204" pitchFamily="34" charset="0"/>
              <a:buChar char="•"/>
            </a:pPr>
            <a:r>
              <a:rPr lang="lv-LV" sz="1600" dirty="0">
                <a:latin typeface="+mn-lt"/>
              </a:rPr>
              <a:t>Kārtība par maksājuma piešķiršanu un izlietošanu ģimenes ārsta praksē nodarbinātam papildu darbiniekam</a:t>
            </a:r>
          </a:p>
          <a:p>
            <a:pPr marL="285750" indent="-285750" algn="just">
              <a:buFont typeface="Arial" panose="020B0604020202020204" pitchFamily="34" charset="0"/>
              <a:buChar char="•"/>
            </a:pPr>
            <a:r>
              <a:rPr lang="lv-LV" sz="1600" dirty="0">
                <a:latin typeface="+mn-lt"/>
              </a:rPr>
              <a:t>Ģimenes ārsta praksē izvietojamās pacientiem publiski pieejamās informācijas makets</a:t>
            </a:r>
          </a:p>
          <a:p>
            <a:pPr marL="285750" indent="-285750" algn="just">
              <a:buFont typeface="Arial" panose="020B0604020202020204" pitchFamily="34" charset="0"/>
              <a:buChar char="•"/>
            </a:pPr>
            <a:r>
              <a:rPr lang="lv-LV" sz="1600" dirty="0">
                <a:latin typeface="+mn-lt"/>
              </a:rPr>
              <a:t>Sezonālās vakcinācijas pakalpojumu sniegšanas kārtība</a:t>
            </a:r>
          </a:p>
          <a:p>
            <a:pPr marL="285750" indent="-285750" algn="just">
              <a:buFont typeface="Arial" panose="020B0604020202020204" pitchFamily="34" charset="0"/>
              <a:buChar char="•"/>
            </a:pPr>
            <a:r>
              <a:rPr lang="lv-LV" sz="1600" dirty="0">
                <a:latin typeface="+mn-lt"/>
              </a:rPr>
              <a:t>Skābekļa terapijas mājās nosūtīšanas, sniegšanas un apmaksas kārtība</a:t>
            </a:r>
          </a:p>
        </p:txBody>
      </p:sp>
      <p:sp>
        <p:nvSpPr>
          <p:cNvPr id="4" name="Text Placeholder 3">
            <a:extLst>
              <a:ext uri="{FF2B5EF4-FFF2-40B4-BE49-F238E27FC236}">
                <a16:creationId xmlns:a16="http://schemas.microsoft.com/office/drawing/2014/main" id="{EBC89E3F-242C-7E8F-6081-5073513E259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3888C8D-EA20-F208-8DE0-20737720AF69}"/>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2253264-A1F5-51E4-D5EC-EB23DC6FC304}"/>
              </a:ext>
            </a:extLst>
          </p:cNvPr>
          <p:cNvSpPr>
            <a:spLocks noGrp="1"/>
          </p:cNvSpPr>
          <p:nvPr>
            <p:ph type="sldNum" sz="quarter" idx="13"/>
          </p:nvPr>
        </p:nvSpPr>
        <p:spPr/>
        <p:txBody>
          <a:bodyPr/>
          <a:lstStyle/>
          <a:p>
            <a:fld id="{F757B116-C236-4B1A-A29F-6EC446939148}" type="slidenum">
              <a:rPr lang="en-US" altLang="en-US" smtClean="0"/>
              <a:pPr/>
              <a:t>3</a:t>
            </a:fld>
            <a:endParaRPr lang="en-US" altLang="en-US"/>
          </a:p>
        </p:txBody>
      </p:sp>
    </p:spTree>
    <p:extLst>
      <p:ext uri="{BB962C8B-B14F-4D97-AF65-F5344CB8AC3E}">
        <p14:creationId xmlns:p14="http://schemas.microsoft.com/office/powerpoint/2010/main" val="368290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23339-754C-C282-AD4E-DB597D9BCA9B}"/>
              </a:ext>
            </a:extLst>
          </p:cNvPr>
          <p:cNvSpPr>
            <a:spLocks noGrp="1"/>
          </p:cNvSpPr>
          <p:nvPr>
            <p:ph type="title"/>
          </p:nvPr>
        </p:nvSpPr>
        <p:spPr/>
        <p:txBody>
          <a:bodyPr>
            <a:noAutofit/>
          </a:bodyPr>
          <a:lstStyle/>
          <a:p>
            <a:r>
              <a:rPr lang="lv-LV" b="1" dirty="0">
                <a:solidFill>
                  <a:schemeClr val="accent6">
                    <a:lumMod val="75000"/>
                  </a:schemeClr>
                </a:solidFill>
                <a:effectLst/>
                <a:latin typeface="+mn-lt"/>
                <a:ea typeface="Times New Roman" panose="02020603050405020304" pitchFamily="18" charset="0"/>
              </a:rPr>
              <a:t>LĪGUMA SPĒKĀ ESAMĪBA, GROZĪŠANAS UN IZBEIGŠANAS KĀRTĪBA</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AEBD88F4-1794-BB01-357E-10F691EDF24E}"/>
              </a:ext>
            </a:extLst>
          </p:cNvPr>
          <p:cNvSpPr>
            <a:spLocks noGrp="1"/>
          </p:cNvSpPr>
          <p:nvPr>
            <p:ph idx="1"/>
          </p:nvPr>
        </p:nvSpPr>
        <p:spPr>
          <a:xfrm>
            <a:off x="503853" y="1752600"/>
            <a:ext cx="8182947" cy="4373573"/>
          </a:xfrm>
        </p:spPr>
        <p:txBody>
          <a:bodyPr>
            <a:normAutofit fontScale="62500" lnSpcReduction="20000"/>
          </a:bodyPr>
          <a:lstStyle/>
          <a:p>
            <a:pPr marL="457200" indent="-457200" algn="just">
              <a:lnSpc>
                <a:spcPct val="115000"/>
              </a:lnSpc>
              <a:spcBef>
                <a:spcPts val="0"/>
              </a:spcBef>
              <a:spcAft>
                <a:spcPts val="1000"/>
              </a:spcAft>
            </a:pPr>
            <a:r>
              <a:rPr lang="lv-LV"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3.1. 	</a:t>
            </a:r>
            <a:r>
              <a:rPr lang="lv-LV" sz="2200" dirty="0">
                <a:solidFill>
                  <a:srgbClr val="000000"/>
                </a:solidFill>
                <a:effectLst/>
                <a:latin typeface="+mn-lt"/>
                <a:ea typeface="Calibri" panose="020F0502020204030204" pitchFamily="34" charset="0"/>
                <a:cs typeface="Times New Roman" panose="02020603050405020304" pitchFamily="18" charset="0"/>
              </a:rPr>
              <a:t>Līgums stājas spēkā pēc parakstīšanas, attiecas uz periodu no 2025.gada 1.janvāra  un ir spēkā līdz 2034.gada 31.decembrim un saistību pilnīgai izpildei. </a:t>
            </a:r>
            <a:r>
              <a:rPr lang="lv-LV" sz="2200" dirty="0">
                <a:solidFill>
                  <a:srgbClr val="000000"/>
                </a:solidFill>
                <a:effectLst/>
                <a:highlight>
                  <a:srgbClr val="FFFF00"/>
                </a:highlight>
                <a:latin typeface="+mn-lt"/>
                <a:ea typeface="Calibri" panose="020F0502020204030204" pitchFamily="34" charset="0"/>
                <a:cs typeface="Times New Roman" panose="02020603050405020304" pitchFamily="18" charset="0"/>
              </a:rPr>
              <a:t>Līgums var tikt pārskatīts pēc 4 (četriem) gadiem, ja LĪDZĒJI ir šādu vēlmi izteikuši. </a:t>
            </a:r>
            <a:endParaRPr lang="lv-LV" sz="2200" dirty="0">
              <a:effectLst/>
              <a:highlight>
                <a:srgbClr val="FFFF00"/>
              </a:highlight>
              <a:latin typeface="+mn-lt"/>
              <a:ea typeface="Calibri" panose="020F0502020204030204" pitchFamily="34" charset="0"/>
              <a:cs typeface="Times New Roman" panose="02020603050405020304" pitchFamily="18" charset="0"/>
            </a:endParaRPr>
          </a:p>
          <a:p>
            <a:pPr marL="457200" indent="-457200" algn="just">
              <a:lnSpc>
                <a:spcPct val="115000"/>
              </a:lnSpc>
              <a:spcBef>
                <a:spcPts val="0"/>
              </a:spcBef>
              <a:spcAft>
                <a:spcPts val="1000"/>
              </a:spcAft>
            </a:pPr>
            <a:r>
              <a:rPr lang="lv-LV" sz="2200" dirty="0">
                <a:effectLst/>
                <a:latin typeface="+mn-lt"/>
                <a:ea typeface="Times New Roman" panose="02020603050405020304" pitchFamily="18" charset="0"/>
                <a:cs typeface="Times New Roman" panose="02020603050405020304" pitchFamily="18" charset="0"/>
              </a:rPr>
              <a:t>3.2. 	</a:t>
            </a:r>
            <a:r>
              <a:rPr lang="lv-LV" sz="2200" dirty="0">
                <a:solidFill>
                  <a:srgbClr val="000000"/>
                </a:solidFill>
                <a:effectLst/>
                <a:highlight>
                  <a:srgbClr val="FFFF00"/>
                </a:highlight>
                <a:latin typeface="+mn-lt"/>
                <a:ea typeface="Calibri" panose="020F0502020204030204" pitchFamily="34" charset="0"/>
                <a:cs typeface="Times New Roman" panose="02020603050405020304" pitchFamily="18" charset="0"/>
              </a:rPr>
              <a:t>Līgumu var  grozīt, papildināt vai izbeigt pirms termiņa, Līdzējiem </a:t>
            </a:r>
            <a:r>
              <a:rPr lang="lv-LV" sz="2200" dirty="0" err="1">
                <a:solidFill>
                  <a:srgbClr val="000000"/>
                </a:solidFill>
                <a:effectLst/>
                <a:highlight>
                  <a:srgbClr val="FFFF00"/>
                </a:highlight>
                <a:latin typeface="+mn-lt"/>
                <a:ea typeface="Calibri" panose="020F0502020204030204" pitchFamily="34" charset="0"/>
                <a:cs typeface="Times New Roman" panose="02020603050405020304" pitchFamily="18" charset="0"/>
              </a:rPr>
              <a:t>rakstveidā</a:t>
            </a:r>
            <a:r>
              <a:rPr lang="lv-LV" sz="2200" dirty="0">
                <a:solidFill>
                  <a:srgbClr val="000000"/>
                </a:solidFill>
                <a:effectLst/>
                <a:highlight>
                  <a:srgbClr val="FFFF00"/>
                </a:highlight>
                <a:latin typeface="+mn-lt"/>
                <a:ea typeface="Calibri" panose="020F0502020204030204" pitchFamily="34" charset="0"/>
                <a:cs typeface="Times New Roman" panose="02020603050405020304" pitchFamily="18" charset="0"/>
              </a:rPr>
              <a:t> par to vienojoties. </a:t>
            </a:r>
            <a:endParaRPr lang="lv-LV" sz="2200" dirty="0">
              <a:effectLst/>
              <a:highlight>
                <a:srgbClr val="FFFF00"/>
              </a:highlight>
              <a:latin typeface="+mn-lt"/>
              <a:ea typeface="Calibri" panose="020F0502020204030204" pitchFamily="34" charset="0"/>
              <a:cs typeface="Times New Roman" panose="02020603050405020304" pitchFamily="18" charset="0"/>
            </a:endParaRPr>
          </a:p>
          <a:p>
            <a:pPr marL="457200" indent="-457200" algn="just">
              <a:lnSpc>
                <a:spcPct val="115000"/>
              </a:lnSpc>
              <a:spcBef>
                <a:spcPts val="0"/>
              </a:spcBef>
              <a:spcAft>
                <a:spcPts val="0"/>
              </a:spcAft>
            </a:pPr>
            <a:r>
              <a:rPr lang="lv-LV" sz="2200" dirty="0">
                <a:effectLst/>
                <a:latin typeface="+mn-lt"/>
                <a:ea typeface="Times New Roman" panose="02020603050405020304" pitchFamily="18" charset="0"/>
                <a:cs typeface="Times New Roman" panose="02020603050405020304" pitchFamily="18" charset="0"/>
              </a:rPr>
              <a:t>2.2. 	IZPILDĪTĀJS:</a:t>
            </a:r>
          </a:p>
          <a:p>
            <a:pPr marL="457200" indent="-457200" algn="just">
              <a:lnSpc>
                <a:spcPct val="115000"/>
              </a:lnSpc>
              <a:spcBef>
                <a:spcPts val="0"/>
              </a:spcBef>
              <a:spcAft>
                <a:spcPts val="1000"/>
              </a:spcAft>
            </a:pPr>
            <a:r>
              <a:rPr lang="lv-LV" sz="2200" dirty="0">
                <a:latin typeface="+mn-lt"/>
                <a:ea typeface="Calibri" panose="020F0502020204030204" pitchFamily="34" charset="0"/>
                <a:cs typeface="Times New Roman" panose="02020603050405020304" pitchFamily="18" charset="0"/>
              </a:rPr>
              <a:t>2.2.8. </a:t>
            </a:r>
            <a:r>
              <a:rPr lang="lv-LV" sz="2200" dirty="0">
                <a:effectLst/>
                <a:highlight>
                  <a:srgbClr val="FFFF00"/>
                </a:highlight>
                <a:latin typeface="+mn-lt"/>
                <a:ea typeface="Calibri" panose="020F0502020204030204" pitchFamily="34" charset="0"/>
                <a:cs typeface="Times New Roman" panose="02020603050405020304" pitchFamily="18" charset="0"/>
              </a:rPr>
              <a:t>ir tiesīgs DIENESTAM iesniegt iesniegumu par tarifu pārrēķināšanu vai jaunu tarifu aprēķināšanu</a:t>
            </a:r>
            <a:r>
              <a:rPr lang="lv-LV" sz="2200" dirty="0">
                <a:effectLst/>
                <a:latin typeface="+mn-lt"/>
                <a:ea typeface="Calibri" panose="020F0502020204030204" pitchFamily="34" charset="0"/>
                <a:cs typeface="Times New Roman" panose="02020603050405020304" pitchFamily="18" charset="0"/>
              </a:rPr>
              <a:t>, ievērojot informāciju, kas pieejama DIENESTA </a:t>
            </a:r>
            <a:r>
              <a:rPr lang="lv-LV" sz="2200" dirty="0">
                <a:effectLst/>
                <a:latin typeface="+mn-lt"/>
                <a:ea typeface="Times New Roman" panose="02020603050405020304" pitchFamily="18" charset="0"/>
                <a:cs typeface="Times New Roman" panose="02020603050405020304" pitchFamily="18" charset="0"/>
              </a:rPr>
              <a:t>tīmekļvietnē </a:t>
            </a:r>
            <a:r>
              <a:rPr lang="lv-LV" sz="2200" u="sng" dirty="0">
                <a:solidFill>
                  <a:srgbClr val="0000FF"/>
                </a:solidFill>
                <a:effectLst/>
                <a:latin typeface="+mn-lt"/>
                <a:ea typeface="Times New Roman" panose="02020603050405020304" pitchFamily="18" charset="0"/>
                <a:cs typeface="Times New Roman" panose="02020603050405020304" pitchFamily="18" charset="0"/>
                <a:hlinkClick r:id="rId2"/>
              </a:rPr>
              <a:t>www.vmnvd.gov.lv</a:t>
            </a:r>
            <a:r>
              <a:rPr lang="lv-LV" sz="2200" dirty="0">
                <a:effectLst/>
                <a:latin typeface="+mn-lt"/>
                <a:ea typeface="Times New Roman" panose="02020603050405020304" pitchFamily="18" charset="0"/>
                <a:cs typeface="Times New Roman" panose="02020603050405020304" pitchFamily="18" charset="0"/>
              </a:rPr>
              <a:t> sadaļā „Profesionāļiem” </a:t>
            </a:r>
            <a:r>
              <a:rPr lang="lv-LV" sz="2200" dirty="0">
                <a:effectLst/>
                <a:latin typeface="+mn-lt"/>
                <a:ea typeface="Calibri" panose="020F0502020204030204" pitchFamily="34" charset="0"/>
                <a:cs typeface="Times New Roman" panose="02020603050405020304" pitchFamily="18" charset="0"/>
              </a:rPr>
              <a:t>&gt;</a:t>
            </a:r>
            <a:r>
              <a:rPr lang="lv-LV" sz="2200" dirty="0">
                <a:effectLst/>
                <a:latin typeface="+mn-lt"/>
                <a:ea typeface="Times New Roman" panose="02020603050405020304" pitchFamily="18" charset="0"/>
                <a:cs typeface="Times New Roman" panose="02020603050405020304" pitchFamily="18" charset="0"/>
              </a:rPr>
              <a:t> “Pakalpojumu tarifi,” j</a:t>
            </a:r>
            <a:r>
              <a:rPr lang="lv-LV" sz="2200" dirty="0">
                <a:effectLst/>
                <a:latin typeface="+mn-lt"/>
                <a:ea typeface="Calibri" panose="020F0502020204030204" pitchFamily="34" charset="0"/>
                <a:cs typeface="Times New Roman" panose="02020603050405020304" pitchFamily="18" charset="0"/>
              </a:rPr>
              <a:t>a IZPILDĪTĀJA izmaksas tā sniegtajiem veselības aprūpes pakalpojumiem pārsniedz normatīvajos aktos vai manipulāciju sarakstā norādītos pakalpojumu tarifus;</a:t>
            </a:r>
          </a:p>
          <a:p>
            <a:pPr algn="just">
              <a:spcBef>
                <a:spcPts val="0"/>
              </a:spcBef>
            </a:pPr>
            <a:r>
              <a:rPr lang="lv-LV" sz="2200" dirty="0">
                <a:effectLst/>
                <a:latin typeface="+mn-lt"/>
                <a:ea typeface="Calibri" panose="020F0502020204030204" pitchFamily="34" charset="0"/>
                <a:cs typeface="Times New Roman" panose="02020603050405020304" pitchFamily="18" charset="0"/>
              </a:rPr>
              <a:t>2.1.	DIENESTS:</a:t>
            </a:r>
          </a:p>
          <a:p>
            <a:pPr marL="457200" indent="-457200" algn="just">
              <a:lnSpc>
                <a:spcPct val="115000"/>
              </a:lnSpc>
              <a:spcBef>
                <a:spcPts val="0"/>
              </a:spcBef>
              <a:spcAft>
                <a:spcPts val="1000"/>
              </a:spcAft>
            </a:pPr>
            <a:r>
              <a:rPr lang="lv-LV" sz="2200" dirty="0">
                <a:effectLst/>
                <a:latin typeface="+mn-lt"/>
                <a:ea typeface="Calibri" panose="020F0502020204030204" pitchFamily="34" charset="0"/>
                <a:cs typeface="Times New Roman" panose="02020603050405020304" pitchFamily="18" charset="0"/>
              </a:rPr>
              <a:t>2.1.5. pēc IZPILDĪTĀJA  iesnieguma, kas iesniegts Līguma 2.2.8.apakšpunktā norādītā kārtībā, apņemas veikt esošo pakalpojumu tarifu pārrēķinu vai aprēķināt jauna pakalpojuma tarifu, novērtējot šādu izmaiņu finansiālo ietekmi. Ja likumā par valsts budžetu paredzētais finansējums nav pietiekams šādu izmaiņu veikšanai, </a:t>
            </a:r>
            <a:r>
              <a:rPr lang="lv-LV" sz="2200" dirty="0">
                <a:effectLst/>
                <a:highlight>
                  <a:srgbClr val="FFFF00"/>
                </a:highlight>
                <a:latin typeface="+mn-lt"/>
                <a:ea typeface="Calibri" panose="020F0502020204030204" pitchFamily="34" charset="0"/>
                <a:cs typeface="Times New Roman" panose="02020603050405020304" pitchFamily="18" charset="0"/>
              </a:rPr>
              <a:t>Dienests informē Veselības ministriju par papildus finansējuma nepieciešamību.</a:t>
            </a:r>
            <a:r>
              <a:rPr lang="lv-LV" sz="2200" dirty="0">
                <a:effectLst/>
                <a:latin typeface="+mn-lt"/>
                <a:ea typeface="Calibri" panose="020F0502020204030204" pitchFamily="34" charset="0"/>
                <a:cs typeface="Times New Roman" panose="02020603050405020304" pitchFamily="18" charset="0"/>
              </a:rPr>
              <a:t> </a:t>
            </a:r>
          </a:p>
          <a:p>
            <a:pPr marL="457200" indent="-457200" algn="just">
              <a:lnSpc>
                <a:spcPct val="115000"/>
              </a:lnSpc>
              <a:spcAft>
                <a:spcPts val="1000"/>
              </a:spcAft>
            </a:pP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4F8FF5BB-2118-97CB-616E-5B5C57FAFAC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DAA015A-24AB-78BD-C3B5-9218D1B6276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DA6A58C-F70B-37D5-F93D-0BA5A9B85810}"/>
              </a:ext>
            </a:extLst>
          </p:cNvPr>
          <p:cNvSpPr>
            <a:spLocks noGrp="1"/>
          </p:cNvSpPr>
          <p:nvPr>
            <p:ph type="sldNum" sz="quarter" idx="13"/>
          </p:nvPr>
        </p:nvSpPr>
        <p:spPr/>
        <p:txBody>
          <a:bodyPr/>
          <a:lstStyle/>
          <a:p>
            <a:fld id="{F757B116-C236-4B1A-A29F-6EC446939148}" type="slidenum">
              <a:rPr lang="en-US" altLang="en-US" smtClean="0"/>
              <a:pPr/>
              <a:t>4</a:t>
            </a:fld>
            <a:endParaRPr lang="en-US" altLang="en-US"/>
          </a:p>
        </p:txBody>
      </p:sp>
    </p:spTree>
    <p:extLst>
      <p:ext uri="{BB962C8B-B14F-4D97-AF65-F5344CB8AC3E}">
        <p14:creationId xmlns:p14="http://schemas.microsoft.com/office/powerpoint/2010/main" val="516864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E0015-0125-B761-2988-338A4695ABF4}"/>
              </a:ext>
            </a:extLst>
          </p:cNvPr>
          <p:cNvSpPr>
            <a:spLocks noGrp="1"/>
          </p:cNvSpPr>
          <p:nvPr>
            <p:ph type="title"/>
          </p:nvPr>
        </p:nvSpPr>
        <p:spPr/>
        <p:txBody>
          <a:bodyPr/>
          <a:lstStyle/>
          <a:p>
            <a:r>
              <a:rPr lang="lv-LV" dirty="0">
                <a:solidFill>
                  <a:schemeClr val="accent6">
                    <a:lumMod val="75000"/>
                  </a:schemeClr>
                </a:solidFill>
              </a:rPr>
              <a:t>Par līguma parakstīšanu</a:t>
            </a:r>
          </a:p>
        </p:txBody>
      </p:sp>
      <p:sp>
        <p:nvSpPr>
          <p:cNvPr id="3" name="Content Placeholder 2">
            <a:extLst>
              <a:ext uri="{FF2B5EF4-FFF2-40B4-BE49-F238E27FC236}">
                <a16:creationId xmlns:a16="http://schemas.microsoft.com/office/drawing/2014/main" id="{D3E87AF3-6E54-ECE4-E348-525EAE0FA3D2}"/>
              </a:ext>
            </a:extLst>
          </p:cNvPr>
          <p:cNvSpPr>
            <a:spLocks noGrp="1"/>
          </p:cNvSpPr>
          <p:nvPr>
            <p:ph idx="1"/>
          </p:nvPr>
        </p:nvSpPr>
        <p:spPr>
          <a:xfrm>
            <a:off x="578498" y="1752600"/>
            <a:ext cx="8108302" cy="4373573"/>
          </a:xfrm>
        </p:spPr>
        <p:txBody>
          <a:bodyPr>
            <a:normAutofit/>
          </a:bodyPr>
          <a:lstStyle/>
          <a:p>
            <a:pPr algn="just"/>
            <a:r>
              <a:rPr lang="lv-LV" dirty="0">
                <a:latin typeface="+mn-lt"/>
                <a:ea typeface="Aptos" panose="020B0004020202020204" pitchFamily="34" charset="0"/>
                <a:cs typeface="Times New Roman" panose="02020603050405020304" pitchFamily="18" charset="0"/>
              </a:rPr>
              <a:t>E</a:t>
            </a:r>
            <a:r>
              <a:rPr lang="lv-LV" dirty="0">
                <a:effectLst/>
                <a:latin typeface="+mn-lt"/>
                <a:ea typeface="Aptos" panose="020B0004020202020204" pitchFamily="34" charset="0"/>
                <a:cs typeface="Times New Roman" panose="02020603050405020304" pitchFamily="18" charset="0"/>
              </a:rPr>
              <a:t>sošie līgumi par veselības aprūpes pakalpojumu sniegšanu un apmaksu attiecas uz laika periodu līdz 2024.gada 31.decembrim un Dienests ir piedāvājis parakstīt jaunu līgumu.</a:t>
            </a:r>
          </a:p>
          <a:p>
            <a:pPr algn="just"/>
            <a:r>
              <a:rPr lang="lv-LV" dirty="0">
                <a:effectLst/>
                <a:latin typeface="+mn-lt"/>
                <a:ea typeface="Aptos" panose="020B0004020202020204" pitchFamily="34" charset="0"/>
                <a:cs typeface="Aptos" panose="020B0004020202020204" pitchFamily="34" charset="0"/>
              </a:rPr>
              <a:t>IZPILDĪTĀJAM līgums ir jāparaksta mēneša laikā no piedāvājuma izteikšanas dienas.</a:t>
            </a:r>
          </a:p>
          <a:p>
            <a:pPr algn="just"/>
            <a:r>
              <a:rPr lang="lv-LV" dirty="0">
                <a:effectLst/>
                <a:latin typeface="+mn-lt"/>
                <a:ea typeface="Aptos" panose="020B0004020202020204" pitchFamily="34" charset="0"/>
                <a:cs typeface="Aptos" panose="020B0004020202020204" pitchFamily="34" charset="0"/>
              </a:rPr>
              <a:t>Līgums stājas spēkā pēc parakstīšanas, attiecas uz periodu no 2025.gada 1.janvāra. </a:t>
            </a:r>
            <a:endParaRPr lang="lv-LV" dirty="0">
              <a:latin typeface="+mn-lt"/>
            </a:endParaRPr>
          </a:p>
        </p:txBody>
      </p:sp>
      <p:sp>
        <p:nvSpPr>
          <p:cNvPr id="4" name="Text Placeholder 3">
            <a:extLst>
              <a:ext uri="{FF2B5EF4-FFF2-40B4-BE49-F238E27FC236}">
                <a16:creationId xmlns:a16="http://schemas.microsoft.com/office/drawing/2014/main" id="{BA6326EC-919C-D635-E1A5-462AA6A9516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D1A58F2-00C7-552A-BEF0-12C7C28D6C3D}"/>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DBF1D30D-3153-0B70-5165-D242B52292DB}"/>
              </a:ext>
            </a:extLst>
          </p:cNvPr>
          <p:cNvSpPr>
            <a:spLocks noGrp="1"/>
          </p:cNvSpPr>
          <p:nvPr>
            <p:ph type="sldNum" sz="quarter" idx="13"/>
          </p:nvPr>
        </p:nvSpPr>
        <p:spPr/>
        <p:txBody>
          <a:bodyPr/>
          <a:lstStyle/>
          <a:p>
            <a:fld id="{F757B116-C236-4B1A-A29F-6EC446939148}" type="slidenum">
              <a:rPr lang="en-US" altLang="en-US" smtClean="0"/>
              <a:pPr/>
              <a:t>5</a:t>
            </a:fld>
            <a:endParaRPr lang="en-US" altLang="en-US"/>
          </a:p>
        </p:txBody>
      </p:sp>
    </p:spTree>
    <p:extLst>
      <p:ext uri="{BB962C8B-B14F-4D97-AF65-F5344CB8AC3E}">
        <p14:creationId xmlns:p14="http://schemas.microsoft.com/office/powerpoint/2010/main" val="2789651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E9327-6205-93D1-58CA-D51FC471CFC9}"/>
              </a:ext>
            </a:extLst>
          </p:cNvPr>
          <p:cNvSpPr>
            <a:spLocks noGrp="1"/>
          </p:cNvSpPr>
          <p:nvPr>
            <p:ph type="title"/>
          </p:nvPr>
        </p:nvSpPr>
        <p:spPr/>
        <p:txBody>
          <a:bodyPr>
            <a:noAutofit/>
          </a:bodyPr>
          <a:lstStyle/>
          <a:p>
            <a:r>
              <a:rPr lang="lv-LV" dirty="0">
                <a:solidFill>
                  <a:schemeClr val="accent6">
                    <a:lumMod val="75000"/>
                  </a:schemeClr>
                </a:solidFill>
                <a:effectLst/>
                <a:latin typeface="+mn-lt"/>
                <a:ea typeface="Times New Roman" panose="02020603050405020304" pitchFamily="18" charset="0"/>
              </a:rPr>
              <a:t>2.pielikums - Informācija par veselības aprūpes pakalpojumu sniedzēju</a:t>
            </a:r>
            <a:endParaRPr lang="lv-LV" dirty="0">
              <a:solidFill>
                <a:schemeClr val="accent6">
                  <a:lumMod val="75000"/>
                </a:schemeClr>
              </a:solidFill>
            </a:endParaRPr>
          </a:p>
        </p:txBody>
      </p:sp>
      <p:sp>
        <p:nvSpPr>
          <p:cNvPr id="3" name="Content Placeholder 2">
            <a:extLst>
              <a:ext uri="{FF2B5EF4-FFF2-40B4-BE49-F238E27FC236}">
                <a16:creationId xmlns:a16="http://schemas.microsoft.com/office/drawing/2014/main" id="{02884003-916E-4E25-466F-13C81D5ABBCF}"/>
              </a:ext>
            </a:extLst>
          </p:cNvPr>
          <p:cNvSpPr>
            <a:spLocks noGrp="1"/>
          </p:cNvSpPr>
          <p:nvPr>
            <p:ph idx="1"/>
          </p:nvPr>
        </p:nvSpPr>
        <p:spPr>
          <a:xfrm>
            <a:off x="503853" y="1752600"/>
            <a:ext cx="8182947" cy="4373573"/>
          </a:xfrm>
        </p:spPr>
        <p:txBody>
          <a:bodyPr/>
          <a:lstStyle/>
          <a:p>
            <a:pPr lvl="0" algn="just">
              <a:buSzPts val="1200"/>
              <a:tabLst>
                <a:tab pos="775970" algn="l"/>
              </a:tabLst>
            </a:pPr>
            <a:r>
              <a:rPr lang="lv-LV" u="sng" dirty="0">
                <a:effectLst/>
                <a:latin typeface="+mn-lt"/>
                <a:ea typeface="Times New Roman" panose="02020603050405020304" pitchFamily="18" charset="0"/>
              </a:rPr>
              <a:t>4.pielikumā - </a:t>
            </a:r>
            <a:r>
              <a:rPr lang="lv-LV" sz="2000" u="sng" dirty="0">
                <a:effectLst/>
                <a:latin typeface="+mn-lt"/>
                <a:ea typeface="Times New Roman" panose="02020603050405020304" pitchFamily="18" charset="0"/>
              </a:rPr>
              <a:t>Informācijas apmaiņas kārtībā:</a:t>
            </a:r>
            <a:endParaRPr lang="lv-LV" u="sng" dirty="0">
              <a:effectLst/>
              <a:latin typeface="+mn-lt"/>
              <a:ea typeface="Times New Roman" panose="02020603050405020304" pitchFamily="18" charset="0"/>
            </a:endParaRPr>
          </a:p>
          <a:p>
            <a:pPr lvl="0" algn="just">
              <a:buSzPts val="1200"/>
              <a:tabLst>
                <a:tab pos="775970" algn="l"/>
              </a:tabLst>
            </a:pPr>
            <a:r>
              <a:rPr lang="lv-LV" dirty="0">
                <a:effectLst/>
                <a:highlight>
                  <a:srgbClr val="FFFF00"/>
                </a:highlight>
                <a:latin typeface="+mn-lt"/>
                <a:ea typeface="Times New Roman" panose="02020603050405020304" pitchFamily="18" charset="0"/>
              </a:rPr>
              <a:t>18.IZPILDĪTĀJS:</a:t>
            </a:r>
          </a:p>
          <a:p>
            <a:pPr lvl="0" algn="just">
              <a:buSzPts val="1200"/>
              <a:tabLst>
                <a:tab pos="775970" algn="l"/>
              </a:tabLst>
            </a:pPr>
            <a:r>
              <a:rPr lang="lv-LV" dirty="0">
                <a:highlight>
                  <a:srgbClr val="FFFF00"/>
                </a:highlight>
                <a:latin typeface="+mn-lt"/>
                <a:ea typeface="Times New Roman" panose="02020603050405020304" pitchFamily="18" charset="0"/>
              </a:rPr>
              <a:t>18.1.1.</a:t>
            </a:r>
            <a:r>
              <a:rPr lang="lv-LV" dirty="0">
                <a:effectLst/>
                <a:highlight>
                  <a:srgbClr val="FFFF00"/>
                </a:highlight>
                <a:latin typeface="+mn-lt"/>
                <a:ea typeface="Times New Roman" panose="02020603050405020304" pitchFamily="18" charset="0"/>
              </a:rPr>
              <a:t> noslēdzot Līgumu, iesniedz DIENESTAM aizpildītu Līguma 2.pielikumu </a:t>
            </a:r>
            <a:r>
              <a:rPr lang="lv-LV" dirty="0">
                <a:effectLst/>
                <a:latin typeface="+mn-lt"/>
                <a:ea typeface="Times New Roman" panose="02020603050405020304" pitchFamily="18" charset="0"/>
              </a:rPr>
              <a:t>un izmaiņu gadījumā ne biežāk kā 2 reizes mēnesī (līdz mēneša 15. un 30.datumam) iesniedz DIENESTAM aktualizētu Līguma </a:t>
            </a:r>
            <a:r>
              <a:rPr lang="lv-LV" dirty="0">
                <a:solidFill>
                  <a:srgbClr val="000000"/>
                </a:solidFill>
                <a:effectLst/>
                <a:latin typeface="+mn-lt"/>
                <a:ea typeface="Times New Roman" panose="02020603050405020304" pitchFamily="18" charset="0"/>
              </a:rPr>
              <a:t>2. pielikumu</a:t>
            </a:r>
            <a:r>
              <a:rPr lang="lv-LV" dirty="0">
                <a:effectLst/>
                <a:latin typeface="+mn-lt"/>
                <a:ea typeface="Times New Roman" panose="02020603050405020304" pitchFamily="18" charset="0"/>
              </a:rPr>
              <a:t>. Pēc aktualizēta Līguma 2.pielikuma saņemšanas DIENESTĀ tas tiek pievienots Līgumam un kļūst par tā neatņemamu sastāvdaļu. IZPILDĪTĀJS ir atbildīgs par  Līguma 2.pielikuma saturu. Līguma 2.pielikuma izmaiņu gadījumā Līguma grozījumi netiek gatavoti.</a:t>
            </a:r>
          </a:p>
          <a:p>
            <a:endParaRPr lang="lv-LV" dirty="0"/>
          </a:p>
        </p:txBody>
      </p:sp>
      <p:sp>
        <p:nvSpPr>
          <p:cNvPr id="4" name="Text Placeholder 3">
            <a:extLst>
              <a:ext uri="{FF2B5EF4-FFF2-40B4-BE49-F238E27FC236}">
                <a16:creationId xmlns:a16="http://schemas.microsoft.com/office/drawing/2014/main" id="{71B7382D-A950-1FCB-4EDA-5D2921D7BAE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11F30CB-F8E5-299D-93DB-276F89FDB60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67895E7-6079-51D3-103E-0C35B94000EF}"/>
              </a:ext>
            </a:extLst>
          </p:cNvPr>
          <p:cNvSpPr>
            <a:spLocks noGrp="1"/>
          </p:cNvSpPr>
          <p:nvPr>
            <p:ph type="sldNum" sz="quarter" idx="13"/>
          </p:nvPr>
        </p:nvSpPr>
        <p:spPr/>
        <p:txBody>
          <a:bodyPr/>
          <a:lstStyle/>
          <a:p>
            <a:fld id="{F757B116-C236-4B1A-A29F-6EC446939148}" type="slidenum">
              <a:rPr lang="en-US" altLang="en-US" smtClean="0"/>
              <a:pPr/>
              <a:t>6</a:t>
            </a:fld>
            <a:endParaRPr lang="en-US" altLang="en-US"/>
          </a:p>
        </p:txBody>
      </p:sp>
    </p:spTree>
    <p:extLst>
      <p:ext uri="{BB962C8B-B14F-4D97-AF65-F5344CB8AC3E}">
        <p14:creationId xmlns:p14="http://schemas.microsoft.com/office/powerpoint/2010/main" val="29500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A7015-6859-45B7-6C91-E2D04352BE87}"/>
              </a:ext>
            </a:extLst>
          </p:cNvPr>
          <p:cNvSpPr>
            <a:spLocks noGrp="1"/>
          </p:cNvSpPr>
          <p:nvPr>
            <p:ph type="title"/>
          </p:nvPr>
        </p:nvSpPr>
        <p:spPr/>
        <p:txBody>
          <a:bodyPr>
            <a:normAutofit/>
          </a:bodyPr>
          <a:lstStyle/>
          <a:p>
            <a:r>
              <a:rPr lang="lv-LV" dirty="0">
                <a:solidFill>
                  <a:schemeClr val="accent6">
                    <a:lumMod val="75000"/>
                  </a:schemeClr>
                </a:solidFill>
                <a:latin typeface="+mn-lt"/>
              </a:rPr>
              <a:t>3.pielikums - </a:t>
            </a:r>
            <a:r>
              <a:rPr lang="lv-LV" dirty="0">
                <a:solidFill>
                  <a:schemeClr val="accent6">
                    <a:lumMod val="75000"/>
                  </a:schemeClr>
                </a:solidFill>
                <a:effectLst/>
                <a:latin typeface="+mn-lt"/>
                <a:ea typeface="Times New Roman" panose="02020603050405020304" pitchFamily="18" charset="0"/>
              </a:rPr>
              <a:t>Atbildība par līguma izpildi</a:t>
            </a:r>
            <a:endParaRPr lang="lv-LV" dirty="0">
              <a:solidFill>
                <a:schemeClr val="accent6">
                  <a:lumMod val="75000"/>
                </a:schemeClr>
              </a:solidFill>
              <a:latin typeface="+mn-lt"/>
            </a:endParaRPr>
          </a:p>
        </p:txBody>
      </p:sp>
      <p:sp>
        <p:nvSpPr>
          <p:cNvPr id="3" name="Content Placeholder 2">
            <a:extLst>
              <a:ext uri="{FF2B5EF4-FFF2-40B4-BE49-F238E27FC236}">
                <a16:creationId xmlns:a16="http://schemas.microsoft.com/office/drawing/2014/main" id="{46690B4E-254E-BD28-506F-E566ADF5931A}"/>
              </a:ext>
            </a:extLst>
          </p:cNvPr>
          <p:cNvSpPr>
            <a:spLocks noGrp="1"/>
          </p:cNvSpPr>
          <p:nvPr>
            <p:ph idx="1"/>
          </p:nvPr>
        </p:nvSpPr>
        <p:spPr>
          <a:xfrm>
            <a:off x="578498" y="1752600"/>
            <a:ext cx="8108302" cy="4373573"/>
          </a:xfrm>
        </p:spPr>
        <p:txBody>
          <a:bodyPr>
            <a:noAutofit/>
          </a:bodyPr>
          <a:lstStyle/>
          <a:p>
            <a:pPr marL="285750" lvl="0" indent="-285750" algn="just">
              <a:buFont typeface="Arial" panose="020B0604020202020204" pitchFamily="34" charset="0"/>
              <a:buChar char="•"/>
            </a:pPr>
            <a:r>
              <a:rPr lang="lv-LV" sz="1400" dirty="0">
                <a:effectLst/>
                <a:latin typeface="+mn-lt"/>
                <a:ea typeface="Times New Roman" panose="02020603050405020304" pitchFamily="18" charset="0"/>
                <a:cs typeface="Aptos" panose="020B0004020202020204" pitchFamily="34" charset="0"/>
              </a:rPr>
              <a:t>Pielikuma sākumā (1.,2.punkts) tiek skaidroti uzraudzības darbību pamatprincipi, ka </a:t>
            </a:r>
            <a:r>
              <a:rPr lang="lv-LV" sz="1400" dirty="0">
                <a:effectLst/>
                <a:highlight>
                  <a:srgbClr val="FFFF00"/>
                </a:highlight>
                <a:latin typeface="+mn-lt"/>
                <a:ea typeface="Times New Roman" panose="02020603050405020304" pitchFamily="18" charset="0"/>
                <a:cs typeface="Aptos" panose="020B0004020202020204" pitchFamily="34" charset="0"/>
              </a:rPr>
              <a:t>Līguma izpildē abas puses ir atbildīgas par godprātīgu Līgumu izpildi un uzraudzība prioritāri tiek veikta preventīvi</a:t>
            </a:r>
            <a:r>
              <a:rPr lang="lv-LV" sz="1400" dirty="0">
                <a:effectLst/>
                <a:latin typeface="+mn-lt"/>
                <a:ea typeface="Times New Roman" panose="02020603050405020304" pitchFamily="18" charset="0"/>
                <a:cs typeface="Aptos" panose="020B0004020202020204" pitchFamily="34" charset="0"/>
              </a:rPr>
              <a:t>. Tas nozīmē, ka no sākuma Dienests uzdos novērst neatbilstības, piemēram, veikt labojumus uzskaites dokumentos.</a:t>
            </a:r>
          </a:p>
          <a:p>
            <a:pPr lvl="0" algn="just"/>
            <a:endParaRPr lang="lv-LV" sz="1400" dirty="0">
              <a:effectLst/>
              <a:latin typeface="+mn-lt"/>
              <a:ea typeface="Times New Roman" panose="02020603050405020304" pitchFamily="18" charset="0"/>
              <a:cs typeface="Aptos" panose="020B0004020202020204" pitchFamily="34" charset="0"/>
            </a:endParaRPr>
          </a:p>
          <a:p>
            <a:pPr marL="285750" lvl="0" indent="-285750" algn="just">
              <a:buFont typeface="Arial" panose="020B0604020202020204" pitchFamily="34" charset="0"/>
              <a:buChar char="•"/>
            </a:pPr>
            <a:r>
              <a:rPr lang="lv-LV" sz="1400" dirty="0">
                <a:effectLst/>
                <a:latin typeface="+mn-lt"/>
                <a:ea typeface="Times New Roman" panose="02020603050405020304" pitchFamily="18" charset="0"/>
                <a:cs typeface="Aptos" panose="020B0004020202020204" pitchFamily="34" charset="0"/>
              </a:rPr>
              <a:t>Plānveida pārbaudes veikšanas periods samazināts no trīs uz diviem gadiem (3.punkts).</a:t>
            </a:r>
          </a:p>
          <a:p>
            <a:pPr lvl="0" algn="just"/>
            <a:endParaRPr lang="lv-LV" sz="1400" dirty="0">
              <a:effectLst/>
              <a:latin typeface="+mn-lt"/>
              <a:ea typeface="Aptos" panose="020B0004020202020204" pitchFamily="34" charset="0"/>
              <a:cs typeface="Aptos" panose="020B0004020202020204" pitchFamily="34" charset="0"/>
            </a:endParaRPr>
          </a:p>
          <a:p>
            <a:pPr marL="285750" lvl="0" indent="-285750" algn="just">
              <a:buFont typeface="Arial" panose="020B0604020202020204" pitchFamily="34" charset="0"/>
              <a:buChar char="•"/>
            </a:pPr>
            <a:r>
              <a:rPr lang="lv-LV" sz="1400" dirty="0">
                <a:effectLst/>
                <a:latin typeface="+mn-lt"/>
                <a:ea typeface="Times New Roman" panose="02020603050405020304" pitchFamily="18" charset="0"/>
                <a:cs typeface="Aptos" panose="020B0004020202020204" pitchFamily="34" charset="0"/>
              </a:rPr>
              <a:t>Redakcionāli precizēti gadījumi, kad Dienests veic ieturējumu (par tekošo gadu) vai uzdod atmaksu (par iepriekšējo periodu), sadalot atsevišķi pamatojumu ieturējumiem par valsts apmaksātiem veselības aprūpes pakalpojumiem (6.punkts) un atlīdzināt zaudējumus par kompensējamām zālēm (7. punkts). </a:t>
            </a:r>
            <a:endParaRPr lang="lv-LV" sz="1400" dirty="0">
              <a:effectLst/>
              <a:latin typeface="+mn-lt"/>
              <a:ea typeface="Aptos" panose="020B0004020202020204" pitchFamily="34" charset="0"/>
              <a:cs typeface="Aptos" panose="020B0004020202020204" pitchFamily="34" charset="0"/>
            </a:endParaRPr>
          </a:p>
          <a:p>
            <a:pPr marL="457200" algn="just"/>
            <a:r>
              <a:rPr lang="lv-LV" sz="1400" dirty="0">
                <a:effectLst/>
                <a:latin typeface="+mn-lt"/>
                <a:ea typeface="Aptos" panose="020B0004020202020204" pitchFamily="34" charset="0"/>
                <a:cs typeface="Aptos" panose="020B0004020202020204" pitchFamily="34" charset="0"/>
              </a:rPr>
              <a:t> </a:t>
            </a:r>
          </a:p>
          <a:p>
            <a:pPr marL="457200" algn="just"/>
            <a:r>
              <a:rPr lang="lv-LV" sz="1400" dirty="0">
                <a:effectLst/>
                <a:latin typeface="+mn-lt"/>
                <a:ea typeface="Aptos" panose="020B0004020202020204" pitchFamily="34" charset="0"/>
                <a:cs typeface="Aptos" panose="020B0004020202020204" pitchFamily="34" charset="0"/>
              </a:rPr>
              <a:t>Agrāk bija paredzēts ieturējums, ja </a:t>
            </a:r>
            <a:r>
              <a:rPr lang="lv-LV" sz="1400" i="1" dirty="0">
                <a:effectLst/>
                <a:latin typeface="+mn-lt"/>
                <a:ea typeface="Aptos" panose="020B0004020202020204" pitchFamily="34" charset="0"/>
                <a:cs typeface="Aptos" panose="020B0004020202020204" pitchFamily="34" charset="0"/>
              </a:rPr>
              <a:t>par attiecīgo veselības aprūpes pakalpojumu </a:t>
            </a:r>
            <a:r>
              <a:rPr lang="lv-LV" sz="1400" b="1" i="1" dirty="0">
                <a:effectLst/>
                <a:latin typeface="+mn-lt"/>
                <a:ea typeface="Aptos" panose="020B0004020202020204" pitchFamily="34" charset="0"/>
                <a:cs typeface="Aptos" panose="020B0004020202020204" pitchFamily="34" charset="0"/>
              </a:rPr>
              <a:t>nav aizpildīta</a:t>
            </a:r>
            <a:r>
              <a:rPr lang="lv-LV" sz="1400" i="1" dirty="0">
                <a:effectLst/>
                <a:latin typeface="+mn-lt"/>
                <a:ea typeface="Aptos" panose="020B0004020202020204" pitchFamily="34" charset="0"/>
                <a:cs typeface="Aptos" panose="020B0004020202020204" pitchFamily="34" charset="0"/>
              </a:rPr>
              <a:t> medicīniskā un uzskaites dokumentācija </a:t>
            </a:r>
            <a:r>
              <a:rPr lang="lv-LV" sz="1400" b="1" i="1" dirty="0">
                <a:effectLst/>
                <a:latin typeface="+mn-lt"/>
                <a:ea typeface="Aptos" panose="020B0004020202020204" pitchFamily="34" charset="0"/>
                <a:cs typeface="Aptos" panose="020B0004020202020204" pitchFamily="34" charset="0"/>
              </a:rPr>
              <a:t>vai tā aizpildīta nepilnīgi</a:t>
            </a:r>
            <a:r>
              <a:rPr lang="lv-LV" sz="1400" b="1" i="1" dirty="0">
                <a:latin typeface="+mn-lt"/>
                <a:ea typeface="Aptos" panose="020B0004020202020204" pitchFamily="34" charset="0"/>
                <a:cs typeface="Aptos" panose="020B0004020202020204" pitchFamily="34" charset="0"/>
              </a:rPr>
              <a:t>.</a:t>
            </a:r>
            <a:r>
              <a:rPr lang="lv-LV" sz="1400" i="1" dirty="0">
                <a:effectLst/>
                <a:latin typeface="+mn-lt"/>
                <a:ea typeface="Aptos" panose="020B0004020202020204" pitchFamily="34" charset="0"/>
                <a:cs typeface="Aptos" panose="020B0004020202020204" pitchFamily="34" charset="0"/>
              </a:rPr>
              <a:t> </a:t>
            </a:r>
            <a:r>
              <a:rPr lang="lv-LV" sz="1400" i="1" dirty="0">
                <a:latin typeface="+mn-lt"/>
                <a:ea typeface="Aptos" panose="020B0004020202020204" pitchFamily="34" charset="0"/>
                <a:cs typeface="Aptos" panose="020B0004020202020204" pitchFamily="34" charset="0"/>
              </a:rPr>
              <a:t>Š</a:t>
            </a:r>
            <a:r>
              <a:rPr lang="lv-LV" sz="1400" dirty="0">
                <a:effectLst/>
                <a:latin typeface="+mn-lt"/>
                <a:ea typeface="Aptos" panose="020B0004020202020204" pitchFamily="34" charset="0"/>
                <a:cs typeface="Aptos" panose="020B0004020202020204" pitchFamily="34" charset="0"/>
              </a:rPr>
              <a:t>obrīd precizēts, </a:t>
            </a:r>
            <a:r>
              <a:rPr lang="lv-LV" sz="1400" i="1" dirty="0">
                <a:effectLst/>
                <a:latin typeface="+mn-lt"/>
                <a:ea typeface="Aptos" panose="020B0004020202020204" pitchFamily="34" charset="0"/>
                <a:cs typeface="Aptos" panose="020B0004020202020204" pitchFamily="34" charset="0"/>
              </a:rPr>
              <a:t>par attiecīgo veselības aprūpes pakalpojumu </a:t>
            </a:r>
            <a:r>
              <a:rPr lang="lv-LV" sz="1400" b="1" i="1" dirty="0">
                <a:effectLst/>
                <a:latin typeface="+mn-lt"/>
                <a:ea typeface="Aptos" panose="020B0004020202020204" pitchFamily="34" charset="0"/>
                <a:cs typeface="Aptos" panose="020B0004020202020204" pitchFamily="34" charset="0"/>
              </a:rPr>
              <a:t>nav ierakstu</a:t>
            </a:r>
            <a:r>
              <a:rPr lang="lv-LV" sz="1400" i="1" dirty="0">
                <a:effectLst/>
                <a:latin typeface="+mn-lt"/>
                <a:ea typeface="Aptos" panose="020B0004020202020204" pitchFamily="34" charset="0"/>
                <a:cs typeface="Aptos" panose="020B0004020202020204" pitchFamily="34" charset="0"/>
              </a:rPr>
              <a:t> medicīniskā vai uzskaites dokumentācijā.</a:t>
            </a:r>
            <a:endParaRPr lang="lv-LV" sz="1400" dirty="0">
              <a:effectLst/>
              <a:latin typeface="+mn-lt"/>
              <a:ea typeface="Aptos" panose="020B0004020202020204" pitchFamily="34" charset="0"/>
              <a:cs typeface="Aptos" panose="020B0004020202020204" pitchFamily="34" charset="0"/>
            </a:endParaRPr>
          </a:p>
        </p:txBody>
      </p:sp>
      <p:sp>
        <p:nvSpPr>
          <p:cNvPr id="4" name="Text Placeholder 3">
            <a:extLst>
              <a:ext uri="{FF2B5EF4-FFF2-40B4-BE49-F238E27FC236}">
                <a16:creationId xmlns:a16="http://schemas.microsoft.com/office/drawing/2014/main" id="{D2C9782B-F93D-B432-8A66-0E3106A2CC7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C061516-4CB8-2643-7B2C-69E0C374B016}"/>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A2FBBFCB-724F-03A7-ED8F-69FC4D7893EB}"/>
              </a:ext>
            </a:extLst>
          </p:cNvPr>
          <p:cNvSpPr>
            <a:spLocks noGrp="1"/>
          </p:cNvSpPr>
          <p:nvPr>
            <p:ph type="sldNum" sz="quarter" idx="13"/>
          </p:nvPr>
        </p:nvSpPr>
        <p:spPr/>
        <p:txBody>
          <a:bodyPr/>
          <a:lstStyle/>
          <a:p>
            <a:fld id="{F757B116-C236-4B1A-A29F-6EC446939148}" type="slidenum">
              <a:rPr lang="en-US" altLang="en-US" smtClean="0"/>
              <a:pPr/>
              <a:t>7</a:t>
            </a:fld>
            <a:endParaRPr lang="en-US" altLang="en-US"/>
          </a:p>
        </p:txBody>
      </p:sp>
    </p:spTree>
    <p:extLst>
      <p:ext uri="{BB962C8B-B14F-4D97-AF65-F5344CB8AC3E}">
        <p14:creationId xmlns:p14="http://schemas.microsoft.com/office/powerpoint/2010/main" val="100768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073FE-498E-273C-C311-6CD2127B3758}"/>
              </a:ext>
            </a:extLst>
          </p:cNvPr>
          <p:cNvSpPr>
            <a:spLocks noGrp="1"/>
          </p:cNvSpPr>
          <p:nvPr>
            <p:ph type="title"/>
          </p:nvPr>
        </p:nvSpPr>
        <p:spPr/>
        <p:txBody>
          <a:bodyPr/>
          <a:lstStyle/>
          <a:p>
            <a:r>
              <a:rPr lang="lv-LV" dirty="0">
                <a:solidFill>
                  <a:schemeClr val="accent6">
                    <a:lumMod val="75000"/>
                  </a:schemeClr>
                </a:solidFill>
                <a:latin typeface="+mn-lt"/>
              </a:rPr>
              <a:t>3.pielikums - </a:t>
            </a:r>
            <a:r>
              <a:rPr lang="lv-LV" dirty="0">
                <a:solidFill>
                  <a:schemeClr val="accent6">
                    <a:lumMod val="75000"/>
                  </a:schemeClr>
                </a:solidFill>
                <a:effectLst/>
                <a:latin typeface="+mn-lt"/>
                <a:ea typeface="Times New Roman" panose="02020603050405020304" pitchFamily="18" charset="0"/>
              </a:rPr>
              <a:t>Atbildība par līguma izpildi</a:t>
            </a:r>
            <a:endParaRPr lang="lv-LV" dirty="0"/>
          </a:p>
        </p:txBody>
      </p:sp>
      <p:sp>
        <p:nvSpPr>
          <p:cNvPr id="3" name="Content Placeholder 2">
            <a:extLst>
              <a:ext uri="{FF2B5EF4-FFF2-40B4-BE49-F238E27FC236}">
                <a16:creationId xmlns:a16="http://schemas.microsoft.com/office/drawing/2014/main" id="{735ECA24-DA1E-390B-6147-0E3CA6C31618}"/>
              </a:ext>
            </a:extLst>
          </p:cNvPr>
          <p:cNvSpPr>
            <a:spLocks noGrp="1"/>
          </p:cNvSpPr>
          <p:nvPr>
            <p:ph idx="1"/>
          </p:nvPr>
        </p:nvSpPr>
        <p:spPr>
          <a:xfrm>
            <a:off x="597159" y="1752600"/>
            <a:ext cx="8089641" cy="4373573"/>
          </a:xfrm>
        </p:spPr>
        <p:txBody>
          <a:bodyPr>
            <a:normAutofit fontScale="70000" lnSpcReduction="20000"/>
          </a:bodyPr>
          <a:lstStyle/>
          <a:p>
            <a:pPr marL="342900" lvl="0" indent="-342900" algn="just">
              <a:buFont typeface="Arial" panose="020B0604020202020204" pitchFamily="34" charset="0"/>
              <a:buChar char="•"/>
            </a:pPr>
            <a:r>
              <a:rPr lang="lv-LV" sz="2200" dirty="0">
                <a:effectLst/>
                <a:latin typeface="+mn-lt"/>
                <a:ea typeface="Times New Roman" panose="02020603050405020304" pitchFamily="18" charset="0"/>
                <a:cs typeface="Aptos" panose="020B0004020202020204" pitchFamily="34" charset="0"/>
              </a:rPr>
              <a:t>Par kompensējamo zāļu zaudējumu atlīdzināšanu uzsvērts, ka Dienests, lemjot par zaudējumu atlīdzināšanu, </a:t>
            </a:r>
            <a:r>
              <a:rPr lang="lv-LV" sz="2200" dirty="0">
                <a:effectLst/>
                <a:highlight>
                  <a:srgbClr val="FFFF00"/>
                </a:highlight>
                <a:latin typeface="+mn-lt"/>
                <a:ea typeface="Times New Roman" panose="02020603050405020304" pitchFamily="18" charset="0"/>
                <a:cs typeface="Aptos" panose="020B0004020202020204" pitchFamily="34" charset="0"/>
              </a:rPr>
              <a:t>izvērtē situācijas apstākļus</a:t>
            </a:r>
            <a:r>
              <a:rPr lang="lv-LV" sz="2200" dirty="0">
                <a:effectLst/>
                <a:latin typeface="+mn-lt"/>
                <a:ea typeface="Times New Roman" panose="02020603050405020304" pitchFamily="18" charset="0"/>
                <a:cs typeface="Aptos" panose="020B0004020202020204" pitchFamily="34" charset="0"/>
              </a:rPr>
              <a:t> (7.punkts).</a:t>
            </a:r>
            <a:endParaRPr lang="lv-LV" sz="2200" dirty="0">
              <a:effectLst/>
              <a:latin typeface="+mn-lt"/>
              <a:ea typeface="Aptos" panose="020B0004020202020204" pitchFamily="34" charset="0"/>
              <a:cs typeface="Aptos" panose="020B0004020202020204" pitchFamily="34" charset="0"/>
            </a:endParaRPr>
          </a:p>
          <a:p>
            <a:pPr algn="just"/>
            <a:endParaRPr lang="lv-LV" sz="2200" dirty="0">
              <a:effectLst/>
              <a:latin typeface="+mn-lt"/>
              <a:ea typeface="Aptos" panose="020B0004020202020204" pitchFamily="34" charset="0"/>
              <a:cs typeface="Aptos" panose="020B0004020202020204" pitchFamily="34" charset="0"/>
            </a:endParaRPr>
          </a:p>
          <a:p>
            <a:pPr marL="342900" lvl="0" indent="-342900" algn="just">
              <a:buFont typeface="Arial" panose="020B0604020202020204" pitchFamily="34" charset="0"/>
              <a:buChar char="•"/>
            </a:pPr>
            <a:r>
              <a:rPr lang="lv-LV" sz="2200" dirty="0">
                <a:effectLst/>
                <a:latin typeface="+mn-lt"/>
                <a:ea typeface="Times New Roman" panose="02020603050405020304" pitchFamily="18" charset="0"/>
                <a:cs typeface="Aptos" panose="020B0004020202020204" pitchFamily="34" charset="0"/>
              </a:rPr>
              <a:t>Līgumsoda apmērs pārskatīts un noteikts 10% apmērā par atkārtotiem pārkāpumiem. </a:t>
            </a:r>
            <a:r>
              <a:rPr lang="lv-LV" sz="2200" dirty="0">
                <a:effectLst/>
                <a:latin typeface="+mn-lt"/>
                <a:ea typeface="Aptos" panose="020B0004020202020204" pitchFamily="34" charset="0"/>
                <a:cs typeface="Aptos" panose="020B0004020202020204" pitchFamily="34" charset="0"/>
              </a:rPr>
              <a:t>Uzklausot LĢĀA iebildumus, </a:t>
            </a:r>
            <a:r>
              <a:rPr lang="lv-LV" sz="2200" dirty="0">
                <a:effectLst/>
                <a:highlight>
                  <a:srgbClr val="FFFF00"/>
                </a:highlight>
                <a:latin typeface="+mn-lt"/>
                <a:ea typeface="Aptos" panose="020B0004020202020204" pitchFamily="34" charset="0"/>
                <a:cs typeface="Aptos" panose="020B0004020202020204" pitchFamily="34" charset="0"/>
              </a:rPr>
              <a:t>līgumsods netiks piemērots par atkārtotiem pārkāpumiem kompensējamo zāļu izrakstīšanā</a:t>
            </a:r>
            <a:r>
              <a:rPr lang="lv-LV" sz="2200" dirty="0">
                <a:effectLst/>
                <a:latin typeface="+mn-lt"/>
                <a:ea typeface="Aptos" panose="020B0004020202020204" pitchFamily="34" charset="0"/>
                <a:cs typeface="Aptos" panose="020B0004020202020204" pitchFamily="34" charset="0"/>
              </a:rPr>
              <a:t> (10.punkts). </a:t>
            </a:r>
          </a:p>
          <a:p>
            <a:pPr lvl="0" algn="just"/>
            <a:endParaRPr lang="lv-LV" sz="2200" dirty="0">
              <a:effectLst/>
              <a:latin typeface="+mn-lt"/>
              <a:ea typeface="Aptos" panose="020B0004020202020204" pitchFamily="34" charset="0"/>
              <a:cs typeface="Aptos" panose="020B0004020202020204" pitchFamily="34" charset="0"/>
            </a:endParaRPr>
          </a:p>
          <a:p>
            <a:pPr marL="342900" lvl="0" indent="-342900" algn="just">
              <a:buFont typeface="Arial" panose="020B0604020202020204" pitchFamily="34" charset="0"/>
              <a:buChar char="•"/>
            </a:pPr>
            <a:r>
              <a:rPr lang="lv-LV" sz="2200" dirty="0">
                <a:effectLst/>
                <a:latin typeface="+mn-lt"/>
                <a:ea typeface="Times New Roman" panose="02020603050405020304" pitchFamily="18" charset="0"/>
                <a:cs typeface="Aptos" panose="020B0004020202020204" pitchFamily="34" charset="0"/>
              </a:rPr>
              <a:t>Līgumsods par atkārtotiem darba organizācija pārkāpumiem noteikts 5% apmērā. Vienlaikus noteikta līgumsoda piemērošana par būtiskiem pārkāpumiem veselības aprūpes organizēšanā vai pakalpojumu pieejamībā, tai skaitā normatīvajos aktos noteiktajos termiņos nenodrošinātu onkoloģiskās kartes vai vakcinācijas faktu nodošanu VVIS. Te jāņem vērā, ka </a:t>
            </a:r>
            <a:r>
              <a:rPr lang="lv-LV" sz="2200" dirty="0">
                <a:effectLst/>
                <a:highlight>
                  <a:srgbClr val="FFFF00"/>
                </a:highlight>
                <a:latin typeface="+mn-lt"/>
                <a:ea typeface="Times New Roman" panose="02020603050405020304" pitchFamily="18" charset="0"/>
                <a:cs typeface="Aptos" panose="020B0004020202020204" pitchFamily="34" charset="0"/>
              </a:rPr>
              <a:t>primārais mērķis ir datu ievietošana VVIS</a:t>
            </a:r>
            <a:r>
              <a:rPr lang="lv-LV" sz="2200" dirty="0">
                <a:effectLst/>
                <a:latin typeface="+mn-lt"/>
                <a:ea typeface="Times New Roman" panose="02020603050405020304" pitchFamily="18" charset="0"/>
                <a:cs typeface="Aptos" panose="020B0004020202020204" pitchFamily="34" charset="0"/>
              </a:rPr>
              <a:t>, tāpēc sākotnēji tiks uzdots datus ievadīt (11.,12.punkts).</a:t>
            </a:r>
          </a:p>
          <a:p>
            <a:pPr marL="342900" indent="-342900" algn="just">
              <a:buFont typeface="Arial" panose="020B0604020202020204" pitchFamily="34" charset="0"/>
              <a:buChar char="•"/>
            </a:pPr>
            <a:endParaRPr lang="lv-LV" sz="2200" dirty="0">
              <a:effectLst/>
              <a:latin typeface="+mn-lt"/>
              <a:ea typeface="Times New Roman" panose="02020603050405020304" pitchFamily="18" charset="0"/>
              <a:cs typeface="Aptos" panose="020B0004020202020204" pitchFamily="34" charset="0"/>
            </a:endParaRPr>
          </a:p>
          <a:p>
            <a:pPr marL="342900" indent="-342900" algn="just">
              <a:buFont typeface="Arial" panose="020B0604020202020204" pitchFamily="34" charset="0"/>
              <a:buChar char="•"/>
            </a:pPr>
            <a:r>
              <a:rPr lang="lv-LV" sz="2200" dirty="0">
                <a:effectLst/>
                <a:latin typeface="+mn-lt"/>
                <a:ea typeface="Times New Roman" panose="02020603050405020304" pitchFamily="18" charset="0"/>
                <a:cs typeface="Aptos" panose="020B0004020202020204" pitchFamily="34" charset="0"/>
              </a:rPr>
              <a:t>Iekļauts papildus punkts par pienākumu veikt racionālu vakcīnu pasūtīšanu atbilstoši iepriekšējo gadu vakcinācijas apjomiem un ņemot vērā plānoto vakcināciju skaitu turpmākajā periodā. </a:t>
            </a:r>
            <a:r>
              <a:rPr lang="lv-LV" sz="2200" dirty="0">
                <a:effectLst/>
                <a:latin typeface="+mn-lt"/>
                <a:ea typeface="Aptos" panose="020B0004020202020204" pitchFamily="34" charset="0"/>
                <a:cs typeface="Aptos" panose="020B0004020202020204" pitchFamily="34" charset="0"/>
              </a:rPr>
              <a:t>Pēc LĢĀA iebildumu izvērtēšanas, punktā </a:t>
            </a:r>
            <a:r>
              <a:rPr lang="lv-LV" sz="2200" dirty="0">
                <a:effectLst/>
                <a:highlight>
                  <a:srgbClr val="FFFF00"/>
                </a:highlight>
                <a:latin typeface="+mn-lt"/>
                <a:ea typeface="Aptos" panose="020B0004020202020204" pitchFamily="34" charset="0"/>
                <a:cs typeface="Aptos" panose="020B0004020202020204" pitchFamily="34" charset="0"/>
              </a:rPr>
              <a:t>dzēsts pienākums atlīdzināt radušos zaudējumus par neizmantotām vakcīnām</a:t>
            </a:r>
            <a:r>
              <a:rPr lang="lv-LV" sz="2200" dirty="0">
                <a:effectLst/>
                <a:latin typeface="+mn-lt"/>
                <a:ea typeface="Aptos" panose="020B0004020202020204" pitchFamily="34" charset="0"/>
                <a:cs typeface="Aptos" panose="020B0004020202020204" pitchFamily="34" charset="0"/>
              </a:rPr>
              <a:t>. Bet, ja vakcīnu pasūtīšana nebūs racionāla, Dienests varēs lemt par atbildības piemērošanu kā par darba organizācijas pārkāpumu. </a:t>
            </a:r>
          </a:p>
          <a:p>
            <a:endParaRPr lang="lv-LV" sz="2200" dirty="0">
              <a:effectLst/>
              <a:latin typeface="+mn-lt"/>
              <a:ea typeface="Aptos" panose="020B0004020202020204" pitchFamily="34" charset="0"/>
              <a:cs typeface="Aptos" panose="020B0004020202020204" pitchFamily="34" charset="0"/>
            </a:endParaRPr>
          </a:p>
        </p:txBody>
      </p:sp>
      <p:sp>
        <p:nvSpPr>
          <p:cNvPr id="4" name="Text Placeholder 3">
            <a:extLst>
              <a:ext uri="{FF2B5EF4-FFF2-40B4-BE49-F238E27FC236}">
                <a16:creationId xmlns:a16="http://schemas.microsoft.com/office/drawing/2014/main" id="{4F74BC70-389D-991E-571B-CA5F776EB7A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E959523-18A5-9E01-B6CE-DF8DB451FF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08CB167-D6D4-CEDF-8801-9F984D8A4A2A}"/>
              </a:ext>
            </a:extLst>
          </p:cNvPr>
          <p:cNvSpPr>
            <a:spLocks noGrp="1"/>
          </p:cNvSpPr>
          <p:nvPr>
            <p:ph type="sldNum" sz="quarter" idx="13"/>
          </p:nvPr>
        </p:nvSpPr>
        <p:spPr/>
        <p:txBody>
          <a:bodyPr/>
          <a:lstStyle/>
          <a:p>
            <a:fld id="{F757B116-C236-4B1A-A29F-6EC446939148}" type="slidenum">
              <a:rPr lang="en-US" altLang="en-US" smtClean="0"/>
              <a:pPr/>
              <a:t>8</a:t>
            </a:fld>
            <a:endParaRPr lang="en-US" altLang="en-US"/>
          </a:p>
        </p:txBody>
      </p:sp>
    </p:spTree>
    <p:extLst>
      <p:ext uri="{BB962C8B-B14F-4D97-AF65-F5344CB8AC3E}">
        <p14:creationId xmlns:p14="http://schemas.microsoft.com/office/powerpoint/2010/main" val="3867581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C8903-EEC1-8056-C7C1-BEDB4B7669BC}"/>
              </a:ext>
            </a:extLst>
          </p:cNvPr>
          <p:cNvSpPr>
            <a:spLocks noGrp="1"/>
          </p:cNvSpPr>
          <p:nvPr>
            <p:ph type="title"/>
          </p:nvPr>
        </p:nvSpPr>
        <p:spPr/>
        <p:txBody>
          <a:bodyPr/>
          <a:lstStyle/>
          <a:p>
            <a:r>
              <a:rPr lang="lv-LV" dirty="0">
                <a:solidFill>
                  <a:schemeClr val="accent6">
                    <a:lumMod val="75000"/>
                  </a:schemeClr>
                </a:solidFill>
              </a:rPr>
              <a:t>4.pielikums – Informācijas apmaiņas kārtība</a:t>
            </a:r>
          </a:p>
        </p:txBody>
      </p:sp>
      <p:sp>
        <p:nvSpPr>
          <p:cNvPr id="3" name="Content Placeholder 2">
            <a:extLst>
              <a:ext uri="{FF2B5EF4-FFF2-40B4-BE49-F238E27FC236}">
                <a16:creationId xmlns:a16="http://schemas.microsoft.com/office/drawing/2014/main" id="{BFB5712A-9FDC-DC65-DE58-87B1A615A193}"/>
              </a:ext>
            </a:extLst>
          </p:cNvPr>
          <p:cNvSpPr>
            <a:spLocks noGrp="1"/>
          </p:cNvSpPr>
          <p:nvPr>
            <p:ph idx="1"/>
          </p:nvPr>
        </p:nvSpPr>
        <p:spPr>
          <a:xfrm>
            <a:off x="475861" y="1752600"/>
            <a:ext cx="8210939" cy="4373573"/>
          </a:xfrm>
        </p:spPr>
        <p:txBody>
          <a:bodyPr>
            <a:normAutofit lnSpcReduction="10000"/>
          </a:bodyPr>
          <a:lstStyle/>
          <a:p>
            <a:pPr lvl="0" algn="just">
              <a:buSzPts val="1200"/>
              <a:tabLst>
                <a:tab pos="775970" algn="l"/>
              </a:tabLst>
            </a:pPr>
            <a:r>
              <a:rPr lang="lv-LV" dirty="0">
                <a:effectLst/>
                <a:latin typeface="+mn-lt"/>
                <a:ea typeface="Times New Roman" panose="02020603050405020304" pitchFamily="18" charset="0"/>
              </a:rPr>
              <a:t>6. </a:t>
            </a:r>
            <a:r>
              <a:rPr lang="lv-LV" dirty="0">
                <a:effectLst/>
                <a:highlight>
                  <a:srgbClr val="FFFF00"/>
                </a:highlight>
                <a:latin typeface="+mn-lt"/>
                <a:ea typeface="Times New Roman" panose="02020603050405020304" pitchFamily="18" charset="0"/>
              </a:rPr>
              <a:t>IZPILDĪTĀJS VIS uzskaites dokumenta informāciju par sniegtajiem veselības aprūpes pakalpojumiem ievada </a:t>
            </a:r>
            <a:r>
              <a:rPr lang="lv-LV" dirty="0">
                <a:solidFill>
                  <a:srgbClr val="000000"/>
                </a:solidFill>
                <a:effectLst/>
                <a:highlight>
                  <a:srgbClr val="FFFF00"/>
                </a:highlight>
                <a:latin typeface="+mn-lt"/>
                <a:ea typeface="Times New Roman" panose="02020603050405020304" pitchFamily="18" charset="0"/>
              </a:rPr>
              <a:t>vai ielādē no faila un pārbauda</a:t>
            </a:r>
            <a:r>
              <a:rPr lang="lv-LV" dirty="0">
                <a:effectLst/>
                <a:highlight>
                  <a:srgbClr val="FFFF00"/>
                </a:highlight>
                <a:latin typeface="+mn-lt"/>
                <a:ea typeface="Times New Roman" panose="02020603050405020304" pitchFamily="18" charset="0"/>
              </a:rPr>
              <a:t> </a:t>
            </a:r>
            <a:r>
              <a:rPr lang="lv-LV" dirty="0">
                <a:solidFill>
                  <a:srgbClr val="000000"/>
                </a:solidFill>
                <a:effectLst/>
                <a:highlight>
                  <a:srgbClr val="FFFF00"/>
                </a:highlight>
                <a:latin typeface="+mn-lt"/>
                <a:ea typeface="Times New Roman" panose="02020603050405020304" pitchFamily="18" charset="0"/>
              </a:rPr>
              <a:t>5 (piecu) darba dienu laikā pēc </a:t>
            </a:r>
            <a:r>
              <a:rPr lang="lv-LV" dirty="0">
                <a:effectLst/>
                <a:highlight>
                  <a:srgbClr val="FFFF00"/>
                </a:highlight>
                <a:latin typeface="+mn-lt"/>
                <a:ea typeface="Times New Roman" panose="02020603050405020304" pitchFamily="18" charset="0"/>
              </a:rPr>
              <a:t>uzskaites dokumenta noslēgšanas</a:t>
            </a:r>
            <a:r>
              <a:rPr lang="lv-LV" dirty="0">
                <a:solidFill>
                  <a:srgbClr val="000000"/>
                </a:solidFill>
                <a:effectLst/>
                <a:latin typeface="+mn-lt"/>
                <a:ea typeface="Times New Roman" panose="02020603050405020304" pitchFamily="18" charset="0"/>
              </a:rPr>
              <a:t>, bet ne vēlāk kā </a:t>
            </a:r>
            <a:r>
              <a:rPr lang="lv-LV" dirty="0">
                <a:effectLst/>
                <a:latin typeface="+mn-lt"/>
                <a:ea typeface="Times New Roman" panose="02020603050405020304" pitchFamily="18" charset="0"/>
              </a:rPr>
              <a:t>līdz kārtējā mēneša 20. datumam par visiem veselības aprūpes pakalpojumiem, kas sniegti līdz kārtējā mēneša 15. datumam izņemot:</a:t>
            </a:r>
          </a:p>
          <a:p>
            <a:pPr lvl="0" algn="just">
              <a:buSzPts val="1200"/>
              <a:tabLst>
                <a:tab pos="775970" algn="l"/>
              </a:tabLst>
            </a:pPr>
            <a:r>
              <a:rPr lang="lv-LV" dirty="0">
                <a:latin typeface="+mn-lt"/>
                <a:ea typeface="Times New Roman" panose="02020603050405020304" pitchFamily="18" charset="0"/>
              </a:rPr>
              <a:t>6.1. </a:t>
            </a:r>
            <a:r>
              <a:rPr lang="lv-LV" dirty="0">
                <a:effectLst/>
                <a:latin typeface="+mn-lt"/>
                <a:ea typeface="Times New Roman" panose="02020603050405020304" pitchFamily="18" charset="0"/>
              </a:rPr>
              <a:t>informāciju par ambulatorajiem un zobārstniecības</a:t>
            </a:r>
            <a:r>
              <a:rPr lang="lv-LV" dirty="0">
                <a:solidFill>
                  <a:srgbClr val="000000"/>
                </a:solidFill>
                <a:effectLst/>
                <a:latin typeface="+mn-lt"/>
                <a:ea typeface="Times New Roman" panose="02020603050405020304" pitchFamily="18" charset="0"/>
              </a:rPr>
              <a:t> veselības aprūpes pakalpojumiem, kas sniegti iepriekšējā mēnesī, IZPILDĪTĀJS VIS ievada </a:t>
            </a:r>
            <a:r>
              <a:rPr lang="lv-LV" dirty="0">
                <a:effectLst/>
                <a:latin typeface="+mn-lt"/>
                <a:ea typeface="Times New Roman" panose="02020603050405020304" pitchFamily="18" charset="0"/>
              </a:rPr>
              <a:t>līdz nākamā mēneša 3.datumam; </a:t>
            </a:r>
          </a:p>
          <a:p>
            <a:pPr lvl="0" algn="just">
              <a:buSzPts val="1200"/>
              <a:tabLst>
                <a:tab pos="775970" algn="l"/>
              </a:tabLst>
            </a:pPr>
            <a:r>
              <a:rPr lang="lv-LV" dirty="0">
                <a:effectLst/>
                <a:latin typeface="+mn-lt"/>
                <a:ea typeface="Times New Roman" panose="02020603050405020304" pitchFamily="18" charset="0"/>
              </a:rPr>
              <a:t>6.2. </a:t>
            </a:r>
            <a:r>
              <a:rPr lang="lv-LV" dirty="0">
                <a:effectLst/>
                <a:highlight>
                  <a:srgbClr val="FFFF00"/>
                </a:highlight>
                <a:latin typeface="+mn-lt"/>
                <a:ea typeface="Times New Roman" panose="02020603050405020304" pitchFamily="18" charset="0"/>
              </a:rPr>
              <a:t>informāciju par ģimenes ārsta prakses</a:t>
            </a:r>
            <a:r>
              <a:rPr lang="lv-LV" dirty="0">
                <a:effectLst/>
                <a:latin typeface="+mn-lt"/>
                <a:ea typeface="Times New Roman" panose="02020603050405020304" pitchFamily="18" charset="0"/>
              </a:rPr>
              <a:t> un stacionārajiem</a:t>
            </a:r>
            <a:r>
              <a:rPr lang="lv-LV" dirty="0">
                <a:solidFill>
                  <a:srgbClr val="000000"/>
                </a:solidFill>
                <a:effectLst/>
                <a:latin typeface="+mn-lt"/>
                <a:ea typeface="Times New Roman" panose="02020603050405020304" pitchFamily="18" charset="0"/>
              </a:rPr>
              <a:t> </a:t>
            </a:r>
            <a:r>
              <a:rPr lang="lv-LV" dirty="0">
                <a:solidFill>
                  <a:srgbClr val="000000"/>
                </a:solidFill>
                <a:effectLst/>
                <a:highlight>
                  <a:srgbClr val="FFFF00"/>
                </a:highlight>
                <a:latin typeface="+mn-lt"/>
                <a:ea typeface="Times New Roman" panose="02020603050405020304" pitchFamily="18" charset="0"/>
              </a:rPr>
              <a:t>veselības aprūpes pakalpojumiem, kas sniegti iepriekšējā mēnesī</a:t>
            </a:r>
            <a:r>
              <a:rPr lang="lv-LV" dirty="0">
                <a:effectLst/>
                <a:highlight>
                  <a:srgbClr val="FFFF00"/>
                </a:highlight>
                <a:latin typeface="+mn-lt"/>
                <a:ea typeface="Times New Roman" panose="02020603050405020304" pitchFamily="18" charset="0"/>
              </a:rPr>
              <a:t> - līdz nākamā mēneša 5.datumam</a:t>
            </a:r>
            <a:r>
              <a:rPr lang="lv-LV" dirty="0">
                <a:solidFill>
                  <a:srgbClr val="000000"/>
                </a:solidFill>
                <a:effectLst/>
                <a:latin typeface="+mn-lt"/>
                <a:ea typeface="Times New Roman" panose="02020603050405020304" pitchFamily="18" charset="0"/>
              </a:rPr>
              <a:t>.</a:t>
            </a:r>
            <a:endParaRPr lang="lv-LV" dirty="0">
              <a:effectLst/>
              <a:latin typeface="+mn-lt"/>
              <a:ea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20CA5E04-4DE1-AC43-DF90-4A178CE342D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8E98AE08-E865-73B5-2F64-9B347BDE018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44EEECB-F223-3043-8B0B-7122650DE5EB}"/>
              </a:ext>
            </a:extLst>
          </p:cNvPr>
          <p:cNvSpPr>
            <a:spLocks noGrp="1"/>
          </p:cNvSpPr>
          <p:nvPr>
            <p:ph type="sldNum" sz="quarter" idx="13"/>
          </p:nvPr>
        </p:nvSpPr>
        <p:spPr/>
        <p:txBody>
          <a:bodyPr/>
          <a:lstStyle/>
          <a:p>
            <a:fld id="{F757B116-C236-4B1A-A29F-6EC446939148}" type="slidenum">
              <a:rPr lang="en-US" altLang="en-US" smtClean="0"/>
              <a:pPr/>
              <a:t>9</a:t>
            </a:fld>
            <a:endParaRPr lang="en-US" altLang="en-US"/>
          </a:p>
        </p:txBody>
      </p:sp>
    </p:spTree>
    <p:extLst>
      <p:ext uri="{BB962C8B-B14F-4D97-AF65-F5344CB8AC3E}">
        <p14:creationId xmlns:p14="http://schemas.microsoft.com/office/powerpoint/2010/main" val="4099570477"/>
      </p:ext>
    </p:extLst>
  </p:cSld>
  <p:clrMapOvr>
    <a:masterClrMapping/>
  </p:clrMapOvr>
</p:sld>
</file>

<file path=ppt/theme/theme1.xml><?xml version="1.0" encoding="utf-8"?>
<a:theme xmlns:a="http://schemas.openxmlformats.org/drawingml/2006/main" name="89_Prezentacija_templateLV">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kts">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14763</TotalTime>
  <Words>1739</Words>
  <Application>Microsoft Office PowerPoint</Application>
  <PresentationFormat>On-screen Show (4:3)</PresentationFormat>
  <Paragraphs>112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Times New Roman</vt:lpstr>
      <vt:lpstr>Verdana</vt:lpstr>
      <vt:lpstr>ヒラギノ角ゴ Pro W3</vt:lpstr>
      <vt:lpstr>89_Prezentacija_templateLV</vt:lpstr>
      <vt:lpstr>Līgums no 2025.gada 1.janvāra</vt:lpstr>
      <vt:lpstr>Ģimenes ārstiem piedāvātais līgums no 2025.gada 1.janvāra</vt:lpstr>
      <vt:lpstr>Ģimenes ārstiem piedāvātais līgums no 2025.gada 1.janvāra</vt:lpstr>
      <vt:lpstr>LĪGUMA SPĒKĀ ESAMĪBA, GROZĪŠANAS UN IZBEIGŠANAS KĀRTĪBA</vt:lpstr>
      <vt:lpstr>Par līguma parakstīšanu</vt:lpstr>
      <vt:lpstr>2.pielikums - Informācija par veselības aprūpes pakalpojumu sniedzēju</vt:lpstr>
      <vt:lpstr>3.pielikums - Atbildība par līguma izpildi</vt:lpstr>
      <vt:lpstr>3.pielikums - Atbildība par līguma izpildi</vt:lpstr>
      <vt:lpstr>4.pielikums – Informācijas apmaiņas kārtība</vt:lpstr>
      <vt:lpstr>4.pielikums – Informācijas apmaiņas kārtība</vt:lpstr>
      <vt:lpstr>5.pielikums - Norēķinu kārtība</vt:lpstr>
      <vt:lpstr>Metodika par Eiropas Komisijas 2011.gada 20.decembra lēmumā Nr.2012/21/ES noteikto prasību ievērošanu un kontroli</vt:lpstr>
      <vt:lpstr>Aptauja ģimenes ārstiem par sniegtajiem pakalpojumiem ārzemniekiem</vt:lpstr>
      <vt:lpstr>Skābekļa terapijas mājās nosūtīšanas, sniegšanas un apmaksas kārtība</vt:lpstr>
      <vt:lpstr>Mērķis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Daiga Vulfa</cp:lastModifiedBy>
  <cp:revision>294</cp:revision>
  <cp:lastPrinted>2017-09-29T07:08:39Z</cp:lastPrinted>
  <dcterms:created xsi:type="dcterms:W3CDTF">2014-11-20T14:46:47Z</dcterms:created>
  <dcterms:modified xsi:type="dcterms:W3CDTF">2024-12-17T13:54:37Z</dcterms:modified>
</cp:coreProperties>
</file>