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439" r:id="rId3"/>
    <p:sldId id="442" r:id="rId4"/>
    <p:sldId id="443" r:id="rId5"/>
    <p:sldId id="440" r:id="rId6"/>
    <p:sldId id="441" r:id="rId7"/>
    <p:sldId id="444" r:id="rId8"/>
    <p:sldId id="445" r:id="rId9"/>
    <p:sldId id="446" r:id="rId10"/>
    <p:sldId id="452" r:id="rId11"/>
    <p:sldId id="447" r:id="rId12"/>
    <p:sldId id="448" r:id="rId13"/>
    <p:sldId id="456" r:id="rId14"/>
    <p:sldId id="449" r:id="rId15"/>
    <p:sldId id="450" r:id="rId16"/>
    <p:sldId id="451" r:id="rId17"/>
    <p:sldId id="453" r:id="rId18"/>
    <p:sldId id="454" r:id="rId19"/>
    <p:sldId id="455" r:id="rId20"/>
    <p:sldId id="457" r:id="rId21"/>
    <p:sldId id="458" r:id="rId22"/>
    <p:sldId id="459" r:id="rId23"/>
    <p:sldId id="460" r:id="rId24"/>
    <p:sldId id="373" r:id="rId25"/>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5CC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Dizaina stils 1 - izcēlum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Vidējs stils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4" autoAdjust="0"/>
    <p:restoredTop sz="96018" autoAdjust="0"/>
  </p:normalViewPr>
  <p:slideViewPr>
    <p:cSldViewPr snapToGrid="0" snapToObjects="1">
      <p:cViewPr varScale="1">
        <p:scale>
          <a:sx n="82" d="100"/>
          <a:sy n="82" d="100"/>
        </p:scale>
        <p:origin x="151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uma vietturis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FB32B24F-1177-4075-9044-8CF59978CE83}" type="datetimeFigureOut">
              <a:rPr lang="en-US" smtClean="0"/>
              <a:pPr/>
              <a:t>12/16/2024</a:t>
            </a:fld>
            <a:endParaRPr lang="en-US"/>
          </a:p>
        </p:txBody>
      </p:sp>
      <p:sp>
        <p:nvSpPr>
          <p:cNvPr id="4" name="Kājenes vietturis 3"/>
          <p:cNvSpPr>
            <a:spLocks noGrp="1"/>
          </p:cNvSpPr>
          <p:nvPr>
            <p:ph type="ftr" sz="quarter" idx="2"/>
          </p:nvPr>
        </p:nvSpPr>
        <p:spPr>
          <a:xfrm>
            <a:off x="0" y="9428584"/>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aida numura vietturis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DFBE99E9-0B7F-4987-B2A9-2B48DB0CDA5A}" type="slidenum">
              <a:rPr lang="en-US" smtClean="0"/>
              <a:pPr/>
              <a:t>‹#›</a:t>
            </a:fld>
            <a:endParaRPr lang="en-US"/>
          </a:p>
        </p:txBody>
      </p:sp>
    </p:spTree>
    <p:extLst>
      <p:ext uri="{BB962C8B-B14F-4D97-AF65-F5344CB8AC3E}">
        <p14:creationId xmlns:p14="http://schemas.microsoft.com/office/powerpoint/2010/main" val="3685965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413579D0-169C-4898-A117-F12695808FC8}" type="datetimeFigureOut">
              <a:rPr lang="lv-LV"/>
              <a:pPr>
                <a:defRPr/>
              </a:pPr>
              <a:t>16.12.2024</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75B6170-80DC-45AA-A9CD-EC92DEB9EBF6}" type="slidenum">
              <a:rPr lang="lv-LV" altLang="en-US"/>
              <a:pPr/>
              <a:t>‹#›</a:t>
            </a:fld>
            <a:endParaRPr lang="lv-LV" altLang="en-US"/>
          </a:p>
        </p:txBody>
      </p:sp>
    </p:spTree>
    <p:extLst>
      <p:ext uri="{BB962C8B-B14F-4D97-AF65-F5344CB8AC3E}">
        <p14:creationId xmlns:p14="http://schemas.microsoft.com/office/powerpoint/2010/main" val="2910356387"/>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188352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757B116-C236-4B1A-A29F-6EC446939148}" type="slidenum">
              <a:rPr lang="en-US" altLang="en-US"/>
              <a:pPr/>
              <a:t>‹#›</a:t>
            </a:fld>
            <a:endParaRPr lang="en-US" altLang="en-US"/>
          </a:p>
        </p:txBody>
      </p:sp>
    </p:spTree>
    <p:extLst>
      <p:ext uri="{BB962C8B-B14F-4D97-AF65-F5344CB8AC3E}">
        <p14:creationId xmlns:p14="http://schemas.microsoft.com/office/powerpoint/2010/main" val="199210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A5D73BE-0AD0-481A-BCFB-E6B2350762C0}" type="slidenum">
              <a:rPr lang="en-US" altLang="en-US"/>
              <a:pPr/>
              <a:t>‹#›</a:t>
            </a:fld>
            <a:endParaRPr lang="en-US" altLang="en-US"/>
          </a:p>
        </p:txBody>
      </p:sp>
    </p:spTree>
    <p:extLst>
      <p:ext uri="{BB962C8B-B14F-4D97-AF65-F5344CB8AC3E}">
        <p14:creationId xmlns:p14="http://schemas.microsoft.com/office/powerpoint/2010/main" val="26961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471DA70-A33F-4D8A-A930-E559D2F22D98}" type="slidenum">
              <a:rPr lang="en-US" altLang="en-US"/>
              <a:pPr/>
              <a:t>‹#›</a:t>
            </a:fld>
            <a:endParaRPr lang="en-US" altLang="en-US"/>
          </a:p>
        </p:txBody>
      </p:sp>
    </p:spTree>
    <p:extLst>
      <p:ext uri="{BB962C8B-B14F-4D97-AF65-F5344CB8AC3E}">
        <p14:creationId xmlns:p14="http://schemas.microsoft.com/office/powerpoint/2010/main" val="1267432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C3DCC78A-4830-4AE1-84B3-9DC1F7533969}" type="slidenum">
              <a:rPr lang="en-US" altLang="en-US"/>
              <a:pPr/>
              <a:t>‹#›</a:t>
            </a:fld>
            <a:endParaRPr lang="en-US" altLang="en-US"/>
          </a:p>
        </p:txBody>
      </p:sp>
    </p:spTree>
    <p:extLst>
      <p:ext uri="{BB962C8B-B14F-4D97-AF65-F5344CB8AC3E}">
        <p14:creationId xmlns:p14="http://schemas.microsoft.com/office/powerpoint/2010/main" val="3367954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33E01878-8258-4C2A-BB3E-218C12CD73F4}" type="slidenum">
              <a:rPr lang="en-US" altLang="en-US"/>
              <a:pPr/>
              <a:t>‹#›</a:t>
            </a:fld>
            <a:endParaRPr lang="en-US" altLang="en-US"/>
          </a:p>
        </p:txBody>
      </p:sp>
    </p:spTree>
    <p:extLst>
      <p:ext uri="{BB962C8B-B14F-4D97-AF65-F5344CB8AC3E}">
        <p14:creationId xmlns:p14="http://schemas.microsoft.com/office/powerpoint/2010/main" val="2052174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409CEAE-C0B0-4A7A-869B-5A2EFAFA1665}" type="slidenum">
              <a:rPr lang="en-US" altLang="en-US"/>
              <a:pPr/>
              <a:t>‹#›</a:t>
            </a:fld>
            <a:endParaRPr lang="en-US" altLang="en-US"/>
          </a:p>
        </p:txBody>
      </p:sp>
    </p:spTree>
    <p:extLst>
      <p:ext uri="{BB962C8B-B14F-4D97-AF65-F5344CB8AC3E}">
        <p14:creationId xmlns:p14="http://schemas.microsoft.com/office/powerpoint/2010/main" val="1434123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88DE374-5F27-4970-B704-F553266122A9}" type="slidenum">
              <a:rPr lang="en-US" altLang="en-US"/>
              <a:pPr/>
              <a:t>‹#›</a:t>
            </a:fld>
            <a:endParaRPr lang="en-US" altLang="en-US"/>
          </a:p>
        </p:txBody>
      </p:sp>
    </p:spTree>
    <p:extLst>
      <p:ext uri="{BB962C8B-B14F-4D97-AF65-F5344CB8AC3E}">
        <p14:creationId xmlns:p14="http://schemas.microsoft.com/office/powerpoint/2010/main" val="2676187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03455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0807C2EE-50A7-401C-A143-865F084EF5A0}" type="datetime1">
              <a:rPr lang="en-US"/>
              <a:pPr>
                <a:defRPr/>
              </a:pPr>
              <a:t>12/16/2024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fld id="{5153D50D-E08B-4760-90B1-0E2B30BA47A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vmnvd.gov.l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www.vmnvd.gov.l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67953"/>
            <a:ext cx="7772400" cy="932610"/>
          </a:xfrm>
        </p:spPr>
        <p:txBody>
          <a:bodyPr>
            <a:normAutofit fontScale="90000"/>
          </a:bodyPr>
          <a:lstStyle/>
          <a:p>
            <a:r>
              <a:rPr lang="lv-LV" dirty="0">
                <a:solidFill>
                  <a:schemeClr val="accent6">
                    <a:lumMod val="75000"/>
                  </a:schemeClr>
                </a:solidFill>
              </a:rPr>
              <a:t>Līgums no 2025.gada 1.janvāra Latvijas Slimnīcu biedrības priekšlikumi</a:t>
            </a:r>
          </a:p>
        </p:txBody>
      </p:sp>
      <p:sp>
        <p:nvSpPr>
          <p:cNvPr id="15363" name="Text Placeholder 3"/>
          <p:cNvSpPr>
            <a:spLocks noGrp="1"/>
          </p:cNvSpPr>
          <p:nvPr>
            <p:ph type="body" sz="quarter" idx="11"/>
          </p:nvPr>
        </p:nvSpPr>
        <p:spPr>
          <a:xfrm>
            <a:off x="685800" y="6006353"/>
            <a:ext cx="7772400" cy="394447"/>
          </a:xfrm>
        </p:spPr>
        <p:txBody>
          <a:bodyPr/>
          <a:lstStyle/>
          <a:p>
            <a:r>
              <a:rPr lang="lv-LV" altLang="en-US" dirty="0">
                <a:ea typeface="ヒラギノ角ゴ Pro W3" pitchFamily="125" charset="-128"/>
              </a:rPr>
              <a:t>16.12.2024.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C1514-6AE2-70E3-D96A-C5D3031F89EC}"/>
              </a:ext>
            </a:extLst>
          </p:cNvPr>
          <p:cNvSpPr>
            <a:spLocks noGrp="1"/>
          </p:cNvSpPr>
          <p:nvPr>
            <p:ph type="title"/>
          </p:nvPr>
        </p:nvSpPr>
        <p:spPr/>
        <p:txBody>
          <a:bodyPr/>
          <a:lstStyle/>
          <a:p>
            <a:r>
              <a:rPr lang="lv-LV" dirty="0">
                <a:solidFill>
                  <a:schemeClr val="accent6">
                    <a:lumMod val="75000"/>
                  </a:schemeClr>
                </a:solidFill>
              </a:rPr>
              <a:t>Būtiski pārkāpumi</a:t>
            </a:r>
            <a:endParaRPr lang="lv-LV" dirty="0"/>
          </a:p>
        </p:txBody>
      </p:sp>
      <p:sp>
        <p:nvSpPr>
          <p:cNvPr id="3" name="Content Placeholder 2">
            <a:extLst>
              <a:ext uri="{FF2B5EF4-FFF2-40B4-BE49-F238E27FC236}">
                <a16:creationId xmlns:a16="http://schemas.microsoft.com/office/drawing/2014/main" id="{D4273D99-0474-BD71-4B55-5DEDD53D121A}"/>
              </a:ext>
            </a:extLst>
          </p:cNvPr>
          <p:cNvSpPr>
            <a:spLocks noGrp="1"/>
          </p:cNvSpPr>
          <p:nvPr>
            <p:ph idx="1"/>
          </p:nvPr>
        </p:nvSpPr>
        <p:spPr>
          <a:xfrm>
            <a:off x="438539" y="1752600"/>
            <a:ext cx="8248261" cy="4373573"/>
          </a:xfrm>
        </p:spPr>
        <p:txBody>
          <a:bodyPr>
            <a:normAutofit/>
          </a:bodyPr>
          <a:lstStyle/>
          <a:p>
            <a:pPr algn="just"/>
            <a:r>
              <a:rPr lang="lv-LV" b="0" i="1" dirty="0">
                <a:solidFill>
                  <a:srgbClr val="000000"/>
                </a:solidFill>
                <a:effectLst/>
                <a:latin typeface="+mn-lt"/>
              </a:rPr>
              <a:t>Pārkāpumu būtiskums tiks noteikts izvērtējot konstatētā pārkāpumu: </a:t>
            </a:r>
          </a:p>
          <a:p>
            <a:pPr marL="342900" indent="-342900" algn="just">
              <a:buFont typeface="Wingdings" panose="05000000000000000000" pitchFamily="2" charset="2"/>
              <a:buChar char="Ø"/>
            </a:pPr>
            <a:r>
              <a:rPr lang="lv-LV" b="0" i="1" dirty="0">
                <a:solidFill>
                  <a:srgbClr val="000000"/>
                </a:solidFill>
                <a:effectLst/>
                <a:latin typeface="+mn-lt"/>
              </a:rPr>
              <a:t>saturu, </a:t>
            </a:r>
          </a:p>
          <a:p>
            <a:pPr marL="342900" indent="-342900" algn="just">
              <a:buFont typeface="Wingdings" panose="05000000000000000000" pitchFamily="2" charset="2"/>
              <a:buChar char="Ø"/>
            </a:pPr>
            <a:r>
              <a:rPr lang="lv-LV" b="0" i="1" dirty="0">
                <a:solidFill>
                  <a:srgbClr val="000000"/>
                </a:solidFill>
                <a:effectLst/>
                <a:latin typeface="+mn-lt"/>
              </a:rPr>
              <a:t>skaitu,</a:t>
            </a:r>
          </a:p>
          <a:p>
            <a:pPr marL="342900" indent="-342900" algn="just">
              <a:buFont typeface="Wingdings" panose="05000000000000000000" pitchFamily="2" charset="2"/>
              <a:buChar char="Ø"/>
            </a:pPr>
            <a:r>
              <a:rPr lang="lv-LV" b="0" i="1" dirty="0">
                <a:solidFill>
                  <a:srgbClr val="000000"/>
                </a:solidFill>
                <a:effectLst/>
                <a:latin typeface="+mn-lt"/>
              </a:rPr>
              <a:t>īpatsvaru no sniegtiem pakalpojumiem, </a:t>
            </a:r>
          </a:p>
          <a:p>
            <a:pPr marL="342900" indent="-342900" algn="just">
              <a:buFont typeface="Wingdings" panose="05000000000000000000" pitchFamily="2" charset="2"/>
              <a:buChar char="Ø"/>
            </a:pPr>
            <a:r>
              <a:rPr lang="lv-LV" b="0" i="1" dirty="0">
                <a:solidFill>
                  <a:srgbClr val="000000"/>
                </a:solidFill>
                <a:effectLst/>
                <a:latin typeface="+mn-lt"/>
              </a:rPr>
              <a:t>ietekmi uz pakalpojumu saņēmēju vai citiem pakalpojumu sniedzējiem, </a:t>
            </a:r>
          </a:p>
          <a:p>
            <a:pPr marL="342900" indent="-342900" algn="just">
              <a:buFont typeface="Wingdings" panose="05000000000000000000" pitchFamily="2" charset="2"/>
              <a:buChar char="Ø"/>
            </a:pPr>
            <a:r>
              <a:rPr lang="lv-LV" b="0" i="1" dirty="0">
                <a:solidFill>
                  <a:srgbClr val="000000"/>
                </a:solidFill>
                <a:effectLst/>
                <a:latin typeface="+mn-lt"/>
              </a:rPr>
              <a:t>citus lietas apstākļus,</a:t>
            </a:r>
          </a:p>
          <a:p>
            <a:pPr marL="342900" indent="-342900" algn="just">
              <a:buFont typeface="Wingdings" panose="05000000000000000000" pitchFamily="2" charset="2"/>
              <a:buChar char="Ø"/>
            </a:pPr>
            <a:r>
              <a:rPr lang="lv-LV" b="0" i="1" dirty="0">
                <a:solidFill>
                  <a:srgbClr val="000000"/>
                </a:solidFill>
                <a:effectLst/>
                <a:latin typeface="+mn-lt"/>
              </a:rPr>
              <a:t>ievērojot Administratīvā procesa likumā noteiktos vispārējos tiesību principus. </a:t>
            </a:r>
            <a:endParaRPr lang="lv-LV" i="1" dirty="0">
              <a:latin typeface="+mn-lt"/>
            </a:endParaRPr>
          </a:p>
        </p:txBody>
      </p:sp>
      <p:sp>
        <p:nvSpPr>
          <p:cNvPr id="4" name="Text Placeholder 3">
            <a:extLst>
              <a:ext uri="{FF2B5EF4-FFF2-40B4-BE49-F238E27FC236}">
                <a16:creationId xmlns:a16="http://schemas.microsoft.com/office/drawing/2014/main" id="{483E76E7-5C4B-BAD6-E566-8DA8E5287B76}"/>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72362E6-EDD9-E9D6-1CB4-B1EF4BFD10BB}"/>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3EA1D05-AF34-FDE9-1249-924E94FD7C49}"/>
              </a:ext>
            </a:extLst>
          </p:cNvPr>
          <p:cNvSpPr>
            <a:spLocks noGrp="1"/>
          </p:cNvSpPr>
          <p:nvPr>
            <p:ph type="sldNum" sz="quarter" idx="13"/>
          </p:nvPr>
        </p:nvSpPr>
        <p:spPr/>
        <p:txBody>
          <a:bodyPr/>
          <a:lstStyle/>
          <a:p>
            <a:fld id="{F757B116-C236-4B1A-A29F-6EC446939148}" type="slidenum">
              <a:rPr lang="en-US" altLang="en-US" smtClean="0"/>
              <a:pPr/>
              <a:t>10</a:t>
            </a:fld>
            <a:endParaRPr lang="en-US" altLang="en-US"/>
          </a:p>
        </p:txBody>
      </p:sp>
    </p:spTree>
    <p:extLst>
      <p:ext uri="{BB962C8B-B14F-4D97-AF65-F5344CB8AC3E}">
        <p14:creationId xmlns:p14="http://schemas.microsoft.com/office/powerpoint/2010/main" val="2427273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CE6DB-46B7-CE99-BF71-EAD53F095AE3}"/>
              </a:ext>
            </a:extLst>
          </p:cNvPr>
          <p:cNvSpPr>
            <a:spLocks noGrp="1"/>
          </p:cNvSpPr>
          <p:nvPr>
            <p:ph type="title"/>
          </p:nvPr>
        </p:nvSpPr>
        <p:spPr/>
        <p:txBody>
          <a:bodyPr/>
          <a:lstStyle/>
          <a:p>
            <a:r>
              <a:rPr lang="lv-LV" dirty="0">
                <a:solidFill>
                  <a:schemeClr val="accent6">
                    <a:lumMod val="75000"/>
                  </a:schemeClr>
                </a:solidFill>
              </a:rPr>
              <a:t>Veselības inspekcijas lēmumi</a:t>
            </a:r>
          </a:p>
        </p:txBody>
      </p:sp>
      <p:sp>
        <p:nvSpPr>
          <p:cNvPr id="3" name="Content Placeholder 2">
            <a:extLst>
              <a:ext uri="{FF2B5EF4-FFF2-40B4-BE49-F238E27FC236}">
                <a16:creationId xmlns:a16="http://schemas.microsoft.com/office/drawing/2014/main" id="{78D61DD7-D665-76C5-C608-C3406B037236}"/>
              </a:ext>
            </a:extLst>
          </p:cNvPr>
          <p:cNvSpPr>
            <a:spLocks noGrp="1"/>
          </p:cNvSpPr>
          <p:nvPr>
            <p:ph idx="1"/>
          </p:nvPr>
        </p:nvSpPr>
        <p:spPr>
          <a:xfrm>
            <a:off x="550506" y="1752600"/>
            <a:ext cx="8136294" cy="4373573"/>
          </a:xfrm>
        </p:spPr>
        <p:txBody>
          <a:bodyPr/>
          <a:lstStyle/>
          <a:p>
            <a:pPr algn="just"/>
            <a:r>
              <a:rPr lang="lv-LV" dirty="0">
                <a:effectLst/>
                <a:latin typeface="+mn-lt"/>
                <a:ea typeface="Times New Roman" panose="02020603050405020304" pitchFamily="18" charset="0"/>
                <a:cs typeface="Times New Roman" panose="02020603050405020304" pitchFamily="18" charset="0"/>
              </a:rPr>
              <a:t>3.6. DIENESTS var vienpusēji izbeigt Līgumu pirms termiņa</a:t>
            </a:r>
            <a:r>
              <a:rPr lang="lv-LV" dirty="0">
                <a:effectLst/>
                <a:latin typeface="+mn-lt"/>
                <a:ea typeface="Calibri" panose="020F0502020204030204" pitchFamily="34" charset="0"/>
                <a:cs typeface="Times New Roman" panose="02020603050405020304" pitchFamily="18" charset="0"/>
              </a:rPr>
              <a:t> pilnībā vai daļā attiecībā uz veselības aprūpes pakalpojuma veidu vai konkrētu ārstniecības personu šādos gadījumos:</a:t>
            </a:r>
          </a:p>
          <a:p>
            <a:pPr marL="457200" indent="-457200" algn="just">
              <a:lnSpc>
                <a:spcPct val="115000"/>
              </a:lnSpc>
              <a:spcAft>
                <a:spcPts val="1000"/>
              </a:spcAft>
            </a:pPr>
            <a:r>
              <a:rPr lang="lv-LV" dirty="0">
                <a:effectLst/>
                <a:latin typeface="+mn-lt"/>
                <a:ea typeface="Calibri" panose="020F0502020204030204" pitchFamily="34" charset="0"/>
                <a:cs typeface="Times New Roman" panose="02020603050405020304" pitchFamily="18" charset="0"/>
              </a:rPr>
              <a:t>…</a:t>
            </a:r>
          </a:p>
          <a:p>
            <a:pPr algn="just"/>
            <a:r>
              <a:rPr lang="lv-LV" dirty="0">
                <a:solidFill>
                  <a:srgbClr val="000000"/>
                </a:solidFill>
                <a:effectLst/>
                <a:latin typeface="+mn-lt"/>
                <a:ea typeface="Calibri" panose="020F0502020204030204" pitchFamily="34" charset="0"/>
                <a:cs typeface="Times New Roman" panose="02020603050405020304" pitchFamily="18" charset="0"/>
              </a:rPr>
              <a:t>3.6.8. 	</a:t>
            </a:r>
            <a:r>
              <a:rPr lang="lv-LV" u="sng" dirty="0">
                <a:solidFill>
                  <a:srgbClr val="000000"/>
                </a:solidFill>
                <a:effectLst/>
                <a:latin typeface="+mn-lt"/>
                <a:ea typeface="Calibri" panose="020F0502020204030204" pitchFamily="34" charset="0"/>
                <a:cs typeface="Times New Roman" panose="02020603050405020304" pitchFamily="18" charset="0"/>
              </a:rPr>
              <a:t>pēdējo divu gadu laikā</a:t>
            </a:r>
            <a:r>
              <a:rPr lang="lv-LV" dirty="0">
                <a:solidFill>
                  <a:srgbClr val="000000"/>
                </a:solidFill>
                <a:effectLst/>
                <a:latin typeface="+mn-lt"/>
                <a:ea typeface="Calibri" panose="020F0502020204030204" pitchFamily="34" charset="0"/>
                <a:cs typeface="Times New Roman" panose="02020603050405020304" pitchFamily="18" charset="0"/>
              </a:rPr>
              <a:t> no Veselības inspekcijas saņemts  lēmums ar kuru atzīts IZPILDĪTĀJA </a:t>
            </a:r>
            <a:r>
              <a:rPr lang="lv-LV" dirty="0">
                <a:effectLst/>
                <a:latin typeface="+mn-lt"/>
                <a:ea typeface="Calibri" panose="020F0502020204030204" pitchFamily="34" charset="0"/>
                <a:cs typeface="Times New Roman" panose="02020603050405020304" pitchFamily="18" charset="0"/>
              </a:rPr>
              <a:t>būtisks veselības aprūpes jomu reglamentējošo normatīvo aktu pārkāpums, </a:t>
            </a:r>
            <a:r>
              <a:rPr lang="lv-LV" u="sng" dirty="0">
                <a:effectLst/>
                <a:latin typeface="+mn-lt"/>
                <a:ea typeface="Calibri" panose="020F0502020204030204" pitchFamily="34" charset="0"/>
                <a:cs typeface="Times New Roman" panose="02020603050405020304" pitchFamily="18" charset="0"/>
              </a:rPr>
              <a:t>izņemot gadījumus aiz neuzmanības</a:t>
            </a:r>
            <a:r>
              <a:rPr lang="lv-LV" dirty="0">
                <a:effectLst/>
                <a:latin typeface="+mn-lt"/>
                <a:ea typeface="Calibri" panose="020F0502020204030204" pitchFamily="34" charset="0"/>
                <a:cs typeface="Times New Roman" panose="02020603050405020304" pitchFamily="18" charset="0"/>
              </a:rPr>
              <a:t>.</a:t>
            </a:r>
          </a:p>
          <a:p>
            <a:endParaRPr lang="lv-LV" dirty="0"/>
          </a:p>
        </p:txBody>
      </p:sp>
      <p:sp>
        <p:nvSpPr>
          <p:cNvPr id="4" name="Text Placeholder 3">
            <a:extLst>
              <a:ext uri="{FF2B5EF4-FFF2-40B4-BE49-F238E27FC236}">
                <a16:creationId xmlns:a16="http://schemas.microsoft.com/office/drawing/2014/main" id="{F7B37FC5-8424-F0C9-F249-959A8CA6D73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8A91CDD-395E-39BA-7278-9A7BA94826DB}"/>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A698A814-ECFF-00DE-D2D8-002705F2DF1E}"/>
              </a:ext>
            </a:extLst>
          </p:cNvPr>
          <p:cNvSpPr>
            <a:spLocks noGrp="1"/>
          </p:cNvSpPr>
          <p:nvPr>
            <p:ph type="sldNum" sz="quarter" idx="13"/>
          </p:nvPr>
        </p:nvSpPr>
        <p:spPr/>
        <p:txBody>
          <a:bodyPr/>
          <a:lstStyle/>
          <a:p>
            <a:fld id="{F757B116-C236-4B1A-A29F-6EC446939148}" type="slidenum">
              <a:rPr lang="en-US" altLang="en-US" smtClean="0"/>
              <a:pPr/>
              <a:t>11</a:t>
            </a:fld>
            <a:endParaRPr lang="en-US" altLang="en-US"/>
          </a:p>
        </p:txBody>
      </p:sp>
    </p:spTree>
    <p:extLst>
      <p:ext uri="{BB962C8B-B14F-4D97-AF65-F5344CB8AC3E}">
        <p14:creationId xmlns:p14="http://schemas.microsoft.com/office/powerpoint/2010/main" val="1958610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D55AA-C858-FA72-EF38-0F529BB2698E}"/>
              </a:ext>
            </a:extLst>
          </p:cNvPr>
          <p:cNvSpPr>
            <a:spLocks noGrp="1"/>
          </p:cNvSpPr>
          <p:nvPr>
            <p:ph type="title"/>
          </p:nvPr>
        </p:nvSpPr>
        <p:spPr/>
        <p:txBody>
          <a:bodyPr/>
          <a:lstStyle/>
          <a:p>
            <a:r>
              <a:rPr lang="lv-LV" dirty="0">
                <a:solidFill>
                  <a:schemeClr val="accent6">
                    <a:lumMod val="75000"/>
                  </a:schemeClr>
                </a:solidFill>
                <a:effectLst/>
                <a:latin typeface="+mn-lt"/>
                <a:ea typeface="Times New Roman" panose="02020603050405020304" pitchFamily="18" charset="0"/>
                <a:cs typeface="Times New Roman" panose="02020603050405020304" pitchFamily="18" charset="0"/>
              </a:rPr>
              <a:t>DIENESTA saistības pie līguma izbeigšanas pirms termiņa</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93BEC3D3-1D81-1DE5-F8A4-DA0021995C09}"/>
              </a:ext>
            </a:extLst>
          </p:cNvPr>
          <p:cNvSpPr>
            <a:spLocks noGrp="1"/>
          </p:cNvSpPr>
          <p:nvPr>
            <p:ph idx="1"/>
          </p:nvPr>
        </p:nvSpPr>
        <p:spPr>
          <a:xfrm>
            <a:off x="569167" y="1752600"/>
            <a:ext cx="8117633" cy="4373573"/>
          </a:xfrm>
        </p:spPr>
        <p:txBody>
          <a:bodyPr/>
          <a:lstStyle/>
          <a:p>
            <a:pPr algn="just"/>
            <a:r>
              <a:rPr lang="lv-LV" dirty="0">
                <a:effectLst/>
                <a:latin typeface="+mn-lt"/>
                <a:ea typeface="Times New Roman" panose="02020603050405020304" pitchFamily="18" charset="0"/>
                <a:cs typeface="Times New Roman" panose="02020603050405020304" pitchFamily="18" charset="0"/>
              </a:rPr>
              <a:t>3.7.</a:t>
            </a:r>
            <a:r>
              <a:rPr lang="lv-LV" dirty="0">
                <a:effectLst/>
                <a:latin typeface="+mn-lt"/>
                <a:ea typeface="Calibri" panose="020F0502020204030204" pitchFamily="34" charset="0"/>
                <a:cs typeface="Times New Roman" panose="02020603050405020304" pitchFamily="18" charset="0"/>
              </a:rPr>
              <a:t>	</a:t>
            </a:r>
            <a:r>
              <a:rPr lang="lv-LV" dirty="0">
                <a:effectLst/>
                <a:latin typeface="+mn-lt"/>
                <a:ea typeface="Times New Roman" panose="02020603050405020304" pitchFamily="18" charset="0"/>
                <a:cs typeface="Times New Roman" panose="02020603050405020304" pitchFamily="18" charset="0"/>
              </a:rPr>
              <a:t>Izbeidzot Līgumu pirms termiņa, DIENESTS neuzņemas saistības, kas pārsniedz Līguma nosacījumus attiecīgajam Līguma spēkā esamības periodam.</a:t>
            </a:r>
            <a:endParaRPr lang="lv-LV" dirty="0">
              <a:effectLst/>
              <a:latin typeface="+mn-lt"/>
              <a:ea typeface="Calibri" panose="020F0502020204030204" pitchFamily="34" charset="0"/>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5A12853F-9D12-821D-57AD-39E2233204C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7111D4F4-85F5-D3C7-4D5A-DED2362263F7}"/>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A308A468-E69A-AE1B-80A6-446992285879}"/>
              </a:ext>
            </a:extLst>
          </p:cNvPr>
          <p:cNvSpPr>
            <a:spLocks noGrp="1"/>
          </p:cNvSpPr>
          <p:nvPr>
            <p:ph type="sldNum" sz="quarter" idx="13"/>
          </p:nvPr>
        </p:nvSpPr>
        <p:spPr/>
        <p:txBody>
          <a:bodyPr/>
          <a:lstStyle/>
          <a:p>
            <a:fld id="{F757B116-C236-4B1A-A29F-6EC446939148}" type="slidenum">
              <a:rPr lang="en-US" altLang="en-US" smtClean="0"/>
              <a:pPr/>
              <a:t>12</a:t>
            </a:fld>
            <a:endParaRPr lang="en-US" altLang="en-US"/>
          </a:p>
        </p:txBody>
      </p:sp>
    </p:spTree>
    <p:extLst>
      <p:ext uri="{BB962C8B-B14F-4D97-AF65-F5344CB8AC3E}">
        <p14:creationId xmlns:p14="http://schemas.microsoft.com/office/powerpoint/2010/main" val="2896077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A3D25-1E3C-6D5E-06C1-2ADEA2657611}"/>
              </a:ext>
            </a:extLst>
          </p:cNvPr>
          <p:cNvSpPr>
            <a:spLocks noGrp="1"/>
          </p:cNvSpPr>
          <p:nvPr>
            <p:ph type="title"/>
          </p:nvPr>
        </p:nvSpPr>
        <p:spPr/>
        <p:txBody>
          <a:bodyPr/>
          <a:lstStyle/>
          <a:p>
            <a:r>
              <a:rPr lang="lv-LV" dirty="0">
                <a:solidFill>
                  <a:schemeClr val="accent6">
                    <a:lumMod val="75000"/>
                  </a:schemeClr>
                </a:solidFill>
              </a:rPr>
              <a:t>Pielikums vai pakalpojumu sniegšanas kārtība</a:t>
            </a:r>
          </a:p>
        </p:txBody>
      </p:sp>
      <p:sp>
        <p:nvSpPr>
          <p:cNvPr id="3" name="Content Placeholder 2">
            <a:extLst>
              <a:ext uri="{FF2B5EF4-FFF2-40B4-BE49-F238E27FC236}">
                <a16:creationId xmlns:a16="http://schemas.microsoft.com/office/drawing/2014/main" id="{A817DFFD-9D86-6110-B5F4-24451D907B09}"/>
              </a:ext>
            </a:extLst>
          </p:cNvPr>
          <p:cNvSpPr>
            <a:spLocks noGrp="1"/>
          </p:cNvSpPr>
          <p:nvPr>
            <p:ph idx="1"/>
          </p:nvPr>
        </p:nvSpPr>
        <p:spPr>
          <a:xfrm>
            <a:off x="513184" y="1752600"/>
            <a:ext cx="8173616" cy="4373573"/>
          </a:xfrm>
        </p:spPr>
        <p:txBody>
          <a:bodyPr>
            <a:normAutofit fontScale="32500" lnSpcReduction="20000"/>
          </a:bodyPr>
          <a:lstStyle/>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1.pielikums</a:t>
            </a:r>
            <a:r>
              <a:rPr lang="lv-LV" sz="3700" dirty="0">
                <a:effectLst/>
                <a:latin typeface="+mn-lt"/>
                <a:ea typeface="Times New Roman" panose="02020603050405020304" pitchFamily="18" charset="0"/>
                <a:cs typeface="Times New Roman" panose="02020603050405020304" pitchFamily="18" charset="0"/>
              </a:rPr>
              <a:t> – Veselības aprūpes pakalpojumu programmas un </a:t>
            </a:r>
            <a:r>
              <a:rPr lang="lv-LV" sz="3700" dirty="0">
                <a:effectLst/>
                <a:latin typeface="+mn-lt"/>
                <a:ea typeface="Calibri" panose="020F0502020204030204" pitchFamily="34" charset="0"/>
                <a:cs typeface="Times New Roman" panose="02020603050405020304" pitchFamily="18" charset="0"/>
              </a:rPr>
              <a:t>Līguma izpildei saistošās kārtības</a:t>
            </a: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2.pielikums</a:t>
            </a:r>
            <a:r>
              <a:rPr lang="lv-LV" sz="3700" dirty="0">
                <a:effectLst/>
                <a:latin typeface="+mn-lt"/>
                <a:ea typeface="Times New Roman" panose="02020603050405020304" pitchFamily="18" charset="0"/>
                <a:cs typeface="Times New Roman" panose="02020603050405020304" pitchFamily="18" charset="0"/>
              </a:rPr>
              <a:t> – Informācija par veselības aprūpes pakalpojumu sniedzēju </a:t>
            </a:r>
            <a:endParaRPr lang="lv-LV" sz="37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3.pielikums – </a:t>
            </a:r>
            <a:r>
              <a:rPr lang="lv-LV" sz="3700" dirty="0">
                <a:effectLst/>
                <a:latin typeface="+mn-lt"/>
                <a:ea typeface="Times New Roman" panose="02020603050405020304" pitchFamily="18" charset="0"/>
                <a:cs typeface="Times New Roman" panose="02020603050405020304" pitchFamily="18" charset="0"/>
              </a:rPr>
              <a:t>Atbildība par līguma izpildi</a:t>
            </a:r>
            <a:endParaRPr lang="lv-LV" sz="37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4.pielikums – </a:t>
            </a:r>
            <a:r>
              <a:rPr lang="lv-LV" sz="3700" dirty="0">
                <a:effectLst/>
                <a:latin typeface="+mn-lt"/>
                <a:ea typeface="Times New Roman" panose="02020603050405020304" pitchFamily="18" charset="0"/>
                <a:cs typeface="Times New Roman" panose="02020603050405020304" pitchFamily="18" charset="0"/>
              </a:rPr>
              <a:t>Informācijas apmaiņas kārtība</a:t>
            </a:r>
            <a:endParaRPr lang="lv-LV" sz="37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5.pielikums – </a:t>
            </a:r>
            <a:r>
              <a:rPr lang="lv-LV" sz="3700" dirty="0">
                <a:effectLst/>
                <a:latin typeface="+mn-lt"/>
                <a:ea typeface="Times New Roman" panose="02020603050405020304" pitchFamily="18" charset="0"/>
                <a:cs typeface="Times New Roman" panose="02020603050405020304" pitchFamily="18" charset="0"/>
              </a:rPr>
              <a:t>Norēķinu kārtība</a:t>
            </a:r>
            <a:r>
              <a:rPr lang="lv-LV" sz="3700" dirty="0">
                <a:effectLst/>
                <a:latin typeface="+mn-lt"/>
                <a:ea typeface="Calibri" panose="020F0502020204030204" pitchFamily="34" charset="0"/>
                <a:cs typeface="Times New Roman" panose="02020603050405020304" pitchFamily="18" charset="0"/>
              </a:rPr>
              <a:t> </a:t>
            </a: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6.pielikums – </a:t>
            </a:r>
            <a:r>
              <a:rPr lang="lv-LV" sz="3700" dirty="0">
                <a:effectLst/>
                <a:latin typeface="+mn-lt"/>
                <a:ea typeface="Times New Roman" panose="02020603050405020304" pitchFamily="18" charset="0"/>
                <a:cs typeface="Times New Roman" panose="02020603050405020304" pitchFamily="18" charset="0"/>
              </a:rPr>
              <a:t>Pakalpojumu organizēšanas un pacientu informēšanas pamatprincipi</a:t>
            </a:r>
            <a:endParaRPr lang="lv-LV" sz="37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7.pielikums – </a:t>
            </a:r>
            <a:r>
              <a:rPr lang="lv-LV" sz="3700" dirty="0">
                <a:effectLst/>
                <a:latin typeface="+mn-lt"/>
                <a:ea typeface="Times New Roman" panose="02020603050405020304" pitchFamily="18" charset="0"/>
                <a:cs typeface="Times New Roman" panose="02020603050405020304" pitchFamily="18" charset="0"/>
              </a:rPr>
              <a:t>Ģimenes ārsta gada darbības novērtējuma un </a:t>
            </a:r>
            <a:r>
              <a:rPr lang="lv-LV" sz="3700" dirty="0" err="1">
                <a:effectLst/>
                <a:latin typeface="+mn-lt"/>
                <a:ea typeface="Times New Roman" panose="02020603050405020304" pitchFamily="18" charset="0"/>
                <a:cs typeface="Times New Roman" panose="02020603050405020304" pitchFamily="18" charset="0"/>
              </a:rPr>
              <a:t>skrīninga</a:t>
            </a:r>
            <a:r>
              <a:rPr lang="lv-LV" sz="3700" dirty="0">
                <a:effectLst/>
                <a:latin typeface="+mn-lt"/>
                <a:ea typeface="Times New Roman" panose="02020603050405020304" pitchFamily="18" charset="0"/>
                <a:cs typeface="Times New Roman" panose="02020603050405020304" pitchFamily="18" charset="0"/>
              </a:rPr>
              <a:t> aptveres maksājumu aprēķina un izmaksas kārtība (attiecas uz tiem IZPILDĪTĀJIEM, kuri sniedz Līguma 1.pielikumā norādītos ģimenes ārsta prakses pakalpojumus)</a:t>
            </a:r>
            <a:endParaRPr lang="lv-LV" sz="37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8.pielikums </a:t>
            </a:r>
            <a:r>
              <a:rPr lang="lv-LV" sz="3700" dirty="0">
                <a:effectLst/>
                <a:latin typeface="+mn-lt"/>
                <a:ea typeface="Times New Roman" panose="02020603050405020304" pitchFamily="18" charset="0"/>
                <a:cs typeface="Times New Roman" panose="02020603050405020304" pitchFamily="18" charset="0"/>
              </a:rPr>
              <a:t>– </a:t>
            </a:r>
            <a:r>
              <a:rPr lang="lv-LV" sz="3700" dirty="0" err="1">
                <a:effectLst/>
                <a:latin typeface="+mn-lt"/>
                <a:ea typeface="Times New Roman" panose="02020603050405020304" pitchFamily="18" charset="0"/>
                <a:cs typeface="Times New Roman" panose="02020603050405020304" pitchFamily="18" charset="0"/>
              </a:rPr>
              <a:t>Kapitācijas</a:t>
            </a:r>
            <a:r>
              <a:rPr lang="lv-LV" sz="3700" dirty="0">
                <a:effectLst/>
                <a:latin typeface="+mn-lt"/>
                <a:ea typeface="Times New Roman" panose="02020603050405020304" pitchFamily="18" charset="0"/>
                <a:cs typeface="Times New Roman" panose="02020603050405020304" pitchFamily="18" charset="0"/>
              </a:rPr>
              <a:t> nauda (attiecas uz tiem IZPILDĪTĀJIEM, kuri sniedz Līguma 1.pielikumā norādītos ģimenes ārsta prakses pakalpojumus)</a:t>
            </a:r>
            <a:endParaRPr lang="lv-LV" sz="37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tabLst>
                <a:tab pos="270510" algn="l"/>
                <a:tab pos="1620520" algn="l"/>
              </a:tabLst>
            </a:pPr>
            <a:r>
              <a:rPr lang="lv-LV" sz="3700" i="1" dirty="0">
                <a:effectLst/>
                <a:latin typeface="+mn-lt"/>
                <a:ea typeface="Times New Roman" panose="02020603050405020304" pitchFamily="18" charset="0"/>
                <a:cs typeface="Times New Roman" panose="02020603050405020304" pitchFamily="18" charset="0"/>
              </a:rPr>
              <a:t>9. pielikums</a:t>
            </a:r>
            <a:r>
              <a:rPr lang="lv-LV" sz="3700" dirty="0">
                <a:effectLst/>
                <a:latin typeface="+mn-lt"/>
                <a:ea typeface="Times New Roman" panose="02020603050405020304" pitchFamily="18" charset="0"/>
                <a:cs typeface="Times New Roman" panose="02020603050405020304" pitchFamily="18" charset="0"/>
              </a:rPr>
              <a:t> – Ikmēneša fiksētais maksājums ģimenes ārsta praksei (attiecas uz tiem IZPILDĪTĀJIEM, kuri sniedz Līguma 1.pielikumā norādītos ģimenes ārsta prakses pakalpojumus)</a:t>
            </a:r>
            <a:endParaRPr lang="lv-LV" sz="3700" dirty="0">
              <a:effectLst/>
              <a:latin typeface="+mn-lt"/>
              <a:ea typeface="Calibri" panose="020F0502020204030204" pitchFamily="34" charset="0"/>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018B5EC8-BC53-C038-6AA2-D02071DC814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E1EB80A1-DDE8-EB6F-25A8-CD15E7157C4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973AD0B-F1C3-2DEE-A626-C374F00F796B}"/>
              </a:ext>
            </a:extLst>
          </p:cNvPr>
          <p:cNvSpPr>
            <a:spLocks noGrp="1"/>
          </p:cNvSpPr>
          <p:nvPr>
            <p:ph type="sldNum" sz="quarter" idx="13"/>
          </p:nvPr>
        </p:nvSpPr>
        <p:spPr/>
        <p:txBody>
          <a:bodyPr/>
          <a:lstStyle/>
          <a:p>
            <a:fld id="{F757B116-C236-4B1A-A29F-6EC446939148}" type="slidenum">
              <a:rPr lang="en-US" altLang="en-US" smtClean="0"/>
              <a:pPr/>
              <a:t>13</a:t>
            </a:fld>
            <a:endParaRPr lang="en-US" altLang="en-US"/>
          </a:p>
        </p:txBody>
      </p:sp>
    </p:spTree>
    <p:extLst>
      <p:ext uri="{BB962C8B-B14F-4D97-AF65-F5344CB8AC3E}">
        <p14:creationId xmlns:p14="http://schemas.microsoft.com/office/powerpoint/2010/main" val="1196335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7357A-4FD8-1952-52E2-FD9B9CE7F3E6}"/>
              </a:ext>
            </a:extLst>
          </p:cNvPr>
          <p:cNvSpPr>
            <a:spLocks noGrp="1"/>
          </p:cNvSpPr>
          <p:nvPr>
            <p:ph type="title"/>
          </p:nvPr>
        </p:nvSpPr>
        <p:spPr/>
        <p:txBody>
          <a:bodyPr/>
          <a:lstStyle/>
          <a:p>
            <a:r>
              <a:rPr lang="lv-LV" dirty="0">
                <a:solidFill>
                  <a:schemeClr val="accent6">
                    <a:lumMod val="75000"/>
                  </a:schemeClr>
                </a:solidFill>
              </a:rPr>
              <a:t>2.pielikums</a:t>
            </a:r>
          </a:p>
        </p:txBody>
      </p:sp>
      <p:sp>
        <p:nvSpPr>
          <p:cNvPr id="3" name="Content Placeholder 2">
            <a:extLst>
              <a:ext uri="{FF2B5EF4-FFF2-40B4-BE49-F238E27FC236}">
                <a16:creationId xmlns:a16="http://schemas.microsoft.com/office/drawing/2014/main" id="{C43A21E8-8EFB-4E48-D309-C8F6D6F2AC55}"/>
              </a:ext>
            </a:extLst>
          </p:cNvPr>
          <p:cNvSpPr>
            <a:spLocks noGrp="1"/>
          </p:cNvSpPr>
          <p:nvPr>
            <p:ph idx="1"/>
          </p:nvPr>
        </p:nvSpPr>
        <p:spPr>
          <a:xfrm>
            <a:off x="466531" y="1752600"/>
            <a:ext cx="8220269" cy="4373573"/>
          </a:xfrm>
        </p:spPr>
        <p:txBody>
          <a:bodyPr/>
          <a:lstStyle/>
          <a:p>
            <a:pPr algn="just"/>
            <a:r>
              <a:rPr lang="lv-LV" dirty="0"/>
              <a:t>Informācija par veselības aprūpes pakalpojumu sniedzēju - </a:t>
            </a:r>
            <a:r>
              <a:rPr lang="lv-LV" i="1" dirty="0"/>
              <a:t>šobrīd spēkā esošo līgumu pielikumi un pārskati par ārstniecības personām pie jaunā līguma apvienoti vienā 2.pielikumā.</a:t>
            </a:r>
          </a:p>
        </p:txBody>
      </p:sp>
      <p:sp>
        <p:nvSpPr>
          <p:cNvPr id="4" name="Text Placeholder 3">
            <a:extLst>
              <a:ext uri="{FF2B5EF4-FFF2-40B4-BE49-F238E27FC236}">
                <a16:creationId xmlns:a16="http://schemas.microsoft.com/office/drawing/2014/main" id="{D10744F9-7266-2A6A-A8C5-C3734816B6B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9096A47-D2EC-CAB0-97FE-B40515BE40C9}"/>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D51BF760-708A-0FDA-7256-29B7BF7564DD}"/>
              </a:ext>
            </a:extLst>
          </p:cNvPr>
          <p:cNvSpPr>
            <a:spLocks noGrp="1"/>
          </p:cNvSpPr>
          <p:nvPr>
            <p:ph type="sldNum" sz="quarter" idx="13"/>
          </p:nvPr>
        </p:nvSpPr>
        <p:spPr/>
        <p:txBody>
          <a:bodyPr/>
          <a:lstStyle/>
          <a:p>
            <a:fld id="{F757B116-C236-4B1A-A29F-6EC446939148}" type="slidenum">
              <a:rPr lang="en-US" altLang="en-US" smtClean="0"/>
              <a:pPr/>
              <a:t>14</a:t>
            </a:fld>
            <a:endParaRPr lang="en-US" altLang="en-US"/>
          </a:p>
        </p:txBody>
      </p:sp>
    </p:spTree>
    <p:extLst>
      <p:ext uri="{BB962C8B-B14F-4D97-AF65-F5344CB8AC3E}">
        <p14:creationId xmlns:p14="http://schemas.microsoft.com/office/powerpoint/2010/main" val="1178610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5C0E6-5DA8-D7BE-5D8D-D1F7F48787F5}"/>
              </a:ext>
            </a:extLst>
          </p:cNvPr>
          <p:cNvSpPr>
            <a:spLocks noGrp="1"/>
          </p:cNvSpPr>
          <p:nvPr>
            <p:ph type="title"/>
          </p:nvPr>
        </p:nvSpPr>
        <p:spPr/>
        <p:txBody>
          <a:bodyPr>
            <a:normAutofit fontScale="90000"/>
          </a:bodyPr>
          <a:lstStyle/>
          <a:p>
            <a:r>
              <a:rPr lang="lv-LV" sz="2400" dirty="0">
                <a:solidFill>
                  <a:schemeClr val="accent6">
                    <a:lumMod val="75000"/>
                  </a:schemeClr>
                </a:solidFill>
                <a:effectLst/>
                <a:latin typeface="+mn-lt"/>
                <a:ea typeface="Times New Roman" panose="02020603050405020304" pitchFamily="18" charset="0"/>
              </a:rPr>
              <a:t>IZPILDĪTĀJA pienākums atmaksāt personai nepamatoti iekasētu pacienta līdzmaksājumu</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60B5C70C-AE1E-08D3-1AF2-4F5D62332E40}"/>
              </a:ext>
            </a:extLst>
          </p:cNvPr>
          <p:cNvSpPr>
            <a:spLocks noGrp="1"/>
          </p:cNvSpPr>
          <p:nvPr>
            <p:ph idx="1"/>
          </p:nvPr>
        </p:nvSpPr>
        <p:spPr>
          <a:xfrm>
            <a:off x="485192" y="1752600"/>
            <a:ext cx="8201608" cy="4373573"/>
          </a:xfrm>
        </p:spPr>
        <p:txBody>
          <a:bodyPr>
            <a:normAutofit/>
          </a:bodyPr>
          <a:lstStyle/>
          <a:p>
            <a:pPr algn="just"/>
            <a:r>
              <a:rPr lang="lv-LV" sz="1600" dirty="0">
                <a:effectLst/>
                <a:latin typeface="+mn-lt"/>
                <a:ea typeface="Times New Roman" panose="02020603050405020304" pitchFamily="18" charset="0"/>
              </a:rPr>
              <a:t>3.pielikums - Atbildība par Līguma izpildi </a:t>
            </a:r>
          </a:p>
          <a:p>
            <a:pPr algn="just"/>
            <a:endParaRPr lang="lv-LV" sz="1600" dirty="0">
              <a:effectLst/>
              <a:latin typeface="+mn-lt"/>
              <a:ea typeface="Times New Roman" panose="02020603050405020304" pitchFamily="18" charset="0"/>
            </a:endParaRPr>
          </a:p>
          <a:p>
            <a:pPr algn="just"/>
            <a:r>
              <a:rPr lang="lv-LV" sz="1600" dirty="0">
                <a:effectLst/>
                <a:latin typeface="+mn-lt"/>
                <a:ea typeface="Times New Roman" panose="02020603050405020304" pitchFamily="18" charset="0"/>
              </a:rPr>
              <a:t>5. IZPILDĪTĀJAM ir pienākums atmaksāt personai nepamatoti iekasētu pacienta līdzmaksājumu vai samaksu par veselības aprūpes pakalpojumu.</a:t>
            </a:r>
          </a:p>
          <a:p>
            <a:pPr algn="just"/>
            <a:endParaRPr lang="lv-LV" sz="1600" dirty="0">
              <a:latin typeface="+mn-lt"/>
            </a:endParaRPr>
          </a:p>
          <a:p>
            <a:pPr algn="just"/>
            <a:r>
              <a:rPr lang="lv-LV" sz="1600" b="0" i="1" dirty="0">
                <a:solidFill>
                  <a:srgbClr val="000000"/>
                </a:solidFill>
                <a:effectLst/>
                <a:latin typeface="+mn-lt"/>
              </a:rPr>
              <a:t>Lai gan Pacientu tiesību likums noteic pacienta pienākumu atteikt vizīti, tomēr minētā likuma norma neparedz materiālu sankciju pacientam gadījumā, ja likuma normā minētais pacienta pienākums netiek pildīts.  </a:t>
            </a:r>
          </a:p>
          <a:p>
            <a:pPr algn="just"/>
            <a:endParaRPr lang="lv-LV" sz="1600" i="1" dirty="0">
              <a:solidFill>
                <a:srgbClr val="000000"/>
              </a:solidFill>
              <a:latin typeface="+mn-lt"/>
            </a:endParaRPr>
          </a:p>
          <a:p>
            <a:pPr algn="just"/>
            <a:r>
              <a:rPr lang="lv-LV" sz="1600" b="0" i="1" dirty="0">
                <a:solidFill>
                  <a:srgbClr val="000000"/>
                </a:solidFill>
                <a:effectLst/>
                <a:latin typeface="+mn-lt"/>
              </a:rPr>
              <a:t>Noteikumi Nr.555 noteic kārtību, kādā tiek organizēta valsts apmaksāto veselības aprūpes pakalpojumu sniegšana un veikta samaksa par tiem, kā arī minēto pakalpojumu samaksas apmēru, kārtību, kādā pacients veic līdzmaksājumu par valsts apmaksātu veselības aprūpes pakalpojumu, līdzmaksājuma apmēru un līdzmaksājumu kopsummu par saņemtajiem veselības aprūpes pakalpojumiem.  </a:t>
            </a:r>
            <a:endParaRPr lang="lv-LV" sz="1600" i="1" dirty="0">
              <a:latin typeface="+mn-lt"/>
            </a:endParaRPr>
          </a:p>
        </p:txBody>
      </p:sp>
      <p:sp>
        <p:nvSpPr>
          <p:cNvPr id="4" name="Text Placeholder 3">
            <a:extLst>
              <a:ext uri="{FF2B5EF4-FFF2-40B4-BE49-F238E27FC236}">
                <a16:creationId xmlns:a16="http://schemas.microsoft.com/office/drawing/2014/main" id="{4371F62A-16D7-579E-AE63-32BE597E9A80}"/>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0C8371C-2FB3-229A-1201-F92A0A03D941}"/>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2FC87DC-006E-24E1-DD62-8F5CB5D6EEC8}"/>
              </a:ext>
            </a:extLst>
          </p:cNvPr>
          <p:cNvSpPr>
            <a:spLocks noGrp="1"/>
          </p:cNvSpPr>
          <p:nvPr>
            <p:ph type="sldNum" sz="quarter" idx="13"/>
          </p:nvPr>
        </p:nvSpPr>
        <p:spPr/>
        <p:txBody>
          <a:bodyPr/>
          <a:lstStyle/>
          <a:p>
            <a:fld id="{F757B116-C236-4B1A-A29F-6EC446939148}" type="slidenum">
              <a:rPr lang="en-US" altLang="en-US" smtClean="0"/>
              <a:pPr/>
              <a:t>15</a:t>
            </a:fld>
            <a:endParaRPr lang="en-US" altLang="en-US"/>
          </a:p>
        </p:txBody>
      </p:sp>
    </p:spTree>
    <p:extLst>
      <p:ext uri="{BB962C8B-B14F-4D97-AF65-F5344CB8AC3E}">
        <p14:creationId xmlns:p14="http://schemas.microsoft.com/office/powerpoint/2010/main" val="1367656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2E63A-D8D2-D8D4-E364-40167D9FE814}"/>
              </a:ext>
            </a:extLst>
          </p:cNvPr>
          <p:cNvSpPr>
            <a:spLocks noGrp="1"/>
          </p:cNvSpPr>
          <p:nvPr>
            <p:ph type="title"/>
          </p:nvPr>
        </p:nvSpPr>
        <p:spPr/>
        <p:txBody>
          <a:bodyPr/>
          <a:lstStyle/>
          <a:p>
            <a:r>
              <a:rPr lang="lv-LV" dirty="0">
                <a:solidFill>
                  <a:schemeClr val="accent6">
                    <a:lumMod val="75000"/>
                  </a:schemeClr>
                </a:solidFill>
                <a:effectLst/>
                <a:latin typeface="+mn-lt"/>
                <a:ea typeface="Times New Roman" panose="02020603050405020304" pitchFamily="18" charset="0"/>
              </a:rPr>
              <a:t>IZPILDĪTĀJA atbildība par dokumentu ievadi VVIS</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A2EA4E2D-C990-814E-F578-564FBFE8109C}"/>
              </a:ext>
            </a:extLst>
          </p:cNvPr>
          <p:cNvSpPr>
            <a:spLocks noGrp="1"/>
          </p:cNvSpPr>
          <p:nvPr>
            <p:ph idx="1"/>
          </p:nvPr>
        </p:nvSpPr>
        <p:spPr>
          <a:xfrm>
            <a:off x="606490" y="1752600"/>
            <a:ext cx="8080310" cy="4373573"/>
          </a:xfrm>
        </p:spPr>
        <p:txBody>
          <a:bodyPr/>
          <a:lstStyle/>
          <a:p>
            <a:pPr algn="just"/>
            <a:r>
              <a:rPr lang="lv-LV" dirty="0">
                <a:effectLst/>
                <a:latin typeface="+mn-lt"/>
                <a:ea typeface="Times New Roman" panose="02020603050405020304" pitchFamily="18" charset="0"/>
              </a:rPr>
              <a:t>3.pielikums - Atbildība par Līguma izpildi </a:t>
            </a:r>
          </a:p>
          <a:p>
            <a:pPr algn="just"/>
            <a:endParaRPr lang="lv-LV" dirty="0">
              <a:effectLst/>
              <a:latin typeface="+mn-lt"/>
              <a:ea typeface="Times New Roman" panose="02020603050405020304" pitchFamily="18" charset="0"/>
            </a:endParaRPr>
          </a:p>
          <a:p>
            <a:pPr algn="just"/>
            <a:r>
              <a:rPr lang="lv-LV" dirty="0">
                <a:effectLst/>
                <a:latin typeface="+mn-lt"/>
                <a:ea typeface="Times New Roman" panose="02020603050405020304" pitchFamily="18" charset="0"/>
              </a:rPr>
              <a:t>12. Ja DIENESTS konstatē IZPILDĪTĀJAM </a:t>
            </a:r>
            <a:r>
              <a:rPr lang="lv-LV" u="sng" dirty="0">
                <a:effectLst/>
                <a:latin typeface="+mn-lt"/>
                <a:ea typeface="Times New Roman" panose="02020603050405020304" pitchFamily="18" charset="0"/>
              </a:rPr>
              <a:t>būtiskus pārkāpumus</a:t>
            </a:r>
            <a:r>
              <a:rPr lang="lv-LV" dirty="0">
                <a:effectLst/>
                <a:latin typeface="+mn-lt"/>
                <a:ea typeface="Times New Roman" panose="02020603050405020304" pitchFamily="18" charset="0"/>
              </a:rPr>
              <a:t> veselības aprūpes organizēšanā vai pakalpojumu pieejamībā, tai skaitā normatīvajos aktos noteiktajos termiņos nenodrošinātu onkoloģiskās kartes vai vakcinācijas faktu nodošanu VVIS, DIENESTS, neievērojot šī pielikuma 11.punktā noteikto kārtību, pieņem lēmumu piemērot līgumsodu 5% apmērā no Līgumā noteiktās ģimenes ārsta </a:t>
            </a:r>
            <a:r>
              <a:rPr lang="lv-LV" dirty="0" err="1">
                <a:effectLst/>
                <a:latin typeface="+mn-lt"/>
                <a:ea typeface="Times New Roman" panose="02020603050405020304" pitchFamily="18" charset="0"/>
              </a:rPr>
              <a:t>kapitācijas</a:t>
            </a:r>
            <a:r>
              <a:rPr lang="lv-LV" dirty="0">
                <a:effectLst/>
                <a:latin typeface="+mn-lt"/>
                <a:ea typeface="Times New Roman" panose="02020603050405020304" pitchFamily="18" charset="0"/>
              </a:rPr>
              <a:t> naudas vai maksājuma par mēnesi pirms pārbaudes akta, kas sagatavots šī pielikuma 13.punktā noteiktajā kārtībā, vai lēmuma pieņemšanas.</a:t>
            </a:r>
          </a:p>
          <a:p>
            <a:endParaRPr lang="lv-LV" dirty="0"/>
          </a:p>
        </p:txBody>
      </p:sp>
      <p:sp>
        <p:nvSpPr>
          <p:cNvPr id="4" name="Text Placeholder 3">
            <a:extLst>
              <a:ext uri="{FF2B5EF4-FFF2-40B4-BE49-F238E27FC236}">
                <a16:creationId xmlns:a16="http://schemas.microsoft.com/office/drawing/2014/main" id="{1A5D8FB5-CFE5-4047-ED7D-A9021E2F1A4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2E423E2E-B5C4-CBF9-4849-8B124BC3755D}"/>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800DB74-0143-E2CB-8CA8-F08E9245FBE6}"/>
              </a:ext>
            </a:extLst>
          </p:cNvPr>
          <p:cNvSpPr>
            <a:spLocks noGrp="1"/>
          </p:cNvSpPr>
          <p:nvPr>
            <p:ph type="sldNum" sz="quarter" idx="13"/>
          </p:nvPr>
        </p:nvSpPr>
        <p:spPr/>
        <p:txBody>
          <a:bodyPr/>
          <a:lstStyle/>
          <a:p>
            <a:fld id="{F757B116-C236-4B1A-A29F-6EC446939148}" type="slidenum">
              <a:rPr lang="en-US" altLang="en-US" smtClean="0"/>
              <a:pPr/>
              <a:t>16</a:t>
            </a:fld>
            <a:endParaRPr lang="en-US" altLang="en-US"/>
          </a:p>
        </p:txBody>
      </p:sp>
    </p:spTree>
    <p:extLst>
      <p:ext uri="{BB962C8B-B14F-4D97-AF65-F5344CB8AC3E}">
        <p14:creationId xmlns:p14="http://schemas.microsoft.com/office/powerpoint/2010/main" val="1730487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B10D5-B855-69EC-12BD-084CA4E37C02}"/>
              </a:ext>
            </a:extLst>
          </p:cNvPr>
          <p:cNvSpPr>
            <a:spLocks noGrp="1"/>
          </p:cNvSpPr>
          <p:nvPr>
            <p:ph type="title"/>
          </p:nvPr>
        </p:nvSpPr>
        <p:spPr/>
        <p:txBody>
          <a:bodyPr/>
          <a:lstStyle/>
          <a:p>
            <a:r>
              <a:rPr lang="lv-LV" dirty="0">
                <a:solidFill>
                  <a:schemeClr val="accent6">
                    <a:lumMod val="75000"/>
                  </a:schemeClr>
                </a:solidFill>
                <a:effectLst/>
                <a:latin typeface="+mn-lt"/>
                <a:ea typeface="Times New Roman" panose="02020603050405020304" pitchFamily="18" charset="0"/>
              </a:rPr>
              <a:t>IZPILDĪTĀJA atbildība par dokumentu ievadi VVIS</a:t>
            </a:r>
            <a:endParaRPr lang="lv-LV" dirty="0"/>
          </a:p>
        </p:txBody>
      </p:sp>
      <p:sp>
        <p:nvSpPr>
          <p:cNvPr id="3" name="Content Placeholder 2">
            <a:extLst>
              <a:ext uri="{FF2B5EF4-FFF2-40B4-BE49-F238E27FC236}">
                <a16:creationId xmlns:a16="http://schemas.microsoft.com/office/drawing/2014/main" id="{584805B1-6EF8-CFC0-65AF-BF1CD93ECD2E}"/>
              </a:ext>
            </a:extLst>
          </p:cNvPr>
          <p:cNvSpPr>
            <a:spLocks noGrp="1"/>
          </p:cNvSpPr>
          <p:nvPr>
            <p:ph idx="1"/>
          </p:nvPr>
        </p:nvSpPr>
        <p:spPr>
          <a:xfrm>
            <a:off x="503853" y="1752600"/>
            <a:ext cx="8182947" cy="4373573"/>
          </a:xfrm>
        </p:spPr>
        <p:txBody>
          <a:bodyPr>
            <a:normAutofit/>
          </a:bodyPr>
          <a:lstStyle/>
          <a:p>
            <a:pPr algn="just"/>
            <a:r>
              <a:rPr lang="lv-LV" dirty="0">
                <a:effectLst/>
                <a:latin typeface="+mn-lt"/>
                <a:ea typeface="Times New Roman" panose="02020603050405020304" pitchFamily="18" charset="0"/>
              </a:rPr>
              <a:t>3.pielikums - Atbildība par Līguma izpildi </a:t>
            </a:r>
          </a:p>
          <a:p>
            <a:pPr algn="just"/>
            <a:endParaRPr lang="lv-LV" b="0" i="1" dirty="0">
              <a:solidFill>
                <a:srgbClr val="000000"/>
              </a:solidFill>
              <a:effectLst/>
              <a:latin typeface="+mn-lt"/>
            </a:endParaRPr>
          </a:p>
          <a:p>
            <a:pPr algn="just"/>
            <a:r>
              <a:rPr lang="lv-LV" b="0" i="1" dirty="0">
                <a:solidFill>
                  <a:srgbClr val="000000"/>
                </a:solidFill>
                <a:effectLst/>
                <a:latin typeface="+mn-lt"/>
              </a:rPr>
              <a:t>2.punkts nosaka, ka uzraudzība un kontrole prioritāri tiek veikta preventīvi un sākotnēji Izpildītajam tiek uzdots novērst iespējamās neatbilstības, konkrētajā gadījumā - ievadīt dokumentus VVIS, un, ja gadījumā tas netiek veikts, tiek vērtēta atbildības piemērošana Līguma 3.pielikumā noteiktajā kārtībā.</a:t>
            </a:r>
          </a:p>
          <a:p>
            <a:pPr algn="just"/>
            <a:endParaRPr lang="lv-LV" i="1" dirty="0">
              <a:solidFill>
                <a:srgbClr val="000000"/>
              </a:solidFill>
              <a:latin typeface="+mn-lt"/>
            </a:endParaRPr>
          </a:p>
          <a:p>
            <a:pPr algn="just"/>
            <a:endParaRPr lang="lv-LV" i="1" dirty="0">
              <a:latin typeface="+mn-lt"/>
            </a:endParaRPr>
          </a:p>
        </p:txBody>
      </p:sp>
      <p:sp>
        <p:nvSpPr>
          <p:cNvPr id="4" name="Text Placeholder 3">
            <a:extLst>
              <a:ext uri="{FF2B5EF4-FFF2-40B4-BE49-F238E27FC236}">
                <a16:creationId xmlns:a16="http://schemas.microsoft.com/office/drawing/2014/main" id="{E0E05B90-8058-0ADD-633E-6AC4AAA90CE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FF97EC14-8163-DD7A-34C0-3D30DDEAD96C}"/>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E070B09-A817-31FE-A838-9EBE3A6AA3D2}"/>
              </a:ext>
            </a:extLst>
          </p:cNvPr>
          <p:cNvSpPr>
            <a:spLocks noGrp="1"/>
          </p:cNvSpPr>
          <p:nvPr>
            <p:ph type="sldNum" sz="quarter" idx="13"/>
          </p:nvPr>
        </p:nvSpPr>
        <p:spPr/>
        <p:txBody>
          <a:bodyPr/>
          <a:lstStyle/>
          <a:p>
            <a:fld id="{F757B116-C236-4B1A-A29F-6EC446939148}" type="slidenum">
              <a:rPr lang="en-US" altLang="en-US" smtClean="0"/>
              <a:pPr/>
              <a:t>17</a:t>
            </a:fld>
            <a:endParaRPr lang="en-US" altLang="en-US"/>
          </a:p>
        </p:txBody>
      </p:sp>
    </p:spTree>
    <p:extLst>
      <p:ext uri="{BB962C8B-B14F-4D97-AF65-F5344CB8AC3E}">
        <p14:creationId xmlns:p14="http://schemas.microsoft.com/office/powerpoint/2010/main" val="1547029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965DD-E690-0673-5E47-A6F00DA5B652}"/>
              </a:ext>
            </a:extLst>
          </p:cNvPr>
          <p:cNvSpPr>
            <a:spLocks noGrp="1"/>
          </p:cNvSpPr>
          <p:nvPr>
            <p:ph type="title"/>
          </p:nvPr>
        </p:nvSpPr>
        <p:spPr/>
        <p:txBody>
          <a:bodyPr/>
          <a:lstStyle/>
          <a:p>
            <a:r>
              <a:rPr lang="lv-LV" dirty="0">
                <a:solidFill>
                  <a:schemeClr val="accent6">
                    <a:lumMod val="75000"/>
                  </a:schemeClr>
                </a:solidFill>
              </a:rPr>
              <a:t>2.pielikuma iesniegšanas biežums</a:t>
            </a:r>
          </a:p>
        </p:txBody>
      </p:sp>
      <p:sp>
        <p:nvSpPr>
          <p:cNvPr id="3" name="Content Placeholder 2">
            <a:extLst>
              <a:ext uri="{FF2B5EF4-FFF2-40B4-BE49-F238E27FC236}">
                <a16:creationId xmlns:a16="http://schemas.microsoft.com/office/drawing/2014/main" id="{AD1DCBE6-5DF6-8233-8BC3-9D27D271FC6F}"/>
              </a:ext>
            </a:extLst>
          </p:cNvPr>
          <p:cNvSpPr>
            <a:spLocks noGrp="1"/>
          </p:cNvSpPr>
          <p:nvPr>
            <p:ph idx="1"/>
          </p:nvPr>
        </p:nvSpPr>
        <p:spPr>
          <a:xfrm>
            <a:off x="569167" y="1752600"/>
            <a:ext cx="8117633" cy="4373573"/>
          </a:xfrm>
        </p:spPr>
        <p:txBody>
          <a:bodyPr/>
          <a:lstStyle/>
          <a:p>
            <a:pPr algn="just"/>
            <a:r>
              <a:rPr lang="lv-LV" dirty="0">
                <a:solidFill>
                  <a:srgbClr val="000000"/>
                </a:solidFill>
                <a:effectLst/>
                <a:latin typeface="+mn-lt"/>
                <a:ea typeface="Times New Roman" panose="02020603050405020304" pitchFamily="18" charset="0"/>
              </a:rPr>
              <a:t>4.pielikums - Informācijas apmaiņas kārtība  </a:t>
            </a:r>
            <a:endParaRPr lang="lv-LV" dirty="0">
              <a:effectLst/>
              <a:latin typeface="+mn-lt"/>
              <a:ea typeface="Times New Roman" panose="02020603050405020304" pitchFamily="18" charset="0"/>
            </a:endParaRPr>
          </a:p>
          <a:p>
            <a:pPr algn="just"/>
            <a:endParaRPr lang="lv-LV" dirty="0">
              <a:latin typeface="+mn-lt"/>
            </a:endParaRPr>
          </a:p>
          <a:p>
            <a:pPr algn="just"/>
            <a:r>
              <a:rPr lang="lv-LV" dirty="0">
                <a:effectLst/>
                <a:latin typeface="+mn-lt"/>
                <a:ea typeface="Times New Roman" panose="02020603050405020304" pitchFamily="18" charset="0"/>
              </a:rPr>
              <a:t>18. IZPILDĪTĀJS:</a:t>
            </a:r>
          </a:p>
          <a:p>
            <a:pPr algn="just"/>
            <a:r>
              <a:rPr lang="lv-LV" dirty="0">
                <a:latin typeface="+mn-lt"/>
                <a:ea typeface="Times New Roman" panose="02020603050405020304" pitchFamily="18" charset="0"/>
              </a:rPr>
              <a:t>…</a:t>
            </a:r>
            <a:endParaRPr lang="lv-LV" dirty="0">
              <a:effectLst/>
              <a:latin typeface="+mn-lt"/>
              <a:ea typeface="Times New Roman" panose="02020603050405020304" pitchFamily="18" charset="0"/>
            </a:endParaRPr>
          </a:p>
          <a:p>
            <a:pPr algn="just"/>
            <a:r>
              <a:rPr lang="lv-LV" dirty="0">
                <a:effectLst/>
                <a:latin typeface="+mn-lt"/>
                <a:ea typeface="Times New Roman" panose="02020603050405020304" pitchFamily="18" charset="0"/>
              </a:rPr>
              <a:t>18.1.1. noslēdzot Līgumu, iesniedz DIENESTAM aizpildītu Līguma 2.pielikumu un izmaiņu gadījumā ne biežāk kā 2 reizes mēnesī (līdz mēneša 15. un 30.datumam) iesniedz DIENESTAM aktualizētu Līguma </a:t>
            </a:r>
            <a:r>
              <a:rPr lang="lv-LV" dirty="0">
                <a:solidFill>
                  <a:srgbClr val="000000"/>
                </a:solidFill>
                <a:effectLst/>
                <a:latin typeface="+mn-lt"/>
                <a:ea typeface="Times New Roman" panose="02020603050405020304" pitchFamily="18" charset="0"/>
              </a:rPr>
              <a:t>2. pielikumu</a:t>
            </a:r>
            <a:r>
              <a:rPr lang="lv-LV" dirty="0">
                <a:effectLst/>
                <a:latin typeface="+mn-lt"/>
                <a:ea typeface="Times New Roman" panose="02020603050405020304" pitchFamily="18" charset="0"/>
              </a:rPr>
              <a:t>. Pēc aktualizēta Līguma 2.pielikuma saņemšanas DIENESTĀ tas tiek pievienots Līgumam un kļūst par tā neatņemamu sastāvdaļu. IZPILDĪTĀJS ir atbildīgs par  Līguma 2.pielikuma saturu. Līguma 2.pielikuma izmaiņu gadījumā Līguma grozījumi netiek gatavoti;</a:t>
            </a:r>
          </a:p>
        </p:txBody>
      </p:sp>
      <p:sp>
        <p:nvSpPr>
          <p:cNvPr id="4" name="Text Placeholder 3">
            <a:extLst>
              <a:ext uri="{FF2B5EF4-FFF2-40B4-BE49-F238E27FC236}">
                <a16:creationId xmlns:a16="http://schemas.microsoft.com/office/drawing/2014/main" id="{C6EE3319-DB39-EC1E-A327-149D2DFBE991}"/>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997B69E6-43A3-A453-0011-91334AC46C7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06435A6-DEBA-EC8A-333E-C65D7C24256A}"/>
              </a:ext>
            </a:extLst>
          </p:cNvPr>
          <p:cNvSpPr>
            <a:spLocks noGrp="1"/>
          </p:cNvSpPr>
          <p:nvPr>
            <p:ph type="sldNum" sz="quarter" idx="13"/>
          </p:nvPr>
        </p:nvSpPr>
        <p:spPr/>
        <p:txBody>
          <a:bodyPr/>
          <a:lstStyle/>
          <a:p>
            <a:fld id="{F757B116-C236-4B1A-A29F-6EC446939148}" type="slidenum">
              <a:rPr lang="en-US" altLang="en-US" smtClean="0"/>
              <a:pPr/>
              <a:t>18</a:t>
            </a:fld>
            <a:endParaRPr lang="en-US" altLang="en-US"/>
          </a:p>
        </p:txBody>
      </p:sp>
    </p:spTree>
    <p:extLst>
      <p:ext uri="{BB962C8B-B14F-4D97-AF65-F5344CB8AC3E}">
        <p14:creationId xmlns:p14="http://schemas.microsoft.com/office/powerpoint/2010/main" val="4256082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427C0-4321-468D-2669-220A6D80022F}"/>
              </a:ext>
            </a:extLst>
          </p:cNvPr>
          <p:cNvSpPr>
            <a:spLocks noGrp="1"/>
          </p:cNvSpPr>
          <p:nvPr>
            <p:ph type="title"/>
          </p:nvPr>
        </p:nvSpPr>
        <p:spPr/>
        <p:txBody>
          <a:bodyPr/>
          <a:lstStyle/>
          <a:p>
            <a:r>
              <a:rPr lang="lv-LV" dirty="0">
                <a:solidFill>
                  <a:schemeClr val="accent6">
                    <a:lumMod val="75000"/>
                  </a:schemeClr>
                </a:solidFill>
                <a:effectLst/>
                <a:latin typeface="+mn-lt"/>
                <a:ea typeface="Times New Roman" panose="02020603050405020304" pitchFamily="18" charset="0"/>
              </a:rPr>
              <a:t>Dokumentu </a:t>
            </a:r>
            <a:r>
              <a:rPr lang="lv-LV" dirty="0" err="1">
                <a:solidFill>
                  <a:schemeClr val="accent6">
                    <a:lumMod val="75000"/>
                  </a:schemeClr>
                </a:solidFill>
                <a:effectLst/>
                <a:latin typeface="+mn-lt"/>
                <a:ea typeface="Times New Roman" panose="02020603050405020304" pitchFamily="18" charset="0"/>
              </a:rPr>
              <a:t>digitalizācija</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A7B106C3-E438-1746-BE49-C15593A04E28}"/>
              </a:ext>
            </a:extLst>
          </p:cNvPr>
          <p:cNvSpPr>
            <a:spLocks noGrp="1"/>
          </p:cNvSpPr>
          <p:nvPr>
            <p:ph idx="1"/>
          </p:nvPr>
        </p:nvSpPr>
        <p:spPr>
          <a:xfrm>
            <a:off x="550506" y="1752600"/>
            <a:ext cx="8136294" cy="4373573"/>
          </a:xfrm>
        </p:spPr>
        <p:txBody>
          <a:bodyPr/>
          <a:lstStyle/>
          <a:p>
            <a:pPr algn="just"/>
            <a:r>
              <a:rPr lang="lv-LV" dirty="0">
                <a:solidFill>
                  <a:srgbClr val="000000"/>
                </a:solidFill>
                <a:effectLst/>
                <a:latin typeface="+mn-lt"/>
                <a:ea typeface="Times New Roman" panose="02020603050405020304" pitchFamily="18" charset="0"/>
              </a:rPr>
              <a:t>4.pielikums - Informācijas apmaiņas kārtība  </a:t>
            </a:r>
            <a:endParaRPr lang="lv-LV" dirty="0">
              <a:effectLst/>
              <a:latin typeface="+mn-lt"/>
              <a:ea typeface="Times New Roman" panose="02020603050405020304" pitchFamily="18" charset="0"/>
            </a:endParaRPr>
          </a:p>
          <a:p>
            <a:pPr algn="just"/>
            <a:endParaRPr lang="lv-LV" dirty="0">
              <a:effectLst/>
              <a:latin typeface="+mn-lt"/>
              <a:ea typeface="Times New Roman" panose="02020603050405020304" pitchFamily="18" charset="0"/>
            </a:endParaRPr>
          </a:p>
          <a:p>
            <a:pPr algn="just"/>
            <a:r>
              <a:rPr lang="lv-LV" dirty="0">
                <a:latin typeface="+mn-lt"/>
                <a:ea typeface="Times New Roman" panose="02020603050405020304" pitchFamily="18" charset="0"/>
              </a:rPr>
              <a:t>21. </a:t>
            </a:r>
            <a:r>
              <a:rPr lang="lv-LV" dirty="0">
                <a:effectLst/>
                <a:latin typeface="+mn-lt"/>
                <a:ea typeface="Times New Roman" panose="02020603050405020304" pitchFamily="18" charset="0"/>
              </a:rPr>
              <a:t>IZPILDĪTĀJS nodrošina Ministru kabineta 2014.gada 11.marta noteikumos Nr.134 “Noteikumi par vienoto veselības nozares elektronisko informācijas sistēmu” noteikto informācijas ievadi vienotajā veselības nozares elektroniskajā informācijas sistēmā (turpmāk – VVIS), ievērojot DIENESTA tīmekļvietnē  </a:t>
            </a:r>
            <a:r>
              <a:rPr lang="lv-LV" u="sng" dirty="0">
                <a:solidFill>
                  <a:srgbClr val="0000FF"/>
                </a:solidFill>
                <a:effectLst/>
                <a:latin typeface="+mn-lt"/>
                <a:ea typeface="Times New Roman" panose="02020603050405020304" pitchFamily="18" charset="0"/>
                <a:hlinkClick r:id="rId2"/>
              </a:rPr>
              <a:t>www.vmnvd.gov.lv</a:t>
            </a:r>
            <a:r>
              <a:rPr lang="lv-LV" dirty="0">
                <a:effectLst/>
                <a:latin typeface="+mn-lt"/>
                <a:ea typeface="Times New Roman" panose="02020603050405020304" pitchFamily="18" charset="0"/>
              </a:rPr>
              <a:t> sadaļā “Profesionāļiem” &gt; “E-veselība” &gt; “Dokumentu </a:t>
            </a:r>
            <a:r>
              <a:rPr lang="lv-LV" dirty="0" err="1">
                <a:effectLst/>
                <a:latin typeface="+mn-lt"/>
                <a:ea typeface="Times New Roman" panose="02020603050405020304" pitchFamily="18" charset="0"/>
              </a:rPr>
              <a:t>digitalizācija</a:t>
            </a:r>
            <a:r>
              <a:rPr lang="lv-LV" dirty="0">
                <a:effectLst/>
                <a:latin typeface="+mn-lt"/>
                <a:ea typeface="Times New Roman" panose="02020603050405020304" pitchFamily="18" charset="0"/>
              </a:rPr>
              <a:t>” ievietotos nosacījumus.</a:t>
            </a:r>
          </a:p>
        </p:txBody>
      </p:sp>
      <p:sp>
        <p:nvSpPr>
          <p:cNvPr id="4" name="Text Placeholder 3">
            <a:extLst>
              <a:ext uri="{FF2B5EF4-FFF2-40B4-BE49-F238E27FC236}">
                <a16:creationId xmlns:a16="http://schemas.microsoft.com/office/drawing/2014/main" id="{4411E49F-0FAA-491B-0932-AB4D196BF3B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711FB49A-E808-479B-CEDD-62AFF655CCB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889086B-61A2-85CA-D880-A379E5EF1F91}"/>
              </a:ext>
            </a:extLst>
          </p:cNvPr>
          <p:cNvSpPr>
            <a:spLocks noGrp="1"/>
          </p:cNvSpPr>
          <p:nvPr>
            <p:ph type="sldNum" sz="quarter" idx="13"/>
          </p:nvPr>
        </p:nvSpPr>
        <p:spPr/>
        <p:txBody>
          <a:bodyPr/>
          <a:lstStyle/>
          <a:p>
            <a:fld id="{F757B116-C236-4B1A-A29F-6EC446939148}" type="slidenum">
              <a:rPr lang="en-US" altLang="en-US" smtClean="0"/>
              <a:pPr/>
              <a:t>19</a:t>
            </a:fld>
            <a:endParaRPr lang="en-US" altLang="en-US"/>
          </a:p>
        </p:txBody>
      </p:sp>
    </p:spTree>
    <p:extLst>
      <p:ext uri="{BB962C8B-B14F-4D97-AF65-F5344CB8AC3E}">
        <p14:creationId xmlns:p14="http://schemas.microsoft.com/office/powerpoint/2010/main" val="4271936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D1DBB-FB8B-EEAA-0DEB-45205DEFC783}"/>
              </a:ext>
            </a:extLst>
          </p:cNvPr>
          <p:cNvSpPr>
            <a:spLocks noGrp="1"/>
          </p:cNvSpPr>
          <p:nvPr>
            <p:ph type="title"/>
          </p:nvPr>
        </p:nvSpPr>
        <p:spPr/>
        <p:txBody>
          <a:bodyPr/>
          <a:lstStyle/>
          <a:p>
            <a:r>
              <a:rPr lang="lv-LV" dirty="0">
                <a:solidFill>
                  <a:schemeClr val="accent6">
                    <a:lumMod val="75000"/>
                  </a:schemeClr>
                </a:solidFill>
              </a:rPr>
              <a:t>Finanšu paziņojumi</a:t>
            </a:r>
          </a:p>
        </p:txBody>
      </p:sp>
      <p:sp>
        <p:nvSpPr>
          <p:cNvPr id="3" name="Content Placeholder 2">
            <a:extLst>
              <a:ext uri="{FF2B5EF4-FFF2-40B4-BE49-F238E27FC236}">
                <a16:creationId xmlns:a16="http://schemas.microsoft.com/office/drawing/2014/main" id="{9CE3BAD1-3433-28B2-7424-DCC3CD9C3830}"/>
              </a:ext>
            </a:extLst>
          </p:cNvPr>
          <p:cNvSpPr>
            <a:spLocks noGrp="1"/>
          </p:cNvSpPr>
          <p:nvPr>
            <p:ph idx="1"/>
          </p:nvPr>
        </p:nvSpPr>
        <p:spPr>
          <a:xfrm>
            <a:off x="522514" y="1752600"/>
            <a:ext cx="8164286" cy="4373573"/>
          </a:xfrm>
        </p:spPr>
        <p:txBody>
          <a:bodyPr>
            <a:normAutofit/>
          </a:bodyPr>
          <a:lstStyle/>
          <a:p>
            <a:pPr marL="457200" indent="-457200" algn="just">
              <a:lnSpc>
                <a:spcPct val="115000"/>
              </a:lnSpc>
              <a:spcAft>
                <a:spcPts val="1000"/>
              </a:spcAft>
            </a:pPr>
            <a:r>
              <a:rPr lang="lv-LV" dirty="0">
                <a:latin typeface="+mn-lt"/>
                <a:ea typeface="Calibri" panose="020F0502020204030204" pitchFamily="34" charset="0"/>
                <a:cs typeface="Times New Roman" panose="02020603050405020304" pitchFamily="18" charset="0"/>
              </a:rPr>
              <a:t>2.1. </a:t>
            </a:r>
            <a:r>
              <a:rPr lang="lv-LV" dirty="0">
                <a:effectLst/>
                <a:latin typeface="+mn-lt"/>
                <a:ea typeface="Calibri" panose="020F0502020204030204" pitchFamily="34" charset="0"/>
                <a:cs typeface="Times New Roman" panose="02020603050405020304" pitchFamily="18" charset="0"/>
              </a:rPr>
              <a:t>DIENESTS:</a:t>
            </a:r>
          </a:p>
          <a:p>
            <a:pPr marL="457200" indent="-457200" algn="just">
              <a:lnSpc>
                <a:spcPct val="115000"/>
              </a:lnSpc>
              <a:spcAft>
                <a:spcPts val="1000"/>
              </a:spcAft>
            </a:pPr>
            <a:r>
              <a:rPr lang="lv-LV" dirty="0">
                <a:latin typeface="+mn-lt"/>
                <a:ea typeface="Calibri" panose="020F0502020204030204" pitchFamily="34" charset="0"/>
                <a:cs typeface="Times New Roman" panose="02020603050405020304" pitchFamily="18" charset="0"/>
              </a:rPr>
              <a:t>...</a:t>
            </a:r>
          </a:p>
          <a:p>
            <a:pPr marL="457200" indent="-457200" algn="just">
              <a:lnSpc>
                <a:spcPct val="115000"/>
              </a:lnSpc>
              <a:spcAft>
                <a:spcPts val="1000"/>
              </a:spcAft>
            </a:pPr>
            <a:r>
              <a:rPr lang="lv-LV" dirty="0">
                <a:effectLst/>
                <a:latin typeface="+mn-lt"/>
                <a:ea typeface="Calibri" panose="020F0502020204030204" pitchFamily="34" charset="0"/>
                <a:cs typeface="Times New Roman" panose="02020603050405020304" pitchFamily="18" charset="0"/>
              </a:rPr>
              <a:t>2.1.2. 30 darba dienu laikā pēc likuma par valsts budžetu kārtējam gadam izsludināšanas:</a:t>
            </a:r>
          </a:p>
          <a:p>
            <a:pPr marL="457200" indent="-457200" algn="just">
              <a:lnSpc>
                <a:spcPct val="115000"/>
              </a:lnSpc>
              <a:spcAft>
                <a:spcPts val="1000"/>
              </a:spcAft>
            </a:pPr>
            <a:r>
              <a:rPr lang="lv-LV" dirty="0">
                <a:latin typeface="+mn-lt"/>
                <a:ea typeface="Calibri" panose="020F0502020204030204" pitchFamily="34" charset="0"/>
                <a:cs typeface="Times New Roman" panose="02020603050405020304" pitchFamily="18" charset="0"/>
              </a:rPr>
              <a:t>2.1.2.1. </a:t>
            </a:r>
            <a:r>
              <a:rPr lang="lv-LV" dirty="0" err="1">
                <a:effectLst/>
                <a:latin typeface="+mn-lt"/>
                <a:ea typeface="Calibri" panose="020F0502020204030204" pitchFamily="34" charset="0"/>
                <a:cs typeface="Times New Roman" panose="02020603050405020304" pitchFamily="18" charset="0"/>
              </a:rPr>
              <a:t>nosūta</a:t>
            </a:r>
            <a:r>
              <a:rPr lang="lv-LV" dirty="0">
                <a:effectLst/>
                <a:latin typeface="+mn-lt"/>
                <a:ea typeface="Calibri" panose="020F0502020204030204" pitchFamily="34" charset="0"/>
                <a:cs typeface="Times New Roman" panose="02020603050405020304" pitchFamily="18" charset="0"/>
              </a:rPr>
              <a:t> IZPILDĪTĀJAM paziņojumu ar informāciju par Līguma 2.1.1. apakšpunktā minēto finansējumu  (turpmāk – finanšu paziņojums),  katrs finanšu paziņojums attiecas uz tajā norādīto periodu un ir spēkā, kamēr attiecīgajam periodam nav saņemts jauns finanšu paziņojums. Finanšu paziņojums ir Līguma neatņemama sastāvdaļa;</a:t>
            </a:r>
          </a:p>
        </p:txBody>
      </p:sp>
      <p:sp>
        <p:nvSpPr>
          <p:cNvPr id="4" name="Text Placeholder 3">
            <a:extLst>
              <a:ext uri="{FF2B5EF4-FFF2-40B4-BE49-F238E27FC236}">
                <a16:creationId xmlns:a16="http://schemas.microsoft.com/office/drawing/2014/main" id="{E6BCF6E6-E38C-6A1F-7C38-66A535CA2FAB}"/>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0AA8C175-1243-62E1-E492-9F165F1DB8F7}"/>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4DC8ECC-9181-6AA3-D4BE-0D30B0308ECB}"/>
              </a:ext>
            </a:extLst>
          </p:cNvPr>
          <p:cNvSpPr>
            <a:spLocks noGrp="1"/>
          </p:cNvSpPr>
          <p:nvPr>
            <p:ph type="sldNum" sz="quarter" idx="13"/>
          </p:nvPr>
        </p:nvSpPr>
        <p:spPr/>
        <p:txBody>
          <a:bodyPr/>
          <a:lstStyle/>
          <a:p>
            <a:fld id="{F757B116-C236-4B1A-A29F-6EC446939148}" type="slidenum">
              <a:rPr lang="en-US" altLang="en-US" smtClean="0"/>
              <a:pPr/>
              <a:t>2</a:t>
            </a:fld>
            <a:endParaRPr lang="en-US" altLang="en-US"/>
          </a:p>
        </p:txBody>
      </p:sp>
    </p:spTree>
    <p:extLst>
      <p:ext uri="{BB962C8B-B14F-4D97-AF65-F5344CB8AC3E}">
        <p14:creationId xmlns:p14="http://schemas.microsoft.com/office/powerpoint/2010/main" val="492069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BCB7E-2EC7-0A6C-625F-6B50357B3501}"/>
              </a:ext>
            </a:extLst>
          </p:cNvPr>
          <p:cNvSpPr>
            <a:spLocks noGrp="1"/>
          </p:cNvSpPr>
          <p:nvPr>
            <p:ph type="title"/>
          </p:nvPr>
        </p:nvSpPr>
        <p:spPr/>
        <p:txBody>
          <a:bodyPr>
            <a:normAutofit fontScale="90000"/>
          </a:bodyPr>
          <a:lstStyle/>
          <a:p>
            <a:r>
              <a:rPr lang="lv-LV" dirty="0">
                <a:solidFill>
                  <a:schemeClr val="accent6">
                    <a:lumMod val="75000"/>
                  </a:schemeClr>
                </a:solidFill>
                <a:effectLst/>
                <a:latin typeface="+mn-lt"/>
                <a:ea typeface="Times New Roman" panose="02020603050405020304" pitchFamily="18" charset="0"/>
              </a:rPr>
              <a:t>Samaksa par faktiski nodrošinātu ārstniecības personu skaitu uzņemšanas nodaļā</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1B3FC1DF-3171-9F02-69E4-535FB240B54B}"/>
              </a:ext>
            </a:extLst>
          </p:cNvPr>
          <p:cNvSpPr>
            <a:spLocks noGrp="1"/>
          </p:cNvSpPr>
          <p:nvPr>
            <p:ph idx="1"/>
          </p:nvPr>
        </p:nvSpPr>
        <p:spPr>
          <a:xfrm>
            <a:off x="550506" y="1752600"/>
            <a:ext cx="8136294" cy="4373573"/>
          </a:xfrm>
        </p:spPr>
        <p:txBody>
          <a:bodyPr/>
          <a:lstStyle/>
          <a:p>
            <a:pPr algn="just"/>
            <a:r>
              <a:rPr lang="lv-LV" dirty="0">
                <a:effectLst/>
                <a:latin typeface="+mn-lt"/>
                <a:ea typeface="Times New Roman" panose="02020603050405020304" pitchFamily="18" charset="0"/>
              </a:rPr>
              <a:t>5.pielikums - Norēķinu kārtība</a:t>
            </a:r>
          </a:p>
          <a:p>
            <a:pPr algn="just"/>
            <a:endParaRPr lang="lv-LV" dirty="0">
              <a:effectLst/>
              <a:latin typeface="+mn-lt"/>
              <a:ea typeface="Times New Roman" panose="02020603050405020304" pitchFamily="18" charset="0"/>
            </a:endParaRPr>
          </a:p>
          <a:p>
            <a:pPr algn="just"/>
            <a:r>
              <a:rPr lang="lv-LV" dirty="0">
                <a:effectLst/>
                <a:latin typeface="+mn-lt"/>
                <a:ea typeface="Times New Roman" panose="02020603050405020304" pitchFamily="18" charset="0"/>
              </a:rPr>
              <a:t>17. DIENESTS samazina IZPILDĪTĀJAM, kas sniedz stacionāros veselības aprūpes pakalpojumus, kārtējo maksājumu IZPILDĪTĀJA iesniegtajā pārskatā par faktiski nodrošinātu ārstniecības personu skaitu neatliekamās medicīnas un pacientu uzņemšanas nodaļā (24 stundu pieejamība) norādītajā apmērā par iepriekšējo periodu.  </a:t>
            </a:r>
          </a:p>
        </p:txBody>
      </p:sp>
      <p:sp>
        <p:nvSpPr>
          <p:cNvPr id="4" name="Text Placeholder 3">
            <a:extLst>
              <a:ext uri="{FF2B5EF4-FFF2-40B4-BE49-F238E27FC236}">
                <a16:creationId xmlns:a16="http://schemas.microsoft.com/office/drawing/2014/main" id="{346C2BCD-21DE-C767-AB8E-FB10BD13AD0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EB8B5B8-96D7-D9A3-ED3D-BD76D78948C0}"/>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2131048-ADB8-4E34-31CD-5C7AD1FBFBD6}"/>
              </a:ext>
            </a:extLst>
          </p:cNvPr>
          <p:cNvSpPr>
            <a:spLocks noGrp="1"/>
          </p:cNvSpPr>
          <p:nvPr>
            <p:ph type="sldNum" sz="quarter" idx="13"/>
          </p:nvPr>
        </p:nvSpPr>
        <p:spPr/>
        <p:txBody>
          <a:bodyPr/>
          <a:lstStyle/>
          <a:p>
            <a:fld id="{F757B116-C236-4B1A-A29F-6EC446939148}" type="slidenum">
              <a:rPr lang="en-US" altLang="en-US" smtClean="0"/>
              <a:pPr/>
              <a:t>20</a:t>
            </a:fld>
            <a:endParaRPr lang="en-US" altLang="en-US"/>
          </a:p>
        </p:txBody>
      </p:sp>
    </p:spTree>
    <p:extLst>
      <p:ext uri="{BB962C8B-B14F-4D97-AF65-F5344CB8AC3E}">
        <p14:creationId xmlns:p14="http://schemas.microsoft.com/office/powerpoint/2010/main" val="2450344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C072E-49B8-5C20-EE3E-2922AF80C1BC}"/>
              </a:ext>
            </a:extLst>
          </p:cNvPr>
          <p:cNvSpPr>
            <a:spLocks noGrp="1"/>
          </p:cNvSpPr>
          <p:nvPr>
            <p:ph type="title"/>
          </p:nvPr>
        </p:nvSpPr>
        <p:spPr/>
        <p:txBody>
          <a:bodyPr>
            <a:normAutofit/>
          </a:bodyPr>
          <a:lstStyle/>
          <a:p>
            <a:r>
              <a:rPr lang="lv-LV" b="1" kern="100" dirty="0">
                <a:solidFill>
                  <a:schemeClr val="accent6">
                    <a:lumMod val="75000"/>
                  </a:schemeClr>
                </a:solidFill>
                <a:effectLst/>
                <a:latin typeface="+mn-lt"/>
                <a:ea typeface="Calibri" panose="020F0502020204030204" pitchFamily="34" charset="0"/>
                <a:cs typeface="Arial" panose="020B0604020202020204" pitchFamily="34" charset="0"/>
              </a:rPr>
              <a:t>Pacientu pārvešana</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7D25714A-04B7-79DF-3989-90D71D6560AC}"/>
              </a:ext>
            </a:extLst>
          </p:cNvPr>
          <p:cNvSpPr>
            <a:spLocks noGrp="1"/>
          </p:cNvSpPr>
          <p:nvPr>
            <p:ph idx="1"/>
          </p:nvPr>
        </p:nvSpPr>
        <p:spPr>
          <a:xfrm>
            <a:off x="485192" y="1752600"/>
            <a:ext cx="8201608" cy="4373573"/>
          </a:xfrm>
        </p:spPr>
        <p:txBody>
          <a:bodyPr>
            <a:normAutofit lnSpcReduction="10000"/>
          </a:bodyPr>
          <a:lstStyle/>
          <a:p>
            <a:pPr algn="just"/>
            <a:r>
              <a:rPr lang="lv-LV" kern="100" dirty="0">
                <a:effectLst/>
                <a:latin typeface="+mn-lt"/>
                <a:ea typeface="Calibri" panose="020F0502020204030204" pitchFamily="34" charset="0"/>
                <a:cs typeface="Arial" panose="020B0604020202020204" pitchFamily="34" charset="0"/>
              </a:rPr>
              <a:t>Stacionāro veselības aprūpes pakalpojumu sniegšanas kārtība</a:t>
            </a:r>
          </a:p>
          <a:p>
            <a:pPr algn="just"/>
            <a:r>
              <a:rPr lang="lv-LV" kern="100" dirty="0">
                <a:effectLst/>
                <a:latin typeface="+mn-lt"/>
                <a:ea typeface="Calibri" panose="020F0502020204030204" pitchFamily="34" charset="0"/>
                <a:cs typeface="Arial" panose="020B0604020202020204" pitchFamily="34" charset="0"/>
              </a:rPr>
              <a:t> </a:t>
            </a:r>
          </a:p>
          <a:p>
            <a:pPr algn="just"/>
            <a:r>
              <a:rPr lang="lv-LV" sz="1800" kern="100" dirty="0">
                <a:effectLst/>
                <a:latin typeface="+mn-lt"/>
                <a:ea typeface="Calibri" panose="020F0502020204030204" pitchFamily="34" charset="0"/>
                <a:cs typeface="Arial" panose="020B0604020202020204" pitchFamily="34" charset="0"/>
              </a:rPr>
              <a:t>5. Ja IZPILDĪTĀJS nodrošina neatliekamās medicīniskās palīdzības  nodaļas darbību:</a:t>
            </a:r>
          </a:p>
          <a:p>
            <a:pPr algn="just"/>
            <a:r>
              <a:rPr lang="lv-LV" dirty="0">
                <a:latin typeface="+mn-lt"/>
              </a:rPr>
              <a:t>…</a:t>
            </a:r>
          </a:p>
          <a:p>
            <a:pPr algn="just"/>
            <a:r>
              <a:rPr lang="lv-LV" sz="1800" kern="100" dirty="0">
                <a:effectLst/>
                <a:latin typeface="+mn-lt"/>
                <a:ea typeface="Calibri" panose="020F0502020204030204" pitchFamily="34" charset="0"/>
                <a:cs typeface="Arial" panose="020B0604020202020204" pitchFamily="34" charset="0"/>
              </a:rPr>
              <a:t>5.4. IZPILDĪTĀJS organizē pacienta tālāku pārvešanu uz atbilstošu stacionāro ārstniecības iestādi, </a:t>
            </a:r>
            <a:r>
              <a:rPr lang="lv-LV" sz="1800" b="1" u="sng" kern="100" dirty="0">
                <a:effectLst/>
                <a:latin typeface="+mn-lt"/>
                <a:ea typeface="Calibri" panose="020F0502020204030204" pitchFamily="34" charset="0"/>
                <a:cs typeface="Arial" panose="020B0604020202020204" pitchFamily="34" charset="0"/>
              </a:rPr>
              <a:t>ņemot vērā pacienta dzīves vietu</a:t>
            </a:r>
            <a:r>
              <a:rPr lang="lv-LV" sz="1800" kern="100" dirty="0">
                <a:effectLst/>
                <a:latin typeface="+mn-lt"/>
                <a:ea typeface="Calibri" panose="020F0502020204030204" pitchFamily="34" charset="0"/>
                <a:cs typeface="Arial" panose="020B0604020202020204" pitchFamily="34" charset="0"/>
              </a:rPr>
              <a:t>, ja pēc  neatliekamās medicīniskās palīdzības nodaļā veiktā veselības stāvokļa novērtēšanas (ārsta konsultācijām, izmeklējumiem) secināts, ka pacientam nepieciešamā ārstēšana, kuru atbilstoši normatīvajiem aktiem nodrošina cita augstāka līmeņa vai specializēta stacionārā ārstniecības iestāde, vai ja V, IV līmeņa  ārstniecības iestādēs neatliekamās medicīniskās palīdzības nodaļā secināts, ka pacienta ārstēšanu var nodrošināt zemāka līmeņa ārstniecības iestāde;</a:t>
            </a:r>
          </a:p>
          <a:p>
            <a:endParaRPr lang="lv-LV" dirty="0"/>
          </a:p>
        </p:txBody>
      </p:sp>
      <p:sp>
        <p:nvSpPr>
          <p:cNvPr id="4" name="Text Placeholder 3">
            <a:extLst>
              <a:ext uri="{FF2B5EF4-FFF2-40B4-BE49-F238E27FC236}">
                <a16:creationId xmlns:a16="http://schemas.microsoft.com/office/drawing/2014/main" id="{E6754BF8-CDF4-2ED5-3AE5-BC80AED31BE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228B93A9-8BEA-5E65-3945-01EA34ABE1C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BB98DF12-98A4-B371-6F8B-0832003AB9CD}"/>
              </a:ext>
            </a:extLst>
          </p:cNvPr>
          <p:cNvSpPr>
            <a:spLocks noGrp="1"/>
          </p:cNvSpPr>
          <p:nvPr>
            <p:ph type="sldNum" sz="quarter" idx="13"/>
          </p:nvPr>
        </p:nvSpPr>
        <p:spPr/>
        <p:txBody>
          <a:bodyPr/>
          <a:lstStyle/>
          <a:p>
            <a:fld id="{F757B116-C236-4B1A-A29F-6EC446939148}" type="slidenum">
              <a:rPr lang="en-US" altLang="en-US" smtClean="0"/>
              <a:pPr/>
              <a:t>21</a:t>
            </a:fld>
            <a:endParaRPr lang="en-US" altLang="en-US"/>
          </a:p>
        </p:txBody>
      </p:sp>
    </p:spTree>
    <p:extLst>
      <p:ext uri="{BB962C8B-B14F-4D97-AF65-F5344CB8AC3E}">
        <p14:creationId xmlns:p14="http://schemas.microsoft.com/office/powerpoint/2010/main" val="1869586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0BFE3-E0B8-0FAA-C88B-36A3ABBC047A}"/>
              </a:ext>
            </a:extLst>
          </p:cNvPr>
          <p:cNvSpPr>
            <a:spLocks noGrp="1"/>
          </p:cNvSpPr>
          <p:nvPr>
            <p:ph type="title"/>
          </p:nvPr>
        </p:nvSpPr>
        <p:spPr/>
        <p:txBody>
          <a:bodyPr/>
          <a:lstStyle/>
          <a:p>
            <a:r>
              <a:rPr lang="lv-LV" dirty="0" err="1">
                <a:solidFill>
                  <a:schemeClr val="accent6">
                    <a:lumMod val="75000"/>
                  </a:schemeClr>
                </a:solidFill>
                <a:latin typeface="+mn-lt"/>
                <a:ea typeface="Calibri" panose="020F0502020204030204" pitchFamily="34" charset="0"/>
                <a:cs typeface="Times New Roman" panose="02020603050405020304" pitchFamily="18" charset="0"/>
              </a:rPr>
              <a:t>P</a:t>
            </a:r>
            <a:r>
              <a:rPr lang="lv-LV" dirty="0" err="1">
                <a:solidFill>
                  <a:schemeClr val="accent6">
                    <a:lumMod val="75000"/>
                  </a:schemeClr>
                </a:solidFill>
                <a:effectLst/>
                <a:latin typeface="+mn-lt"/>
                <a:ea typeface="Calibri" panose="020F0502020204030204" pitchFamily="34" charset="0"/>
                <a:cs typeface="Times New Roman" panose="02020603050405020304" pitchFamily="18" charset="0"/>
              </a:rPr>
              <a:t>eritoneālā</a:t>
            </a:r>
            <a:r>
              <a:rPr lang="lv-LV" dirty="0">
                <a:solidFill>
                  <a:schemeClr val="accent6">
                    <a:lumMod val="75000"/>
                  </a:schemeClr>
                </a:solidFill>
                <a:effectLst/>
                <a:latin typeface="+mn-lt"/>
                <a:ea typeface="Calibri" panose="020F0502020204030204" pitchFamily="34" charset="0"/>
                <a:cs typeface="Times New Roman" panose="02020603050405020304" pitchFamily="18" charset="0"/>
              </a:rPr>
              <a:t> dialīze</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8845AA65-3735-C40B-1D97-69957962829D}"/>
              </a:ext>
            </a:extLst>
          </p:cNvPr>
          <p:cNvSpPr>
            <a:spLocks noGrp="1"/>
          </p:cNvSpPr>
          <p:nvPr>
            <p:ph idx="1"/>
          </p:nvPr>
        </p:nvSpPr>
        <p:spPr>
          <a:xfrm>
            <a:off x="503853" y="1752600"/>
            <a:ext cx="8182947" cy="4373573"/>
          </a:xfrm>
        </p:spPr>
        <p:txBody>
          <a:bodyPr/>
          <a:lstStyle/>
          <a:p>
            <a:pPr algn="just"/>
            <a:r>
              <a:rPr lang="lv-LV" kern="100" dirty="0">
                <a:effectLst/>
                <a:latin typeface="+mn-lt"/>
                <a:ea typeface="Calibri" panose="020F0502020204030204" pitchFamily="34" charset="0"/>
                <a:cs typeface="Arial" panose="020B0604020202020204" pitchFamily="34" charset="0"/>
              </a:rPr>
              <a:t>Stacionāro veselības aprūpes pakalpojumu sniegšanas kārtība</a:t>
            </a:r>
          </a:p>
          <a:p>
            <a:pPr algn="just"/>
            <a:r>
              <a:rPr lang="lv-LV" kern="100" dirty="0">
                <a:effectLst/>
                <a:latin typeface="+mn-lt"/>
                <a:ea typeface="Calibri" panose="020F0502020204030204" pitchFamily="34" charset="0"/>
                <a:cs typeface="Arial" panose="020B0604020202020204" pitchFamily="34" charset="0"/>
              </a:rPr>
              <a:t> </a:t>
            </a:r>
          </a:p>
          <a:p>
            <a:pPr lvl="0" algn="just"/>
            <a:r>
              <a:rPr lang="lv-LV" dirty="0">
                <a:effectLst/>
                <a:latin typeface="+mn-lt"/>
                <a:ea typeface="Calibri" panose="020F0502020204030204" pitchFamily="34" charset="0"/>
                <a:cs typeface="Times New Roman" panose="02020603050405020304" pitchFamily="18" charset="0"/>
              </a:rPr>
              <a:t>8. IZPILDĪTĀJS, ievērojot kārtības atbilstoši sniedzamo pakalpojumu veidam/profilam, sniedz:</a:t>
            </a:r>
          </a:p>
          <a:p>
            <a:pPr lvl="0" algn="just"/>
            <a:r>
              <a:rPr lang="lv-LV" dirty="0">
                <a:effectLst/>
                <a:latin typeface="+mn-lt"/>
                <a:ea typeface="Calibri" panose="020F0502020204030204" pitchFamily="34" charset="0"/>
                <a:cs typeface="Times New Roman" panose="02020603050405020304" pitchFamily="18" charset="0"/>
              </a:rPr>
              <a:t>8.1. </a:t>
            </a:r>
            <a:r>
              <a:rPr lang="lv-LV" u="sng" dirty="0" err="1">
                <a:effectLst/>
                <a:latin typeface="+mn-lt"/>
                <a:ea typeface="Calibri" panose="020F0502020204030204" pitchFamily="34" charset="0"/>
                <a:cs typeface="Times New Roman" panose="02020603050405020304" pitchFamily="18" charset="0"/>
              </a:rPr>
              <a:t>peritoneālās</a:t>
            </a:r>
            <a:r>
              <a:rPr lang="lv-LV" u="sng" dirty="0">
                <a:effectLst/>
                <a:latin typeface="+mn-lt"/>
                <a:ea typeface="Calibri" panose="020F0502020204030204" pitchFamily="34" charset="0"/>
                <a:cs typeface="Times New Roman" panose="02020603050405020304" pitchFamily="18" charset="0"/>
              </a:rPr>
              <a:t> dialīzes pakalpojumus</a:t>
            </a:r>
            <a:r>
              <a:rPr lang="lv-LV" dirty="0">
                <a:effectLst/>
                <a:latin typeface="+mn-lt"/>
                <a:ea typeface="Calibri" panose="020F0502020204030204" pitchFamily="34" charset="0"/>
                <a:cs typeface="Times New Roman" panose="02020603050405020304" pitchFamily="18" charset="0"/>
              </a:rPr>
              <a:t>;</a:t>
            </a:r>
          </a:p>
          <a:p>
            <a:pPr lvl="0" algn="just"/>
            <a:r>
              <a:rPr lang="lv-LV" dirty="0">
                <a:effectLst/>
                <a:latin typeface="+mn-lt"/>
                <a:ea typeface="Calibri" panose="020F0502020204030204" pitchFamily="34" charset="0"/>
                <a:cs typeface="Times New Roman" panose="02020603050405020304" pitchFamily="18" charset="0"/>
              </a:rPr>
              <a:t>8.2. stacionāros mikroķirurģijas pakalpojumus.</a:t>
            </a:r>
          </a:p>
          <a:p>
            <a:endParaRPr lang="lv-LV" dirty="0"/>
          </a:p>
        </p:txBody>
      </p:sp>
      <p:sp>
        <p:nvSpPr>
          <p:cNvPr id="4" name="Text Placeholder 3">
            <a:extLst>
              <a:ext uri="{FF2B5EF4-FFF2-40B4-BE49-F238E27FC236}">
                <a16:creationId xmlns:a16="http://schemas.microsoft.com/office/drawing/2014/main" id="{074E6AD4-9955-0B6E-3A77-141F6602013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EAD3E52-F332-8BA7-13BA-5FB8DA00552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365F85B3-B531-B9F8-9529-DFB8913C2609}"/>
              </a:ext>
            </a:extLst>
          </p:cNvPr>
          <p:cNvSpPr>
            <a:spLocks noGrp="1"/>
          </p:cNvSpPr>
          <p:nvPr>
            <p:ph type="sldNum" sz="quarter" idx="13"/>
          </p:nvPr>
        </p:nvSpPr>
        <p:spPr/>
        <p:txBody>
          <a:bodyPr/>
          <a:lstStyle/>
          <a:p>
            <a:fld id="{F757B116-C236-4B1A-A29F-6EC446939148}" type="slidenum">
              <a:rPr lang="en-US" altLang="en-US" smtClean="0"/>
              <a:pPr/>
              <a:t>22</a:t>
            </a:fld>
            <a:endParaRPr lang="en-US" altLang="en-US"/>
          </a:p>
        </p:txBody>
      </p:sp>
    </p:spTree>
    <p:extLst>
      <p:ext uri="{BB962C8B-B14F-4D97-AF65-F5344CB8AC3E}">
        <p14:creationId xmlns:p14="http://schemas.microsoft.com/office/powerpoint/2010/main" val="287567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BADB7-8F30-8292-DE79-90C76965DD85}"/>
              </a:ext>
            </a:extLst>
          </p:cNvPr>
          <p:cNvSpPr>
            <a:spLocks noGrp="1"/>
          </p:cNvSpPr>
          <p:nvPr>
            <p:ph type="title"/>
          </p:nvPr>
        </p:nvSpPr>
        <p:spPr/>
        <p:txBody>
          <a:bodyPr/>
          <a:lstStyle/>
          <a:p>
            <a:r>
              <a:rPr lang="lv-LV" dirty="0">
                <a:solidFill>
                  <a:schemeClr val="accent6">
                    <a:lumMod val="75000"/>
                  </a:schemeClr>
                </a:solidFill>
                <a:latin typeface="+mn-lt"/>
                <a:ea typeface="Calibri" panose="020F0502020204030204" pitchFamily="34" charset="0"/>
                <a:cs typeface="Times New Roman" panose="02020603050405020304" pitchFamily="18" charset="0"/>
              </a:rPr>
              <a:t>S</a:t>
            </a:r>
            <a:r>
              <a:rPr lang="lv-LV" dirty="0">
                <a:solidFill>
                  <a:schemeClr val="accent6">
                    <a:lumMod val="75000"/>
                  </a:schemeClr>
                </a:solidFill>
                <a:effectLst/>
                <a:latin typeface="+mn-lt"/>
                <a:ea typeface="Calibri" panose="020F0502020204030204" pitchFamily="34" charset="0"/>
                <a:cs typeface="Times New Roman" panose="02020603050405020304" pitchFamily="18" charset="0"/>
              </a:rPr>
              <a:t>tacionārā darba kvalitātes indikatīvie rādītāji</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B3F02160-5383-246B-A0E2-8F96DAFDCCE1}"/>
              </a:ext>
            </a:extLst>
          </p:cNvPr>
          <p:cNvSpPr>
            <a:spLocks noGrp="1"/>
          </p:cNvSpPr>
          <p:nvPr>
            <p:ph idx="1"/>
          </p:nvPr>
        </p:nvSpPr>
        <p:spPr>
          <a:xfrm>
            <a:off x="438539" y="1752600"/>
            <a:ext cx="8248261" cy="4373573"/>
          </a:xfrm>
        </p:spPr>
        <p:txBody>
          <a:bodyPr>
            <a:normAutofit/>
          </a:bodyPr>
          <a:lstStyle/>
          <a:p>
            <a:pPr algn="just"/>
            <a:r>
              <a:rPr lang="lv-LV" dirty="0">
                <a:effectLst/>
                <a:latin typeface="+mn-lt"/>
                <a:ea typeface="Calibri" panose="020F0502020204030204" pitchFamily="34" charset="0"/>
                <a:cs typeface="Times New Roman" panose="02020603050405020304" pitchFamily="18" charset="0"/>
              </a:rPr>
              <a:t>Ārstniecības iestādes stacionārā darba kvalitātes indikatīvie rādītāji</a:t>
            </a:r>
          </a:p>
          <a:p>
            <a:pPr algn="just"/>
            <a:endParaRPr lang="lv-LV" dirty="0">
              <a:effectLst/>
              <a:latin typeface="+mn-lt"/>
              <a:ea typeface="Calibri" panose="020F0502020204030204" pitchFamily="34" charset="0"/>
              <a:cs typeface="Times New Roman" panose="02020603050405020304" pitchFamily="18" charset="0"/>
            </a:endParaRPr>
          </a:p>
          <a:p>
            <a:pPr algn="just"/>
            <a:r>
              <a:rPr lang="lv-LV" dirty="0">
                <a:effectLst/>
                <a:latin typeface="+mn-lt"/>
                <a:ea typeface="Calibri" panose="020F0502020204030204" pitchFamily="34" charset="0"/>
                <a:cs typeface="Times New Roman" panose="02020603050405020304" pitchFamily="18" charset="0"/>
              </a:rPr>
              <a:t>1. DIENESTS ar IZPILDĪTĀJU vienojas par šīs kārtības 2</a:t>
            </a:r>
            <a:r>
              <a:rPr lang="lv-LV" dirty="0">
                <a:solidFill>
                  <a:srgbClr val="000000"/>
                </a:solidFill>
                <a:effectLst/>
                <a:latin typeface="+mn-lt"/>
                <a:ea typeface="Calibri" panose="020F0502020204030204" pitchFamily="34" charset="0"/>
                <a:cs typeface="Times New Roman" panose="02020603050405020304" pitchFamily="18" charset="0"/>
              </a:rPr>
              <a:t>. punktā norādīto ārstniecības iestādes stacionārā darba kvalitātes indikatīvo vai efektivitātes indikatīvo rādītāju (turpmāk - indikatīvie rādītāji) uzskaiti </a:t>
            </a:r>
            <a:r>
              <a:rPr lang="lv-LV" u="sng" dirty="0">
                <a:solidFill>
                  <a:srgbClr val="000000"/>
                </a:solidFill>
                <a:effectLst/>
                <a:latin typeface="+mn-lt"/>
                <a:ea typeface="Calibri" panose="020F0502020204030204" pitchFamily="34" charset="0"/>
                <a:cs typeface="Times New Roman" panose="02020603050405020304" pitchFamily="18" charset="0"/>
              </a:rPr>
              <a:t>par 2023., 2024. un 2025. gadu</a:t>
            </a:r>
            <a:r>
              <a:rPr lang="lv-LV" dirty="0">
                <a:solidFill>
                  <a:srgbClr val="000000"/>
                </a:solidFill>
                <a:effectLst/>
                <a:latin typeface="+mn-lt"/>
                <a:ea typeface="Calibri" panose="020F0502020204030204" pitchFamily="34" charset="0"/>
                <a:cs typeface="Times New Roman" panose="02020603050405020304" pitchFamily="18" charset="0"/>
              </a:rPr>
              <a:t>.</a:t>
            </a:r>
            <a:endParaRPr lang="lv-LV" dirty="0">
              <a:effectLst/>
              <a:latin typeface="+mn-lt"/>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09DB8B99-876B-665E-A167-6C95A4D5F5C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6244D07A-1454-379A-7261-765C3C466BBD}"/>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A1BA6BB-2F8D-5405-0FB3-6E796F40C127}"/>
              </a:ext>
            </a:extLst>
          </p:cNvPr>
          <p:cNvSpPr>
            <a:spLocks noGrp="1"/>
          </p:cNvSpPr>
          <p:nvPr>
            <p:ph type="sldNum" sz="quarter" idx="13"/>
          </p:nvPr>
        </p:nvSpPr>
        <p:spPr/>
        <p:txBody>
          <a:bodyPr/>
          <a:lstStyle/>
          <a:p>
            <a:fld id="{F757B116-C236-4B1A-A29F-6EC446939148}" type="slidenum">
              <a:rPr lang="en-US" altLang="en-US" smtClean="0"/>
              <a:pPr/>
              <a:t>23</a:t>
            </a:fld>
            <a:endParaRPr lang="en-US" altLang="en-US"/>
          </a:p>
        </p:txBody>
      </p:sp>
    </p:spTree>
    <p:extLst>
      <p:ext uri="{BB962C8B-B14F-4D97-AF65-F5344CB8AC3E}">
        <p14:creationId xmlns:p14="http://schemas.microsoft.com/office/powerpoint/2010/main" val="3262171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Placeholder 1"/>
          <p:cNvSpPr>
            <a:spLocks noGrp="1"/>
          </p:cNvSpPr>
          <p:nvPr>
            <p:ph type="body" sz="quarter" idx="10"/>
          </p:nvPr>
        </p:nvSpPr>
        <p:spPr>
          <a:xfrm>
            <a:off x="609600" y="3243263"/>
            <a:ext cx="7772400" cy="914400"/>
          </a:xfrm>
        </p:spPr>
        <p:txBody>
          <a:bodyPr/>
          <a:lstStyle/>
          <a:p>
            <a:pPr>
              <a:defRPr/>
            </a:pPr>
            <a:r>
              <a:rPr lang="lv-LV" altLang="lv-LV" sz="2400" b="1" dirty="0">
                <a:solidFill>
                  <a:schemeClr val="accent6">
                    <a:lumMod val="75000"/>
                  </a:schemeClr>
                </a:solidFill>
                <a:ea typeface="ヒラギノ角ゴ Pro W3" pitchFamily="125" charset="-128"/>
              </a:rPr>
              <a:t>Paldies par uzmanību!</a:t>
            </a:r>
            <a:endParaRPr lang="lv-LV" altLang="en-US" sz="2400" b="1" dirty="0">
              <a:solidFill>
                <a:schemeClr val="accent6">
                  <a:lumMod val="75000"/>
                </a:schemeClr>
              </a:solidFill>
            </a:endParaRPr>
          </a:p>
        </p:txBody>
      </p:sp>
      <p:sp>
        <p:nvSpPr>
          <p:cNvPr id="31747" name="Text Placeholder 2"/>
          <p:cNvSpPr>
            <a:spLocks noGrp="1"/>
          </p:cNvSpPr>
          <p:nvPr>
            <p:ph type="body" sz="quarter" idx="11"/>
          </p:nvPr>
        </p:nvSpPr>
        <p:spPr>
          <a:xfrm>
            <a:off x="685800" y="4749800"/>
            <a:ext cx="7772400" cy="1651000"/>
          </a:xfrm>
        </p:spPr>
        <p:txBody>
          <a:bodyPr/>
          <a:lstStyle/>
          <a:p>
            <a:pPr>
              <a:lnSpc>
                <a:spcPct val="80000"/>
              </a:lnSpc>
            </a:pPr>
            <a:r>
              <a:rPr lang="lv-LV" altLang="en-US" sz="1900" dirty="0"/>
              <a:t> </a:t>
            </a:r>
            <a:r>
              <a:rPr lang="lv-LV" altLang="en-US" sz="1300" dirty="0">
                <a:latin typeface="Arial" pitchFamily="34" charset="0"/>
              </a:rPr>
              <a:t>Nacionālais veselības dienests</a:t>
            </a:r>
          </a:p>
          <a:p>
            <a:pPr>
              <a:lnSpc>
                <a:spcPct val="80000"/>
              </a:lnSpc>
            </a:pPr>
            <a:r>
              <a:rPr lang="lv-LV" altLang="en-US" sz="1300" dirty="0">
                <a:latin typeface="Arial" pitchFamily="34" charset="0"/>
              </a:rPr>
              <a:t>Cēsu iela 31 k-3 (6.ieeja)</a:t>
            </a:r>
          </a:p>
          <a:p>
            <a:pPr>
              <a:lnSpc>
                <a:spcPct val="80000"/>
              </a:lnSpc>
            </a:pPr>
            <a:r>
              <a:rPr lang="lv-LV" altLang="en-US" sz="1300" dirty="0">
                <a:latin typeface="Arial" pitchFamily="34" charset="0"/>
              </a:rPr>
              <a:t>Rīga, Latvija, LV-1012</a:t>
            </a:r>
          </a:p>
          <a:p>
            <a:pPr>
              <a:lnSpc>
                <a:spcPct val="80000"/>
              </a:lnSpc>
            </a:pPr>
            <a:r>
              <a:rPr lang="lv-LV" altLang="en-US" sz="1300" dirty="0">
                <a:latin typeface="Arial" pitchFamily="34" charset="0"/>
              </a:rPr>
              <a:t>Tālrunis: 67043700</a:t>
            </a:r>
          </a:p>
          <a:p>
            <a:pPr>
              <a:lnSpc>
                <a:spcPct val="80000"/>
              </a:lnSpc>
            </a:pPr>
            <a:r>
              <a:rPr lang="lv-LV" altLang="en-US" sz="1300" dirty="0">
                <a:latin typeface="Arial" pitchFamily="34" charset="0"/>
              </a:rPr>
              <a:t>E-pasts: nvd@vmnvd.gov.lv </a:t>
            </a:r>
          </a:p>
          <a:p>
            <a:pPr>
              <a:lnSpc>
                <a:spcPct val="80000"/>
              </a:lnSpc>
            </a:pPr>
            <a:r>
              <a:rPr lang="lv-LV" altLang="en-US" sz="1300" dirty="0">
                <a:latin typeface="Arial" pitchFamily="34" charset="0"/>
              </a:rPr>
              <a:t>Tīmekļa vietne: www.vmnvd.gov.lv</a:t>
            </a:r>
          </a:p>
          <a:p>
            <a:pPr>
              <a:lnSpc>
                <a:spcPct val="80000"/>
              </a:lnSpc>
            </a:pPr>
            <a:endParaRPr lang="lv-LV" altLang="en-US" sz="1300" dirty="0"/>
          </a:p>
        </p:txBody>
      </p:sp>
    </p:spTree>
    <p:extLst>
      <p:ext uri="{BB962C8B-B14F-4D97-AF65-F5344CB8AC3E}">
        <p14:creationId xmlns:p14="http://schemas.microsoft.com/office/powerpoint/2010/main" val="3977819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C8AEE-8707-A9AD-82E8-41345AE8A6B6}"/>
              </a:ext>
            </a:extLst>
          </p:cNvPr>
          <p:cNvSpPr>
            <a:spLocks noGrp="1"/>
          </p:cNvSpPr>
          <p:nvPr>
            <p:ph type="title"/>
          </p:nvPr>
        </p:nvSpPr>
        <p:spPr/>
        <p:txBody>
          <a:bodyPr/>
          <a:lstStyle/>
          <a:p>
            <a:r>
              <a:rPr lang="lv-LV" dirty="0">
                <a:solidFill>
                  <a:schemeClr val="accent6">
                    <a:lumMod val="75000"/>
                  </a:schemeClr>
                </a:solidFill>
              </a:rPr>
              <a:t>Dokumentu saskaņošana un savlaicīga informēšana</a:t>
            </a:r>
            <a:endParaRPr lang="lv-LV" dirty="0"/>
          </a:p>
        </p:txBody>
      </p:sp>
      <p:sp>
        <p:nvSpPr>
          <p:cNvPr id="3" name="Content Placeholder 2">
            <a:extLst>
              <a:ext uri="{FF2B5EF4-FFF2-40B4-BE49-F238E27FC236}">
                <a16:creationId xmlns:a16="http://schemas.microsoft.com/office/drawing/2014/main" id="{87AD54AD-878E-2571-0A03-761B6030BF1C}"/>
              </a:ext>
            </a:extLst>
          </p:cNvPr>
          <p:cNvSpPr>
            <a:spLocks noGrp="1"/>
          </p:cNvSpPr>
          <p:nvPr>
            <p:ph idx="1"/>
          </p:nvPr>
        </p:nvSpPr>
        <p:spPr>
          <a:xfrm>
            <a:off x="494522" y="1752600"/>
            <a:ext cx="8192278" cy="4373573"/>
          </a:xfrm>
        </p:spPr>
        <p:txBody>
          <a:bodyPr/>
          <a:lstStyle/>
          <a:p>
            <a:pPr marL="457200" indent="-457200" algn="just">
              <a:lnSpc>
                <a:spcPct val="115000"/>
              </a:lnSpc>
              <a:spcAft>
                <a:spcPts val="1000"/>
              </a:spcAft>
            </a:pPr>
            <a:r>
              <a:rPr lang="lv-LV" dirty="0">
                <a:latin typeface="+mn-lt"/>
                <a:ea typeface="Calibri" panose="020F0502020204030204" pitchFamily="34" charset="0"/>
                <a:cs typeface="Times New Roman" panose="02020603050405020304" pitchFamily="18" charset="0"/>
              </a:rPr>
              <a:t>2.1. </a:t>
            </a:r>
            <a:r>
              <a:rPr lang="lv-LV" dirty="0">
                <a:effectLst/>
                <a:latin typeface="+mn-lt"/>
                <a:ea typeface="Calibri" panose="020F0502020204030204" pitchFamily="34" charset="0"/>
                <a:cs typeface="Times New Roman" panose="02020603050405020304" pitchFamily="18" charset="0"/>
              </a:rPr>
              <a:t>DIENESTS:</a:t>
            </a:r>
          </a:p>
          <a:p>
            <a:pPr marL="457200" indent="-457200" algn="just">
              <a:lnSpc>
                <a:spcPct val="115000"/>
              </a:lnSpc>
              <a:spcAft>
                <a:spcPts val="1000"/>
              </a:spcAft>
            </a:pPr>
            <a:r>
              <a:rPr lang="lv-LV" dirty="0">
                <a:latin typeface="+mn-lt"/>
                <a:ea typeface="Calibri" panose="020F0502020204030204" pitchFamily="34" charset="0"/>
                <a:cs typeface="Times New Roman" panose="02020603050405020304" pitchFamily="18" charset="0"/>
              </a:rPr>
              <a:t>…</a:t>
            </a:r>
            <a:endParaRPr lang="lv-LV" dirty="0">
              <a:effectLst/>
              <a:latin typeface="+mn-lt"/>
              <a:ea typeface="Calibri" panose="020F0502020204030204" pitchFamily="34" charset="0"/>
              <a:cs typeface="Times New Roman" panose="02020603050405020304" pitchFamily="18" charset="0"/>
            </a:endParaRPr>
          </a:p>
          <a:p>
            <a:pPr algn="just"/>
            <a:r>
              <a:rPr lang="lv-LV" dirty="0">
                <a:solidFill>
                  <a:srgbClr val="000000"/>
                </a:solidFill>
                <a:effectLst/>
                <a:latin typeface="+mn-lt"/>
                <a:ea typeface="Calibri" panose="020F0502020204030204" pitchFamily="34" charset="0"/>
                <a:cs typeface="Times New Roman" panose="02020603050405020304" pitchFamily="18" charset="0"/>
              </a:rPr>
              <a:t>2.1.3. ievieto un uztur DIENESTA tīmekļvietnē </a:t>
            </a:r>
            <a:r>
              <a:rPr lang="lv-LV" u="sng" dirty="0">
                <a:solidFill>
                  <a:srgbClr val="0000FF"/>
                </a:solidFill>
                <a:effectLst/>
                <a:latin typeface="+mn-lt"/>
                <a:ea typeface="Calibri" panose="020F0502020204030204" pitchFamily="34" charset="0"/>
                <a:cs typeface="Times New Roman" panose="02020603050405020304" pitchFamily="18" charset="0"/>
                <a:hlinkClick r:id="rId2"/>
              </a:rPr>
              <a:t>www.vmnvd.gov.lv</a:t>
            </a:r>
            <a:r>
              <a:rPr lang="lv-LV" dirty="0">
                <a:solidFill>
                  <a:srgbClr val="000000"/>
                </a:solidFill>
                <a:effectLst/>
                <a:latin typeface="+mn-lt"/>
                <a:ea typeface="Calibri" panose="020F0502020204030204" pitchFamily="34" charset="0"/>
                <a:cs typeface="Times New Roman" panose="02020603050405020304" pitchFamily="18" charset="0"/>
              </a:rPr>
              <a:t> sadaļā  „Profesionāļiem” &gt; „Līgumu dokumenti” </a:t>
            </a:r>
            <a:r>
              <a:rPr lang="lv-LV" dirty="0">
                <a:effectLst/>
                <a:latin typeface="+mn-lt"/>
                <a:ea typeface="Calibri" panose="020F0502020204030204" pitchFamily="34" charset="0"/>
                <a:cs typeface="Times New Roman" panose="02020603050405020304" pitchFamily="18" charset="0"/>
              </a:rPr>
              <a:t>Līguma izpildei saistošās kārtības</a:t>
            </a:r>
            <a:r>
              <a:rPr lang="lv-LV" dirty="0">
                <a:solidFill>
                  <a:srgbClr val="000000"/>
                </a:solidFill>
                <a:effectLst/>
                <a:latin typeface="+mn-lt"/>
                <a:ea typeface="Calibri" panose="020F0502020204030204" pitchFamily="34" charset="0"/>
                <a:cs typeface="Times New Roman" panose="02020603050405020304" pitchFamily="18" charset="0"/>
              </a:rPr>
              <a:t> un  manipulāciju sarakstu;</a:t>
            </a:r>
          </a:p>
          <a:p>
            <a:pPr algn="just"/>
            <a:endParaRPr lang="lv-LV" dirty="0">
              <a:solidFill>
                <a:srgbClr val="000000"/>
              </a:solidFill>
              <a:latin typeface="+mn-lt"/>
              <a:ea typeface="Calibri" panose="020F0502020204030204" pitchFamily="34" charset="0"/>
              <a:cs typeface="Times New Roman" panose="02020603050405020304" pitchFamily="18" charset="0"/>
            </a:endParaRPr>
          </a:p>
          <a:p>
            <a:pPr algn="just"/>
            <a:r>
              <a:rPr lang="lv-LV" i="1" dirty="0">
                <a:solidFill>
                  <a:srgbClr val="000000"/>
                </a:solidFill>
                <a:effectLst/>
                <a:latin typeface="+mn-lt"/>
                <a:ea typeface="Calibri" panose="020F0502020204030204" pitchFamily="34" charset="0"/>
                <a:cs typeface="Times New Roman" panose="02020603050405020304" pitchFamily="18" charset="0"/>
              </a:rPr>
              <a:t>Par dokumentu saskaņošanu un savlaicīgu informēšanu </a:t>
            </a:r>
            <a:r>
              <a:rPr lang="lv-LV" i="1" dirty="0">
                <a:solidFill>
                  <a:srgbClr val="000000"/>
                </a:solidFill>
                <a:latin typeface="+mn-lt"/>
                <a:ea typeface="Calibri" panose="020F0502020204030204" pitchFamily="34" charset="0"/>
                <a:cs typeface="Times New Roman" panose="02020603050405020304" pitchFamily="18" charset="0"/>
              </a:rPr>
              <a:t>s</a:t>
            </a:r>
            <a:r>
              <a:rPr lang="lv-LV" i="1" dirty="0">
                <a:solidFill>
                  <a:srgbClr val="000000"/>
                </a:solidFill>
                <a:effectLst/>
                <a:latin typeface="+mn-lt"/>
                <a:ea typeface="Calibri" panose="020F0502020204030204" pitchFamily="34" charset="0"/>
                <a:cs typeface="Times New Roman" panose="02020603050405020304" pitchFamily="18" charset="0"/>
              </a:rPr>
              <a:t>katīt 3.3.punktu.</a:t>
            </a:r>
            <a:endParaRPr lang="lv-LV" i="1" dirty="0">
              <a:effectLst/>
              <a:latin typeface="+mn-lt"/>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9CE75CF-29E8-6BCC-1A98-EBA19489CC8B}"/>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509AFFB-9C84-A93B-5A8E-75C7FC7E39D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7138983-D9FE-0A29-A577-EA53F9525E1E}"/>
              </a:ext>
            </a:extLst>
          </p:cNvPr>
          <p:cNvSpPr>
            <a:spLocks noGrp="1"/>
          </p:cNvSpPr>
          <p:nvPr>
            <p:ph type="sldNum" sz="quarter" idx="13"/>
          </p:nvPr>
        </p:nvSpPr>
        <p:spPr/>
        <p:txBody>
          <a:bodyPr/>
          <a:lstStyle/>
          <a:p>
            <a:fld id="{F757B116-C236-4B1A-A29F-6EC446939148}" type="slidenum">
              <a:rPr lang="en-US" altLang="en-US" smtClean="0"/>
              <a:pPr/>
              <a:t>3</a:t>
            </a:fld>
            <a:endParaRPr lang="en-US" altLang="en-US"/>
          </a:p>
        </p:txBody>
      </p:sp>
    </p:spTree>
    <p:extLst>
      <p:ext uri="{BB962C8B-B14F-4D97-AF65-F5344CB8AC3E}">
        <p14:creationId xmlns:p14="http://schemas.microsoft.com/office/powerpoint/2010/main" val="85679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B1F1A-11FF-C06D-E9CC-C5D3F1A7DF62}"/>
              </a:ext>
            </a:extLst>
          </p:cNvPr>
          <p:cNvSpPr>
            <a:spLocks noGrp="1"/>
          </p:cNvSpPr>
          <p:nvPr>
            <p:ph type="title"/>
          </p:nvPr>
        </p:nvSpPr>
        <p:spPr/>
        <p:txBody>
          <a:bodyPr/>
          <a:lstStyle/>
          <a:p>
            <a:r>
              <a:rPr lang="lv-LV" dirty="0">
                <a:solidFill>
                  <a:schemeClr val="accent6">
                    <a:lumMod val="75000"/>
                  </a:schemeClr>
                </a:solidFill>
              </a:rPr>
              <a:t>Dokumentu saskaņošana un savlaicīga informēšana</a:t>
            </a:r>
          </a:p>
        </p:txBody>
      </p:sp>
      <p:sp>
        <p:nvSpPr>
          <p:cNvPr id="3" name="Content Placeholder 2">
            <a:extLst>
              <a:ext uri="{FF2B5EF4-FFF2-40B4-BE49-F238E27FC236}">
                <a16:creationId xmlns:a16="http://schemas.microsoft.com/office/drawing/2014/main" id="{AC143E8F-5783-B636-FB7D-E36FF7ED22BF}"/>
              </a:ext>
            </a:extLst>
          </p:cNvPr>
          <p:cNvSpPr>
            <a:spLocks noGrp="1"/>
          </p:cNvSpPr>
          <p:nvPr>
            <p:ph idx="1"/>
          </p:nvPr>
        </p:nvSpPr>
        <p:spPr>
          <a:xfrm>
            <a:off x="541176" y="1752600"/>
            <a:ext cx="8145624" cy="4373573"/>
          </a:xfrm>
        </p:spPr>
        <p:txBody>
          <a:bodyPr>
            <a:normAutofit fontScale="47500" lnSpcReduction="20000"/>
          </a:bodyPr>
          <a:lstStyle/>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 Gadījumos, kad tiek plānoti grozījumi Līgumā, </a:t>
            </a:r>
            <a:r>
              <a:rPr lang="lv-LV" sz="2100" dirty="0">
                <a:effectLst/>
                <a:latin typeface="+mn-lt"/>
                <a:ea typeface="Calibri" panose="020F0502020204030204" pitchFamily="34" charset="0"/>
                <a:cs typeface="Times New Roman" panose="02020603050405020304" pitchFamily="18" charset="0"/>
              </a:rPr>
              <a:t>Līguma izpildei saistošajās kārtībās vai jāizdod jaunas kārtības</a:t>
            </a:r>
            <a:r>
              <a:rPr lang="lv-LV" sz="2100" dirty="0">
                <a:effectLst/>
                <a:latin typeface="+mn-lt"/>
                <a:ea typeface="Times New Roman" panose="02020603050405020304" pitchFamily="18" charset="0"/>
                <a:cs typeface="Times New Roman" panose="02020603050405020304" pitchFamily="18" charset="0"/>
              </a:rPr>
              <a:t>:</a:t>
            </a:r>
            <a:endParaRPr lang="lv-LV" sz="21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3.3.1.	</a:t>
            </a:r>
            <a:r>
              <a:rPr lang="lv-LV" sz="2100" u="sng" dirty="0">
                <a:effectLst/>
                <a:latin typeface="+mn-lt"/>
                <a:ea typeface="Times New Roman" panose="02020603050405020304" pitchFamily="18" charset="0"/>
                <a:cs typeface="Times New Roman" panose="02020603050405020304" pitchFamily="18" charset="0"/>
              </a:rPr>
              <a:t> kas ir saistīti ar normatīvo dokumentu izmaiņām:</a:t>
            </a:r>
            <a:endParaRPr lang="lv-LV" sz="2100" u="sng"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3.3.1.1.DIENESTS ne mazāk kā 30 (trīsdesmit) dienas pirms Līguma grozījumu vai Līguma izpildei saistošo kārtību spēkā stāšanās datuma DIENESTA tīmekļa vietnē tos publicē un par to informē IZPILDĪTĀJU, lūdzot 10  (desmit) dienu laikā sniegt priekšlikumus;</a:t>
            </a:r>
            <a:endParaRPr lang="lv-LV" sz="21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3.3.1.2.DIENESTS pēc priekšlikumu saņemšanas 10 (desmit)  dienu laikā tos izskata un   DIENESTA tīmekļvietnē publicē Līguma grozījumu vai Līguma izpildei saistošo kārtību gala variantu un </a:t>
            </a:r>
            <a:r>
              <a:rPr lang="lv-LV" sz="2100" dirty="0" err="1">
                <a:effectLst/>
                <a:latin typeface="+mn-lt"/>
                <a:ea typeface="Times New Roman" panose="02020603050405020304" pitchFamily="18" charset="0"/>
                <a:cs typeface="Times New Roman" panose="02020603050405020304" pitchFamily="18" charset="0"/>
              </a:rPr>
              <a:t>nosūta</a:t>
            </a:r>
            <a:r>
              <a:rPr lang="lv-LV" sz="2100" dirty="0">
                <a:effectLst/>
                <a:latin typeface="+mn-lt"/>
                <a:ea typeface="Times New Roman" panose="02020603050405020304" pitchFamily="18" charset="0"/>
                <a:cs typeface="Times New Roman" panose="02020603050405020304" pitchFamily="18" charset="0"/>
              </a:rPr>
              <a:t> Līguma grozījumus IZPILDĪTĀJAM parakstīšanai;</a:t>
            </a:r>
            <a:endParaRPr lang="lv-LV" sz="21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3.3.1.3.gadījumos, kad grozījumi normatīvos aktos prasa steidzamu grozījumu veikšanu Līgumā vai </a:t>
            </a:r>
            <a:r>
              <a:rPr lang="lv-LV" sz="2100" dirty="0">
                <a:effectLst/>
                <a:latin typeface="+mn-lt"/>
                <a:ea typeface="Calibri" panose="020F0502020204030204" pitchFamily="34" charset="0"/>
                <a:cs typeface="Times New Roman" panose="02020603050405020304" pitchFamily="18" charset="0"/>
              </a:rPr>
              <a:t>Līguma izpildei saistošajās kārtībās</a:t>
            </a:r>
            <a:r>
              <a:rPr lang="lv-LV" sz="2100" dirty="0">
                <a:effectLst/>
                <a:latin typeface="+mn-lt"/>
                <a:ea typeface="Times New Roman" panose="02020603050405020304" pitchFamily="18" charset="0"/>
                <a:cs typeface="Times New Roman" panose="02020603050405020304" pitchFamily="18" charset="0"/>
              </a:rPr>
              <a:t>, kurus DIENESTS nevarēja paredzēt, grozījumi tiek veikti nekavējoties;</a:t>
            </a:r>
            <a:endParaRPr lang="lv-LV" sz="21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3.3.2. 	</a:t>
            </a:r>
            <a:r>
              <a:rPr lang="lv-LV" sz="2100" u="sng" dirty="0">
                <a:effectLst/>
                <a:latin typeface="+mn-lt"/>
                <a:ea typeface="Times New Roman" panose="02020603050405020304" pitchFamily="18" charset="0"/>
                <a:cs typeface="Times New Roman" panose="02020603050405020304" pitchFamily="18" charset="0"/>
              </a:rPr>
              <a:t>kas nav saistīti ar normatīvo dokumentu izmaiņām:</a:t>
            </a:r>
            <a:endParaRPr lang="lv-LV" sz="2100" u="sng"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3.3.2.1.DIENESTS Līguma grozījumu projektu vai Līguma izpildei saistošo kārtību publicē DIENESTA tīmekļa vietnē un par to informē IZPILDĪTĀJU, lūdzot 15 (piecpadsmit) darba dienu laikā sniegt priekšlikumus; </a:t>
            </a:r>
            <a:endParaRPr lang="lv-LV" sz="21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3.3.2.2.DIENESTS pēc priekšlikumu saņemšanas 15 (piecpadsmit) darba dienu laikā tos izskata un, ja nepieciešams, DIENESTS organizē klātienes tikšanos ar IZPILDĪTĀJU, lai vienotos par Līguma grozījumiem savstarpēju pārrunu ceļā. </a:t>
            </a:r>
            <a:endParaRPr lang="lv-LV" sz="2100" dirty="0">
              <a:effectLst/>
              <a:latin typeface="+mn-lt"/>
              <a:ea typeface="Calibri" panose="020F0502020204030204" pitchFamily="34" charset="0"/>
              <a:cs typeface="Times New Roman" panose="02020603050405020304" pitchFamily="18" charset="0"/>
            </a:endParaRPr>
          </a:p>
          <a:p>
            <a:pPr marL="457200" indent="-457200" algn="just">
              <a:lnSpc>
                <a:spcPct val="115000"/>
              </a:lnSpc>
              <a:spcAft>
                <a:spcPts val="1000"/>
              </a:spcAft>
            </a:pPr>
            <a:r>
              <a:rPr lang="lv-LV" sz="2100" dirty="0">
                <a:effectLst/>
                <a:latin typeface="+mn-lt"/>
                <a:ea typeface="Times New Roman" panose="02020603050405020304" pitchFamily="18" charset="0"/>
                <a:cs typeface="Times New Roman" panose="02020603050405020304" pitchFamily="18" charset="0"/>
              </a:rPr>
              <a:t>3.3.2.3.DIENESTS pēc Līguma grozījumu vai Līguma izpildei saistošās kārtības saskaņošanas publicē gala variantu DIENESTA tīmekļa vietnē ne mazāk kā 10 (desmit) dienas pirms to spēkā stāšanās datuma un </a:t>
            </a:r>
            <a:r>
              <a:rPr lang="lv-LV" sz="2100" dirty="0" err="1">
                <a:effectLst/>
                <a:latin typeface="+mn-lt"/>
                <a:ea typeface="Times New Roman" panose="02020603050405020304" pitchFamily="18" charset="0"/>
                <a:cs typeface="Times New Roman" panose="02020603050405020304" pitchFamily="18" charset="0"/>
              </a:rPr>
              <a:t>nosūta</a:t>
            </a:r>
            <a:r>
              <a:rPr lang="lv-LV" sz="2100" dirty="0">
                <a:effectLst/>
                <a:latin typeface="+mn-lt"/>
                <a:ea typeface="Times New Roman" panose="02020603050405020304" pitchFamily="18" charset="0"/>
                <a:cs typeface="Times New Roman" panose="02020603050405020304" pitchFamily="18" charset="0"/>
              </a:rPr>
              <a:t> Līguma grozījumus IZPILDĪTĀJAM parakstīšanai.</a:t>
            </a:r>
            <a:endParaRPr lang="lv-LV" sz="2100" dirty="0">
              <a:effectLst/>
              <a:latin typeface="+mn-lt"/>
              <a:ea typeface="Calibri" panose="020F0502020204030204" pitchFamily="34" charset="0"/>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1E25E88D-3FA1-FB28-4959-B93CF943C8F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8B05DB7-61C1-FDE2-EC8C-8F682D61027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C5A142DB-1C23-F92D-FFB8-ACFE13736299}"/>
              </a:ext>
            </a:extLst>
          </p:cNvPr>
          <p:cNvSpPr>
            <a:spLocks noGrp="1"/>
          </p:cNvSpPr>
          <p:nvPr>
            <p:ph type="sldNum" sz="quarter" idx="13"/>
          </p:nvPr>
        </p:nvSpPr>
        <p:spPr/>
        <p:txBody>
          <a:bodyPr/>
          <a:lstStyle/>
          <a:p>
            <a:fld id="{F757B116-C236-4B1A-A29F-6EC446939148}" type="slidenum">
              <a:rPr lang="en-US" altLang="en-US" smtClean="0"/>
              <a:pPr/>
              <a:t>4</a:t>
            </a:fld>
            <a:endParaRPr lang="en-US" altLang="en-US"/>
          </a:p>
        </p:txBody>
      </p:sp>
    </p:spTree>
    <p:extLst>
      <p:ext uri="{BB962C8B-B14F-4D97-AF65-F5344CB8AC3E}">
        <p14:creationId xmlns:p14="http://schemas.microsoft.com/office/powerpoint/2010/main" val="3886159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190FB-FE41-4894-7282-EC336357CC5A}"/>
              </a:ext>
            </a:extLst>
          </p:cNvPr>
          <p:cNvSpPr>
            <a:spLocks noGrp="1"/>
          </p:cNvSpPr>
          <p:nvPr>
            <p:ph type="title"/>
          </p:nvPr>
        </p:nvSpPr>
        <p:spPr/>
        <p:txBody>
          <a:bodyPr/>
          <a:lstStyle/>
          <a:p>
            <a:r>
              <a:rPr lang="lv-LV" dirty="0">
                <a:solidFill>
                  <a:schemeClr val="accent6">
                    <a:lumMod val="75000"/>
                  </a:schemeClr>
                </a:solidFill>
              </a:rPr>
              <a:t>8.punktā noteikto nosacījumu izpilde</a:t>
            </a:r>
          </a:p>
        </p:txBody>
      </p:sp>
      <p:sp>
        <p:nvSpPr>
          <p:cNvPr id="3" name="Content Placeholder 2">
            <a:extLst>
              <a:ext uri="{FF2B5EF4-FFF2-40B4-BE49-F238E27FC236}">
                <a16:creationId xmlns:a16="http://schemas.microsoft.com/office/drawing/2014/main" id="{C1FF9564-C3BE-2288-44CB-A1B0A67CA919}"/>
              </a:ext>
            </a:extLst>
          </p:cNvPr>
          <p:cNvSpPr>
            <a:spLocks noGrp="1"/>
          </p:cNvSpPr>
          <p:nvPr>
            <p:ph idx="1"/>
          </p:nvPr>
        </p:nvSpPr>
        <p:spPr>
          <a:xfrm>
            <a:off x="587829" y="1752600"/>
            <a:ext cx="8098971" cy="4373573"/>
          </a:xfrm>
        </p:spPr>
        <p:txBody>
          <a:bodyPr/>
          <a:lstStyle/>
          <a:p>
            <a:pPr algn="just"/>
            <a:r>
              <a:rPr lang="lv-LV" dirty="0">
                <a:effectLst/>
                <a:latin typeface="+mn-lt"/>
                <a:ea typeface="Times New Roman" panose="02020603050405020304" pitchFamily="18" charset="0"/>
                <a:cs typeface="Times New Roman" panose="02020603050405020304" pitchFamily="18" charset="0"/>
              </a:rPr>
              <a:t>2.2. IZPILDĪTĀJS:</a:t>
            </a:r>
          </a:p>
          <a:p>
            <a:pPr algn="just"/>
            <a:r>
              <a:rPr lang="lv-LV" dirty="0">
                <a:latin typeface="+mn-lt"/>
                <a:ea typeface="Calibri" panose="020F0502020204030204" pitchFamily="34" charset="0"/>
                <a:cs typeface="Times New Roman" panose="02020603050405020304" pitchFamily="18" charset="0"/>
              </a:rPr>
              <a:t>…</a:t>
            </a:r>
          </a:p>
          <a:p>
            <a:pPr algn="just"/>
            <a:r>
              <a:rPr lang="lv-LV" dirty="0">
                <a:effectLst/>
                <a:latin typeface="+mn-lt"/>
                <a:ea typeface="Calibri" panose="020F0502020204030204" pitchFamily="34" charset="0"/>
                <a:cs typeface="Times New Roman" panose="02020603050405020304" pitchFamily="18" charset="0"/>
              </a:rPr>
              <a:t>2.2.2. apņemas visā Līguma darbības laikā nodrošināt Ministru kabineta 2018.gada 28.augusta noteikumu Nr.555 “Veselības aprūpes pakalpojumu organizēšanas un samaksas kārtība” 8. punktā noteikto nosacījumu izpildi;</a:t>
            </a:r>
          </a:p>
        </p:txBody>
      </p:sp>
      <p:sp>
        <p:nvSpPr>
          <p:cNvPr id="4" name="Text Placeholder 3">
            <a:extLst>
              <a:ext uri="{FF2B5EF4-FFF2-40B4-BE49-F238E27FC236}">
                <a16:creationId xmlns:a16="http://schemas.microsoft.com/office/drawing/2014/main" id="{C8EB5EAE-F25C-0EA1-61C7-07683E98D35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023E4A61-5149-95AE-9F97-77F271659B0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2E400B1-A4FC-36C8-1C75-0A07EF84908E}"/>
              </a:ext>
            </a:extLst>
          </p:cNvPr>
          <p:cNvSpPr>
            <a:spLocks noGrp="1"/>
          </p:cNvSpPr>
          <p:nvPr>
            <p:ph type="sldNum" sz="quarter" idx="13"/>
          </p:nvPr>
        </p:nvSpPr>
        <p:spPr/>
        <p:txBody>
          <a:bodyPr/>
          <a:lstStyle/>
          <a:p>
            <a:fld id="{F757B116-C236-4B1A-A29F-6EC446939148}" type="slidenum">
              <a:rPr lang="en-US" altLang="en-US" smtClean="0"/>
              <a:pPr/>
              <a:t>5</a:t>
            </a:fld>
            <a:endParaRPr lang="en-US" altLang="en-US"/>
          </a:p>
        </p:txBody>
      </p:sp>
    </p:spTree>
    <p:extLst>
      <p:ext uri="{BB962C8B-B14F-4D97-AF65-F5344CB8AC3E}">
        <p14:creationId xmlns:p14="http://schemas.microsoft.com/office/powerpoint/2010/main" val="2788977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BC7A8-F0E7-5358-C5CE-C789BB8FD8EB}"/>
              </a:ext>
            </a:extLst>
          </p:cNvPr>
          <p:cNvSpPr>
            <a:spLocks noGrp="1"/>
          </p:cNvSpPr>
          <p:nvPr>
            <p:ph type="title"/>
          </p:nvPr>
        </p:nvSpPr>
        <p:spPr/>
        <p:txBody>
          <a:bodyPr/>
          <a:lstStyle/>
          <a:p>
            <a:r>
              <a:rPr lang="lv-LV" dirty="0">
                <a:solidFill>
                  <a:schemeClr val="accent6">
                    <a:lumMod val="75000"/>
                  </a:schemeClr>
                </a:solidFill>
                <a:effectLst/>
                <a:latin typeface="+mn-lt"/>
                <a:ea typeface="Calibri" panose="020F0502020204030204" pitchFamily="34" charset="0"/>
                <a:cs typeface="Times New Roman" panose="02020603050405020304" pitchFamily="18" charset="0"/>
              </a:rPr>
              <a:t>DIENESTA izsniegta vienota parauga caurlaide</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DE460000-0AF1-4EE9-60CC-C2F7AFF063E0}"/>
              </a:ext>
            </a:extLst>
          </p:cNvPr>
          <p:cNvSpPr>
            <a:spLocks noGrp="1"/>
          </p:cNvSpPr>
          <p:nvPr>
            <p:ph idx="1"/>
          </p:nvPr>
        </p:nvSpPr>
        <p:spPr>
          <a:xfrm>
            <a:off x="503853" y="1752600"/>
            <a:ext cx="8182947" cy="4373573"/>
          </a:xfrm>
        </p:spPr>
        <p:txBody>
          <a:bodyPr/>
          <a:lstStyle/>
          <a:p>
            <a:pPr algn="just"/>
            <a:r>
              <a:rPr lang="lv-LV" dirty="0">
                <a:effectLst/>
                <a:latin typeface="+mn-lt"/>
                <a:ea typeface="Times New Roman" panose="02020603050405020304" pitchFamily="18" charset="0"/>
                <a:cs typeface="Times New Roman" panose="02020603050405020304" pitchFamily="18" charset="0"/>
              </a:rPr>
              <a:t>2.2. IZPILDĪTĀJS:</a:t>
            </a:r>
          </a:p>
          <a:p>
            <a:pPr algn="just"/>
            <a:r>
              <a:rPr lang="lv-LV" dirty="0">
                <a:latin typeface="+mn-lt"/>
                <a:ea typeface="Calibri" panose="020F0502020204030204" pitchFamily="34" charset="0"/>
                <a:cs typeface="Times New Roman" panose="02020603050405020304" pitchFamily="18" charset="0"/>
              </a:rPr>
              <a:t>…</a:t>
            </a:r>
          </a:p>
          <a:p>
            <a:pPr algn="just"/>
            <a:r>
              <a:rPr lang="lv-LV" dirty="0">
                <a:effectLst/>
                <a:latin typeface="+mn-lt"/>
                <a:ea typeface="Calibri" panose="020F0502020204030204" pitchFamily="34" charset="0"/>
                <a:cs typeface="Times New Roman" panose="02020603050405020304" pitchFamily="18" charset="0"/>
              </a:rPr>
              <a:t>2.2.9. nodrošina autotransportam ar DIENESTA izsniegtu vienota parauga caurlaidi netraucētu bezmaksas iebraukšanu un uzturēšanos IZPILDĪTĀJA teritorijā, izņemot gadījumus, kad IZPILDĪTĀJS ir citas komercsabiedrības īpašuma nomnieks</a:t>
            </a:r>
            <a:r>
              <a:rPr lang="lv-LV" dirty="0">
                <a:effectLst/>
                <a:latin typeface="+mn-lt"/>
                <a:ea typeface="Times New Roman" panose="02020603050405020304" pitchFamily="18" charset="0"/>
                <a:cs typeface="Times New Roman" panose="02020603050405020304" pitchFamily="18" charset="0"/>
              </a:rPr>
              <a:t>;</a:t>
            </a:r>
            <a:endParaRPr lang="lv-LV" dirty="0">
              <a:effectLst/>
              <a:latin typeface="+mn-lt"/>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9ABBE098-94E6-683F-0A1D-CEC97828BA0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6E606ABC-F5E4-EB3A-A459-58FA45F2FBEB}"/>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64B0CF8E-CB91-4EB5-54BE-F0220AF05592}"/>
              </a:ext>
            </a:extLst>
          </p:cNvPr>
          <p:cNvSpPr>
            <a:spLocks noGrp="1"/>
          </p:cNvSpPr>
          <p:nvPr>
            <p:ph type="sldNum" sz="quarter" idx="13"/>
          </p:nvPr>
        </p:nvSpPr>
        <p:spPr/>
        <p:txBody>
          <a:bodyPr/>
          <a:lstStyle/>
          <a:p>
            <a:fld id="{F757B116-C236-4B1A-A29F-6EC446939148}" type="slidenum">
              <a:rPr lang="en-US" altLang="en-US" smtClean="0"/>
              <a:pPr/>
              <a:t>6</a:t>
            </a:fld>
            <a:endParaRPr lang="en-US" altLang="en-US"/>
          </a:p>
        </p:txBody>
      </p:sp>
    </p:spTree>
    <p:extLst>
      <p:ext uri="{BB962C8B-B14F-4D97-AF65-F5344CB8AC3E}">
        <p14:creationId xmlns:p14="http://schemas.microsoft.com/office/powerpoint/2010/main" val="438671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BD261-1963-5E7A-DC27-8E283A3D7AEA}"/>
              </a:ext>
            </a:extLst>
          </p:cNvPr>
          <p:cNvSpPr>
            <a:spLocks noGrp="1"/>
          </p:cNvSpPr>
          <p:nvPr>
            <p:ph type="title"/>
          </p:nvPr>
        </p:nvSpPr>
        <p:spPr/>
        <p:txBody>
          <a:bodyPr/>
          <a:lstStyle/>
          <a:p>
            <a:r>
              <a:rPr lang="lv-LV" dirty="0">
                <a:solidFill>
                  <a:schemeClr val="accent6">
                    <a:lumMod val="75000"/>
                  </a:schemeClr>
                </a:solidFill>
              </a:rPr>
              <a:t>Par līguma izbeigšanu</a:t>
            </a:r>
          </a:p>
        </p:txBody>
      </p:sp>
      <p:sp>
        <p:nvSpPr>
          <p:cNvPr id="3" name="Content Placeholder 2">
            <a:extLst>
              <a:ext uri="{FF2B5EF4-FFF2-40B4-BE49-F238E27FC236}">
                <a16:creationId xmlns:a16="http://schemas.microsoft.com/office/drawing/2014/main" id="{27883AC3-C2C7-990A-8022-31E1DD9796DE}"/>
              </a:ext>
            </a:extLst>
          </p:cNvPr>
          <p:cNvSpPr>
            <a:spLocks noGrp="1"/>
          </p:cNvSpPr>
          <p:nvPr>
            <p:ph idx="1"/>
          </p:nvPr>
        </p:nvSpPr>
        <p:spPr>
          <a:xfrm>
            <a:off x="531845" y="1752600"/>
            <a:ext cx="8154955" cy="4373573"/>
          </a:xfrm>
        </p:spPr>
        <p:txBody>
          <a:bodyPr>
            <a:noAutofit/>
          </a:bodyPr>
          <a:lstStyle/>
          <a:p>
            <a:pPr algn="just"/>
            <a:r>
              <a:rPr lang="lv-LV" sz="1600" dirty="0">
                <a:effectLst/>
                <a:latin typeface="+mn-lt"/>
                <a:ea typeface="Times New Roman" panose="02020603050405020304" pitchFamily="18" charset="0"/>
                <a:cs typeface="Times New Roman" panose="02020603050405020304" pitchFamily="18" charset="0"/>
              </a:rPr>
              <a:t>3.2. 	</a:t>
            </a:r>
            <a:r>
              <a:rPr lang="lv-LV" sz="1600" dirty="0">
                <a:solidFill>
                  <a:srgbClr val="000000"/>
                </a:solidFill>
                <a:effectLst/>
                <a:latin typeface="+mn-lt"/>
                <a:ea typeface="Calibri" panose="020F0502020204030204" pitchFamily="34" charset="0"/>
                <a:cs typeface="Times New Roman" panose="02020603050405020304" pitchFamily="18" charset="0"/>
              </a:rPr>
              <a:t>Līgumu var  grozīt, papildināt vai izbeigt pirms termiņa, Līdzējiem </a:t>
            </a:r>
            <a:r>
              <a:rPr lang="lv-LV" sz="1600" dirty="0" err="1">
                <a:solidFill>
                  <a:srgbClr val="000000"/>
                </a:solidFill>
                <a:effectLst/>
                <a:latin typeface="+mn-lt"/>
                <a:ea typeface="Calibri" panose="020F0502020204030204" pitchFamily="34" charset="0"/>
                <a:cs typeface="Times New Roman" panose="02020603050405020304" pitchFamily="18" charset="0"/>
              </a:rPr>
              <a:t>rakstveidā</a:t>
            </a:r>
            <a:r>
              <a:rPr lang="lv-LV" sz="1600" dirty="0">
                <a:solidFill>
                  <a:srgbClr val="000000"/>
                </a:solidFill>
                <a:effectLst/>
                <a:latin typeface="+mn-lt"/>
                <a:ea typeface="Calibri" panose="020F0502020204030204" pitchFamily="34" charset="0"/>
                <a:cs typeface="Times New Roman" panose="02020603050405020304" pitchFamily="18" charset="0"/>
              </a:rPr>
              <a:t> par to vienojoties. </a:t>
            </a:r>
            <a:endParaRPr lang="lv-LV" sz="1600" dirty="0">
              <a:latin typeface="+mn-lt"/>
              <a:ea typeface="Calibri" panose="020F0502020204030204" pitchFamily="34" charset="0"/>
              <a:cs typeface="Times New Roman" panose="02020603050405020304" pitchFamily="18" charset="0"/>
            </a:endParaRPr>
          </a:p>
          <a:p>
            <a:pPr algn="just"/>
            <a:r>
              <a:rPr lang="lv-LV" sz="1600" dirty="0">
                <a:solidFill>
                  <a:srgbClr val="000000"/>
                </a:solidFill>
                <a:effectLst/>
                <a:latin typeface="+mn-lt"/>
                <a:ea typeface="Calibri" panose="020F0502020204030204" pitchFamily="34" charset="0"/>
                <a:cs typeface="Times New Roman" panose="02020603050405020304" pitchFamily="18" charset="0"/>
              </a:rPr>
              <a:t>3.4. </a:t>
            </a:r>
            <a:r>
              <a:rPr lang="lv-LV" sz="1600" dirty="0">
                <a:solidFill>
                  <a:srgbClr val="000000"/>
                </a:solidFill>
                <a:effectLst/>
                <a:latin typeface="+mn-lt"/>
                <a:ea typeface="Calibri" panose="020F0502020204030204" pitchFamily="34" charset="0"/>
              </a:rPr>
              <a:t>LĪDZĒJI var vienpusēji izbeigt Līgumu pirms termiņa, </a:t>
            </a:r>
            <a:r>
              <a:rPr lang="lv-LV" sz="1600" dirty="0" err="1">
                <a:solidFill>
                  <a:srgbClr val="000000"/>
                </a:solidFill>
                <a:effectLst/>
                <a:latin typeface="+mn-lt"/>
                <a:ea typeface="Calibri" panose="020F0502020204030204" pitchFamily="34" charset="0"/>
              </a:rPr>
              <a:t>rakstveidā</a:t>
            </a:r>
            <a:r>
              <a:rPr lang="lv-LV" sz="1600" dirty="0">
                <a:solidFill>
                  <a:srgbClr val="000000"/>
                </a:solidFill>
                <a:effectLst/>
                <a:latin typeface="+mn-lt"/>
                <a:ea typeface="Calibri" panose="020F0502020204030204" pitchFamily="34" charset="0"/>
              </a:rPr>
              <a:t> brīdinot </a:t>
            </a:r>
            <a:r>
              <a:rPr lang="lv-LV" sz="1600" dirty="0">
                <a:effectLst/>
                <a:latin typeface="+mn-lt"/>
                <a:ea typeface="Calibri" panose="020F0502020204030204" pitchFamily="34" charset="0"/>
              </a:rPr>
              <a:t>par to OTRU LĪDZĒJU ne mazāk kā 3 mēnešus iepriekš</a:t>
            </a:r>
            <a:r>
              <a:rPr lang="lv-LV" sz="1600" dirty="0">
                <a:effectLst/>
                <a:latin typeface="+mn-lt"/>
                <a:ea typeface="Times New Roman" panose="02020603050405020304" pitchFamily="18" charset="0"/>
              </a:rPr>
              <a:t>. </a:t>
            </a:r>
          </a:p>
          <a:p>
            <a:pPr algn="just"/>
            <a:r>
              <a:rPr lang="lv-LV" sz="1600" dirty="0">
                <a:effectLst/>
                <a:latin typeface="+mn-lt"/>
                <a:ea typeface="Times New Roman" panose="02020603050405020304" pitchFamily="18" charset="0"/>
                <a:cs typeface="Times New Roman" panose="02020603050405020304" pitchFamily="18" charset="0"/>
              </a:rPr>
              <a:t>3.6. DIENESTS var vienpusēji izbeigt Līgumu pirms termiņa</a:t>
            </a:r>
            <a:r>
              <a:rPr lang="lv-LV" sz="1600" dirty="0">
                <a:effectLst/>
                <a:latin typeface="+mn-lt"/>
                <a:ea typeface="Calibri" panose="020F0502020204030204" pitchFamily="34" charset="0"/>
                <a:cs typeface="Times New Roman" panose="02020603050405020304" pitchFamily="18" charset="0"/>
              </a:rPr>
              <a:t> pilnībā vai daļā attiecībā uz veselības aprūpes pakalpojuma veidu vai konkrētu ārstniecības personu šādos gadījumos:</a:t>
            </a:r>
          </a:p>
          <a:p>
            <a:pPr marL="457200" indent="-457200" algn="just">
              <a:lnSpc>
                <a:spcPct val="115000"/>
              </a:lnSpc>
              <a:spcAft>
                <a:spcPts val="1000"/>
              </a:spcAft>
            </a:pPr>
            <a:r>
              <a:rPr lang="lv-LV" sz="1600" dirty="0">
                <a:effectLst/>
                <a:latin typeface="+mn-lt"/>
                <a:ea typeface="Calibri" panose="020F0502020204030204" pitchFamily="34" charset="0"/>
                <a:cs typeface="Times New Roman" panose="02020603050405020304" pitchFamily="18" charset="0"/>
              </a:rPr>
              <a:t>…</a:t>
            </a:r>
          </a:p>
          <a:p>
            <a:pPr marL="457200" indent="-457200" algn="just">
              <a:lnSpc>
                <a:spcPct val="115000"/>
              </a:lnSpc>
              <a:spcAft>
                <a:spcPts val="1000"/>
              </a:spcAft>
            </a:pPr>
            <a:r>
              <a:rPr lang="lv-LV" sz="1600" dirty="0">
                <a:effectLst/>
                <a:latin typeface="+mn-lt"/>
                <a:ea typeface="Times New Roman" panose="02020603050405020304" pitchFamily="18" charset="0"/>
                <a:cs typeface="Times New Roman" panose="02020603050405020304" pitchFamily="18" charset="0"/>
              </a:rPr>
              <a:t>3.6.2. IZPILDĪTĀJS ilgāk par mēnesi no piedāvājuma izteikšanas dienas neparaksta DIENESTA piedāvātos, atbilstoši Līguma 3.3.punkta nosacījumiem, LĪDZĒJU savstarpēji saskaņotus Līguma grozījumus vai jaunu līgumu par veselības aprūpes pakalpojumu sniegšanu un apmaksu;</a:t>
            </a:r>
            <a:endParaRPr lang="lv-LV" sz="1600" dirty="0">
              <a:effectLst/>
              <a:latin typeface="+mn-lt"/>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5F5CAC77-FB4F-8F83-A251-BFC0041020E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8F90EF4-510F-8DE0-2DF1-F7F01B601B31}"/>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37CFEDAE-E510-5DEF-EC35-725ECC68E184}"/>
              </a:ext>
            </a:extLst>
          </p:cNvPr>
          <p:cNvSpPr>
            <a:spLocks noGrp="1"/>
          </p:cNvSpPr>
          <p:nvPr>
            <p:ph type="sldNum" sz="quarter" idx="13"/>
          </p:nvPr>
        </p:nvSpPr>
        <p:spPr/>
        <p:txBody>
          <a:bodyPr/>
          <a:lstStyle/>
          <a:p>
            <a:fld id="{F757B116-C236-4B1A-A29F-6EC446939148}" type="slidenum">
              <a:rPr lang="en-US" altLang="en-US" smtClean="0"/>
              <a:pPr/>
              <a:t>7</a:t>
            </a:fld>
            <a:endParaRPr lang="en-US" altLang="en-US"/>
          </a:p>
        </p:txBody>
      </p:sp>
    </p:spTree>
    <p:extLst>
      <p:ext uri="{BB962C8B-B14F-4D97-AF65-F5344CB8AC3E}">
        <p14:creationId xmlns:p14="http://schemas.microsoft.com/office/powerpoint/2010/main" val="328476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7EB73-1CD4-7093-3841-5FA610C314AF}"/>
              </a:ext>
            </a:extLst>
          </p:cNvPr>
          <p:cNvSpPr>
            <a:spLocks noGrp="1"/>
          </p:cNvSpPr>
          <p:nvPr>
            <p:ph type="title"/>
          </p:nvPr>
        </p:nvSpPr>
        <p:spPr/>
        <p:txBody>
          <a:bodyPr/>
          <a:lstStyle/>
          <a:p>
            <a:r>
              <a:rPr lang="lv-LV" sz="2400" dirty="0">
                <a:solidFill>
                  <a:schemeClr val="accent6">
                    <a:lumMod val="75000"/>
                  </a:schemeClr>
                </a:solidFill>
                <a:effectLst/>
                <a:latin typeface="+mn-lt"/>
                <a:ea typeface="Times New Roman" panose="02020603050405020304" pitchFamily="18" charset="0"/>
              </a:rPr>
              <a:t>DIENESTA atbildība par neapmaksātu rēķinu</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D8C94C85-96D2-113E-1632-3B819F2F8922}"/>
              </a:ext>
            </a:extLst>
          </p:cNvPr>
          <p:cNvSpPr>
            <a:spLocks noGrp="1"/>
          </p:cNvSpPr>
          <p:nvPr>
            <p:ph idx="1"/>
          </p:nvPr>
        </p:nvSpPr>
        <p:spPr>
          <a:xfrm>
            <a:off x="503853" y="1752600"/>
            <a:ext cx="8182947" cy="4373573"/>
          </a:xfrm>
        </p:spPr>
        <p:txBody>
          <a:bodyPr/>
          <a:lstStyle/>
          <a:p>
            <a:pPr algn="just"/>
            <a:r>
              <a:rPr lang="lv-LV" dirty="0">
                <a:effectLst/>
                <a:latin typeface="+mn-lt"/>
                <a:ea typeface="Times New Roman" panose="02020603050405020304" pitchFamily="18" charset="0"/>
              </a:rPr>
              <a:t>3.pielikums - Atbildība par Līguma izpildi </a:t>
            </a:r>
          </a:p>
          <a:p>
            <a:pPr algn="just"/>
            <a:endParaRPr lang="lv-LV" dirty="0">
              <a:effectLst/>
              <a:latin typeface="+mn-lt"/>
              <a:ea typeface="Times New Roman" panose="02020603050405020304" pitchFamily="18" charset="0"/>
            </a:endParaRPr>
          </a:p>
          <a:p>
            <a:pPr algn="just"/>
            <a:r>
              <a:rPr lang="lv-LV" dirty="0">
                <a:effectLst/>
                <a:latin typeface="+mn-lt"/>
                <a:ea typeface="Times New Roman" panose="02020603050405020304" pitchFamily="18" charset="0"/>
              </a:rPr>
              <a:t>20. IZPILDĪTĀJAM ir tiesības prasīt no DIENESTA līgumsodu 0,05% apmērā no IZPILDĪTĀJAM neapmaksātā rēķina par katru kavējuma dienu, ja kavējums radies DIENESTA darbības vai bezdarbības rezultātā. </a:t>
            </a:r>
          </a:p>
          <a:p>
            <a:endParaRPr lang="lv-LV" dirty="0"/>
          </a:p>
        </p:txBody>
      </p:sp>
      <p:sp>
        <p:nvSpPr>
          <p:cNvPr id="4" name="Text Placeholder 3">
            <a:extLst>
              <a:ext uri="{FF2B5EF4-FFF2-40B4-BE49-F238E27FC236}">
                <a16:creationId xmlns:a16="http://schemas.microsoft.com/office/drawing/2014/main" id="{C4DF2F20-22D6-40AC-EA2B-0B24DCCC3A16}"/>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7C50EA3D-A7BD-B302-1D8D-4D47C9CC26D9}"/>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C7600F4D-EC91-DDE4-EE3C-3D48F3BF1028}"/>
              </a:ext>
            </a:extLst>
          </p:cNvPr>
          <p:cNvSpPr>
            <a:spLocks noGrp="1"/>
          </p:cNvSpPr>
          <p:nvPr>
            <p:ph type="sldNum" sz="quarter" idx="13"/>
          </p:nvPr>
        </p:nvSpPr>
        <p:spPr/>
        <p:txBody>
          <a:bodyPr/>
          <a:lstStyle/>
          <a:p>
            <a:fld id="{F757B116-C236-4B1A-A29F-6EC446939148}" type="slidenum">
              <a:rPr lang="en-US" altLang="en-US" smtClean="0"/>
              <a:pPr/>
              <a:t>8</a:t>
            </a:fld>
            <a:endParaRPr lang="en-US" altLang="en-US"/>
          </a:p>
        </p:txBody>
      </p:sp>
    </p:spTree>
    <p:extLst>
      <p:ext uri="{BB962C8B-B14F-4D97-AF65-F5344CB8AC3E}">
        <p14:creationId xmlns:p14="http://schemas.microsoft.com/office/powerpoint/2010/main" val="1360643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50C53-D3EF-25A1-9DBB-AE8DB6297E71}"/>
              </a:ext>
            </a:extLst>
          </p:cNvPr>
          <p:cNvSpPr>
            <a:spLocks noGrp="1"/>
          </p:cNvSpPr>
          <p:nvPr>
            <p:ph type="title"/>
          </p:nvPr>
        </p:nvSpPr>
        <p:spPr/>
        <p:txBody>
          <a:bodyPr/>
          <a:lstStyle/>
          <a:p>
            <a:r>
              <a:rPr lang="lv-LV" dirty="0">
                <a:solidFill>
                  <a:schemeClr val="accent6">
                    <a:lumMod val="75000"/>
                  </a:schemeClr>
                </a:solidFill>
              </a:rPr>
              <a:t>Būtiski pārkāpumi</a:t>
            </a:r>
          </a:p>
        </p:txBody>
      </p:sp>
      <p:sp>
        <p:nvSpPr>
          <p:cNvPr id="3" name="Content Placeholder 2">
            <a:extLst>
              <a:ext uri="{FF2B5EF4-FFF2-40B4-BE49-F238E27FC236}">
                <a16:creationId xmlns:a16="http://schemas.microsoft.com/office/drawing/2014/main" id="{56B01686-6E48-C0AA-3A8C-DED5B9BB6040}"/>
              </a:ext>
            </a:extLst>
          </p:cNvPr>
          <p:cNvSpPr>
            <a:spLocks noGrp="1"/>
          </p:cNvSpPr>
          <p:nvPr>
            <p:ph idx="1"/>
          </p:nvPr>
        </p:nvSpPr>
        <p:spPr>
          <a:xfrm>
            <a:off x="410547" y="1752600"/>
            <a:ext cx="8276253" cy="4373573"/>
          </a:xfrm>
        </p:spPr>
        <p:txBody>
          <a:bodyPr/>
          <a:lstStyle/>
          <a:p>
            <a:pPr algn="just"/>
            <a:r>
              <a:rPr lang="lv-LV" dirty="0">
                <a:effectLst/>
                <a:latin typeface="+mn-lt"/>
                <a:ea typeface="Times New Roman" panose="02020603050405020304" pitchFamily="18" charset="0"/>
                <a:cs typeface="Times New Roman" panose="02020603050405020304" pitchFamily="18" charset="0"/>
              </a:rPr>
              <a:t>3.6. DIENESTS var vienpusēji izbeigt Līgumu pirms termiņa</a:t>
            </a:r>
            <a:r>
              <a:rPr lang="lv-LV" dirty="0">
                <a:effectLst/>
                <a:latin typeface="+mn-lt"/>
                <a:ea typeface="Calibri" panose="020F0502020204030204" pitchFamily="34" charset="0"/>
                <a:cs typeface="Times New Roman" panose="02020603050405020304" pitchFamily="18" charset="0"/>
              </a:rPr>
              <a:t> pilnībā vai daļā attiecībā uz veselības aprūpes pakalpojuma veidu vai konkrētu ārstniecības personu šādos gadījumos:</a:t>
            </a:r>
          </a:p>
          <a:p>
            <a:pPr marL="457200" indent="-457200" algn="just">
              <a:lnSpc>
                <a:spcPct val="115000"/>
              </a:lnSpc>
              <a:spcAft>
                <a:spcPts val="1000"/>
              </a:spcAft>
            </a:pPr>
            <a:r>
              <a:rPr lang="lv-LV" dirty="0">
                <a:effectLst/>
                <a:latin typeface="+mn-lt"/>
                <a:ea typeface="Calibri" panose="020F0502020204030204" pitchFamily="34" charset="0"/>
                <a:cs typeface="Times New Roman" panose="02020603050405020304" pitchFamily="18" charset="0"/>
              </a:rPr>
              <a:t>…</a:t>
            </a:r>
          </a:p>
          <a:p>
            <a:pPr algn="just"/>
            <a:r>
              <a:rPr lang="lv-LV" dirty="0">
                <a:effectLst/>
                <a:latin typeface="+mn-lt"/>
                <a:ea typeface="Calibri" panose="020F0502020204030204" pitchFamily="34" charset="0"/>
                <a:cs typeface="Times New Roman" panose="02020603050405020304" pitchFamily="18" charset="0"/>
              </a:rPr>
              <a:t>3.6.7. 	pēdējo divu gadu laikā IZPILDĪTĀJAM konstatēti </a:t>
            </a:r>
            <a:r>
              <a:rPr lang="lv-LV" u="sng" dirty="0">
                <a:effectLst/>
                <a:latin typeface="+mn-lt"/>
                <a:ea typeface="Calibri" panose="020F0502020204030204" pitchFamily="34" charset="0"/>
                <a:cs typeface="Times New Roman" panose="02020603050405020304" pitchFamily="18" charset="0"/>
              </a:rPr>
              <a:t>būtiski pārkāpumi</a:t>
            </a:r>
            <a:r>
              <a:rPr lang="lv-LV" dirty="0">
                <a:effectLst/>
                <a:latin typeface="+mn-lt"/>
                <a:ea typeface="Calibri" panose="020F0502020204030204" pitchFamily="34" charset="0"/>
                <a:cs typeface="Times New Roman" panose="02020603050405020304" pitchFamily="18" charset="0"/>
              </a:rPr>
              <a:t>, par ko pieņemti un spēkā stājušies trīs Dienesta lēmumi vai pārbaudes akti, kuri pieņemti atbilstoši Līguma 3.pielikumā noteiktajam;</a:t>
            </a:r>
          </a:p>
        </p:txBody>
      </p:sp>
      <p:sp>
        <p:nvSpPr>
          <p:cNvPr id="4" name="Text Placeholder 3">
            <a:extLst>
              <a:ext uri="{FF2B5EF4-FFF2-40B4-BE49-F238E27FC236}">
                <a16:creationId xmlns:a16="http://schemas.microsoft.com/office/drawing/2014/main" id="{41A94280-6C7B-37D1-323F-1B1F0489AE9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3157945-6D6A-FF63-35A5-BA04248E4D4B}"/>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D9643FF8-2636-CC60-5B57-CB4A77351656}"/>
              </a:ext>
            </a:extLst>
          </p:cNvPr>
          <p:cNvSpPr>
            <a:spLocks noGrp="1"/>
          </p:cNvSpPr>
          <p:nvPr>
            <p:ph type="sldNum" sz="quarter" idx="13"/>
          </p:nvPr>
        </p:nvSpPr>
        <p:spPr/>
        <p:txBody>
          <a:bodyPr/>
          <a:lstStyle/>
          <a:p>
            <a:fld id="{F757B116-C236-4B1A-A29F-6EC446939148}" type="slidenum">
              <a:rPr lang="en-US" altLang="en-US" smtClean="0"/>
              <a:pPr/>
              <a:t>9</a:t>
            </a:fld>
            <a:endParaRPr lang="en-US" altLang="en-US"/>
          </a:p>
        </p:txBody>
      </p:sp>
    </p:spTree>
    <p:extLst>
      <p:ext uri="{BB962C8B-B14F-4D97-AF65-F5344CB8AC3E}">
        <p14:creationId xmlns:p14="http://schemas.microsoft.com/office/powerpoint/2010/main" val="4125336116"/>
      </p:ext>
    </p:extLst>
  </p:cSld>
  <p:clrMapOvr>
    <a:masterClrMapping/>
  </p:clrMapOvr>
</p:sld>
</file>

<file path=ppt/theme/theme1.xml><?xml version="1.0" encoding="utf-8"?>
<a:theme xmlns:a="http://schemas.openxmlformats.org/drawingml/2006/main" name="89_Prezentacija_templateLV">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kts">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14686</TotalTime>
  <Words>1750</Words>
  <Application>Microsoft Office PowerPoint</Application>
  <PresentationFormat>On-screen Show (4:3)</PresentationFormat>
  <Paragraphs>146</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Times New Roman</vt:lpstr>
      <vt:lpstr>Verdana</vt:lpstr>
      <vt:lpstr>Wingdings</vt:lpstr>
      <vt:lpstr>ヒラギノ角ゴ Pro W3</vt:lpstr>
      <vt:lpstr>89_Prezentacija_templateLV</vt:lpstr>
      <vt:lpstr>Līgums no 2025.gada 1.janvāra Latvijas Slimnīcu biedrības priekšlikumi</vt:lpstr>
      <vt:lpstr>Finanšu paziņojumi</vt:lpstr>
      <vt:lpstr>Dokumentu saskaņošana un savlaicīga informēšana</vt:lpstr>
      <vt:lpstr>Dokumentu saskaņošana un savlaicīga informēšana</vt:lpstr>
      <vt:lpstr>8.punktā noteikto nosacījumu izpilde</vt:lpstr>
      <vt:lpstr>DIENESTA izsniegta vienota parauga caurlaide</vt:lpstr>
      <vt:lpstr>Par līguma izbeigšanu</vt:lpstr>
      <vt:lpstr>DIENESTA atbildība par neapmaksātu rēķinu</vt:lpstr>
      <vt:lpstr>Būtiski pārkāpumi</vt:lpstr>
      <vt:lpstr>Būtiski pārkāpumi</vt:lpstr>
      <vt:lpstr>Veselības inspekcijas lēmumi</vt:lpstr>
      <vt:lpstr>DIENESTA saistības pie līguma izbeigšanas pirms termiņa</vt:lpstr>
      <vt:lpstr>Pielikums vai pakalpojumu sniegšanas kārtība</vt:lpstr>
      <vt:lpstr>2.pielikums</vt:lpstr>
      <vt:lpstr>IZPILDĪTĀJA pienākums atmaksāt personai nepamatoti iekasētu pacienta līdzmaksājumu</vt:lpstr>
      <vt:lpstr>IZPILDĪTĀJA atbildība par dokumentu ievadi VVIS</vt:lpstr>
      <vt:lpstr>IZPILDĪTĀJA atbildība par dokumentu ievadi VVIS</vt:lpstr>
      <vt:lpstr>2.pielikuma iesniegšanas biežums</vt:lpstr>
      <vt:lpstr>Dokumentu digitalizācija</vt:lpstr>
      <vt:lpstr>Samaksa par faktiski nodrošinātu ārstniecības personu skaitu uzņemšanas nodaļā</vt:lpstr>
      <vt:lpstr>Pacientu pārvešana</vt:lpstr>
      <vt:lpstr>Peritoneālā dialīze</vt:lpstr>
      <vt:lpstr>Stacionārā darba kvalitātes indikatīvie rādītāji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Daiga Vulfa</cp:lastModifiedBy>
  <cp:revision>296</cp:revision>
  <cp:lastPrinted>2017-09-29T07:08:39Z</cp:lastPrinted>
  <dcterms:created xsi:type="dcterms:W3CDTF">2014-11-20T14:46:47Z</dcterms:created>
  <dcterms:modified xsi:type="dcterms:W3CDTF">2024-12-16T11:45:30Z</dcterms:modified>
</cp:coreProperties>
</file>