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0" r:id="rId2"/>
    <p:sldId id="431" r:id="rId3"/>
    <p:sldId id="432" r:id="rId4"/>
    <p:sldId id="433" r:id="rId5"/>
    <p:sldId id="434" r:id="rId6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C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izaina stils 1 - izcēlum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Vidējs stils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6018" autoAdjust="0"/>
  </p:normalViewPr>
  <p:slideViewPr>
    <p:cSldViewPr snapToGrid="0" snapToObjects="1">
      <p:cViewPr varScale="1">
        <p:scale>
          <a:sx n="63" d="100"/>
          <a:sy n="63" d="100"/>
        </p:scale>
        <p:origin x="14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B24F-1177-4075-9044-8CF59978CE83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99E9-0B7F-4987-B2A9-2B48DB0CD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3579D0-169C-4898-A117-F12695808FC8}" type="datetimeFigureOut">
              <a:rPr lang="lv-LV"/>
              <a:pPr>
                <a:defRPr/>
              </a:pPr>
              <a:t>26.03.2025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75B6170-80DC-45AA-A9CD-EC92DEB9EBF6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1035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3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F757B116-C236-4B1A-A29F-6EC446939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10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A5D73BE-0AD0-481A-BCFB-E6B235076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471DA70-A33F-4D8A-A930-E559D2F22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3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3DCC78A-4830-4AE1-84B3-9DC1F7533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95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33E01878-8258-4C2A-BB3E-218C12CD7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1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409CEAE-C0B0-4A7A-869B-5A2EFAFA1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2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88DE374-5F27-4970-B704-F55326612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18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5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7C2EE-50A7-401C-A143-865F084EF5A0}" type="datetime1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53D50D-E08B-4760-90B1-0E2B30BA47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91C2-58B2-587C-A315-B4F76C1D43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B116-C236-4B1A-A29F-6EC44693914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749AF-5452-8471-BC38-63D35D62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40000"/>
            <a:ext cx="8473440" cy="1676400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Rindu veidošanas nosacījumi un ikmēneša pārskats par rindu garumiem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D4DAD4-A274-304F-245E-E1FCE193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240" y="5720080"/>
            <a:ext cx="6096000" cy="756920"/>
          </a:xfrm>
        </p:spPr>
        <p:txBody>
          <a:bodyPr>
            <a:normAutofit/>
          </a:bodyPr>
          <a:lstStyle/>
          <a:p>
            <a:pPr algn="ctr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Baiba Bērziņa</a:t>
            </a:r>
          </a:p>
          <a:p>
            <a:pPr algn="ctr"/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Ambulatoro pakalpojumu nodaļas vadītāja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493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A4CB-4777-0F8F-DAED-0AE86B3B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7300"/>
            <a:ext cx="6858000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 gaidīšanas rindu veidošanas kārtība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D3570-7566-11F0-53BA-E951F924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1894"/>
            <a:ext cx="8107680" cy="437357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iestāde plāno veselības aprūpes pakalpojumu sniegšanas nodrošinājumu atbilstoši Finanšu paziņojumā 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norādītajam pakalpojumu finansējumam pa mēnešiem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ārstniecības iestādes kapacitātei.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iestāde prioritāri informē personu par iespēju saņemt 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valsts apmaksātu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veselības aprūpes pakalpojumu.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iestāde	nodrošina personai iespēju pieteikties pakalpojuma saņemšanai 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neatkarīgi no pieraksta brīža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rezervējot konkrētu pakalpojuma saņemšanas datumu un laiku, par to informē personu. Ja rinda pakalpojuma saņemšanai ir garāka par 6 (sešiem) mēnešiem, ārstniecības iestāde personai norāda 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aptuveno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pakalpojuma saņemšanas datumu un vismaz mēnesi pirms pakalpojuma saņemšanas plānotā laika informē personu par konkrētu pakalpojuma saņemšanas datumu un laiku</a:t>
            </a:r>
          </a:p>
          <a:p>
            <a:pPr marL="457200" indent="-457200" algn="just">
              <a:buFont typeface="+mj-lt"/>
              <a:buAutoNum type="arabicPeriod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1157-971F-0421-691E-5388D023F7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B116-C236-4B1A-A29F-6EC44693914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B104C-B809-A1C3-C7AF-42DCB346FD4C}"/>
              </a:ext>
            </a:extLst>
          </p:cNvPr>
          <p:cNvSpPr txBox="1"/>
          <p:nvPr/>
        </p:nvSpPr>
        <p:spPr>
          <a:xfrm>
            <a:off x="1828800" y="1978055"/>
            <a:ext cx="479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Svarīgākie punkti par rindu veidošanu</a:t>
            </a:r>
          </a:p>
        </p:txBody>
      </p:sp>
      <p:pic>
        <p:nvPicPr>
          <p:cNvPr id="9" name="Picture 8" descr="Person with stethoscope using tablet">
            <a:extLst>
              <a:ext uri="{FF2B5EF4-FFF2-40B4-BE49-F238E27FC236}">
                <a16:creationId xmlns:a16="http://schemas.microsoft.com/office/drawing/2014/main" id="{B38BCF6C-A99C-DCAF-1BD8-5BA29396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72" y="1045723"/>
            <a:ext cx="2320588" cy="1576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5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AE4A-4004-8F6F-310A-196D1AB0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80" y="100418"/>
            <a:ext cx="6776720" cy="103664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 gaidīšanas rindu veidošanas kārtība II</a:t>
            </a:r>
            <a:endParaRPr lang="lv-LV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BB4E-CB46-E977-D6DF-C2FDF026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9000"/>
            <a:ext cx="9144000" cy="286004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v-LV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lv-LV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ienu reizi mēnesī </a:t>
            </a:r>
            <a:r>
              <a:rPr lang="lv-LV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 10. datumam </a:t>
            </a:r>
            <a:r>
              <a:rPr lang="lv-LV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sniedz atskaiti par rindu uz ambulatorajiem pakalpojumiem iepriekšējā mēnesī.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orāda tuvāko pieraksta laiku uz pakalpojumu, rēķinot to uz katra mēneša 1. datumu.</a:t>
            </a:r>
            <a:endParaRPr lang="lv-LV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lv-LV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rindā iekļauto personu gaidīšanas laiks pakalpojuma saņemšanai pārsniedz gadu, ārstniecības iestāde </a:t>
            </a:r>
            <a:r>
              <a:rPr lang="lv-LV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retāk kā reizi gadā</a:t>
            </a:r>
            <a:r>
              <a:rPr lang="lv-LV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aktualizē informāciju par personām, kas iekļautas rindā, izslēdzot no tās personas, kuras mirušas vai par kurām ir informācija, ka pakalpojums tām vairs nav nepieciešams. </a:t>
            </a:r>
          </a:p>
          <a:p>
            <a:pPr marL="457200" indent="-457200" algn="just">
              <a:buFont typeface="+mj-lt"/>
              <a:buAutoNum type="arabicPeriod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E335-7759-AA75-51BA-68E2AA8F6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B116-C236-4B1A-A29F-6EC44693914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698E3-0085-85EA-29BF-E5B6A906E848}"/>
              </a:ext>
            </a:extLst>
          </p:cNvPr>
          <p:cNvSpPr txBox="1"/>
          <p:nvPr/>
        </p:nvSpPr>
        <p:spPr>
          <a:xfrm>
            <a:off x="487680" y="1615440"/>
            <a:ext cx="506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Svarīgākie punkti par datu iesniegšanu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2173C-242C-7130-7B21-7C10864C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4873441"/>
            <a:ext cx="4643120" cy="19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DA4F-9EA9-CF31-F18A-F9488CFB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60" y="195641"/>
            <a:ext cx="6695440" cy="1036642"/>
          </a:xfrm>
        </p:spPr>
        <p:txBody>
          <a:bodyPr>
            <a:no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pakalpojumu gaidīšanas rindu veidošanas kārtība III</a:t>
            </a:r>
            <a:endParaRPr lang="lv-LV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6261-25A2-2571-7404-2A1667B2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851523"/>
            <a:ext cx="8636000" cy="3376557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7000"/>
              </a:lnSpc>
            </a:pPr>
            <a:r>
              <a:rPr lang="lv-LV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Ārstniecības iestādes </a:t>
            </a:r>
            <a:r>
              <a:rPr lang="lv-LV" sz="22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prioritāri nodrošina </a:t>
            </a:r>
            <a:r>
              <a:rPr lang="lv-LV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veselības aprūpes pakalpojumus: 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lv-LV" sz="2200" kern="100" dirty="0">
                <a:effectLst/>
                <a:ea typeface="Calibri" panose="020F0502020204030204" pitchFamily="34" charset="0"/>
              </a:rPr>
              <a:t>bērniem; 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lv-LV" sz="2200" kern="100" dirty="0">
                <a:effectLst/>
                <a:ea typeface="Calibri" panose="020F0502020204030204" pitchFamily="34" charset="0"/>
              </a:rPr>
              <a:t>grūtniecēm t.sk. ja e-nosūtījumā anamnēzes sadaļā, veikta atzīme “Grūtniece”; 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lv-LV" sz="2200" kern="100" dirty="0">
                <a:effectLst/>
                <a:ea typeface="Calibri" panose="020F0502020204030204" pitchFamily="34" charset="0"/>
              </a:rPr>
              <a:t>ambulatori ārstniecības iestādes darba laikā, ja personai nosūtījumā veikta atzīme "CITO" un pamatota akūtas medicīniskās palīdzības nepieciešamība; 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lv-LV" sz="2200" kern="100" dirty="0">
                <a:effectLst/>
                <a:ea typeface="Calibri" panose="020F0502020204030204" pitchFamily="34" charset="0"/>
              </a:rPr>
              <a:t>personām, kurām noteiktu veselības aprūpes pakalpojumu saņemšanai ir noteikti to saņemšanas laika periodi, atbilstoši šīs kārtības 11. un 15. punktam. </a:t>
            </a: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890E8-A23F-CFCE-2A0A-AF2565CBD7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B116-C236-4B1A-A29F-6EC44693914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82012-A535-EC98-392B-6374C6AD9AB9}"/>
              </a:ext>
            </a:extLst>
          </p:cNvPr>
          <p:cNvSpPr txBox="1"/>
          <p:nvPr/>
        </p:nvSpPr>
        <p:spPr>
          <a:xfrm>
            <a:off x="426720" y="2118081"/>
            <a:ext cx="479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Prioritārās pacientu grupas</a:t>
            </a:r>
          </a:p>
        </p:txBody>
      </p:sp>
      <p:pic>
        <p:nvPicPr>
          <p:cNvPr id="9" name="Picture 8" descr="Doctor greeting boy sitting on mother in clinic">
            <a:extLst>
              <a:ext uri="{FF2B5EF4-FFF2-40B4-BE49-F238E27FC236}">
                <a16:creationId xmlns:a16="http://schemas.microsoft.com/office/drawing/2014/main" id="{CBD8CC06-CD16-CD05-4387-76080DE58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1" y="733443"/>
            <a:ext cx="2519679" cy="167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35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0C27-BF9F-A38D-B330-C0CECF86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2748119"/>
            <a:ext cx="6096000" cy="1036642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Atbildes uz jautājumiem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4C45-C681-9BBB-159B-4BB1EF874E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B116-C236-4B1A-A29F-6EC44693914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392843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15686</TotalTime>
  <Words>311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Wingdings</vt:lpstr>
      <vt:lpstr>89_Prezentacija_templateLV</vt:lpstr>
      <vt:lpstr>Rindu veidošanas nosacījumi un ikmēneša pārskats par rindu garumiem </vt:lpstr>
      <vt:lpstr>Veselības aprūpes pakalpojumu gaidīšanas rindu veidošanas kārtība I</vt:lpstr>
      <vt:lpstr>Veselības aprūpes pakalpojumu gaidīšanas rindu veidošanas kārtība II</vt:lpstr>
      <vt:lpstr>Veselības aprūpes pakalpojumu gaidīšanas rindu veidošanas kārtība III</vt:lpstr>
      <vt:lpstr>Atbildes uz jautājumiem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Baiba Bērziņa</cp:lastModifiedBy>
  <cp:revision>371</cp:revision>
  <cp:lastPrinted>2017-09-29T07:08:39Z</cp:lastPrinted>
  <dcterms:created xsi:type="dcterms:W3CDTF">2014-11-20T14:46:47Z</dcterms:created>
  <dcterms:modified xsi:type="dcterms:W3CDTF">2025-03-27T05:46:47Z</dcterms:modified>
</cp:coreProperties>
</file>