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80" r:id="rId4"/>
    <p:sldId id="264" r:id="rId5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6"/>
    <p:restoredTop sz="94690"/>
  </p:normalViewPr>
  <p:slideViewPr>
    <p:cSldViewPr snapToGrid="0" snapToObjects="1">
      <p:cViewPr varScale="1">
        <p:scale>
          <a:sx n="78" d="100"/>
          <a:sy n="78" d="100"/>
        </p:scale>
        <p:origin x="1118" y="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6543AF-D8B2-E321-BF7B-3A18382C0F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464E6-4FC8-CDEE-9785-64CE5E38341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0D8B97-2CA1-6947-BC0E-BB3E0F4CF846}" type="datetimeFigureOut">
              <a:rPr lang="lv-LV"/>
              <a:pPr>
                <a:defRPr/>
              </a:pPr>
              <a:t>27.03.2025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0728BDF-1396-1194-3A3B-A3A6CE6465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338EE3-91E9-36C6-B7D4-D97F9CBD72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C9DE7B-BFD8-7166-6435-D6639E66C1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C62B1-796F-DB76-CE20-2C486C953F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2B086AE-BD1C-8A47-AF65-ABBEDDA31864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CCE86E16-AA04-4B08-F5D4-F6D69AE41C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352533DC-B3D0-13A3-B2F2-162F076FF6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9392DC6-F38C-0388-8E46-8F69FBE888E3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623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F8BD8F8-C465-EDD3-BB62-5D87048D31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7041322-CDF3-1E41-A4ED-89A142B2E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68DA7285-9942-56B6-209B-3C3DE08E35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7786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0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65B8A37-200C-3ED6-55A2-B75A68ACBD3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107B6AF-6A98-2D47-9F12-F8D37A2A95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0D632797-3546-1E7E-8565-F339F7C324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4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0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B4E9EB76-F67E-6F2D-CDFD-56726EFFC9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3D796E9-763E-0247-9D8C-6F5F223672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E2A4C4-CA29-5831-76A3-D176B6F41B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97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2595AFEB-EBC2-7F2D-8C7B-44A4AE90F1E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AADC7B5-903C-E149-AABF-AB6E30CA30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D052690A-A4D6-D7D1-0226-F3F19193D6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433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D29DC341-89D8-11DD-9A12-F17FDC77908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A836FB2-625D-D940-AFF7-652C4FBFDE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6F19536-F04B-E406-70A5-ED8C5CF69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58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81EBA649-3C86-9F80-01D6-FD2FF1BD74B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BA646E2-BDD0-434C-AD0F-90E7EAA10A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4AC23B3-C015-5A42-5B98-31DF61D62A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843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5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30BBD13-E7A6-C827-DA63-16016F07B4D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5523A4B-C251-8240-A722-E6D881676B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B32C6C-1DC3-E2F6-7D42-CD0DAC3EAA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39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D3627AD-8BEC-9AEF-CAF0-CE4B6E8330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7">
            <a:extLst>
              <a:ext uri="{FF2B5EF4-FFF2-40B4-BE49-F238E27FC236}">
                <a16:creationId xmlns:a16="http://schemas.microsoft.com/office/drawing/2014/main" id="{BDDB63B7-549D-8B4F-A2C9-9C2CF546E8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56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D8571A6-4A29-5F39-3848-3AAEBD851C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D817D6-3328-4279-194E-098B422DC4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7AAEA-0325-85DC-5D3D-58BC5410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CD61CE-E623-A44E-B3F3-63C7F22F7193}" type="datetime1">
              <a:rPr lang="en-US"/>
              <a:pPr>
                <a:defRPr/>
              </a:pPr>
              <a:t>3/27/2025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76BA6-95FC-D986-B42E-35FB158F93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D486E-A066-B33D-3255-E270830C6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2C97C57-8F10-0644-801F-AC5CEBDC6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rindapiearsta.lv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>
            <a:extLst>
              <a:ext uri="{FF2B5EF4-FFF2-40B4-BE49-F238E27FC236}">
                <a16:creationId xmlns:a16="http://schemas.microsoft.com/office/drawing/2014/main" id="{EF6CF517-7F23-A6E2-F160-4B938588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505200"/>
            <a:ext cx="7772400" cy="960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en-US" sz="2400" dirty="0"/>
              <a:t>NVD Klientu apkalpošanas centrs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B583EA8E-FDF4-1A76-418B-9ED1734D5A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209800" y="5135562"/>
            <a:ext cx="7772400" cy="9604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lv-LV" altLang="en-US" dirty="0"/>
              <a:t>Lāsma Matjuka,</a:t>
            </a:r>
          </a:p>
          <a:p>
            <a:pPr>
              <a:defRPr/>
            </a:pPr>
            <a:r>
              <a:rPr lang="lv-LV" dirty="0"/>
              <a:t>Klientu apkalpošanas centra vadītāja</a:t>
            </a:r>
          </a:p>
          <a:p>
            <a:pPr>
              <a:defRPr/>
            </a:pPr>
            <a:r>
              <a:rPr lang="lv-LV" altLang="en-US" dirty="0"/>
              <a:t>27.03.2025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A9B5857F-060B-71F3-38C4-262F4B4E9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956" y="587482"/>
            <a:ext cx="8647340" cy="628670"/>
          </a:xfrm>
        </p:spPr>
        <p:txBody>
          <a:bodyPr>
            <a:noAutofit/>
          </a:bodyPr>
          <a:lstStyle/>
          <a:p>
            <a:r>
              <a:rPr lang="lv-LV" altLang="en-LV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NVD Klientu apkalpošanas centrs</a:t>
            </a:r>
            <a:endParaRPr lang="lv-LV" alt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94DCA13F-BFF5-169A-E84E-35C193BBA21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E6458E3-4B51-AC4C-A1CD-ED1F5D52457F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BD538A4-6DBE-D85D-EBC2-5EA7C3D65D0C}"/>
              </a:ext>
            </a:extLst>
          </p:cNvPr>
          <p:cNvSpPr txBox="1">
            <a:spLocks/>
          </p:cNvSpPr>
          <p:nvPr/>
        </p:nvSpPr>
        <p:spPr bwMode="auto">
          <a:xfrm>
            <a:off x="603530" y="2539208"/>
            <a:ext cx="7714617" cy="4176685"/>
          </a:xfrm>
          <a:prstGeom prst="rect">
            <a:avLst/>
          </a:prstGeom>
          <a:noFill/>
          <a:ln>
            <a:noFill/>
          </a:ln>
        </p:spPr>
        <p:txBody>
          <a:bodyPr lIns="93957" tIns="46979" rIns="93957" bIns="46979">
            <a:norm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v-LV" sz="3200" kern="1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~ 9 000 konsultācijas mēnesī</a:t>
            </a:r>
          </a:p>
          <a:p>
            <a:pPr>
              <a:defRPr/>
            </a:pPr>
            <a:endParaRPr lang="en-LV" sz="1800" b="1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LV" sz="1800" b="1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lv-LV" sz="24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Top 3 jautājums - </a:t>
            </a:r>
            <a:r>
              <a:rPr lang="lv-LV" sz="2400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kur saņemt </a:t>
            </a:r>
            <a:r>
              <a:rPr lang="lv-LV" sz="24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valsts apmaksātas speciālista konsultācijas/izmeklējumus?</a:t>
            </a:r>
            <a:endParaRPr lang="en-LV" sz="2400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LV" sz="1800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lv-LV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Process</a:t>
            </a:r>
            <a:r>
              <a:rPr lang="lv-LV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LV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lv-LV" dirty="0">
                <a:latin typeface="+mj-lt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www.rindapiearsta.lv</a:t>
            </a:r>
            <a:endParaRPr lang="lv-LV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lv-LV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~ 1 mēneša datu nobīde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lv-LV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visīsākās rindas</a:t>
            </a:r>
          </a:p>
          <a:p>
            <a:pPr>
              <a:defRPr/>
            </a:pPr>
            <a:endParaRPr lang="en-LV" sz="1800" dirty="0"/>
          </a:p>
          <a:p>
            <a:pPr>
              <a:defRPr/>
            </a:pPr>
            <a:endParaRPr lang="en-LV" dirty="0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5D728936-074B-C12D-4271-9BB8B5B8A7E9}"/>
              </a:ext>
            </a:extLst>
          </p:cNvPr>
          <p:cNvGrpSpPr/>
          <p:nvPr/>
        </p:nvGrpSpPr>
        <p:grpSpPr>
          <a:xfrm>
            <a:off x="8766573" y="2004238"/>
            <a:ext cx="1985302" cy="4043977"/>
            <a:chOff x="0" y="0"/>
            <a:chExt cx="5070100" cy="10032064"/>
          </a:xfrm>
        </p:grpSpPr>
        <p:grpSp>
          <p:nvGrpSpPr>
            <p:cNvPr id="15" name="Group 3">
              <a:extLst>
                <a:ext uri="{FF2B5EF4-FFF2-40B4-BE49-F238E27FC236}">
                  <a16:creationId xmlns:a16="http://schemas.microsoft.com/office/drawing/2014/main" id="{99D3DAD0-2190-7484-EFC5-8077CC75276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0" y="0"/>
              <a:ext cx="5070100" cy="10032064"/>
              <a:chOff x="0" y="0"/>
              <a:chExt cx="2620010" cy="5184140"/>
            </a:xfrm>
          </p:grpSpPr>
          <p:sp>
            <p:nvSpPr>
              <p:cNvPr id="17" name="Freeform 4">
                <a:extLst>
                  <a:ext uri="{FF2B5EF4-FFF2-40B4-BE49-F238E27FC236}">
                    <a16:creationId xmlns:a16="http://schemas.microsoft.com/office/drawing/2014/main" id="{69583810-A5DB-E3F8-9C34-DB8B9944091C}"/>
                  </a:ext>
                </a:extLst>
              </p:cNvPr>
              <p:cNvSpPr/>
              <p:nvPr/>
            </p:nvSpPr>
            <p:spPr>
              <a:xfrm>
                <a:off x="53340" y="25400"/>
                <a:ext cx="2513330" cy="5132070"/>
              </a:xfrm>
              <a:custGeom>
                <a:avLst/>
                <a:gdLst/>
                <a:ahLst/>
                <a:cxnLst/>
                <a:rect l="l" t="t" r="r" b="b"/>
                <a:pathLst>
                  <a:path w="2513330" h="5132070">
                    <a:moveTo>
                      <a:pt x="2159000" y="0"/>
                    </a:moveTo>
                    <a:lnTo>
                      <a:pt x="354330" y="0"/>
                    </a:lnTo>
                    <a:cubicBezTo>
                      <a:pt x="158750" y="0"/>
                      <a:pt x="0" y="158750"/>
                      <a:pt x="0" y="354330"/>
                    </a:cubicBezTo>
                    <a:lnTo>
                      <a:pt x="0" y="4777740"/>
                    </a:lnTo>
                    <a:cubicBezTo>
                      <a:pt x="0" y="4973320"/>
                      <a:pt x="158750" y="5132070"/>
                      <a:pt x="354330" y="5132070"/>
                    </a:cubicBezTo>
                    <a:lnTo>
                      <a:pt x="2159000" y="5132070"/>
                    </a:lnTo>
                    <a:cubicBezTo>
                      <a:pt x="2354580" y="5132070"/>
                      <a:pt x="2513330" y="4973320"/>
                      <a:pt x="2513330" y="4777740"/>
                    </a:cubicBezTo>
                    <a:lnTo>
                      <a:pt x="2513330" y="354330"/>
                    </a:lnTo>
                    <a:cubicBezTo>
                      <a:pt x="2513330" y="158750"/>
                      <a:pt x="2354580" y="0"/>
                      <a:pt x="2159000" y="0"/>
                    </a:cubicBezTo>
                    <a:close/>
                    <a:moveTo>
                      <a:pt x="1558290" y="162560"/>
                    </a:moveTo>
                    <a:cubicBezTo>
                      <a:pt x="1576070" y="162560"/>
                      <a:pt x="1590040" y="176530"/>
                      <a:pt x="1590040" y="194310"/>
                    </a:cubicBezTo>
                    <a:cubicBezTo>
                      <a:pt x="1590040" y="212090"/>
                      <a:pt x="1576070" y="226060"/>
                      <a:pt x="1558290" y="226060"/>
                    </a:cubicBezTo>
                    <a:cubicBezTo>
                      <a:pt x="1540510" y="226060"/>
                      <a:pt x="1526540" y="212090"/>
                      <a:pt x="1526540" y="194310"/>
                    </a:cubicBezTo>
                    <a:cubicBezTo>
                      <a:pt x="1526540" y="176530"/>
                      <a:pt x="1541780" y="162560"/>
                      <a:pt x="1558290" y="162560"/>
                    </a:cubicBezTo>
                    <a:close/>
                    <a:moveTo>
                      <a:pt x="1089660" y="172720"/>
                    </a:moveTo>
                    <a:lnTo>
                      <a:pt x="1394460" y="172720"/>
                    </a:lnTo>
                    <a:cubicBezTo>
                      <a:pt x="1405890" y="172720"/>
                      <a:pt x="1416050" y="181610"/>
                      <a:pt x="1416050" y="194310"/>
                    </a:cubicBezTo>
                    <a:cubicBezTo>
                      <a:pt x="1416050" y="207010"/>
                      <a:pt x="1405890" y="215900"/>
                      <a:pt x="1394460" y="215900"/>
                    </a:cubicBezTo>
                    <a:lnTo>
                      <a:pt x="1089660" y="215900"/>
                    </a:lnTo>
                    <a:cubicBezTo>
                      <a:pt x="1078230" y="215900"/>
                      <a:pt x="1068070" y="207010"/>
                      <a:pt x="1068070" y="194310"/>
                    </a:cubicBezTo>
                    <a:cubicBezTo>
                      <a:pt x="1068070" y="181610"/>
                      <a:pt x="1078230" y="172720"/>
                      <a:pt x="1089660" y="172720"/>
                    </a:cubicBezTo>
                    <a:close/>
                    <a:moveTo>
                      <a:pt x="2383790" y="4798060"/>
                    </a:moveTo>
                    <a:cubicBezTo>
                      <a:pt x="2383790" y="4913630"/>
                      <a:pt x="2289810" y="5007610"/>
                      <a:pt x="2174240" y="5007610"/>
                    </a:cubicBezTo>
                    <a:lnTo>
                      <a:pt x="341630" y="5007610"/>
                    </a:lnTo>
                    <a:cubicBezTo>
                      <a:pt x="226060" y="5007610"/>
                      <a:pt x="132080" y="4913630"/>
                      <a:pt x="132080" y="4798060"/>
                    </a:cubicBezTo>
                    <a:lnTo>
                      <a:pt x="132080" y="340360"/>
                    </a:lnTo>
                    <a:cubicBezTo>
                      <a:pt x="132080" y="224790"/>
                      <a:pt x="226060" y="130810"/>
                      <a:pt x="341630" y="130810"/>
                    </a:cubicBezTo>
                    <a:lnTo>
                      <a:pt x="614680" y="130810"/>
                    </a:lnTo>
                    <a:lnTo>
                      <a:pt x="614680" y="187960"/>
                    </a:lnTo>
                    <a:cubicBezTo>
                      <a:pt x="614680" y="252730"/>
                      <a:pt x="668020" y="306070"/>
                      <a:pt x="732790" y="306070"/>
                    </a:cubicBezTo>
                    <a:lnTo>
                      <a:pt x="1783080" y="306070"/>
                    </a:lnTo>
                    <a:cubicBezTo>
                      <a:pt x="1847850" y="306070"/>
                      <a:pt x="1901190" y="252730"/>
                      <a:pt x="1901190" y="187960"/>
                    </a:cubicBezTo>
                    <a:lnTo>
                      <a:pt x="1901190" y="130810"/>
                    </a:lnTo>
                    <a:lnTo>
                      <a:pt x="2172970" y="130810"/>
                    </a:lnTo>
                    <a:cubicBezTo>
                      <a:pt x="2288540" y="130810"/>
                      <a:pt x="2382520" y="224790"/>
                      <a:pt x="2382520" y="340360"/>
                    </a:cubicBezTo>
                    <a:lnTo>
                      <a:pt x="2382520" y="479806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18" name="Freeform 5">
                <a:extLst>
                  <a:ext uri="{FF2B5EF4-FFF2-40B4-BE49-F238E27FC236}">
                    <a16:creationId xmlns:a16="http://schemas.microsoft.com/office/drawing/2014/main" id="{63FEA5E9-450F-99E8-36FD-ACD0DAC42391}"/>
                  </a:ext>
                </a:extLst>
              </p:cNvPr>
              <p:cNvSpPr/>
              <p:nvPr/>
            </p:nvSpPr>
            <p:spPr>
              <a:xfrm>
                <a:off x="185420" y="156210"/>
                <a:ext cx="2251710" cy="4876800"/>
              </a:xfrm>
              <a:custGeom>
                <a:avLst/>
                <a:gdLst/>
                <a:ahLst/>
                <a:cxnLst/>
                <a:rect l="l" t="t" r="r" b="b"/>
                <a:pathLst>
                  <a:path w="2251710" h="4876800">
                    <a:moveTo>
                      <a:pt x="2040890" y="0"/>
                    </a:moveTo>
                    <a:lnTo>
                      <a:pt x="1769110" y="0"/>
                    </a:lnTo>
                    <a:lnTo>
                      <a:pt x="1769110" y="57150"/>
                    </a:lnTo>
                    <a:cubicBezTo>
                      <a:pt x="1769110" y="121920"/>
                      <a:pt x="1715770" y="175260"/>
                      <a:pt x="1651000" y="175260"/>
                    </a:cubicBezTo>
                    <a:lnTo>
                      <a:pt x="601980" y="175260"/>
                    </a:lnTo>
                    <a:cubicBezTo>
                      <a:pt x="537210" y="175260"/>
                      <a:pt x="483870" y="121920"/>
                      <a:pt x="483870" y="57150"/>
                    </a:cubicBezTo>
                    <a:lnTo>
                      <a:pt x="483870" y="0"/>
                    </a:lnTo>
                    <a:lnTo>
                      <a:pt x="209550" y="0"/>
                    </a:lnTo>
                    <a:cubicBezTo>
                      <a:pt x="93980" y="0"/>
                      <a:pt x="0" y="93980"/>
                      <a:pt x="0" y="209550"/>
                    </a:cubicBezTo>
                    <a:lnTo>
                      <a:pt x="0" y="4667250"/>
                    </a:lnTo>
                    <a:cubicBezTo>
                      <a:pt x="0" y="4782820"/>
                      <a:pt x="93980" y="4876800"/>
                      <a:pt x="209550" y="4876800"/>
                    </a:cubicBezTo>
                    <a:lnTo>
                      <a:pt x="2040890" y="4876800"/>
                    </a:lnTo>
                    <a:cubicBezTo>
                      <a:pt x="2156460" y="4876800"/>
                      <a:pt x="2250440" y="4782820"/>
                      <a:pt x="2250440" y="4667250"/>
                    </a:cubicBezTo>
                    <a:lnTo>
                      <a:pt x="2250440" y="209550"/>
                    </a:lnTo>
                    <a:cubicBezTo>
                      <a:pt x="2251710" y="93980"/>
                      <a:pt x="2157730" y="0"/>
                      <a:pt x="2040890" y="0"/>
                    </a:cubicBezTo>
                    <a:close/>
                  </a:path>
                </a:pathLst>
              </a:custGeom>
              <a:blipFill>
                <a:blip r:embed="rId3"/>
                <a:stretch>
                  <a:fillRect t="-12382" b="-12382"/>
                </a:stretch>
              </a:blip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19" name="Freeform 6">
                <a:extLst>
                  <a:ext uri="{FF2B5EF4-FFF2-40B4-BE49-F238E27FC236}">
                    <a16:creationId xmlns:a16="http://schemas.microsoft.com/office/drawing/2014/main" id="{C96241B5-331E-A3C6-F5AE-B8B991DF2CCE}"/>
                  </a:ext>
                </a:extLst>
              </p:cNvPr>
              <p:cNvSpPr/>
              <p:nvPr/>
            </p:nvSpPr>
            <p:spPr>
              <a:xfrm>
                <a:off x="1121410" y="198120"/>
                <a:ext cx="347980" cy="43180"/>
              </a:xfrm>
              <a:custGeom>
                <a:avLst/>
                <a:gdLst/>
                <a:ahLst/>
                <a:cxnLst/>
                <a:rect l="l" t="t" r="r" b="b"/>
                <a:pathLst>
                  <a:path w="347980" h="43180">
                    <a:moveTo>
                      <a:pt x="326390" y="0"/>
                    </a:moveTo>
                    <a:lnTo>
                      <a:pt x="21590" y="0"/>
                    </a:lnTo>
                    <a:cubicBezTo>
                      <a:pt x="10160" y="0"/>
                      <a:pt x="0" y="8890"/>
                      <a:pt x="0" y="21590"/>
                    </a:cubicBezTo>
                    <a:cubicBezTo>
                      <a:pt x="0" y="34290"/>
                      <a:pt x="10160" y="43180"/>
                      <a:pt x="21590" y="43180"/>
                    </a:cubicBezTo>
                    <a:lnTo>
                      <a:pt x="326390" y="43180"/>
                    </a:lnTo>
                    <a:cubicBezTo>
                      <a:pt x="337820" y="43180"/>
                      <a:pt x="347980" y="34290"/>
                      <a:pt x="347980" y="21590"/>
                    </a:cubicBezTo>
                    <a:cubicBezTo>
                      <a:pt x="347980" y="8890"/>
                      <a:pt x="337820" y="0"/>
                      <a:pt x="326390" y="0"/>
                    </a:cubicBezTo>
                    <a:close/>
                  </a:path>
                </a:pathLst>
              </a:custGeom>
              <a:solidFill>
                <a:srgbClr val="FA7E0A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0" name="Freeform 7">
                <a:extLst>
                  <a:ext uri="{FF2B5EF4-FFF2-40B4-BE49-F238E27FC236}">
                    <a16:creationId xmlns:a16="http://schemas.microsoft.com/office/drawing/2014/main" id="{A05C61D5-4F66-662F-B74C-243C24A7123F}"/>
                  </a:ext>
                </a:extLst>
              </p:cNvPr>
              <p:cNvSpPr/>
              <p:nvPr/>
            </p:nvSpPr>
            <p:spPr>
              <a:xfrm>
                <a:off x="1578312" y="187909"/>
                <a:ext cx="66636" cy="63602"/>
              </a:xfrm>
              <a:custGeom>
                <a:avLst/>
                <a:gdLst/>
                <a:ahLst/>
                <a:cxnLst/>
                <a:rect l="l" t="t" r="r" b="b"/>
                <a:pathLst>
                  <a:path w="66636" h="63602">
                    <a:moveTo>
                      <a:pt x="33318" y="51"/>
                    </a:moveTo>
                    <a:cubicBezTo>
                      <a:pt x="21941" y="0"/>
                      <a:pt x="11406" y="6040"/>
                      <a:pt x="5703" y="15885"/>
                    </a:cubicBezTo>
                    <a:cubicBezTo>
                      <a:pt x="0" y="25729"/>
                      <a:pt x="0" y="37873"/>
                      <a:pt x="5703" y="47717"/>
                    </a:cubicBezTo>
                    <a:cubicBezTo>
                      <a:pt x="11406" y="57562"/>
                      <a:pt x="21941" y="63602"/>
                      <a:pt x="33318" y="63551"/>
                    </a:cubicBezTo>
                    <a:cubicBezTo>
                      <a:pt x="44695" y="63602"/>
                      <a:pt x="55230" y="57562"/>
                      <a:pt x="60933" y="47717"/>
                    </a:cubicBezTo>
                    <a:cubicBezTo>
                      <a:pt x="66636" y="37873"/>
                      <a:pt x="66636" y="25729"/>
                      <a:pt x="60933" y="15885"/>
                    </a:cubicBezTo>
                    <a:cubicBezTo>
                      <a:pt x="55230" y="6040"/>
                      <a:pt x="44695" y="0"/>
                      <a:pt x="33318" y="51"/>
                    </a:cubicBezTo>
                    <a:close/>
                  </a:path>
                </a:pathLst>
              </a:custGeom>
              <a:solidFill>
                <a:srgbClr val="5B5B5B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1" name="Freeform 8">
                <a:extLst>
                  <a:ext uri="{FF2B5EF4-FFF2-40B4-BE49-F238E27FC236}">
                    <a16:creationId xmlns:a16="http://schemas.microsoft.com/office/drawing/2014/main" id="{89877909-2F38-1BC8-05D1-697FC9E19593}"/>
                  </a:ext>
                </a:extLst>
              </p:cNvPr>
              <p:cNvSpPr/>
              <p:nvPr/>
            </p:nvSpPr>
            <p:spPr>
              <a:xfrm>
                <a:off x="0" y="685800"/>
                <a:ext cx="27940" cy="213360"/>
              </a:xfrm>
              <a:custGeom>
                <a:avLst/>
                <a:gdLst/>
                <a:ahLst/>
                <a:cxnLst/>
                <a:rect l="l" t="t" r="r" b="b"/>
                <a:pathLst>
                  <a:path w="27940" h="213360">
                    <a:moveTo>
                      <a:pt x="0" y="26670"/>
                    </a:moveTo>
                    <a:lnTo>
                      <a:pt x="0" y="185420"/>
                    </a:lnTo>
                    <a:cubicBezTo>
                      <a:pt x="0" y="200660"/>
                      <a:pt x="12700" y="213360"/>
                      <a:pt x="27940" y="213360"/>
                    </a:cubicBezTo>
                    <a:lnTo>
                      <a:pt x="27940" y="0"/>
                    </a:lnTo>
                    <a:cubicBezTo>
                      <a:pt x="12700" y="0"/>
                      <a:pt x="0" y="11430"/>
                      <a:pt x="0" y="26670"/>
                    </a:cubicBezTo>
                    <a:close/>
                  </a:path>
                </a:pathLst>
              </a:custGeom>
              <a:solidFill>
                <a:srgbClr val="EBCEB5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2" name="Freeform 9">
                <a:extLst>
                  <a:ext uri="{FF2B5EF4-FFF2-40B4-BE49-F238E27FC236}">
                    <a16:creationId xmlns:a16="http://schemas.microsoft.com/office/drawing/2014/main" id="{E6BD198B-B141-C672-0336-9066E827A897}"/>
                  </a:ext>
                </a:extLst>
              </p:cNvPr>
              <p:cNvSpPr/>
              <p:nvPr/>
            </p:nvSpPr>
            <p:spPr>
              <a:xfrm>
                <a:off x="0" y="1057910"/>
                <a:ext cx="27940" cy="384810"/>
              </a:xfrm>
              <a:custGeom>
                <a:avLst/>
                <a:gdLst/>
                <a:ahLst/>
                <a:cxnLst/>
                <a:rect l="l" t="t" r="r" b="b"/>
                <a:pathLst>
                  <a:path w="27940" h="384810">
                    <a:moveTo>
                      <a:pt x="0" y="26670"/>
                    </a:moveTo>
                    <a:lnTo>
                      <a:pt x="0" y="356870"/>
                    </a:lnTo>
                    <a:cubicBezTo>
                      <a:pt x="0" y="372110"/>
                      <a:pt x="12700" y="384810"/>
                      <a:pt x="27940" y="384810"/>
                    </a:cubicBezTo>
                    <a:lnTo>
                      <a:pt x="27940" y="0"/>
                    </a:lnTo>
                    <a:cubicBezTo>
                      <a:pt x="12700" y="0"/>
                      <a:pt x="0" y="11430"/>
                      <a:pt x="0" y="26670"/>
                    </a:cubicBezTo>
                    <a:close/>
                  </a:path>
                </a:pathLst>
              </a:custGeom>
              <a:solidFill>
                <a:srgbClr val="EBCEB5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3" name="Freeform 10">
                <a:extLst>
                  <a:ext uri="{FF2B5EF4-FFF2-40B4-BE49-F238E27FC236}">
                    <a16:creationId xmlns:a16="http://schemas.microsoft.com/office/drawing/2014/main" id="{DA2AD45F-4E2C-FF5D-4A86-3E2118EC1BF0}"/>
                  </a:ext>
                </a:extLst>
              </p:cNvPr>
              <p:cNvSpPr/>
              <p:nvPr/>
            </p:nvSpPr>
            <p:spPr>
              <a:xfrm>
                <a:off x="0" y="1526540"/>
                <a:ext cx="27940" cy="386080"/>
              </a:xfrm>
              <a:custGeom>
                <a:avLst/>
                <a:gdLst/>
                <a:ahLst/>
                <a:cxnLst/>
                <a:rect l="l" t="t" r="r" b="b"/>
                <a:pathLst>
                  <a:path w="27940" h="386080">
                    <a:moveTo>
                      <a:pt x="0" y="27940"/>
                    </a:moveTo>
                    <a:lnTo>
                      <a:pt x="0" y="358140"/>
                    </a:lnTo>
                    <a:cubicBezTo>
                      <a:pt x="0" y="373380"/>
                      <a:pt x="12700" y="386080"/>
                      <a:pt x="27940" y="386080"/>
                    </a:cubicBezTo>
                    <a:lnTo>
                      <a:pt x="27940" y="0"/>
                    </a:lnTo>
                    <a:cubicBezTo>
                      <a:pt x="12700" y="0"/>
                      <a:pt x="0" y="12700"/>
                      <a:pt x="0" y="27940"/>
                    </a:cubicBezTo>
                    <a:close/>
                  </a:path>
                </a:pathLst>
              </a:custGeom>
              <a:solidFill>
                <a:srgbClr val="EBCEB5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4" name="Freeform 11">
                <a:extLst>
                  <a:ext uri="{FF2B5EF4-FFF2-40B4-BE49-F238E27FC236}">
                    <a16:creationId xmlns:a16="http://schemas.microsoft.com/office/drawing/2014/main" id="{AF9F8D31-B9E9-14BC-392E-356D8E17A25D}"/>
                  </a:ext>
                </a:extLst>
              </p:cNvPr>
              <p:cNvSpPr/>
              <p:nvPr/>
            </p:nvSpPr>
            <p:spPr>
              <a:xfrm>
                <a:off x="2592070" y="1184910"/>
                <a:ext cx="27940" cy="618490"/>
              </a:xfrm>
              <a:custGeom>
                <a:avLst/>
                <a:gdLst/>
                <a:ahLst/>
                <a:cxnLst/>
                <a:rect l="l" t="t" r="r" b="b"/>
                <a:pathLst>
                  <a:path w="27940" h="618490">
                    <a:moveTo>
                      <a:pt x="0" y="0"/>
                    </a:moveTo>
                    <a:lnTo>
                      <a:pt x="0" y="618490"/>
                    </a:lnTo>
                    <a:cubicBezTo>
                      <a:pt x="15240" y="618490"/>
                      <a:pt x="27940" y="605790"/>
                      <a:pt x="27940" y="590550"/>
                    </a:cubicBezTo>
                    <a:lnTo>
                      <a:pt x="27940" y="27940"/>
                    </a:lnTo>
                    <a:cubicBezTo>
                      <a:pt x="27940" y="12700"/>
                      <a:pt x="15240" y="0"/>
                      <a:pt x="0" y="0"/>
                    </a:cubicBezTo>
                    <a:close/>
                  </a:path>
                </a:pathLst>
              </a:custGeom>
              <a:solidFill>
                <a:srgbClr val="EBCEB5"/>
              </a:solidFill>
            </p:spPr>
            <p:txBody>
              <a:bodyPr/>
              <a:lstStyle/>
              <a:p>
                <a:endParaRPr lang="lv-LV"/>
              </a:p>
            </p:txBody>
          </p:sp>
          <p:sp>
            <p:nvSpPr>
              <p:cNvPr id="25" name="Freeform 12">
                <a:extLst>
                  <a:ext uri="{FF2B5EF4-FFF2-40B4-BE49-F238E27FC236}">
                    <a16:creationId xmlns:a16="http://schemas.microsoft.com/office/drawing/2014/main" id="{7E830A0F-2173-391C-852D-FCB3DE804C5B}"/>
                  </a:ext>
                </a:extLst>
              </p:cNvPr>
              <p:cNvSpPr/>
              <p:nvPr/>
            </p:nvSpPr>
            <p:spPr>
              <a:xfrm>
                <a:off x="27940" y="0"/>
                <a:ext cx="2564130" cy="5182870"/>
              </a:xfrm>
              <a:custGeom>
                <a:avLst/>
                <a:gdLst/>
                <a:ahLst/>
                <a:cxnLst/>
                <a:rect l="l" t="t" r="r" b="b"/>
                <a:pathLst>
                  <a:path w="2564130" h="5182870">
                    <a:moveTo>
                      <a:pt x="2564130" y="1184910"/>
                    </a:moveTo>
                    <a:lnTo>
                      <a:pt x="2564130" y="379730"/>
                    </a:lnTo>
                    <a:cubicBezTo>
                      <a:pt x="2564130" y="353060"/>
                      <a:pt x="2561590" y="327660"/>
                      <a:pt x="2556510" y="303530"/>
                    </a:cubicBezTo>
                    <a:cubicBezTo>
                      <a:pt x="2553970" y="290830"/>
                      <a:pt x="2551430" y="279400"/>
                      <a:pt x="2547620" y="266700"/>
                    </a:cubicBezTo>
                    <a:cubicBezTo>
                      <a:pt x="2542540" y="248920"/>
                      <a:pt x="2534920" y="231140"/>
                      <a:pt x="2527300" y="214630"/>
                    </a:cubicBezTo>
                    <a:cubicBezTo>
                      <a:pt x="2522220" y="203200"/>
                      <a:pt x="2515870" y="193040"/>
                      <a:pt x="2509520" y="182880"/>
                    </a:cubicBezTo>
                    <a:cubicBezTo>
                      <a:pt x="2503170" y="172720"/>
                      <a:pt x="2496820" y="162560"/>
                      <a:pt x="2489200" y="152400"/>
                    </a:cubicBezTo>
                    <a:cubicBezTo>
                      <a:pt x="2477770" y="137160"/>
                      <a:pt x="2466340" y="124460"/>
                      <a:pt x="2453640" y="110490"/>
                    </a:cubicBezTo>
                    <a:cubicBezTo>
                      <a:pt x="2444750" y="101600"/>
                      <a:pt x="2435860" y="93980"/>
                      <a:pt x="2426970" y="86360"/>
                    </a:cubicBezTo>
                    <a:cubicBezTo>
                      <a:pt x="2360930" y="31750"/>
                      <a:pt x="2277110" y="0"/>
                      <a:pt x="2185670" y="0"/>
                    </a:cubicBezTo>
                    <a:lnTo>
                      <a:pt x="379730" y="0"/>
                    </a:lnTo>
                    <a:cubicBezTo>
                      <a:pt x="288290" y="0"/>
                      <a:pt x="203200" y="33020"/>
                      <a:pt x="138430" y="86360"/>
                    </a:cubicBezTo>
                    <a:cubicBezTo>
                      <a:pt x="129540" y="93980"/>
                      <a:pt x="120650" y="102870"/>
                      <a:pt x="111760" y="110490"/>
                    </a:cubicBezTo>
                    <a:cubicBezTo>
                      <a:pt x="99060" y="123190"/>
                      <a:pt x="86360" y="137160"/>
                      <a:pt x="76200" y="152400"/>
                    </a:cubicBezTo>
                    <a:cubicBezTo>
                      <a:pt x="68580" y="162560"/>
                      <a:pt x="62230" y="172720"/>
                      <a:pt x="55880" y="182880"/>
                    </a:cubicBezTo>
                    <a:cubicBezTo>
                      <a:pt x="49530" y="193040"/>
                      <a:pt x="43180" y="204470"/>
                      <a:pt x="38100" y="214630"/>
                    </a:cubicBezTo>
                    <a:cubicBezTo>
                      <a:pt x="29210" y="232410"/>
                      <a:pt x="22860" y="248920"/>
                      <a:pt x="16510" y="266700"/>
                    </a:cubicBezTo>
                    <a:cubicBezTo>
                      <a:pt x="12700" y="279400"/>
                      <a:pt x="10160" y="290830"/>
                      <a:pt x="7620" y="303530"/>
                    </a:cubicBezTo>
                    <a:cubicBezTo>
                      <a:pt x="2540" y="327660"/>
                      <a:pt x="0" y="354330"/>
                      <a:pt x="0" y="379730"/>
                    </a:cubicBezTo>
                    <a:lnTo>
                      <a:pt x="0" y="4803140"/>
                    </a:lnTo>
                    <a:cubicBezTo>
                      <a:pt x="0" y="5012690"/>
                      <a:pt x="170180" y="5182870"/>
                      <a:pt x="379730" y="5182870"/>
                    </a:cubicBezTo>
                    <a:lnTo>
                      <a:pt x="2184400" y="5182870"/>
                    </a:lnTo>
                    <a:cubicBezTo>
                      <a:pt x="2393950" y="5182870"/>
                      <a:pt x="2564130" y="5012690"/>
                      <a:pt x="2564130" y="4803140"/>
                    </a:cubicBezTo>
                    <a:lnTo>
                      <a:pt x="2564130" y="1184910"/>
                    </a:lnTo>
                    <a:close/>
                    <a:moveTo>
                      <a:pt x="2538730" y="1184910"/>
                    </a:moveTo>
                    <a:lnTo>
                      <a:pt x="2538730" y="4804410"/>
                    </a:lnTo>
                    <a:cubicBezTo>
                      <a:pt x="2538730" y="4999990"/>
                      <a:pt x="2379980" y="5158740"/>
                      <a:pt x="2184400" y="5158740"/>
                    </a:cubicBezTo>
                    <a:lnTo>
                      <a:pt x="379730" y="5158740"/>
                    </a:lnTo>
                    <a:cubicBezTo>
                      <a:pt x="184150" y="5158740"/>
                      <a:pt x="25400" y="4999990"/>
                      <a:pt x="25400" y="4804410"/>
                    </a:cubicBezTo>
                    <a:lnTo>
                      <a:pt x="25400" y="381000"/>
                    </a:lnTo>
                    <a:cubicBezTo>
                      <a:pt x="25400" y="184150"/>
                      <a:pt x="184150" y="25400"/>
                      <a:pt x="379730" y="25400"/>
                    </a:cubicBezTo>
                    <a:lnTo>
                      <a:pt x="2184400" y="25400"/>
                    </a:lnTo>
                    <a:cubicBezTo>
                      <a:pt x="2379980" y="25400"/>
                      <a:pt x="2538730" y="184150"/>
                      <a:pt x="2538730" y="379730"/>
                    </a:cubicBezTo>
                    <a:lnTo>
                      <a:pt x="2538730" y="1184910"/>
                    </a:lnTo>
                    <a:close/>
                  </a:path>
                </a:pathLst>
              </a:custGeom>
              <a:solidFill>
                <a:srgbClr val="FCE9D8"/>
              </a:solidFill>
            </p:spPr>
            <p:txBody>
              <a:bodyPr/>
              <a:lstStyle/>
              <a:p>
                <a:endParaRPr lang="lv-LV"/>
              </a:p>
            </p:txBody>
          </p:sp>
        </p:grp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0E385FC9-B424-C2DE-DAA0-928467E0FC81}"/>
                </a:ext>
              </a:extLst>
            </p:cNvPr>
            <p:cNvSpPr/>
            <p:nvPr/>
          </p:nvSpPr>
          <p:spPr>
            <a:xfrm>
              <a:off x="1274630" y="2069063"/>
              <a:ext cx="2193149" cy="2193149"/>
            </a:xfrm>
            <a:custGeom>
              <a:avLst/>
              <a:gdLst/>
              <a:ahLst/>
              <a:cxnLst/>
              <a:rect l="l" t="t" r="r" b="b"/>
              <a:pathLst>
                <a:path w="2193149" h="2193149">
                  <a:moveTo>
                    <a:pt x="0" y="0"/>
                  </a:moveTo>
                  <a:lnTo>
                    <a:pt x="2193150" y="0"/>
                  </a:lnTo>
                  <a:lnTo>
                    <a:pt x="2193150" y="2193149"/>
                  </a:lnTo>
                  <a:lnTo>
                    <a:pt x="0" y="21931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lv-LV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93664-D96D-B15F-5D5C-CD722336D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048" y="587118"/>
            <a:ext cx="3832352" cy="435862"/>
          </a:xfrm>
        </p:spPr>
        <p:txBody>
          <a:bodyPr>
            <a:noAutofit/>
          </a:bodyPr>
          <a:lstStyle/>
          <a:p>
            <a:r>
              <a:rPr lang="lv-LV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46680-B51C-F974-3562-23F77FDBAE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267B9E-95A7-0339-E911-D74202A6A7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D90A5-B0DE-0BFB-4410-2B3C50849A8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A836FB2-625D-D940-AFF7-652C4FBFDEC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8B1320-1F86-FE52-7816-DF30D3C944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8" b="42939"/>
          <a:stretch/>
        </p:blipFill>
        <p:spPr bwMode="auto">
          <a:xfrm>
            <a:off x="6206095" y="5401503"/>
            <a:ext cx="3395706" cy="12880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perspectiveRigh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493541-6B66-7FC3-9902-2651B19188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404" y="4252667"/>
            <a:ext cx="2258332" cy="2182330"/>
          </a:xfrm>
          <a:prstGeom prst="rect">
            <a:avLst/>
          </a:prstGeom>
          <a:solidFill>
            <a:srgbClr val="FFFFFF">
              <a:shade val="85000"/>
            </a:srgbClr>
          </a:solidFill>
          <a:ln w="635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BB03CB-534F-157D-17A7-495D11ED20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8" b="33628"/>
          <a:stretch/>
        </p:blipFill>
        <p:spPr bwMode="auto">
          <a:xfrm>
            <a:off x="9436250" y="32733"/>
            <a:ext cx="1591057" cy="18480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1B9A89-2C54-B173-AAB2-D9582A0DE9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376"/>
          <a:stretch/>
        </p:blipFill>
        <p:spPr bwMode="auto">
          <a:xfrm>
            <a:off x="4586224" y="678549"/>
            <a:ext cx="1423035" cy="10626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3AAB01E-B0FB-4DA7-1563-2C8890532F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05"/>
          <a:stretch/>
        </p:blipFill>
        <p:spPr bwMode="auto">
          <a:xfrm>
            <a:off x="6659487" y="304801"/>
            <a:ext cx="1982470" cy="1436357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545096D-E0DA-26AB-E89F-1C5947A902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82450" y="3589862"/>
            <a:ext cx="2186107" cy="1589098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B94074D-45DE-941C-6E01-98D8C361B2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54454" y="2103353"/>
            <a:ext cx="2954648" cy="1497785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D9A85BA-9F1D-A001-D1EE-66893C379ECB}"/>
              </a:ext>
            </a:extLst>
          </p:cNvPr>
          <p:cNvSpPr txBox="1"/>
          <p:nvPr/>
        </p:nvSpPr>
        <p:spPr>
          <a:xfrm>
            <a:off x="354454" y="2194776"/>
            <a:ext cx="566814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b="1" dirty="0"/>
              <a:t>Iedzīvotāju atsauksmes:</a:t>
            </a:r>
          </a:p>
          <a:p>
            <a:endParaRPr lang="lv-LV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Pieraksts netiek veikts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Gaidīšanas rinda netika piedāvāta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Realitātē rindas garums lielāks par ~ 5-8 mēnešiem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Šogad viss pieraksts jau aizpildīts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Pieraksts vēl nav atvērts, interesēties nākamajā mēnesī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Pakalpojums tikai par pilnu samaksu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lv-LV" sz="1800" dirty="0"/>
              <a:t>Vairs nav pieejams šāds valsts apmaksāts pakalpojums</a:t>
            </a:r>
          </a:p>
          <a:p>
            <a:endParaRPr lang="lv-LV" dirty="0"/>
          </a:p>
          <a:p>
            <a:r>
              <a:rPr lang="lv-LV" dirty="0"/>
              <a:t>               </a:t>
            </a:r>
            <a:r>
              <a:rPr lang="lv-LV" b="1" dirty="0">
                <a:solidFill>
                  <a:srgbClr val="FF0000"/>
                </a:solidFill>
              </a:rPr>
              <a:t>Katra 3-5  </a:t>
            </a:r>
            <a:r>
              <a:rPr lang="lv-LV" dirty="0"/>
              <a:t>no NVD reģistrētām sūdzībām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BF453FB-4DE7-16A3-1C36-A7083EB8AD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75183" y="1976692"/>
            <a:ext cx="1450054" cy="1288036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  <a:softEdge rad="31750"/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5177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274BB40-DBD4-20AF-2AE3-768B8809CE09}"/>
              </a:ext>
            </a:extLst>
          </p:cNvPr>
          <p:cNvSpPr txBox="1">
            <a:spLocks/>
          </p:cNvSpPr>
          <p:nvPr/>
        </p:nvSpPr>
        <p:spPr>
          <a:xfrm>
            <a:off x="2313972" y="3563074"/>
            <a:ext cx="7772400" cy="9604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lv-LV" altLang="en-U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Paldies par uzmanību!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1782</TotalTime>
  <Words>107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Verdana</vt:lpstr>
      <vt:lpstr>Wingdings</vt:lpstr>
      <vt:lpstr>89_Prezentacija_templateLV</vt:lpstr>
      <vt:lpstr>NVD Klientu apkalpošanas centrs</vt:lpstr>
      <vt:lpstr>NVD Klientu apkalpošanas centrs</vt:lpstr>
      <vt:lpstr>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NVD</dc:creator>
  <cp:keywords/>
  <dc:description/>
  <cp:lastModifiedBy>Daiga Vulfa</cp:lastModifiedBy>
  <cp:revision>70</cp:revision>
  <dcterms:created xsi:type="dcterms:W3CDTF">2014-11-20T14:46:47Z</dcterms:created>
  <dcterms:modified xsi:type="dcterms:W3CDTF">2025-03-27T13:29:31Z</dcterms:modified>
  <cp:category/>
</cp:coreProperties>
</file>