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83" r:id="rId7"/>
    <p:sldId id="267" r:id="rId8"/>
    <p:sldId id="268" r:id="rId9"/>
    <p:sldId id="269" r:id="rId10"/>
    <p:sldId id="287" r:id="rId11"/>
    <p:sldId id="270" r:id="rId12"/>
    <p:sldId id="278" r:id="rId13"/>
    <p:sldId id="277" r:id="rId14"/>
    <p:sldId id="288" r:id="rId15"/>
    <p:sldId id="275" r:id="rId16"/>
    <p:sldId id="264" r:id="rId17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83F60B-7743-FFD2-6DCD-4DE9CDED60EC}" name="Inese Poļakova" initials="IP" userId="S::inese.polakova@zzdats.lv::d5c73d7d-c02b-40cd-a67f-053ec2481d2f" providerId="AD"/>
  <p188:author id="{3FD56C36-4A8C-4FF8-7DF2-6BCA88D4A87E}" name="Līga Egbe" initials="LE" userId="S::Liga.Egbe@vraa.gov.lv::e6de7315-7599-49b8-b612-c3bf16710b6a" providerId="AD"/>
  <p188:author id="{B18F5696-18DB-DF74-3F5D-8C5418F50214}" name="Līga Egbe" initials="LE" userId="S::liga.egbe@vraa.gov.lv::e6de7315-7599-49b8-b612-c3bf16710b6a" providerId="AD"/>
  <p188:author id="{74D8ACBF-D3F1-298A-712E-E3E06A5498C8}" name="Egita Rudzīte" initials="" userId="S::Egita.Rudzite@vraa.gov.lv::0a344cec-bd7d-4932-a7e2-01eaaae3d98a" providerId="AD"/>
  <p188:author id="{F647FDF7-8E62-75A8-1E18-C041C92A79E7}" name="Anna Nikolajeva" initials="AN" userId="S::anna.nikolajeva@vraa.gov.lv::cdc252e9-9450-4912-94ca-d037e245c8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34" autoAdjust="0"/>
  </p:normalViewPr>
  <p:slideViewPr>
    <p:cSldViewPr snapToGrid="0">
      <p:cViewPr varScale="1">
        <p:scale>
          <a:sx n="79" d="100"/>
          <a:sy n="79" d="100"/>
        </p:scale>
        <p:origin x="171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F8B2B5-3BAD-47E6-ACC9-70F4ADCB8B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93D00-1932-4E9B-B9B0-E19A308DBB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8DB27-DBDF-464C-A0B2-26848C299F04}" type="datetimeFigureOut">
              <a:rPr lang="lv-LV"/>
              <a:pPr>
                <a:defRPr/>
              </a:pPr>
              <a:t>28.08.2025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F4043C-818C-4436-A8C6-39D1E680AD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27DD14-52D2-4DE5-AAB6-133402AD0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CCB6-05CB-4727-B41B-FAFFAE7A54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65A07-D516-4AD6-891D-F2F3F0E70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A450F48-AB08-4CF1-A315-61EADBF3202D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234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78440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469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13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48462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5798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45479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7041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4291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0812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1260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16365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50F48-AB08-4CF1-A315-61EADBF3202D}" type="slidenum">
              <a:rPr lang="lv-LV" altLang="en-US" smtClean="0"/>
              <a:pPr/>
              <a:t>10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5170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DF088213-51E1-4412-B8C6-C4CD27146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F200B3-7805-4CF2-8A70-EB569EA955AB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73F5C0-7280-086B-5C5D-249C5394D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4307" y="946122"/>
            <a:ext cx="2051512" cy="2136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16D78-8AE2-5D72-4C82-ECD934EA6B0A}"/>
              </a:ext>
            </a:extLst>
          </p:cNvPr>
          <p:cNvSpPr/>
          <p:nvPr userDrawn="1"/>
        </p:nvSpPr>
        <p:spPr>
          <a:xfrm>
            <a:off x="5326785" y="0"/>
            <a:ext cx="1419892" cy="680690"/>
          </a:xfrm>
          <a:prstGeom prst="rect">
            <a:avLst/>
          </a:prstGeom>
          <a:solidFill>
            <a:srgbClr val="4A7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2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4937F83-5FC0-47E7-9DF2-F9145DCD63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48BE3C2-5E07-4DC5-A0F0-E922F710262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FA1AA-ED68-B7E1-6692-64EEFEB22524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3CE2A7F-3AE3-7F7C-B0B6-1C2D84E48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EC16B9-23B3-71EF-189A-A14D27B77B41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5992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B1EEDEA-ADE6-43ED-8B39-2F216EF779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83F8AAC-87E8-4F60-984A-9D0D4A06653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CCC2A-C17B-C3E9-5323-0053689E5A52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FD00F75-4AC6-4728-5126-4BFC80298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D52775-7D1B-BF99-9E9B-D14CEFDFB321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0913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B7CD9A67-6D8C-49D3-BBB3-473AA3E741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F72228C-B501-4A49-BC53-7C0F002280A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DA34B-1FF9-30AB-1ADE-790DDD7AF33F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4106B48-2E07-2604-DDEC-7FAFC6C8AD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E12B7D-C570-98AD-73B7-C0FE8EF3B3F1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43095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61B808E7-1806-43DF-A23A-F45D80FF831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D3FDB84-79B4-4A44-ADE2-D1F1780E337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BC2F8-A37E-1947-530C-B3A8D5152231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8C1F201-43EA-A20E-2BE0-CEADBBF57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94F5D9-1B28-7D8B-3684-83753D2234F3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29907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710416E-4270-434A-85F6-640A4A2DB4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7E8160A-1E81-4A3A-91C7-7AC1A25EE61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9527CD-04FF-9051-02D0-D40ECEDC0308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CA0834A-6D79-6009-4398-C3F50D51A0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A8F502-0417-4CB0-21A5-96820184B20A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46360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905D41A-BC7E-4B43-A14C-B5F4431A0D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F0B34118-D83C-4E87-ADDF-69CC5C32957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47FF3D-3117-2A71-CE1B-E639ED73722E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A609AB6E-5B00-6931-9581-5E874882F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B87AF-219E-7C4E-203F-8A1F3A51EE07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9295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41F75CF-4F3A-4F4F-90DC-671FF1D867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301D109-106A-40B2-B448-4760E090A37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02E60D-F4EB-F549-5EF4-F8FEE83B890C}"/>
              </a:ext>
            </a:extLst>
          </p:cNvPr>
          <p:cNvGrpSpPr/>
          <p:nvPr userDrawn="1"/>
        </p:nvGrpSpPr>
        <p:grpSpPr>
          <a:xfrm>
            <a:off x="471747" y="-1"/>
            <a:ext cx="1348739" cy="2070673"/>
            <a:chOff x="5301441" y="1"/>
            <a:chExt cx="1705495" cy="261838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B8E09F8-4299-5667-BE7D-7718AFE58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1441" y="841832"/>
              <a:ext cx="1705495" cy="17765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928964-4539-CF92-E237-FDBD45E828EA}"/>
                </a:ext>
              </a:extLst>
            </p:cNvPr>
            <p:cNvSpPr/>
            <p:nvPr userDrawn="1"/>
          </p:nvSpPr>
          <p:spPr>
            <a:xfrm>
              <a:off x="5561215" y="1"/>
              <a:ext cx="1180407" cy="621168"/>
            </a:xfrm>
            <a:prstGeom prst="rect">
              <a:avLst/>
            </a:prstGeom>
            <a:solidFill>
              <a:srgbClr val="4A77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4437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344C63C-3093-4CE4-8A15-AD3293303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2EB3DFA-59FA-FA54-F642-932645988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438" y="426316"/>
            <a:ext cx="1855124" cy="19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7E07E8-CD14-4E3A-AA53-C4CAB2AF8D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2B6C1E-72FF-43B6-BA9B-D718C4FAE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A556-F93A-441A-8761-EACD2ADFB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41CA0-D883-4E20-8BA8-61CE53F32901}" type="datetime1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23BB-198F-435A-9E28-8A424B928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7CFB-9E6A-4EDB-91A8-BF0562E6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C19311A-A3F4-4A5E-9F77-1214D6D0D7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hdr="0" ftr="0" dt="0"/>
  <p:txStyles>
    <p:titleStyle>
      <a:lvl1pPr algn="ctr" defTabSz="938213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iss.gov.lv/-/media/Files/VRAA/Dokumentacija/Vadlinijas/AVIS/Dokumentacija/VRAA13722153AVISPIIv70.ashx" TargetMode="Externa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tbalsts@vdaa.gov.lv" TargetMode="External"/><Relationship Id="rId3" Type="http://schemas.openxmlformats.org/officeDocument/2006/relationships/hyperlink" Target="https://likumi.lv/ta/id/326412-atvieglojumu-vienotas-informacijas-sistemas-likums" TargetMode="External"/><Relationship Id="rId7" Type="http://schemas.openxmlformats.org/officeDocument/2006/relationships/hyperlink" Target="https://avis.gov.l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ss.gov.lv/lv/Informacijai/Dokumentacija/Vadlinijas/AVIS" TargetMode="External"/><Relationship Id="rId5" Type="http://schemas.openxmlformats.org/officeDocument/2006/relationships/hyperlink" Target="https://likumi.lv/ta/id/331002-noteikumi-par-to-komersantu-piekluvi-atvieglojumu-vienotajai-informacijas-sistemai-kuriem-nav-delegets-valsts-parvaldes-uzdevums" TargetMode="External"/><Relationship Id="rId4" Type="http://schemas.openxmlformats.org/officeDocument/2006/relationships/hyperlink" Target="https://likumi.lv/ta/id/328649-atvieglojumu-vienotas-informacijas-sistemas-noteikum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iga.egbe@vdaa.gov.l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eriks.bandenieks@vdaa.gov.l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5B07FF5-AA57-4138-BDE6-901AB3BA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561608"/>
            <a:ext cx="10301468" cy="960438"/>
          </a:xfrm>
        </p:spPr>
        <p:txBody>
          <a:bodyPr>
            <a:normAutofit fontScale="90000"/>
          </a:bodyPr>
          <a:lstStyle/>
          <a:p>
            <a:r>
              <a:rPr lang="lv-LV" dirty="0"/>
              <a:t>Atvieglojumu vienotās </a:t>
            </a:r>
            <a:br>
              <a:rPr lang="lv-LV" dirty="0"/>
            </a:br>
            <a:r>
              <a:rPr lang="lv-LV" dirty="0"/>
              <a:t>informācijas sistēma </a:t>
            </a:r>
            <a:br>
              <a:rPr lang="lv-LV" dirty="0"/>
            </a:br>
            <a:r>
              <a:rPr lang="lv-LV" sz="6000" dirty="0"/>
              <a:t>AVIS</a:t>
            </a:r>
            <a:endParaRPr lang="lv-LV" alt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918804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i="1" dirty="0">
                <a:latin typeface="Verdana"/>
                <a:ea typeface="Verdana"/>
                <a:cs typeface="Open Sauce Bold"/>
                <a:sym typeface="Open Sauce Bold"/>
              </a:rPr>
              <a:t>System-to-system</a:t>
            </a:r>
            <a:r>
              <a:rPr lang="lv-LV" sz="3400" b="1" dirty="0">
                <a:latin typeface="Verdana"/>
                <a:ea typeface="Verdana"/>
                <a:cs typeface="Open Sauce Bold"/>
                <a:sym typeface="Open Sauce Bold"/>
              </a:rPr>
              <a:t> integrācija starp atvieglojumu devēju un AVIS</a:t>
            </a:r>
            <a:endParaRPr lang="lv-LV" sz="3400" b="1" dirty="0">
              <a:latin typeface="Verdana"/>
              <a:ea typeface="Verdana"/>
              <a:cs typeface="Open Sauce Bold"/>
            </a:endParaRP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en-US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10</a:t>
            </a:fld>
            <a:endParaRPr lang="en-US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Freeform 40"/>
          <p:cNvSpPr/>
          <p:nvPr/>
        </p:nvSpPr>
        <p:spPr>
          <a:xfrm>
            <a:off x="862386" y="2565827"/>
            <a:ext cx="298564" cy="1567711"/>
          </a:xfrm>
          <a:custGeom>
            <a:avLst/>
            <a:gdLst/>
            <a:ahLst/>
            <a:cxnLst/>
            <a:rect l="l" t="t" r="r" b="b"/>
            <a:pathLst>
              <a:path w="395017" h="2345235">
                <a:moveTo>
                  <a:pt x="0" y="0"/>
                </a:moveTo>
                <a:lnTo>
                  <a:pt x="395017" y="0"/>
                </a:lnTo>
                <a:lnTo>
                  <a:pt x="395017" y="2345235"/>
                </a:lnTo>
                <a:lnTo>
                  <a:pt x="0" y="234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521" b="-38474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6" name="TextBox 42"/>
          <p:cNvSpPr txBox="1"/>
          <p:nvPr/>
        </p:nvSpPr>
        <p:spPr>
          <a:xfrm>
            <a:off x="1355501" y="2857033"/>
            <a:ext cx="995257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Integrāciju var veikt Atvieglojumu devējs, Komersants (Atvieglojumu pakalpojumu sniedzējs)</a:t>
            </a:r>
          </a:p>
        </p:txBody>
      </p:sp>
      <p:sp>
        <p:nvSpPr>
          <p:cNvPr id="47" name="TextBox 42"/>
          <p:cNvSpPr txBox="1"/>
          <p:nvPr/>
        </p:nvSpPr>
        <p:spPr>
          <a:xfrm>
            <a:off x="1355501" y="3641049"/>
            <a:ext cx="964732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Datu apmaiņa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ar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API (get un push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metodes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),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manuāla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datņu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augšupielāde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ar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atvieglojuma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devēja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definētu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personu</a:t>
            </a:r>
            <a:r>
              <a:rPr lang="en-US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dirty="0" err="1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sarakstu</a:t>
            </a:r>
            <a:endParaRPr lang="lv-LV" sz="1600" dirty="0">
              <a:solidFill>
                <a:srgbClr val="01012C"/>
              </a:solidFill>
              <a:latin typeface="Verdana"/>
              <a:ea typeface="Verdana"/>
              <a:cs typeface="Helvetica World"/>
              <a:sym typeface="Helvetica World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353861" y="4502548"/>
            <a:ext cx="812377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  <a:sym typeface="Helvetica World"/>
              </a:rPr>
              <a:t>Tehniskā dokumentācija: </a:t>
            </a:r>
            <a:r>
              <a:rPr lang="en-US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  <a:hlinkClick r:id="rId5"/>
              </a:rPr>
              <a:t>Programmatūras</a:t>
            </a:r>
            <a:r>
              <a:rPr lang="en-US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  <a:hlinkClick r:id="rId5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  <a:hlinkClick r:id="rId5"/>
              </a:rPr>
              <a:t>integrācijas</a:t>
            </a:r>
            <a:r>
              <a:rPr lang="en-US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  <a:hlinkClick r:id="rId5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  <a:hlinkClick r:id="rId5"/>
              </a:rPr>
              <a:t>instrukcija</a:t>
            </a:r>
            <a:r>
              <a:rPr lang="lv-LV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</a:t>
            </a:r>
            <a:endParaRPr lang="en-U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Open Sauce Bold"/>
              <a:sym typeface="Open Sauce Bold"/>
            </a:endParaRPr>
          </a:p>
          <a:p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  <a:sym typeface="Helvetica World"/>
              </a:rPr>
              <a:t> </a:t>
            </a:r>
          </a:p>
        </p:txBody>
      </p:sp>
      <p:sp>
        <p:nvSpPr>
          <p:cNvPr id="2" name="Freeform 40">
            <a:extLst>
              <a:ext uri="{FF2B5EF4-FFF2-40B4-BE49-F238E27FC236}">
                <a16:creationId xmlns:a16="http://schemas.microsoft.com/office/drawing/2014/main" id="{621DE2E6-0E5E-2D52-35D8-18D9433CA71B}"/>
              </a:ext>
            </a:extLst>
          </p:cNvPr>
          <p:cNvSpPr/>
          <p:nvPr/>
        </p:nvSpPr>
        <p:spPr>
          <a:xfrm>
            <a:off x="862386" y="3429411"/>
            <a:ext cx="298564" cy="1567711"/>
          </a:xfrm>
          <a:custGeom>
            <a:avLst/>
            <a:gdLst/>
            <a:ahLst/>
            <a:cxnLst/>
            <a:rect l="l" t="t" r="r" b="b"/>
            <a:pathLst>
              <a:path w="395017" h="2345235">
                <a:moveTo>
                  <a:pt x="0" y="0"/>
                </a:moveTo>
                <a:lnTo>
                  <a:pt x="395017" y="0"/>
                </a:lnTo>
                <a:lnTo>
                  <a:pt x="395017" y="2345235"/>
                </a:lnTo>
                <a:lnTo>
                  <a:pt x="0" y="234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521" b="-38474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45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114E8-35ED-72D1-91DF-D4445F27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>
            <a:extLst>
              <a:ext uri="{FF2B5EF4-FFF2-40B4-BE49-F238E27FC236}">
                <a16:creationId xmlns:a16="http://schemas.microsoft.com/office/drawing/2014/main" id="{0AF0D61C-B0C6-76FF-889D-9438A0236DC2}"/>
              </a:ext>
            </a:extLst>
          </p:cNvPr>
          <p:cNvSpPr txBox="1"/>
          <p:nvPr/>
        </p:nvSpPr>
        <p:spPr>
          <a:xfrm>
            <a:off x="2397650" y="424271"/>
            <a:ext cx="9188040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dirty="0">
                <a:latin typeface="Verdana"/>
                <a:ea typeface="Verdana"/>
                <a:cs typeface="Open Sauce Bold"/>
                <a:sym typeface="Open Sauce Bold"/>
              </a:rPr>
              <a:t>Komersanta pieslēgšanās AVIS</a:t>
            </a:r>
            <a:endParaRPr lang="lv-LV" sz="3400" b="1" dirty="0">
              <a:latin typeface="Verdana"/>
              <a:ea typeface="Verdana"/>
              <a:cs typeface="Open Sauce Bold"/>
            </a:endParaRPr>
          </a:p>
        </p:txBody>
      </p:sp>
      <p:grpSp>
        <p:nvGrpSpPr>
          <p:cNvPr id="65" name="Group 12">
            <a:extLst>
              <a:ext uri="{FF2B5EF4-FFF2-40B4-BE49-F238E27FC236}">
                <a16:creationId xmlns:a16="http://schemas.microsoft.com/office/drawing/2014/main" id="{B8CE33C9-34F7-F190-F6B3-380A798F13DF}"/>
              </a:ext>
            </a:extLst>
          </p:cNvPr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F7B99B81-434B-A903-CC2C-2A177E18D8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>
              <a:extLst>
                <a:ext uri="{FF2B5EF4-FFF2-40B4-BE49-F238E27FC236}">
                  <a16:creationId xmlns:a16="http://schemas.microsoft.com/office/drawing/2014/main" id="{09EBCEE6-F6B1-1F77-8B02-D249D20A5A5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15">
            <a:extLst>
              <a:ext uri="{FF2B5EF4-FFF2-40B4-BE49-F238E27FC236}">
                <a16:creationId xmlns:a16="http://schemas.microsoft.com/office/drawing/2014/main" id="{F908FA07-F2E3-547C-47FB-A4150527D76A}"/>
              </a:ext>
            </a:extLst>
          </p:cNvPr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B38D4746-6782-7547-AD56-A6E7AF26D29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>
              <a:extLst>
                <a:ext uri="{FF2B5EF4-FFF2-40B4-BE49-F238E27FC236}">
                  <a16:creationId xmlns:a16="http://schemas.microsoft.com/office/drawing/2014/main" id="{5E5B25A2-00CC-3B4E-F015-CD02CB023BC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18">
            <a:extLst>
              <a:ext uri="{FF2B5EF4-FFF2-40B4-BE49-F238E27FC236}">
                <a16:creationId xmlns:a16="http://schemas.microsoft.com/office/drawing/2014/main" id="{496D9F67-7D94-5FE7-95C5-7CC607C7FEFC}"/>
              </a:ext>
            </a:extLst>
          </p:cNvPr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3CC388A-89A4-2F45-14C1-8CE03E9013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>
              <a:extLst>
                <a:ext uri="{FF2B5EF4-FFF2-40B4-BE49-F238E27FC236}">
                  <a16:creationId xmlns:a16="http://schemas.microsoft.com/office/drawing/2014/main" id="{F3ACC221-E9A6-6649-EC50-576507F4C35C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F715F8AE-71C3-73C0-E142-41A93C4DC6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en-US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11</a:t>
            </a:fld>
            <a:endParaRPr lang="en-US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3BE9D9C7-46A7-5F0C-74C1-E62FD909C778}"/>
              </a:ext>
            </a:extLst>
          </p:cNvPr>
          <p:cNvSpPr/>
          <p:nvPr/>
        </p:nvSpPr>
        <p:spPr>
          <a:xfrm>
            <a:off x="862386" y="2565827"/>
            <a:ext cx="298564" cy="1567711"/>
          </a:xfrm>
          <a:custGeom>
            <a:avLst/>
            <a:gdLst/>
            <a:ahLst/>
            <a:cxnLst/>
            <a:rect l="l" t="t" r="r" b="b"/>
            <a:pathLst>
              <a:path w="395017" h="2345235">
                <a:moveTo>
                  <a:pt x="0" y="0"/>
                </a:moveTo>
                <a:lnTo>
                  <a:pt x="395017" y="0"/>
                </a:lnTo>
                <a:lnTo>
                  <a:pt x="395017" y="2345235"/>
                </a:lnTo>
                <a:lnTo>
                  <a:pt x="0" y="234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521" b="-38474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13FA092C-0C9C-7F7D-366F-B7C25FBB84D0}"/>
              </a:ext>
            </a:extLst>
          </p:cNvPr>
          <p:cNvSpPr txBox="1"/>
          <p:nvPr/>
        </p:nvSpPr>
        <p:spPr>
          <a:xfrm>
            <a:off x="1355501" y="2857033"/>
            <a:ext cx="995257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8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Jāsniedz iesniegums VARAM atbilstoši MK noteikumiem Nr.189</a:t>
            </a: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14ADD734-019E-14A4-048D-B219589FCF3F}"/>
              </a:ext>
            </a:extLst>
          </p:cNvPr>
          <p:cNvSpPr txBox="1"/>
          <p:nvPr/>
        </p:nvSpPr>
        <p:spPr>
          <a:xfrm>
            <a:off x="1355501" y="3587252"/>
            <a:ext cx="964732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8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VARAM komisijā izvērtēts pieteikumā norādīto kritēriju atbilstību </a:t>
            </a:r>
            <a:br>
              <a:rPr lang="lv-LV" sz="18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</a:br>
            <a:r>
              <a:rPr lang="lv-LV" sz="18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Par lēmuma</a:t>
            </a:r>
            <a:r>
              <a:rPr lang="lv-LV" sz="18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Wingdings" panose="05000000000000000000" pitchFamily="2" charset="2"/>
              </a:rPr>
              <a:t> rezultātu tiek paziņots divu darba dienu laikā</a:t>
            </a:r>
            <a:endParaRPr lang="lv-LV" sz="1800" dirty="0">
              <a:solidFill>
                <a:srgbClr val="01012C"/>
              </a:solidFill>
              <a:latin typeface="Verdana"/>
              <a:ea typeface="Verdana"/>
              <a:cs typeface="Helvetica World"/>
              <a:sym typeface="Helvetica World"/>
            </a:endParaRP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A82A3387-0F17-3ED6-8BD1-9FE305A00822}"/>
              </a:ext>
            </a:extLst>
          </p:cNvPr>
          <p:cNvSpPr txBox="1"/>
          <p:nvPr/>
        </p:nvSpPr>
        <p:spPr>
          <a:xfrm>
            <a:off x="1355501" y="4421428"/>
            <a:ext cx="812377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8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  <a:sym typeface="Helvetica World"/>
              </a:rPr>
              <a:t>Piekļuves izveidei informāciju par lēmumu un kontaktpersonām tiek nosūtīts VDAA piecu darbu dienu laikā</a:t>
            </a:r>
          </a:p>
        </p:txBody>
      </p:sp>
      <p:sp>
        <p:nvSpPr>
          <p:cNvPr id="2" name="Freeform 40">
            <a:extLst>
              <a:ext uri="{FF2B5EF4-FFF2-40B4-BE49-F238E27FC236}">
                <a16:creationId xmlns:a16="http://schemas.microsoft.com/office/drawing/2014/main" id="{0C1D9962-F1F7-71F4-0B5D-37FD7F387D1C}"/>
              </a:ext>
            </a:extLst>
          </p:cNvPr>
          <p:cNvSpPr/>
          <p:nvPr/>
        </p:nvSpPr>
        <p:spPr>
          <a:xfrm>
            <a:off x="862386" y="4177353"/>
            <a:ext cx="298564" cy="1476152"/>
          </a:xfrm>
          <a:custGeom>
            <a:avLst/>
            <a:gdLst/>
            <a:ahLst/>
            <a:cxnLst/>
            <a:rect l="l" t="t" r="r" b="b"/>
            <a:pathLst>
              <a:path w="395017" h="2345235">
                <a:moveTo>
                  <a:pt x="0" y="0"/>
                </a:moveTo>
                <a:lnTo>
                  <a:pt x="395017" y="0"/>
                </a:lnTo>
                <a:lnTo>
                  <a:pt x="395017" y="2345235"/>
                </a:lnTo>
                <a:lnTo>
                  <a:pt x="0" y="234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521" b="-38474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F44C97B7-0DF4-24CE-E4E5-ACC22EB0800A}"/>
              </a:ext>
            </a:extLst>
          </p:cNvPr>
          <p:cNvSpPr txBox="1"/>
          <p:nvPr/>
        </p:nvSpPr>
        <p:spPr>
          <a:xfrm>
            <a:off x="1355501" y="5255605"/>
            <a:ext cx="812377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8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  <a:sym typeface="Helvetica World"/>
              </a:rPr>
              <a:t>Lēmums par piekļuvi sistēmai tiek sniegts ne ilgāk kā uz trīs gadiem</a:t>
            </a:r>
          </a:p>
        </p:txBody>
      </p:sp>
    </p:spTree>
    <p:extLst>
      <p:ext uri="{BB962C8B-B14F-4D97-AF65-F5344CB8AC3E}">
        <p14:creationId xmlns:p14="http://schemas.microsoft.com/office/powerpoint/2010/main" val="372049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834370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400" b="1" dirty="0" err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Papildus</a:t>
            </a:r>
            <a:r>
              <a:rPr lang="en-US" sz="3400" b="1" dirty="0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</a:t>
            </a:r>
            <a:r>
              <a:rPr lang="en-US" sz="3400" b="1" dirty="0" err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informācija</a:t>
            </a:r>
            <a:endParaRPr lang="en-US" sz="3400" b="1" dirty="0">
              <a:latin typeface="Verdana" panose="020B0604030504040204" pitchFamily="34" charset="0"/>
              <a:ea typeface="Verdana" panose="020B0604030504040204" pitchFamily="34" charset="0"/>
              <a:cs typeface="Open Sauce Bold"/>
              <a:sym typeface="Open Sauce Bold"/>
            </a:endParaRP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186289" y="6324600"/>
            <a:ext cx="599311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en-US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12</a:t>
            </a:fld>
            <a:endParaRPr lang="en-US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586547" y="404900"/>
            <a:ext cx="7834370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>
                <a:solidFill>
                  <a:srgbClr val="FF0000"/>
                </a:solidFill>
              </a:rPr>
              <a:t> </a:t>
            </a:r>
            <a:endParaRPr lang="en-US" sz="3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Open Sauce Bold"/>
              <a:sym typeface="Open Sauc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9851" y="2882384"/>
            <a:ext cx="388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</a:t>
            </a:r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381963" y="2358398"/>
            <a:ext cx="11303907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latin typeface="Verdana"/>
                <a:ea typeface="Verdana"/>
                <a:cs typeface="Times New Roman"/>
                <a:hlinkClick r:id="rId3"/>
              </a:rPr>
              <a:t>Atvieglojumu vienotās informācijas sistēmas likums </a:t>
            </a:r>
            <a:r>
              <a:rPr lang="lv-LV" sz="1800" dirty="0">
                <a:latin typeface="Verdana"/>
                <a:ea typeface="Verdana"/>
                <a:cs typeface="Times New Roman"/>
              </a:rPr>
              <a:t> </a:t>
            </a:r>
          </a:p>
          <a:p>
            <a:pPr marL="457200">
              <a:spcAft>
                <a:spcPts val="0"/>
              </a:spcAft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Verdana"/>
                <a:ea typeface="Verdana"/>
                <a:cs typeface="Times New Roman"/>
                <a:hlinkClick r:id="rId4"/>
              </a:rPr>
              <a:t>Ministru kabineta 2021.gada 21.decembra noteikumi Nr. 871</a:t>
            </a:r>
            <a:r>
              <a:rPr lang="lv-LV" sz="1800" dirty="0">
                <a:latin typeface="Verdana"/>
                <a:ea typeface="Verdana"/>
                <a:cs typeface="Times New Roman"/>
                <a:hlinkClick r:id="rId4"/>
              </a:rPr>
              <a:t> «</a:t>
            </a:r>
            <a:r>
              <a:rPr lang="pt-BR" sz="1800" dirty="0">
                <a:latin typeface="Verdana"/>
                <a:ea typeface="Verdana"/>
                <a:cs typeface="Times New Roman"/>
                <a:hlinkClick r:id="rId4"/>
              </a:rPr>
              <a:t>Atvieglojumu vienotās informācijas sistēmas noteikumi</a:t>
            </a:r>
            <a:r>
              <a:rPr lang="lv-LV" sz="1800" dirty="0">
                <a:latin typeface="Verdana"/>
                <a:ea typeface="Verdana"/>
                <a:cs typeface="Times New Roman"/>
                <a:hlinkClick r:id="rId4"/>
              </a:rPr>
              <a:t>»</a:t>
            </a:r>
            <a:r>
              <a:rPr lang="pt-BR" sz="1800" dirty="0">
                <a:latin typeface="Verdana"/>
                <a:ea typeface="Verdana"/>
                <a:cs typeface="Times New Roman"/>
                <a:hlinkClick r:id="rId4"/>
              </a:rPr>
              <a:t> </a:t>
            </a:r>
            <a:endParaRPr lang="lv-LV" sz="1800" dirty="0">
              <a:latin typeface="Verdana"/>
              <a:ea typeface="Verdana"/>
              <a:cs typeface="Times New Roman"/>
            </a:endParaRPr>
          </a:p>
          <a:p>
            <a:pPr marL="457200">
              <a:spcAft>
                <a:spcPts val="0"/>
              </a:spcAft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Verdana"/>
                <a:ea typeface="Verdana"/>
                <a:cs typeface="Times New Roman"/>
                <a:hlinkClick r:id="rId5"/>
              </a:rPr>
              <a:t>Ministru kabineta 2022. gada 22. marta noteikumi Nr. 189 «Noteikumi par to komersantu piekļuvi Atvieglojumu vienotajai informācijas sistēmai, kuriem nav deleģēts valsts pārvaldes uzdevums» </a:t>
            </a:r>
            <a:r>
              <a:rPr lang="lv-LV" sz="1800" dirty="0">
                <a:latin typeface="Verdana"/>
                <a:ea typeface="Verdana"/>
                <a:cs typeface="Times New Roman"/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Verdana"/>
                <a:ea typeface="Verdana"/>
                <a:cs typeface="Times New Roman"/>
                <a:hlinkClick r:id="rId6"/>
              </a:rPr>
              <a:t>VDAA vadlīnijas un informatīvie materiāli par AVIS</a:t>
            </a:r>
            <a:r>
              <a:rPr lang="lv-LV" sz="1800" dirty="0">
                <a:latin typeface="Verdana"/>
                <a:ea typeface="Verdana"/>
                <a:cs typeface="Times New Roman"/>
              </a:rPr>
              <a:t> </a:t>
            </a:r>
          </a:p>
          <a:p>
            <a:endParaRPr lang="lv-LV" sz="1800" dirty="0"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Verdana"/>
                <a:ea typeface="Verdana"/>
                <a:cs typeface="Times New Roman"/>
                <a:hlinkClick r:id="rId7"/>
              </a:rPr>
              <a:t>AVIS pašapkalpošanās portāls</a:t>
            </a:r>
            <a:endParaRPr lang="en-US" sz="1800">
              <a:latin typeface="Verdana"/>
              <a:ea typeface="Verdana"/>
              <a:cs typeface="Times New Roman"/>
            </a:endParaRPr>
          </a:p>
          <a:p>
            <a:endParaRPr lang="en-US" sz="1800" dirty="0"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Verdana"/>
                <a:ea typeface="Verdana"/>
                <a:cs typeface="Times New Roman"/>
              </a:rPr>
              <a:t>Jautājumu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1800" dirty="0" err="1">
                <a:latin typeface="Verdana"/>
                <a:ea typeface="Verdana"/>
                <a:cs typeface="Times New Roman"/>
              </a:rPr>
              <a:t>gadījumā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1800" dirty="0" err="1">
                <a:latin typeface="Verdana"/>
                <a:ea typeface="Verdana"/>
                <a:cs typeface="Times New Roman"/>
              </a:rPr>
              <a:t>sazināties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1800" dirty="0" err="1">
                <a:latin typeface="Verdana"/>
                <a:ea typeface="Verdana"/>
                <a:cs typeface="Times New Roman"/>
              </a:rPr>
              <a:t>ar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1800" dirty="0">
                <a:latin typeface="Verdana"/>
                <a:ea typeface="Verdana"/>
                <a:cs typeface="Times New Roman"/>
                <a:hlinkClick r:id="rId8"/>
              </a:rPr>
              <a:t>atbalsts@vdaa.gov.lv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, </a:t>
            </a:r>
            <a:r>
              <a:rPr lang="en-US" sz="1800" dirty="0" err="1">
                <a:latin typeface="Verdana"/>
                <a:ea typeface="Verdana"/>
                <a:cs typeface="Times New Roman"/>
              </a:rPr>
              <a:t>tematā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1800" dirty="0" err="1">
                <a:latin typeface="Verdana"/>
                <a:ea typeface="Verdana"/>
                <a:cs typeface="Times New Roman"/>
              </a:rPr>
              <a:t>norādot</a:t>
            </a:r>
            <a:r>
              <a:rPr lang="en-US" sz="1800" dirty="0">
                <a:latin typeface="Verdana"/>
                <a:ea typeface="Verdana"/>
                <a:cs typeface="Times New Roman"/>
              </a:rPr>
              <a:t> AVIS</a:t>
            </a:r>
            <a:endParaRPr lang="lv-LV" sz="1800" dirty="0"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98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>
            <a:extLst>
              <a:ext uri="{FF2B5EF4-FFF2-40B4-BE49-F238E27FC236}">
                <a16:creationId xmlns:a16="http://schemas.microsoft.com/office/drawing/2014/main" id="{2026C988-0DE7-4FD6-9978-A32536850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547891"/>
            <a:ext cx="10363200" cy="3592932"/>
          </a:xfrm>
        </p:spPr>
        <p:txBody>
          <a:bodyPr>
            <a:normAutofit/>
          </a:bodyPr>
          <a:lstStyle/>
          <a:p>
            <a:r>
              <a:rPr lang="lv-LV" altLang="en-US" sz="3800" b="1" dirty="0">
                <a:latin typeface="Verdana"/>
                <a:ea typeface="Verdana"/>
              </a:rPr>
              <a:t>Paldies par uzmanību!</a:t>
            </a:r>
          </a:p>
          <a:p>
            <a:endParaRPr lang="lv-LV" altLang="en-US" sz="2000" dirty="0"/>
          </a:p>
          <a:p>
            <a:r>
              <a:rPr lang="lv-LV" altLang="en-US" sz="2000" dirty="0">
                <a:latin typeface="Verdana"/>
                <a:ea typeface="Verdana"/>
              </a:rPr>
              <a:t>Kontakti:</a:t>
            </a:r>
            <a:endParaRPr lang="lv-LV" alt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3D0B30-60BC-D914-615B-E5078697D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07428"/>
              </p:ext>
            </p:extLst>
          </p:nvPr>
        </p:nvGraphicFramePr>
        <p:xfrm>
          <a:off x="2031997" y="4164205"/>
          <a:ext cx="8128006" cy="18813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3">
                  <a:extLst>
                    <a:ext uri="{9D8B030D-6E8A-4147-A177-3AD203B41FA5}">
                      <a16:colId xmlns:a16="http://schemas.microsoft.com/office/drawing/2014/main" val="2341872561"/>
                    </a:ext>
                  </a:extLst>
                </a:gridCol>
                <a:gridCol w="4064003">
                  <a:extLst>
                    <a:ext uri="{9D8B030D-6E8A-4147-A177-3AD203B41FA5}">
                      <a16:colId xmlns:a16="http://schemas.microsoft.com/office/drawing/2014/main" val="1179063325"/>
                    </a:ext>
                  </a:extLst>
                </a:gridCol>
              </a:tblGrid>
              <a:tr h="1881349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 AVIS tehniskiem jautājumiem par :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Līga </a:t>
                      </a:r>
                      <a:r>
                        <a:rPr lang="lv-LV" sz="16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Egbe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Valsts digitālās attīstības aģentūras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Informācijas sistēmu attīstības departamenta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Platformu attīstības nodaļas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Sistēmu un biznesa procesa analītiķis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hlinkClick r:id="rId3"/>
                        </a:rPr>
                        <a:t>liga.egbe@vdaa.gov.lv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68" marR="82868" marT="41434" marB="414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06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06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 AVIS projekta jautājumiem: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Ēriks Bandenieks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Valsts digitālās attīstības aģentūras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Informācijas sistēmu attīstības departamenta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Projektu nodaļas projektu vadītājs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Tel. +371 66164656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lv-LV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hlinkClick r:id="rId4"/>
                        </a:rPr>
                        <a:t>eriks.bandenieks@vdaa.gov.lv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lv-LV" sz="16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68" marR="82868" marT="41434" marB="414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06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06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84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0"/>
          <p:cNvSpPr txBox="1"/>
          <p:nvPr/>
        </p:nvSpPr>
        <p:spPr>
          <a:xfrm>
            <a:off x="1999488" y="1986027"/>
            <a:ext cx="9455827" cy="4541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r>
              <a:rPr lang="lv-LV" sz="2000" dirty="0">
                <a:solidFill>
                  <a:srgbClr val="000000"/>
                </a:solidFill>
                <a:latin typeface="Verdana"/>
                <a:ea typeface="Verdana"/>
                <a:cs typeface="Segoe UI"/>
                <a:sym typeface="Open Sauce"/>
              </a:rPr>
              <a:t>Atvieglojumu vienotā informācijas sistēma jeb AVIS ir vienota platforma ar mērķi valstī nodrošināt centralizētu piešķirto atvieglojumu uzskaiti un administrēšanu.</a:t>
            </a:r>
            <a:endParaRPr lang="en-US" dirty="0"/>
          </a:p>
          <a:p>
            <a:pPr algn="l">
              <a:lnSpc>
                <a:spcPts val="3950"/>
              </a:lnSpc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Open Sauce"/>
              <a:sym typeface="Open Sauce"/>
            </a:endParaRPr>
          </a:p>
          <a:p>
            <a:pPr>
              <a:lnSpc>
                <a:spcPts val="3950"/>
              </a:lnSpc>
            </a:pPr>
            <a:r>
              <a:rPr lang="en-US" sz="2000" b="1" dirty="0" err="1">
                <a:latin typeface="Verdana"/>
                <a:ea typeface="Verdana"/>
                <a:cs typeface="Open Sauce"/>
                <a:sym typeface="Open Sauce"/>
              </a:rPr>
              <a:t>Lietotāji</a:t>
            </a:r>
            <a:r>
              <a:rPr lang="en-US" sz="2000" b="1" dirty="0">
                <a:latin typeface="Verdana"/>
                <a:ea typeface="Verdana"/>
                <a:cs typeface="Open Sauce"/>
                <a:sym typeface="Open Sauce"/>
              </a:rPr>
              <a:t>: </a:t>
            </a:r>
            <a:endParaRPr lang="en-US" sz="2000" b="1" dirty="0">
              <a:latin typeface="Verdana"/>
              <a:ea typeface="Verdana"/>
              <a:cs typeface="Open Sauce"/>
            </a:endParaRPr>
          </a:p>
          <a:p>
            <a:pPr marL="532765" lvl="1" indent="-266065">
              <a:lnSpc>
                <a:spcPts val="3950"/>
              </a:lnSpc>
              <a:buFont typeface="Arial"/>
              <a:buChar char="•"/>
            </a:pPr>
            <a:r>
              <a:rPr lang="lv-LV" sz="2000" dirty="0">
                <a:latin typeface="Verdana"/>
                <a:ea typeface="Verdana"/>
                <a:cs typeface="Open Sauce"/>
                <a:sym typeface="Open Sauce"/>
              </a:rPr>
              <a:t>Atvieglojumu devējs – </a:t>
            </a:r>
            <a:r>
              <a:rPr lang="en-US" sz="2000" dirty="0" err="1">
                <a:latin typeface="Verdana"/>
                <a:ea typeface="Verdana"/>
                <a:cs typeface="Open Sauce"/>
                <a:sym typeface="Open Sauce"/>
              </a:rPr>
              <a:t>Valsts</a:t>
            </a:r>
            <a:r>
              <a:rPr lang="lv-LV" sz="2000" dirty="0">
                <a:latin typeface="Verdana"/>
                <a:ea typeface="Verdana"/>
                <a:cs typeface="Open Sauce"/>
                <a:sym typeface="Open Sauce"/>
              </a:rPr>
              <a:t>, </a:t>
            </a:r>
            <a:r>
              <a:rPr lang="en-US" sz="2000" dirty="0" err="1">
                <a:latin typeface="Verdana"/>
                <a:ea typeface="Verdana"/>
                <a:cs typeface="Open Sauce"/>
                <a:sym typeface="Open Sauce"/>
              </a:rPr>
              <a:t>pašvaldību</a:t>
            </a:r>
            <a:r>
              <a:rPr lang="en-US" sz="20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2000" dirty="0" err="1">
                <a:latin typeface="Verdana"/>
                <a:ea typeface="Verdana"/>
                <a:cs typeface="Open Sauce"/>
                <a:sym typeface="Open Sauce"/>
              </a:rPr>
              <a:t>iestādes</a:t>
            </a:r>
            <a:r>
              <a:rPr lang="lv-LV" sz="2000" dirty="0">
                <a:latin typeface="Verdana"/>
                <a:ea typeface="Verdana"/>
                <a:cs typeface="Open Sauce"/>
                <a:sym typeface="Open Sauce"/>
              </a:rPr>
              <a:t> vai </a:t>
            </a:r>
            <a:r>
              <a:rPr lang="lv-LV" sz="2000" dirty="0" err="1">
                <a:latin typeface="Verdana"/>
                <a:ea typeface="Verdana"/>
                <a:cs typeface="Open Sauce"/>
                <a:sym typeface="Open Sauce"/>
              </a:rPr>
              <a:t>jur.personas</a:t>
            </a:r>
            <a:endParaRPr lang="en-US" sz="2000" dirty="0">
              <a:latin typeface="Verdana"/>
              <a:ea typeface="Verdana"/>
              <a:cs typeface="Open Sauce"/>
            </a:endParaRPr>
          </a:p>
          <a:p>
            <a:pPr marL="532765" lvl="1" indent="-266065">
              <a:lnSpc>
                <a:spcPts val="3950"/>
              </a:lnSpc>
              <a:buFont typeface="Arial"/>
              <a:buChar char="•"/>
            </a:pPr>
            <a:r>
              <a:rPr lang="lv-LV" sz="2000" dirty="0">
                <a:latin typeface="Verdana"/>
                <a:ea typeface="Verdana"/>
                <a:cs typeface="Open Sauce"/>
              </a:rPr>
              <a:t>Atvieglojumu tirgotājs - Komersants </a:t>
            </a:r>
            <a:endParaRPr lang="en-US" sz="2000" dirty="0">
              <a:latin typeface="Verdana"/>
              <a:ea typeface="Verdana"/>
              <a:cs typeface="Open Sauce"/>
            </a:endParaRPr>
          </a:p>
          <a:p>
            <a:pPr marL="532765" lvl="1" indent="-266065">
              <a:lnSpc>
                <a:spcPts val="3950"/>
              </a:lnSpc>
              <a:buFont typeface="Arial"/>
              <a:buChar char="•"/>
            </a:pPr>
            <a:r>
              <a:rPr lang="lv-LV" sz="2000" dirty="0">
                <a:latin typeface="Verdana"/>
                <a:ea typeface="Verdana"/>
                <a:cs typeface="Open Sauce"/>
              </a:rPr>
              <a:t>Atvieglojumu saņēmējs - </a:t>
            </a:r>
            <a:r>
              <a:rPr lang="en-US" sz="2000" dirty="0" err="1">
                <a:latin typeface="Verdana"/>
                <a:ea typeface="Verdana"/>
                <a:cs typeface="Open Sauce"/>
              </a:rPr>
              <a:t>Iedzīvotāji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Open Sauce"/>
              <a:sym typeface="Open Sauce"/>
            </a:endParaRPr>
          </a:p>
          <a:p>
            <a:pPr indent="0">
              <a:lnSpc>
                <a:spcPts val="395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Open Sauce"/>
            </a:endParaRPr>
          </a:p>
        </p:txBody>
      </p:sp>
      <p:sp>
        <p:nvSpPr>
          <p:cNvPr id="64" name="TextBox 11"/>
          <p:cNvSpPr txBox="1"/>
          <p:nvPr/>
        </p:nvSpPr>
        <p:spPr>
          <a:xfrm>
            <a:off x="2397650" y="424271"/>
            <a:ext cx="5413179" cy="101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582"/>
              </a:lnSpc>
              <a:spcBef>
                <a:spcPct val="0"/>
              </a:spcBef>
            </a:pPr>
            <a:r>
              <a:rPr lang="en-US" sz="3400" b="1" spc="-136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AVIS</a:t>
            </a: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en-US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2</a:t>
            </a:fld>
            <a:endParaRPr lang="en-US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0"/>
          <p:cNvSpPr txBox="1"/>
          <p:nvPr/>
        </p:nvSpPr>
        <p:spPr>
          <a:xfrm>
            <a:off x="2397651" y="1986027"/>
            <a:ext cx="9057664" cy="4537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AVIS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attiecas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uz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atvieglojumiem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, kuru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piemērošanas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brīdī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tiek</a:t>
            </a:r>
            <a:r>
              <a:rPr lang="en-US" sz="1800" b="1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b="1" dirty="0" err="1">
                <a:latin typeface="Verdana"/>
                <a:ea typeface="Verdana"/>
                <a:cs typeface="Segoe UI"/>
                <a:sym typeface="Open Sauce"/>
              </a:rPr>
              <a:t>identificēts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atvieglojumu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saņēmējs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vai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tam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izsniegtais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identifikācijas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līdzeklis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un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ir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Segoe UI"/>
                <a:sym typeface="Open Sauce"/>
              </a:rPr>
              <a:t>veikts</a:t>
            </a:r>
            <a:r>
              <a:rPr lang="en-US" sz="1800" dirty="0">
                <a:latin typeface="Verdana"/>
                <a:ea typeface="Verdana"/>
                <a:cs typeface="Segoe UI"/>
                <a:sym typeface="Open Sauce"/>
              </a:rPr>
              <a:t> </a:t>
            </a:r>
            <a:r>
              <a:rPr lang="en-US" sz="1800" b="1" dirty="0" err="1">
                <a:latin typeface="Verdana"/>
                <a:ea typeface="Verdana"/>
                <a:cs typeface="Segoe UI"/>
                <a:sym typeface="Open Sauce"/>
              </a:rPr>
              <a:t>darījums</a:t>
            </a:r>
            <a:r>
              <a:rPr lang="en-US" sz="1800" b="1" dirty="0">
                <a:latin typeface="Verdana"/>
                <a:ea typeface="Verdana"/>
                <a:cs typeface="Segoe UI"/>
                <a:sym typeface="Open Sauce"/>
              </a:rPr>
              <a:t> </a:t>
            </a:r>
            <a:endParaRPr lang="en-US" sz="1800" dirty="0">
              <a:latin typeface="Verdana"/>
              <a:ea typeface="Verdana"/>
              <a:cs typeface="Segoe UI"/>
            </a:endParaRPr>
          </a:p>
          <a:p>
            <a:pPr>
              <a:spcBef>
                <a:spcPct val="20000"/>
              </a:spcBef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ct val="20000"/>
              </a:spcBef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Open Sauce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AVIS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neattiecas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uz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atvielgojumiem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, kas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saistīti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: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Open Sauce"/>
            </a:endParaRP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800" dirty="0" err="1">
                <a:latin typeface="Verdana"/>
                <a:ea typeface="Verdana"/>
                <a:cs typeface="Open Sauce"/>
              </a:rPr>
              <a:t>ar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nodokļiem</a:t>
            </a:r>
            <a:r>
              <a:rPr lang="en-US" sz="1800" dirty="0">
                <a:latin typeface="Verdana"/>
                <a:ea typeface="Verdana"/>
                <a:cs typeface="Open Sauce"/>
              </a:rPr>
              <a:t> un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nodevām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800" dirty="0" err="1">
                <a:latin typeface="Verdana"/>
                <a:ea typeface="Verdana"/>
                <a:cs typeface="Open Sauce"/>
              </a:rPr>
              <a:t>publiskas</a:t>
            </a:r>
            <a:r>
              <a:rPr lang="en-US" sz="1800" dirty="0">
                <a:latin typeface="Verdana"/>
                <a:ea typeface="Verdana"/>
                <a:cs typeface="Open Sauce"/>
              </a:rPr>
              <a:t> personas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nekustamā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īpašuma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nomu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800" dirty="0" err="1">
                <a:latin typeface="Verdana"/>
                <a:ea typeface="Verdana"/>
                <a:cs typeface="Open Sauce"/>
              </a:rPr>
              <a:t>valsts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sociālajiem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pabalstiem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valsts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sociālās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apdrošināšanas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pabalstiem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Open Sauce"/>
              </a:rPr>
              <a:t> </a:t>
            </a: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800" dirty="0" err="1">
                <a:latin typeface="Verdana"/>
                <a:ea typeface="Verdana"/>
                <a:cs typeface="Open Sauce"/>
              </a:rPr>
              <a:t>darba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devēja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izmaksātajiem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</a:rPr>
              <a:t>pabalstiem</a:t>
            </a:r>
            <a:r>
              <a:rPr lang="en-US" sz="1800" dirty="0">
                <a:latin typeface="Verdana"/>
                <a:ea typeface="Verdana"/>
                <a:cs typeface="Open Sauce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ar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precēm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un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pakalpojumiem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, kas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neatbilst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normatīvajiem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aktiem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par to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drošumu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vai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atbilstības</a:t>
            </a:r>
            <a:r>
              <a:rPr lang="en-US" sz="1800" dirty="0"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1800" dirty="0" err="1">
                <a:latin typeface="Verdana"/>
                <a:ea typeface="Verdana"/>
                <a:cs typeface="Open Sauce"/>
                <a:sym typeface="Open Sauce"/>
              </a:rPr>
              <a:t>novērtēšanu</a:t>
            </a:r>
            <a:endParaRPr lang="en-US" sz="1800" dirty="0" err="1">
              <a:latin typeface="Verdana"/>
              <a:ea typeface="Verdana"/>
            </a:endParaRPr>
          </a:p>
          <a:p>
            <a:pPr indent="0">
              <a:lnSpc>
                <a:spcPts val="395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Open Sauce"/>
            </a:endParaRPr>
          </a:p>
        </p:txBody>
      </p:sp>
      <p:sp>
        <p:nvSpPr>
          <p:cNvPr id="64" name="TextBox 11"/>
          <p:cNvSpPr txBox="1"/>
          <p:nvPr/>
        </p:nvSpPr>
        <p:spPr>
          <a:xfrm>
            <a:off x="2397650" y="424271"/>
            <a:ext cx="5413179" cy="101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82"/>
              </a:lnSpc>
            </a:pPr>
            <a:r>
              <a:rPr lang="en-US" sz="3400" b="1" spc="-136">
                <a:latin typeface="Verdana"/>
                <a:ea typeface="Verdana"/>
                <a:cs typeface="Open Sauce Bold"/>
                <a:sym typeface="Open Sauce Bold"/>
              </a:rPr>
              <a:t>AVIS </a:t>
            </a:r>
            <a:r>
              <a:rPr lang="en-US" sz="3400" b="1" spc="-136" err="1">
                <a:latin typeface="Verdana"/>
                <a:ea typeface="Verdana"/>
                <a:cs typeface="Open Sauce Bold"/>
                <a:sym typeface="Open Sauce Bold"/>
              </a:rPr>
              <a:t>darbības</a:t>
            </a:r>
            <a:r>
              <a:rPr lang="en-US" sz="3400" b="1" spc="-136">
                <a:latin typeface="Verdana"/>
                <a:ea typeface="Verdana"/>
                <a:cs typeface="Open Sauce Bold"/>
                <a:sym typeface="Open Sauce Bold"/>
              </a:rPr>
              <a:t> </a:t>
            </a:r>
            <a:r>
              <a:rPr lang="en-US" sz="3400" b="1" spc="-136" err="1">
                <a:latin typeface="Verdana"/>
                <a:ea typeface="Verdana"/>
                <a:cs typeface="Open Sauce Bold"/>
                <a:sym typeface="Open Sauce Bold"/>
              </a:rPr>
              <a:t>joma</a:t>
            </a:r>
            <a:endParaRPr lang="en-US" sz="2400" b="1" spc="-136" err="1">
              <a:latin typeface="Verdana"/>
              <a:ea typeface="Verdana"/>
              <a:cs typeface="Open Sauce Bold"/>
            </a:endParaRP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en-US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3</a:t>
            </a:fld>
            <a:endParaRPr lang="en-US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1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520791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spc="-93">
                <a:solidFill>
                  <a:srgbClr val="191919"/>
                </a:solidFill>
                <a:latin typeface="Verdana"/>
                <a:ea typeface="Verdana"/>
                <a:cs typeface="Segoe UI"/>
                <a:sym typeface="Open Sauce Bold"/>
              </a:rPr>
              <a:t>Ieguvumi komersantiem</a:t>
            </a:r>
            <a:endParaRPr lang="lv-LV" sz="3400" b="1" spc="-93">
              <a:solidFill>
                <a:srgbClr val="191919"/>
              </a:solidFill>
              <a:latin typeface="Verdana"/>
              <a:ea typeface="Verdana"/>
              <a:cs typeface="Segoe UI"/>
            </a:endParaRP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sp>
        <p:nvSpPr>
          <p:cNvPr id="7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lv-LV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4</a:t>
            </a:fld>
            <a:endParaRPr lang="lv-LV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0" name="Group 10"/>
          <p:cNvGrpSpPr/>
          <p:nvPr/>
        </p:nvGrpSpPr>
        <p:grpSpPr>
          <a:xfrm>
            <a:off x="692829" y="2253286"/>
            <a:ext cx="6858000" cy="1188720"/>
            <a:chOff x="0" y="0"/>
            <a:chExt cx="1234628" cy="482774"/>
          </a:xfrm>
        </p:grpSpPr>
        <p:sp>
          <p:nvSpPr>
            <p:cNvPr id="21" name="Freeform 11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9097" y="0"/>
                  </a:moveTo>
                  <a:lnTo>
                    <a:pt x="1185531" y="0"/>
                  </a:lnTo>
                  <a:cubicBezTo>
                    <a:pt x="1198552" y="0"/>
                    <a:pt x="1211040" y="5173"/>
                    <a:pt x="1220248" y="14380"/>
                  </a:cubicBezTo>
                  <a:cubicBezTo>
                    <a:pt x="1229455" y="23587"/>
                    <a:pt x="1234628" y="36075"/>
                    <a:pt x="1234628" y="49097"/>
                  </a:cubicBezTo>
                  <a:lnTo>
                    <a:pt x="1234628" y="433677"/>
                  </a:lnTo>
                  <a:cubicBezTo>
                    <a:pt x="1234628" y="460792"/>
                    <a:pt x="1212646" y="482774"/>
                    <a:pt x="1185531" y="482774"/>
                  </a:cubicBezTo>
                  <a:lnTo>
                    <a:pt x="49097" y="482774"/>
                  </a:lnTo>
                  <a:cubicBezTo>
                    <a:pt x="21981" y="482774"/>
                    <a:pt x="0" y="460792"/>
                    <a:pt x="0" y="433677"/>
                  </a:cubicBezTo>
                  <a:lnTo>
                    <a:pt x="0" y="49097"/>
                  </a:lnTo>
                  <a:cubicBezTo>
                    <a:pt x="0" y="21981"/>
                    <a:pt x="21981" y="0"/>
                    <a:pt x="4909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0" y="-38100"/>
              <a:ext cx="123462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38" name="Group 10"/>
          <p:cNvGrpSpPr/>
          <p:nvPr/>
        </p:nvGrpSpPr>
        <p:grpSpPr>
          <a:xfrm>
            <a:off x="692829" y="3778705"/>
            <a:ext cx="6858000" cy="1188720"/>
            <a:chOff x="0" y="0"/>
            <a:chExt cx="1234628" cy="482774"/>
          </a:xfrm>
        </p:grpSpPr>
        <p:sp>
          <p:nvSpPr>
            <p:cNvPr id="39" name="Freeform 11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9097" y="0"/>
                  </a:moveTo>
                  <a:lnTo>
                    <a:pt x="1185531" y="0"/>
                  </a:lnTo>
                  <a:cubicBezTo>
                    <a:pt x="1198552" y="0"/>
                    <a:pt x="1211040" y="5173"/>
                    <a:pt x="1220248" y="14380"/>
                  </a:cubicBezTo>
                  <a:cubicBezTo>
                    <a:pt x="1229455" y="23587"/>
                    <a:pt x="1234628" y="36075"/>
                    <a:pt x="1234628" y="49097"/>
                  </a:cubicBezTo>
                  <a:lnTo>
                    <a:pt x="1234628" y="433677"/>
                  </a:lnTo>
                  <a:cubicBezTo>
                    <a:pt x="1234628" y="460792"/>
                    <a:pt x="1212646" y="482774"/>
                    <a:pt x="1185531" y="482774"/>
                  </a:cubicBezTo>
                  <a:lnTo>
                    <a:pt x="49097" y="482774"/>
                  </a:lnTo>
                  <a:cubicBezTo>
                    <a:pt x="21981" y="482774"/>
                    <a:pt x="0" y="460792"/>
                    <a:pt x="0" y="433677"/>
                  </a:cubicBezTo>
                  <a:lnTo>
                    <a:pt x="0" y="49097"/>
                  </a:lnTo>
                  <a:cubicBezTo>
                    <a:pt x="0" y="21981"/>
                    <a:pt x="21981" y="0"/>
                    <a:pt x="4909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 dirty="0"/>
            </a:p>
          </p:txBody>
        </p:sp>
        <p:sp>
          <p:nvSpPr>
            <p:cNvPr id="40" name="TextBox 12"/>
            <p:cNvSpPr txBox="1"/>
            <p:nvPr/>
          </p:nvSpPr>
          <p:spPr>
            <a:xfrm>
              <a:off x="0" y="-38100"/>
              <a:ext cx="123462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50" name="Group 10"/>
          <p:cNvGrpSpPr/>
          <p:nvPr/>
        </p:nvGrpSpPr>
        <p:grpSpPr>
          <a:xfrm>
            <a:off x="692831" y="5368752"/>
            <a:ext cx="6858000" cy="1188720"/>
            <a:chOff x="0" y="0"/>
            <a:chExt cx="1234628" cy="482774"/>
          </a:xfrm>
        </p:grpSpPr>
        <p:sp>
          <p:nvSpPr>
            <p:cNvPr id="51" name="Freeform 11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9097" y="0"/>
                  </a:moveTo>
                  <a:lnTo>
                    <a:pt x="1185531" y="0"/>
                  </a:lnTo>
                  <a:cubicBezTo>
                    <a:pt x="1198552" y="0"/>
                    <a:pt x="1211040" y="5173"/>
                    <a:pt x="1220248" y="14380"/>
                  </a:cubicBezTo>
                  <a:cubicBezTo>
                    <a:pt x="1229455" y="23587"/>
                    <a:pt x="1234628" y="36075"/>
                    <a:pt x="1234628" y="49097"/>
                  </a:cubicBezTo>
                  <a:lnTo>
                    <a:pt x="1234628" y="433677"/>
                  </a:lnTo>
                  <a:cubicBezTo>
                    <a:pt x="1234628" y="460792"/>
                    <a:pt x="1212646" y="482774"/>
                    <a:pt x="1185531" y="482774"/>
                  </a:cubicBezTo>
                  <a:lnTo>
                    <a:pt x="49097" y="482774"/>
                  </a:lnTo>
                  <a:cubicBezTo>
                    <a:pt x="21981" y="482774"/>
                    <a:pt x="0" y="460792"/>
                    <a:pt x="0" y="433677"/>
                  </a:cubicBezTo>
                  <a:lnTo>
                    <a:pt x="0" y="49097"/>
                  </a:lnTo>
                  <a:cubicBezTo>
                    <a:pt x="0" y="21981"/>
                    <a:pt x="21981" y="0"/>
                    <a:pt x="4909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2" name="TextBox 12"/>
            <p:cNvSpPr txBox="1"/>
            <p:nvPr/>
          </p:nvSpPr>
          <p:spPr>
            <a:xfrm>
              <a:off x="0" y="-38100"/>
              <a:ext cx="123462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lang="lv-LV"/>
            </a:p>
          </p:txBody>
        </p:sp>
      </p:grpSp>
      <p:sp>
        <p:nvSpPr>
          <p:cNvPr id="58" name="TextBox 16"/>
          <p:cNvSpPr txBox="1"/>
          <p:nvPr/>
        </p:nvSpPr>
        <p:spPr>
          <a:xfrm>
            <a:off x="1412612" y="2623804"/>
            <a:ext cx="5792419" cy="74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953"/>
              </a:lnSpc>
            </a:pPr>
            <a:r>
              <a:rPr lang="en-US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Centralizēta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lv-LV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darījumu pārvaldība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, nav </a:t>
            </a:r>
            <a:r>
              <a:rPr lang="en-US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nepieciešams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veikt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atvieglouma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ņēmēja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sociālo statusu apliecinošu dokumentu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pārbaudi</a:t>
            </a:r>
            <a:endParaRPr lang="lv-LV" sz="160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Open Sauce"/>
              <a:sym typeface="Open Sauce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837367" y="2333381"/>
            <a:ext cx="355496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54"/>
              </a:lnSpc>
              <a:spcBef>
                <a:spcPct val="0"/>
              </a:spcBef>
            </a:pPr>
            <a:r>
              <a:rPr lang="lv-LV" sz="2000" b="1" dirty="0">
                <a:solidFill>
                  <a:srgbClr val="33323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PĀRVALDĪBA</a:t>
            </a:r>
          </a:p>
        </p:txBody>
      </p:sp>
      <p:sp>
        <p:nvSpPr>
          <p:cNvPr id="76" name="TextBox 16"/>
          <p:cNvSpPr txBox="1"/>
          <p:nvPr/>
        </p:nvSpPr>
        <p:spPr>
          <a:xfrm>
            <a:off x="1412612" y="4284371"/>
            <a:ext cx="5296532" cy="491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3"/>
              </a:lnSpc>
            </a:pPr>
            <a:r>
              <a:rPr lang="lv-LV" sz="1600" dirty="0">
                <a:solidFill>
                  <a:srgbClr val="231F20"/>
                </a:solidFill>
                <a:latin typeface="Verdana"/>
                <a:ea typeface="Verdana"/>
                <a:cs typeface="Open Sauce"/>
                <a:sym typeface="Open Sauce"/>
              </a:rPr>
              <a:t>Atvieglojumu piešķiršanas apstiprināšana reāllaikā darījuma brīdī</a:t>
            </a:r>
            <a:endParaRPr lang="lv-LV" sz="160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Open Sauce"/>
            </a:endParaRPr>
          </a:p>
        </p:txBody>
      </p:sp>
      <p:sp>
        <p:nvSpPr>
          <p:cNvPr id="77" name="TextBox 17"/>
          <p:cNvSpPr txBox="1"/>
          <p:nvPr/>
        </p:nvSpPr>
        <p:spPr>
          <a:xfrm>
            <a:off x="812800" y="3854032"/>
            <a:ext cx="3554963" cy="342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854"/>
              </a:lnSpc>
            </a:pPr>
            <a:r>
              <a:rPr lang="lv-LV" sz="2000" b="1" dirty="0">
                <a:solidFill>
                  <a:srgbClr val="33323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REĀLLAIKS</a:t>
            </a:r>
          </a:p>
        </p:txBody>
      </p:sp>
      <p:sp>
        <p:nvSpPr>
          <p:cNvPr id="78" name="TextBox 16"/>
          <p:cNvSpPr txBox="1"/>
          <p:nvPr/>
        </p:nvSpPr>
        <p:spPr>
          <a:xfrm>
            <a:off x="1412612" y="5871835"/>
            <a:ext cx="593448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lv-LV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Vienkāršota datu apmaiņa, neveidojot individuālu risinājumu ar katru datu devēj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u</a:t>
            </a:r>
            <a:endParaRPr lang="lv-LV" sz="160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Open Sauce"/>
              <a:sym typeface="Open Sauce"/>
            </a:endParaRPr>
          </a:p>
        </p:txBody>
      </p:sp>
      <p:sp>
        <p:nvSpPr>
          <p:cNvPr id="79" name="TextBox 17"/>
          <p:cNvSpPr txBox="1"/>
          <p:nvPr/>
        </p:nvSpPr>
        <p:spPr>
          <a:xfrm>
            <a:off x="922430" y="5451804"/>
            <a:ext cx="3554963" cy="332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854"/>
              </a:lnSpc>
            </a:pPr>
            <a:r>
              <a:rPr lang="lv-LV" sz="2000" b="1" dirty="0">
                <a:solidFill>
                  <a:srgbClr val="33323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DATU APMAIŅA</a:t>
            </a:r>
          </a:p>
        </p:txBody>
      </p:sp>
      <p:sp>
        <p:nvSpPr>
          <p:cNvPr id="80" name="Freeform 38"/>
          <p:cNvSpPr/>
          <p:nvPr/>
        </p:nvSpPr>
        <p:spPr>
          <a:xfrm>
            <a:off x="812800" y="2710157"/>
            <a:ext cx="479842" cy="454447"/>
          </a:xfrm>
          <a:custGeom>
            <a:avLst/>
            <a:gdLst/>
            <a:ahLst/>
            <a:cxnLst/>
            <a:rect l="l" t="t" r="r" b="b"/>
            <a:pathLst>
              <a:path w="796106" h="796106">
                <a:moveTo>
                  <a:pt x="0" y="0"/>
                </a:moveTo>
                <a:lnTo>
                  <a:pt x="796106" y="0"/>
                </a:lnTo>
                <a:lnTo>
                  <a:pt x="796106" y="796105"/>
                </a:lnTo>
                <a:lnTo>
                  <a:pt x="0" y="796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81" name="Freeform 27"/>
          <p:cNvSpPr/>
          <p:nvPr/>
        </p:nvSpPr>
        <p:spPr>
          <a:xfrm>
            <a:off x="837367" y="4306051"/>
            <a:ext cx="479327" cy="421367"/>
          </a:xfrm>
          <a:custGeom>
            <a:avLst/>
            <a:gdLst/>
            <a:ahLst/>
            <a:cxnLst/>
            <a:rect l="l" t="t" r="r" b="b"/>
            <a:pathLst>
              <a:path w="892551" h="892551">
                <a:moveTo>
                  <a:pt x="0" y="0"/>
                </a:moveTo>
                <a:lnTo>
                  <a:pt x="892551" y="0"/>
                </a:lnTo>
                <a:lnTo>
                  <a:pt x="892551" y="892551"/>
                </a:lnTo>
                <a:lnTo>
                  <a:pt x="0" y="892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82" name="Freeform 37"/>
          <p:cNvSpPr/>
          <p:nvPr/>
        </p:nvSpPr>
        <p:spPr>
          <a:xfrm>
            <a:off x="837367" y="5826550"/>
            <a:ext cx="479328" cy="459902"/>
          </a:xfrm>
          <a:custGeom>
            <a:avLst/>
            <a:gdLst/>
            <a:ahLst/>
            <a:cxnLst/>
            <a:rect l="l" t="t" r="r" b="b"/>
            <a:pathLst>
              <a:path w="796106" h="806369">
                <a:moveTo>
                  <a:pt x="0" y="0"/>
                </a:moveTo>
                <a:lnTo>
                  <a:pt x="796106" y="0"/>
                </a:lnTo>
                <a:lnTo>
                  <a:pt x="796106" y="806369"/>
                </a:lnTo>
                <a:lnTo>
                  <a:pt x="0" y="8063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44" name="Freeform 42"/>
          <p:cNvSpPr/>
          <p:nvPr/>
        </p:nvSpPr>
        <p:spPr>
          <a:xfrm>
            <a:off x="9008292" y="2159474"/>
            <a:ext cx="2423037" cy="2476172"/>
          </a:xfrm>
          <a:custGeom>
            <a:avLst/>
            <a:gdLst/>
            <a:ahLst/>
            <a:cxnLst/>
            <a:rect l="l" t="t" r="r" b="b"/>
            <a:pathLst>
              <a:path w="2362801" h="2229625">
                <a:moveTo>
                  <a:pt x="0" y="0"/>
                </a:moveTo>
                <a:lnTo>
                  <a:pt x="2362801" y="0"/>
                </a:lnTo>
                <a:lnTo>
                  <a:pt x="2362801" y="2229624"/>
                </a:lnTo>
                <a:lnTo>
                  <a:pt x="0" y="2229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753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520791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spc="-93">
                <a:solidFill>
                  <a:srgbClr val="191919"/>
                </a:solidFill>
                <a:latin typeface="Verdana"/>
                <a:ea typeface="Verdana"/>
                <a:cs typeface="Segoe UI"/>
                <a:sym typeface="Open Sauce Bold"/>
              </a:rPr>
              <a:t>Ieguvumi iedzīvotājiem</a:t>
            </a:r>
            <a:endParaRPr lang="en-US"/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sp>
        <p:nvSpPr>
          <p:cNvPr id="7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lv-LV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5</a:t>
            </a:fld>
            <a:endParaRPr lang="lv-LV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0" name="Group 10"/>
          <p:cNvGrpSpPr/>
          <p:nvPr/>
        </p:nvGrpSpPr>
        <p:grpSpPr>
          <a:xfrm>
            <a:off x="734905" y="2220735"/>
            <a:ext cx="6858000" cy="1188720"/>
            <a:chOff x="0" y="0"/>
            <a:chExt cx="1234628" cy="482774"/>
          </a:xfrm>
        </p:grpSpPr>
        <p:sp>
          <p:nvSpPr>
            <p:cNvPr id="21" name="Freeform 11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9097" y="0"/>
                  </a:moveTo>
                  <a:lnTo>
                    <a:pt x="1185531" y="0"/>
                  </a:lnTo>
                  <a:cubicBezTo>
                    <a:pt x="1198552" y="0"/>
                    <a:pt x="1211040" y="5173"/>
                    <a:pt x="1220248" y="14380"/>
                  </a:cubicBezTo>
                  <a:cubicBezTo>
                    <a:pt x="1229455" y="23587"/>
                    <a:pt x="1234628" y="36075"/>
                    <a:pt x="1234628" y="49097"/>
                  </a:cubicBezTo>
                  <a:lnTo>
                    <a:pt x="1234628" y="433677"/>
                  </a:lnTo>
                  <a:cubicBezTo>
                    <a:pt x="1234628" y="460792"/>
                    <a:pt x="1212646" y="482774"/>
                    <a:pt x="1185531" y="482774"/>
                  </a:cubicBezTo>
                  <a:lnTo>
                    <a:pt x="49097" y="482774"/>
                  </a:lnTo>
                  <a:cubicBezTo>
                    <a:pt x="21981" y="482774"/>
                    <a:pt x="0" y="460792"/>
                    <a:pt x="0" y="433677"/>
                  </a:cubicBezTo>
                  <a:lnTo>
                    <a:pt x="0" y="49097"/>
                  </a:lnTo>
                  <a:cubicBezTo>
                    <a:pt x="0" y="21981"/>
                    <a:pt x="21981" y="0"/>
                    <a:pt x="4909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0" y="-38100"/>
              <a:ext cx="123462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38" name="Group 10"/>
          <p:cNvGrpSpPr/>
          <p:nvPr/>
        </p:nvGrpSpPr>
        <p:grpSpPr>
          <a:xfrm>
            <a:off x="734905" y="3872566"/>
            <a:ext cx="6858000" cy="1188720"/>
            <a:chOff x="0" y="0"/>
            <a:chExt cx="1234628" cy="482774"/>
          </a:xfrm>
        </p:grpSpPr>
        <p:sp>
          <p:nvSpPr>
            <p:cNvPr id="39" name="Freeform 11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9097" y="0"/>
                  </a:moveTo>
                  <a:lnTo>
                    <a:pt x="1185531" y="0"/>
                  </a:lnTo>
                  <a:cubicBezTo>
                    <a:pt x="1198552" y="0"/>
                    <a:pt x="1211040" y="5173"/>
                    <a:pt x="1220248" y="14380"/>
                  </a:cubicBezTo>
                  <a:cubicBezTo>
                    <a:pt x="1229455" y="23587"/>
                    <a:pt x="1234628" y="36075"/>
                    <a:pt x="1234628" y="49097"/>
                  </a:cubicBezTo>
                  <a:lnTo>
                    <a:pt x="1234628" y="433677"/>
                  </a:lnTo>
                  <a:cubicBezTo>
                    <a:pt x="1234628" y="460792"/>
                    <a:pt x="1212646" y="482774"/>
                    <a:pt x="1185531" y="482774"/>
                  </a:cubicBezTo>
                  <a:lnTo>
                    <a:pt x="49097" y="482774"/>
                  </a:lnTo>
                  <a:cubicBezTo>
                    <a:pt x="21981" y="482774"/>
                    <a:pt x="0" y="460792"/>
                    <a:pt x="0" y="433677"/>
                  </a:cubicBezTo>
                  <a:lnTo>
                    <a:pt x="0" y="49097"/>
                  </a:lnTo>
                  <a:cubicBezTo>
                    <a:pt x="0" y="21981"/>
                    <a:pt x="21981" y="0"/>
                    <a:pt x="4909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0" name="TextBox 12"/>
            <p:cNvSpPr txBox="1"/>
            <p:nvPr/>
          </p:nvSpPr>
          <p:spPr>
            <a:xfrm>
              <a:off x="0" y="-38100"/>
              <a:ext cx="123462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50" name="Group 10"/>
          <p:cNvGrpSpPr/>
          <p:nvPr/>
        </p:nvGrpSpPr>
        <p:grpSpPr>
          <a:xfrm>
            <a:off x="734907" y="5440637"/>
            <a:ext cx="6858000" cy="1188720"/>
            <a:chOff x="0" y="0"/>
            <a:chExt cx="1234628" cy="482774"/>
          </a:xfrm>
        </p:grpSpPr>
        <p:sp>
          <p:nvSpPr>
            <p:cNvPr id="51" name="Freeform 11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9097" y="0"/>
                  </a:moveTo>
                  <a:lnTo>
                    <a:pt x="1185531" y="0"/>
                  </a:lnTo>
                  <a:cubicBezTo>
                    <a:pt x="1198552" y="0"/>
                    <a:pt x="1211040" y="5173"/>
                    <a:pt x="1220248" y="14380"/>
                  </a:cubicBezTo>
                  <a:cubicBezTo>
                    <a:pt x="1229455" y="23587"/>
                    <a:pt x="1234628" y="36075"/>
                    <a:pt x="1234628" y="49097"/>
                  </a:cubicBezTo>
                  <a:lnTo>
                    <a:pt x="1234628" y="433677"/>
                  </a:lnTo>
                  <a:cubicBezTo>
                    <a:pt x="1234628" y="460792"/>
                    <a:pt x="1212646" y="482774"/>
                    <a:pt x="1185531" y="482774"/>
                  </a:cubicBezTo>
                  <a:lnTo>
                    <a:pt x="49097" y="482774"/>
                  </a:lnTo>
                  <a:cubicBezTo>
                    <a:pt x="21981" y="482774"/>
                    <a:pt x="0" y="460792"/>
                    <a:pt x="0" y="433677"/>
                  </a:cubicBezTo>
                  <a:lnTo>
                    <a:pt x="0" y="49097"/>
                  </a:lnTo>
                  <a:cubicBezTo>
                    <a:pt x="0" y="21981"/>
                    <a:pt x="21981" y="0"/>
                    <a:pt x="4909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2" name="TextBox 12"/>
            <p:cNvSpPr txBox="1"/>
            <p:nvPr/>
          </p:nvSpPr>
          <p:spPr>
            <a:xfrm>
              <a:off x="0" y="-38100"/>
              <a:ext cx="123462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 lang="lv-LV"/>
            </a:p>
          </p:txBody>
        </p:sp>
      </p:grpSp>
      <p:sp>
        <p:nvSpPr>
          <p:cNvPr id="58" name="TextBox 16"/>
          <p:cNvSpPr txBox="1"/>
          <p:nvPr/>
        </p:nvSpPr>
        <p:spPr>
          <a:xfrm>
            <a:off x="1331866" y="2626302"/>
            <a:ext cx="61096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lv-LV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Atvieglojumu saņemšana bez papildu atvieglojumu pamatojošā dokumenta (piemēram, invalīda vai pensionāra apliecība) uzrādīšanas</a:t>
            </a:r>
          </a:p>
        </p:txBody>
      </p:sp>
      <p:sp>
        <p:nvSpPr>
          <p:cNvPr id="59" name="TextBox 17"/>
          <p:cNvSpPr txBox="1"/>
          <p:nvPr/>
        </p:nvSpPr>
        <p:spPr>
          <a:xfrm>
            <a:off x="852539" y="2251939"/>
            <a:ext cx="4119524" cy="332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4"/>
              </a:lnSpc>
            </a:pPr>
            <a:r>
              <a:rPr lang="en-US" sz="2000" b="1" dirty="0">
                <a:solidFill>
                  <a:srgbClr val="333231"/>
                </a:solidFill>
                <a:latin typeface="Verdana"/>
                <a:ea typeface="Open Sauce Bold"/>
                <a:cs typeface="Open Sauce Bold"/>
                <a:sym typeface="Open Sauce Bold"/>
              </a:rPr>
              <a:t>PAKALPOJUMU SAŅEMŠANA</a:t>
            </a:r>
            <a:endParaRPr lang="en-US" sz="2000" b="1" dirty="0">
              <a:solidFill>
                <a:srgbClr val="333231"/>
              </a:solidFill>
              <a:latin typeface="Verdana"/>
              <a:ea typeface="Open Sauce Bold"/>
              <a:cs typeface="Open Sauce Bold"/>
            </a:endParaRPr>
          </a:p>
        </p:txBody>
      </p:sp>
      <p:sp>
        <p:nvSpPr>
          <p:cNvPr id="76" name="TextBox 16"/>
          <p:cNvSpPr txBox="1"/>
          <p:nvPr/>
        </p:nvSpPr>
        <p:spPr>
          <a:xfrm>
            <a:off x="1331866" y="4193090"/>
            <a:ext cx="610967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lv-LV" sz="1600" dirty="0">
                <a:solidFill>
                  <a:srgbClr val="231F20"/>
                </a:solidFill>
                <a:latin typeface="Verdana"/>
                <a:ea typeface="Verdana"/>
                <a:cs typeface="Open Sauce"/>
                <a:sym typeface="Open Sauce"/>
              </a:rPr>
              <a:t>Iedzīvotāja privātuma aizsardzība, jo darījuma brīdī personai komersantam nav jāuzrada atvieglojumu pamatojoši dokumenti</a:t>
            </a:r>
            <a:endParaRPr lang="lv-LV" sz="1600" dirty="0">
              <a:solidFill>
                <a:srgbClr val="231F20"/>
              </a:solidFill>
              <a:latin typeface="Verdana"/>
              <a:ea typeface="Verdana"/>
              <a:cs typeface="Open Sauce"/>
            </a:endParaRPr>
          </a:p>
        </p:txBody>
      </p:sp>
      <p:sp>
        <p:nvSpPr>
          <p:cNvPr id="77" name="TextBox 17"/>
          <p:cNvSpPr txBox="1"/>
          <p:nvPr/>
        </p:nvSpPr>
        <p:spPr>
          <a:xfrm>
            <a:off x="838344" y="3865622"/>
            <a:ext cx="412145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854"/>
              </a:lnSpc>
            </a:pPr>
            <a:r>
              <a:rPr lang="lv-LV" sz="2000" b="1" dirty="0">
                <a:solidFill>
                  <a:srgbClr val="33323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PRIVĀTUMA AIZSARDZĪBA</a:t>
            </a:r>
          </a:p>
        </p:txBody>
      </p:sp>
      <p:sp>
        <p:nvSpPr>
          <p:cNvPr id="78" name="TextBox 16"/>
          <p:cNvSpPr txBox="1"/>
          <p:nvPr/>
        </p:nvSpPr>
        <p:spPr>
          <a:xfrm>
            <a:off x="1331866" y="5827055"/>
            <a:ext cx="610967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lv-LV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Piekļuve informācijai par pieejamajiem un izmantotajiem atvieglojumiem.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Lielāka</a:t>
            </a:r>
            <a:r>
              <a:rPr lang="en-US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d</a:t>
            </a:r>
            <a:r>
              <a:rPr lang="lv-LV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rošība</a:t>
            </a:r>
            <a:r>
              <a:rPr lang="lv-LV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un </a:t>
            </a:r>
            <a:r>
              <a:rPr lang="lv-LV" sz="1600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krāpniecības</a:t>
            </a:r>
            <a:r>
              <a:rPr lang="lv-LV" sz="16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 riska samazināšana</a:t>
            </a:r>
          </a:p>
        </p:txBody>
      </p:sp>
      <p:sp>
        <p:nvSpPr>
          <p:cNvPr id="79" name="TextBox 17"/>
          <p:cNvSpPr txBox="1"/>
          <p:nvPr/>
        </p:nvSpPr>
        <p:spPr>
          <a:xfrm>
            <a:off x="876401" y="5471766"/>
            <a:ext cx="404533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854"/>
              </a:lnSpc>
            </a:pPr>
            <a:r>
              <a:rPr lang="lv-LV" sz="2000" b="1" dirty="0">
                <a:solidFill>
                  <a:srgbClr val="33323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INFORMĀCIJA UN DROŠĪBA</a:t>
            </a:r>
          </a:p>
        </p:txBody>
      </p:sp>
      <p:sp>
        <p:nvSpPr>
          <p:cNvPr id="80" name="Freeform 38"/>
          <p:cNvSpPr/>
          <p:nvPr/>
        </p:nvSpPr>
        <p:spPr>
          <a:xfrm>
            <a:off x="746352" y="2683846"/>
            <a:ext cx="479842" cy="454447"/>
          </a:xfrm>
          <a:custGeom>
            <a:avLst/>
            <a:gdLst/>
            <a:ahLst/>
            <a:cxnLst/>
            <a:rect l="l" t="t" r="r" b="b"/>
            <a:pathLst>
              <a:path w="796106" h="796106">
                <a:moveTo>
                  <a:pt x="0" y="0"/>
                </a:moveTo>
                <a:lnTo>
                  <a:pt x="796106" y="0"/>
                </a:lnTo>
                <a:lnTo>
                  <a:pt x="796106" y="796105"/>
                </a:lnTo>
                <a:lnTo>
                  <a:pt x="0" y="796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81" name="Freeform 27"/>
          <p:cNvSpPr/>
          <p:nvPr/>
        </p:nvSpPr>
        <p:spPr>
          <a:xfrm>
            <a:off x="815876" y="4374003"/>
            <a:ext cx="479327" cy="421367"/>
          </a:xfrm>
          <a:custGeom>
            <a:avLst/>
            <a:gdLst/>
            <a:ahLst/>
            <a:cxnLst/>
            <a:rect l="l" t="t" r="r" b="b"/>
            <a:pathLst>
              <a:path w="892551" h="892551">
                <a:moveTo>
                  <a:pt x="0" y="0"/>
                </a:moveTo>
                <a:lnTo>
                  <a:pt x="892551" y="0"/>
                </a:lnTo>
                <a:lnTo>
                  <a:pt x="892551" y="892551"/>
                </a:lnTo>
                <a:lnTo>
                  <a:pt x="0" y="892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82" name="Freeform 37"/>
          <p:cNvSpPr/>
          <p:nvPr/>
        </p:nvSpPr>
        <p:spPr>
          <a:xfrm>
            <a:off x="852539" y="5935142"/>
            <a:ext cx="479328" cy="459902"/>
          </a:xfrm>
          <a:custGeom>
            <a:avLst/>
            <a:gdLst/>
            <a:ahLst/>
            <a:cxnLst/>
            <a:rect l="l" t="t" r="r" b="b"/>
            <a:pathLst>
              <a:path w="796106" h="806369">
                <a:moveTo>
                  <a:pt x="0" y="0"/>
                </a:moveTo>
                <a:lnTo>
                  <a:pt x="796106" y="0"/>
                </a:lnTo>
                <a:lnTo>
                  <a:pt x="796106" y="806369"/>
                </a:lnTo>
                <a:lnTo>
                  <a:pt x="0" y="8063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45" name="Freeform 42"/>
          <p:cNvSpPr/>
          <p:nvPr/>
        </p:nvSpPr>
        <p:spPr>
          <a:xfrm>
            <a:off x="8860206" y="2572460"/>
            <a:ext cx="2825665" cy="2586324"/>
          </a:xfrm>
          <a:custGeom>
            <a:avLst/>
            <a:gdLst/>
            <a:ahLst/>
            <a:cxnLst/>
            <a:rect l="l" t="t" r="r" b="b"/>
            <a:pathLst>
              <a:path w="2716063" h="2148159">
                <a:moveTo>
                  <a:pt x="0" y="0"/>
                </a:moveTo>
                <a:lnTo>
                  <a:pt x="2716063" y="0"/>
                </a:lnTo>
                <a:lnTo>
                  <a:pt x="2716063" y="2148159"/>
                </a:lnTo>
                <a:lnTo>
                  <a:pt x="0" y="21481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520791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spc="-93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AVIS administrējamie pakalpojumi (PIEMĒRI)</a:t>
            </a:r>
          </a:p>
          <a:p>
            <a:endParaRPr lang="lv-LV" sz="3400" b="1" spc="-93">
              <a:solidFill>
                <a:srgbClr val="191919"/>
              </a:solidFill>
              <a:latin typeface="Verdana" panose="020B0604030504040204" pitchFamily="34" charset="0"/>
              <a:ea typeface="Verdana" panose="020B0604030504040204" pitchFamily="34" charset="0"/>
              <a:cs typeface="Open Sauce Bold"/>
              <a:sym typeface="Open Sauce Bold"/>
            </a:endParaRP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47" name="Group 2"/>
          <p:cNvGrpSpPr/>
          <p:nvPr/>
        </p:nvGrpSpPr>
        <p:grpSpPr>
          <a:xfrm rot="-10800000">
            <a:off x="485530" y="2645603"/>
            <a:ext cx="2431290" cy="3130164"/>
            <a:chOff x="0" y="0"/>
            <a:chExt cx="2041606" cy="2448541"/>
          </a:xfrm>
        </p:grpSpPr>
        <p:sp>
          <p:nvSpPr>
            <p:cNvPr id="48" name="Freeform 3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9" name="TextBox 4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"/>
          <p:cNvSpPr/>
          <p:nvPr/>
        </p:nvSpPr>
        <p:spPr>
          <a:xfrm>
            <a:off x="976537" y="2645603"/>
            <a:ext cx="1668099" cy="834635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57" name="TextBox 19"/>
          <p:cNvSpPr txBox="1"/>
          <p:nvPr/>
        </p:nvSpPr>
        <p:spPr>
          <a:xfrm>
            <a:off x="680582" y="3971746"/>
            <a:ext cx="21281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lv-LV" sz="2000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Braukšanas maksas atvieglojumi</a:t>
            </a:r>
          </a:p>
        </p:txBody>
      </p:sp>
      <p:sp>
        <p:nvSpPr>
          <p:cNvPr id="60" name="TextBox 20"/>
          <p:cNvSpPr txBox="1"/>
          <p:nvPr/>
        </p:nvSpPr>
        <p:spPr>
          <a:xfrm>
            <a:off x="1419702" y="2717712"/>
            <a:ext cx="728582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grpSp>
        <p:nvGrpSpPr>
          <p:cNvPr id="85" name="Group 2"/>
          <p:cNvGrpSpPr/>
          <p:nvPr/>
        </p:nvGrpSpPr>
        <p:grpSpPr>
          <a:xfrm rot="-10800000">
            <a:off x="3290142" y="2645603"/>
            <a:ext cx="2431290" cy="3130164"/>
            <a:chOff x="0" y="0"/>
            <a:chExt cx="2041606" cy="2448541"/>
          </a:xfrm>
        </p:grpSpPr>
        <p:sp>
          <p:nvSpPr>
            <p:cNvPr id="86" name="Freeform 3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7" name="TextBox 4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8" name="Freeform 5"/>
          <p:cNvSpPr/>
          <p:nvPr/>
        </p:nvSpPr>
        <p:spPr>
          <a:xfrm>
            <a:off x="3781149" y="2645603"/>
            <a:ext cx="1668099" cy="834635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89" name="TextBox 19"/>
          <p:cNvSpPr txBox="1"/>
          <p:nvPr/>
        </p:nvSpPr>
        <p:spPr>
          <a:xfrm>
            <a:off x="3485194" y="3971746"/>
            <a:ext cx="212811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2000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"/>
                <a:sym typeface="Open Sauce"/>
              </a:rPr>
              <a:t>Ēdināšanas pakalpojumu maksas atvieglojumi</a:t>
            </a:r>
          </a:p>
          <a:p>
            <a:pPr marL="0" lvl="0" indent="0" algn="ctr"/>
            <a:endParaRPr lang="lv-LV" sz="2000">
              <a:solidFill>
                <a:srgbClr val="343432"/>
              </a:solidFill>
              <a:latin typeface="Verdana" panose="020B0604030504040204" pitchFamily="34" charset="0"/>
              <a:ea typeface="Verdana" panose="020B0604030504040204" pitchFamily="34" charset="0"/>
              <a:cs typeface="Open Sauce"/>
              <a:sym typeface="Open Sauce"/>
            </a:endParaRPr>
          </a:p>
        </p:txBody>
      </p:sp>
      <p:sp>
        <p:nvSpPr>
          <p:cNvPr id="90" name="TextBox 20"/>
          <p:cNvSpPr txBox="1"/>
          <p:nvPr/>
        </p:nvSpPr>
        <p:spPr>
          <a:xfrm>
            <a:off x="4224314" y="2717712"/>
            <a:ext cx="728582" cy="5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</a:t>
            </a:r>
            <a:r>
              <a:rPr lang="lv-LV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endParaRPr lang="en-US" sz="3824" b="1">
              <a:solidFill>
                <a:srgbClr val="F8F8F8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97" name="Group 2"/>
          <p:cNvGrpSpPr/>
          <p:nvPr/>
        </p:nvGrpSpPr>
        <p:grpSpPr>
          <a:xfrm rot="-10800000">
            <a:off x="6094753" y="2645603"/>
            <a:ext cx="2431290" cy="3130164"/>
            <a:chOff x="0" y="0"/>
            <a:chExt cx="2041606" cy="2448541"/>
          </a:xfrm>
        </p:grpSpPr>
        <p:sp>
          <p:nvSpPr>
            <p:cNvPr id="98" name="Freeform 3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9" name="TextBox 4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0" name="Freeform 5"/>
          <p:cNvSpPr/>
          <p:nvPr/>
        </p:nvSpPr>
        <p:spPr>
          <a:xfrm>
            <a:off x="6585760" y="2645603"/>
            <a:ext cx="1668099" cy="834635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101" name="TextBox 19"/>
          <p:cNvSpPr txBox="1"/>
          <p:nvPr/>
        </p:nvSpPr>
        <p:spPr>
          <a:xfrm>
            <a:off x="6246340" y="4018882"/>
            <a:ext cx="212811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2000" dirty="0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Pašvaldības </a:t>
            </a:r>
            <a:r>
              <a:rPr lang="en-US" sz="2000" dirty="0" err="1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sniegto</a:t>
            </a:r>
            <a:r>
              <a:rPr lang="en-US" sz="2000" dirty="0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maksas</a:t>
            </a:r>
            <a:r>
              <a:rPr lang="en-US" sz="2000" dirty="0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pakalpojumu</a:t>
            </a:r>
            <a:r>
              <a:rPr lang="lv-LV" sz="2000" dirty="0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 atvieglojumi</a:t>
            </a:r>
          </a:p>
        </p:txBody>
      </p:sp>
      <p:sp>
        <p:nvSpPr>
          <p:cNvPr id="102" name="TextBox 20"/>
          <p:cNvSpPr txBox="1"/>
          <p:nvPr/>
        </p:nvSpPr>
        <p:spPr>
          <a:xfrm>
            <a:off x="7028925" y="2717712"/>
            <a:ext cx="728582" cy="5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</a:t>
            </a:r>
            <a:r>
              <a:rPr lang="lv-LV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  <a:endParaRPr lang="en-US" sz="3824" b="1">
              <a:solidFill>
                <a:srgbClr val="F8F8F8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103" name="Group 2"/>
          <p:cNvGrpSpPr/>
          <p:nvPr/>
        </p:nvGrpSpPr>
        <p:grpSpPr>
          <a:xfrm rot="-10800000">
            <a:off x="8899364" y="2645603"/>
            <a:ext cx="2431290" cy="3130164"/>
            <a:chOff x="0" y="0"/>
            <a:chExt cx="2041606" cy="2448541"/>
          </a:xfrm>
        </p:grpSpPr>
        <p:sp>
          <p:nvSpPr>
            <p:cNvPr id="104" name="Freeform 3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336633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5" name="TextBox 4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6" name="Freeform 5"/>
          <p:cNvSpPr/>
          <p:nvPr/>
        </p:nvSpPr>
        <p:spPr>
          <a:xfrm>
            <a:off x="9390371" y="2645603"/>
            <a:ext cx="1668099" cy="834635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107" name="TextBox 19"/>
          <p:cNvSpPr txBox="1"/>
          <p:nvPr/>
        </p:nvSpPr>
        <p:spPr>
          <a:xfrm>
            <a:off x="9094416" y="3721645"/>
            <a:ext cx="21281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lv-LV" sz="2000">
                <a:solidFill>
                  <a:srgbClr val="343432"/>
                </a:solidFill>
                <a:latin typeface="Verdana"/>
                <a:ea typeface="Verdana"/>
                <a:cs typeface="Open Sauce"/>
                <a:sym typeface="Open Sauce"/>
              </a:rPr>
              <a:t>Atvieglojumi medikamentu un medicīnisko ierīču iegādei trūcīgām personām</a:t>
            </a:r>
            <a:endParaRPr lang="lv-LV" sz="2000">
              <a:solidFill>
                <a:srgbClr val="343432"/>
              </a:solidFill>
              <a:latin typeface="Verdana"/>
              <a:ea typeface="Verdana"/>
              <a:cs typeface="Open Sauce"/>
            </a:endParaRPr>
          </a:p>
        </p:txBody>
      </p:sp>
      <p:sp>
        <p:nvSpPr>
          <p:cNvPr id="108" name="TextBox 20"/>
          <p:cNvSpPr txBox="1"/>
          <p:nvPr/>
        </p:nvSpPr>
        <p:spPr>
          <a:xfrm>
            <a:off x="9833536" y="2717712"/>
            <a:ext cx="728582" cy="5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</a:t>
            </a:r>
            <a:r>
              <a:rPr lang="lv-LV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  <a:endParaRPr lang="en-US" sz="3824" b="1">
              <a:solidFill>
                <a:srgbClr val="F8F8F8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36" name="TextBox 42"/>
          <p:cNvSpPr txBox="1"/>
          <p:nvPr/>
        </p:nvSpPr>
        <p:spPr>
          <a:xfrm>
            <a:off x="2397650" y="1733294"/>
            <a:ext cx="903368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600" dirty="0">
                <a:latin typeface="Verdana"/>
                <a:ea typeface="Verdana"/>
                <a:cs typeface="Helvetica World"/>
                <a:sym typeface="Helvetica World"/>
              </a:rPr>
              <a:t>AVIS nodrošina tādu pakalpojumu sniegšanu, kur tiek </a:t>
            </a:r>
            <a:r>
              <a:rPr lang="lv-LV" sz="1600" b="1" dirty="0">
                <a:latin typeface="Verdana"/>
                <a:ea typeface="Verdana"/>
                <a:cs typeface="Helvetica World"/>
                <a:sym typeface="Helvetica World"/>
              </a:rPr>
              <a:t>veikts darījums un</a:t>
            </a:r>
            <a:r>
              <a:rPr lang="en-US" sz="1600" b="1" dirty="0"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Helvetica World"/>
                <a:sym typeface="Helvetica World"/>
              </a:rPr>
              <a:t>tiek</a:t>
            </a:r>
            <a:r>
              <a:rPr lang="en-US" sz="1600" b="1" dirty="0"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Helvetica World"/>
                <a:sym typeface="Helvetica World"/>
              </a:rPr>
              <a:t>veikta</a:t>
            </a:r>
            <a:r>
              <a:rPr lang="lv-LV" sz="1600" b="1" dirty="0">
                <a:latin typeface="Verdana"/>
                <a:ea typeface="Verdana"/>
                <a:cs typeface="Helvetica World"/>
                <a:sym typeface="Helvetica World"/>
              </a:rPr>
              <a:t> personas identifikācija</a:t>
            </a:r>
            <a:r>
              <a:rPr lang="en-US" sz="1600" b="1" dirty="0">
                <a:latin typeface="Verdana"/>
                <a:ea typeface="Verdana"/>
                <a:cs typeface="Helvetica World"/>
                <a:sym typeface="Helvetica World"/>
              </a:rPr>
              <a:t> un </a:t>
            </a:r>
            <a:r>
              <a:rPr lang="en-US" sz="1600" b="1" dirty="0" err="1">
                <a:latin typeface="Verdana"/>
                <a:ea typeface="Verdana"/>
                <a:cs typeface="Helvetica World"/>
                <a:sym typeface="Helvetica World"/>
              </a:rPr>
              <a:t>automātiska</a:t>
            </a:r>
            <a:r>
              <a:rPr lang="en-US" sz="1600" b="1" dirty="0"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Helvetica World"/>
                <a:sym typeface="Helvetica World"/>
              </a:rPr>
              <a:t>atvieglojuma</a:t>
            </a:r>
            <a:r>
              <a:rPr lang="en-US" sz="1600" b="1" dirty="0">
                <a:latin typeface="Verdana"/>
                <a:ea typeface="Verdana"/>
                <a:cs typeface="Helvetica World"/>
                <a:sym typeface="Helvetica World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Helvetica World"/>
                <a:sym typeface="Helvetica World"/>
              </a:rPr>
              <a:t>piemērošana</a:t>
            </a:r>
            <a:r>
              <a:rPr lang="lv-LV" sz="1600" b="1" dirty="0">
                <a:latin typeface="Verdana"/>
                <a:ea typeface="Verdana"/>
                <a:cs typeface="Helvetica World"/>
                <a:sym typeface="Helvetica World"/>
              </a:rPr>
              <a:t> 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FD99916A-BDBE-0CDA-CD5B-00E3E14206D8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CD3FDB84-79B4-4A44-ADE2-D1F1780E3377}" type="slidenum">
              <a:rPr lang="lv-LV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6</a:t>
            </a:fld>
            <a:endParaRPr lang="lv-LV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4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520791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spc="-93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AVIS darbība</a:t>
            </a: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21AF944-C6B9-B53C-E4DC-D2A83500839D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CD3FDB84-79B4-4A44-ADE2-D1F1780E3377}" type="slidenum">
              <a:rPr lang="lv-LV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7</a:t>
            </a:fld>
            <a:endParaRPr lang="lv-LV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DF880EE6-B2C4-34FC-3A94-CB93AE03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6" y="1462358"/>
            <a:ext cx="10782657" cy="50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520791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400" b="1" spc="-93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Atvieglojumu nosacījumu izveidei pieejami</a:t>
            </a:r>
            <a:r>
              <a:rPr lang="en-US" sz="3400" b="1" spc="-93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e</a:t>
            </a:r>
            <a:r>
              <a:rPr lang="lv-LV" sz="3400" b="1" spc="-93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dati</a:t>
            </a:r>
            <a:r>
              <a:rPr lang="en-US" sz="3400" b="1" spc="-93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AVIS</a:t>
            </a:r>
            <a:r>
              <a:rPr lang="lv-LV" sz="3400" b="1" spc="-93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</a:t>
            </a: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lv-LV"/>
            </a:p>
          </p:txBody>
        </p:sp>
      </p:grp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91603F9-136A-C8D4-2A26-DD283929778E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CD3FDB84-79B4-4A44-ADE2-D1F1780E3377}" type="slidenum">
              <a:rPr lang="lv-LV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8</a:t>
            </a:fld>
            <a:endParaRPr lang="lv-LV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C5E0-737F-C427-4B98-C25F7DD81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80383"/>
              </p:ext>
            </p:extLst>
          </p:nvPr>
        </p:nvGraphicFramePr>
        <p:xfrm>
          <a:off x="2015511" y="1798635"/>
          <a:ext cx="8713869" cy="4525965"/>
        </p:xfrm>
        <a:graphic>
          <a:graphicData uri="http://schemas.openxmlformats.org/drawingml/2006/table">
            <a:tbl>
              <a:tblPr firstRow="1" bandRow="1"/>
              <a:tblGrid>
                <a:gridCol w="1364823">
                  <a:extLst>
                    <a:ext uri="{9D8B030D-6E8A-4147-A177-3AD203B41FA5}">
                      <a16:colId xmlns:a16="http://schemas.microsoft.com/office/drawing/2014/main" val="629192324"/>
                    </a:ext>
                  </a:extLst>
                </a:gridCol>
                <a:gridCol w="7349046">
                  <a:extLst>
                    <a:ext uri="{9D8B030D-6E8A-4147-A177-3AD203B41FA5}">
                      <a16:colId xmlns:a16="http://schemas.microsoft.com/office/drawing/2014/main" val="1918258686"/>
                    </a:ext>
                  </a:extLst>
                </a:gridCol>
              </a:tblGrid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400" b="1" kern="1200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Datu devējs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400" b="1" kern="1200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Dati par: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04116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IZM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I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zglītojamajiem</a:t>
                      </a:r>
                      <a:endParaRPr lang="en-US" sz="1000" kern="100" dirty="0" err="1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295940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VSAA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valsts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pensiju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un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sociālā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nodrošinājuma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pabalsta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saņēmējiem</a:t>
                      </a:r>
                      <a:endParaRPr lang="en-US" sz="1000" kern="100" dirty="0" err="1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95361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SIF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Latvijas Goda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ģimenes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apliecības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īpašniekiem</a:t>
                      </a:r>
                      <a:endParaRPr lang="en-US" sz="1000" kern="100" dirty="0" err="1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98336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VBTAI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bāreņiem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vai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bez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vecāku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gādības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palikušiem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bērniem</a:t>
                      </a:r>
                      <a:endParaRPr lang="en-US" sz="1000" kern="100" dirty="0" err="1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63739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SOPA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trūcīgām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un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maznodrošinātām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personām</a:t>
                      </a:r>
                      <a:endParaRPr lang="en-US" sz="1000" kern="100" dirty="0" err="1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82364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VDEĀVK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personām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,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kurām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noteikta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/>
                          <a:ea typeface="Verdana"/>
                          <a:cs typeface="Open Sauce"/>
                        </a:rPr>
                        <a:t>invaliditāte</a:t>
                      </a:r>
                      <a:endParaRPr lang="en-US" sz="1000" kern="100" dirty="0" err="1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44734"/>
                  </a:ext>
                </a:extLst>
              </a:tr>
              <a:tr h="641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PMLP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eID</a:t>
                      </a:r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US" sz="1500" kern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kartes</a:t>
                      </a:r>
                      <a:endParaRPr lang="en-US" sz="1000" kern="100" dirty="0" err="1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79572"/>
                  </a:ext>
                </a:extLst>
              </a:tr>
              <a:tr h="641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PMLP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Pamatdatu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komplekts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(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deklarētā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adrese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,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miršanas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fakts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,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statuss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u.c.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04748"/>
                  </a:ext>
                </a:extLst>
              </a:tr>
              <a:tr h="641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PMLP</a:t>
                      </a:r>
                      <a:endParaRPr lang="en-US" sz="1000" kern="100" dirty="0"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politiski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represētām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personām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,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nacionālās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pretošanās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kustības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dalībniekiem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,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Otrā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pasaules</a:t>
                      </a:r>
                      <a:r>
                        <a:rPr lang="en-US" sz="1500" kern="1200" dirty="0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 kara </a:t>
                      </a:r>
                      <a:r>
                        <a:rPr lang="en-US" sz="1500" kern="1200" dirty="0" err="1">
                          <a:solidFill>
                            <a:srgbClr val="34343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uce"/>
                        </a:rPr>
                        <a:t>dalībniekiem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37795" marB="377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96173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5B10D06-3EDB-9D44-EEE3-35E523F27BD6}"/>
              </a:ext>
            </a:extLst>
          </p:cNvPr>
          <p:cNvSpPr/>
          <p:nvPr/>
        </p:nvSpPr>
        <p:spPr>
          <a:xfrm>
            <a:off x="9377083" y="2653553"/>
            <a:ext cx="1819834" cy="1075764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err="1">
                <a:cs typeface="Times New Roman"/>
              </a:rPr>
              <a:t>Daļa</a:t>
            </a:r>
            <a:r>
              <a:rPr lang="en-US" sz="1000" dirty="0">
                <a:cs typeface="Times New Roman"/>
              </a:rPr>
              <a:t> </a:t>
            </a:r>
            <a:r>
              <a:rPr lang="en-US" sz="1000" err="1">
                <a:cs typeface="Times New Roman"/>
              </a:rPr>
              <a:t>pašvaldību</a:t>
            </a:r>
            <a:r>
              <a:rPr lang="en-US" sz="1000" dirty="0">
                <a:cs typeface="Times New Roman"/>
              </a:rPr>
              <a:t> </a:t>
            </a:r>
            <a:r>
              <a:rPr lang="en-US" sz="1000" err="1">
                <a:cs typeface="Times New Roman"/>
              </a:rPr>
              <a:t>ar</a:t>
            </a:r>
            <a:r>
              <a:rPr lang="en-US" sz="1000" dirty="0">
                <a:cs typeface="Times New Roman"/>
              </a:rPr>
              <a:t> VARAM nav </a:t>
            </a:r>
            <a:r>
              <a:rPr lang="en-US" sz="1000" err="1">
                <a:cs typeface="Times New Roman"/>
              </a:rPr>
              <a:t>noslēgušas</a:t>
            </a:r>
            <a:r>
              <a:rPr lang="en-US" sz="1000" dirty="0">
                <a:cs typeface="Times New Roman"/>
              </a:rPr>
              <a:t> VIRSIS </a:t>
            </a:r>
            <a:r>
              <a:rPr lang="en-US" sz="1000" err="1">
                <a:cs typeface="Times New Roman"/>
              </a:rPr>
              <a:t>vienošanās</a:t>
            </a:r>
            <a:r>
              <a:rPr lang="en-US" sz="1000" dirty="0">
                <a:cs typeface="Times New Roman"/>
              </a:rPr>
              <a:t> par SOPA datu </a:t>
            </a:r>
            <a:r>
              <a:rPr lang="en-US" sz="1000" err="1">
                <a:cs typeface="Times New Roman"/>
              </a:rPr>
              <a:t>nodošanu</a:t>
            </a:r>
            <a:r>
              <a:rPr lang="en-US" sz="1000" dirty="0">
                <a:cs typeface="Times New Roman"/>
              </a:rPr>
              <a:t> </a:t>
            </a:r>
            <a:r>
              <a:rPr lang="en-US" sz="1000" err="1">
                <a:cs typeface="Times New Roman"/>
              </a:rPr>
              <a:t>uz</a:t>
            </a:r>
            <a:r>
              <a:rPr lang="en-US" sz="1000" dirty="0">
                <a:cs typeface="Times New Roman"/>
              </a:rPr>
              <a:t> AVIS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310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1"/>
          <p:cNvSpPr txBox="1"/>
          <p:nvPr/>
        </p:nvSpPr>
        <p:spPr>
          <a:xfrm>
            <a:off x="2397650" y="424271"/>
            <a:ext cx="783437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AVIS </a:t>
            </a:r>
            <a:r>
              <a:rPr lang="en-US" sz="3400" b="1" err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pašapkalpošanās</a:t>
            </a:r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</a:t>
            </a:r>
            <a:r>
              <a:rPr lang="en-US" sz="3400" b="1" err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portāls</a:t>
            </a:r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  <a:cs typeface="Open Sauce Bold"/>
                <a:sym typeface="Open Sauce Bold"/>
              </a:rPr>
              <a:t> avis.gov.lv</a:t>
            </a:r>
          </a:p>
        </p:txBody>
      </p:sp>
      <p:grpSp>
        <p:nvGrpSpPr>
          <p:cNvPr id="65" name="Group 12"/>
          <p:cNvGrpSpPr/>
          <p:nvPr/>
        </p:nvGrpSpPr>
        <p:grpSpPr>
          <a:xfrm>
            <a:off x="12151686" y="7654177"/>
            <a:ext cx="255828" cy="226591"/>
            <a:chOff x="0" y="0"/>
            <a:chExt cx="812800" cy="812800"/>
          </a:xfrm>
        </p:grpSpPr>
        <p:sp>
          <p:nvSpPr>
            <p:cNvPr id="66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15"/>
          <p:cNvGrpSpPr/>
          <p:nvPr/>
        </p:nvGrpSpPr>
        <p:grpSpPr>
          <a:xfrm>
            <a:off x="11685871" y="7654177"/>
            <a:ext cx="255828" cy="226591"/>
            <a:chOff x="0" y="0"/>
            <a:chExt cx="812800" cy="812800"/>
          </a:xfrm>
        </p:grpSpPr>
        <p:sp>
          <p:nvSpPr>
            <p:cNvPr id="69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0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18"/>
          <p:cNvGrpSpPr/>
          <p:nvPr/>
        </p:nvGrpSpPr>
        <p:grpSpPr>
          <a:xfrm>
            <a:off x="11199486" y="7654177"/>
            <a:ext cx="255828" cy="226591"/>
            <a:chOff x="0" y="0"/>
            <a:chExt cx="812800" cy="812800"/>
          </a:xfrm>
        </p:grpSpPr>
        <p:sp>
          <p:nvSpPr>
            <p:cNvPr id="72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/>
          <a:p>
            <a:fld id="{CD3FDB84-79B4-4A44-ADE2-D1F1780E3377}" type="slidenum">
              <a:rPr lang="en-US" altLang="en-US" sz="10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9</a:t>
            </a:fld>
            <a:endParaRPr lang="en-US" altLang="en-US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Freeform 40"/>
          <p:cNvSpPr/>
          <p:nvPr/>
        </p:nvSpPr>
        <p:spPr>
          <a:xfrm>
            <a:off x="862386" y="2565827"/>
            <a:ext cx="298564" cy="1567711"/>
          </a:xfrm>
          <a:custGeom>
            <a:avLst/>
            <a:gdLst/>
            <a:ahLst/>
            <a:cxnLst/>
            <a:rect l="l" t="t" r="r" b="b"/>
            <a:pathLst>
              <a:path w="395017" h="2345235">
                <a:moveTo>
                  <a:pt x="0" y="0"/>
                </a:moveTo>
                <a:lnTo>
                  <a:pt x="395017" y="0"/>
                </a:lnTo>
                <a:lnTo>
                  <a:pt x="395017" y="2345235"/>
                </a:lnTo>
                <a:lnTo>
                  <a:pt x="0" y="234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521" b="-38474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6" name="TextBox 42"/>
          <p:cNvSpPr txBox="1"/>
          <p:nvPr/>
        </p:nvSpPr>
        <p:spPr>
          <a:xfrm>
            <a:off x="1355501" y="2675499"/>
            <a:ext cx="47404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600" dirty="0">
                <a:solidFill>
                  <a:srgbClr val="01012C"/>
                </a:solidFill>
                <a:latin typeface="Verdana"/>
                <a:ea typeface="Verdana"/>
                <a:cs typeface="Helvetica World"/>
                <a:sym typeface="Helvetica World"/>
              </a:rPr>
              <a:t>Vienota darba vide atvieglojumu devējiem, komersantiem un portāla administratoriem</a:t>
            </a:r>
            <a:endParaRPr lang="lv-LV" sz="1600" dirty="0">
              <a:solidFill>
                <a:srgbClr val="01012C"/>
              </a:solidFill>
              <a:latin typeface="Verdana"/>
              <a:ea typeface="Verdana"/>
              <a:cs typeface="Helvetica World"/>
            </a:endParaRPr>
          </a:p>
        </p:txBody>
      </p:sp>
      <p:sp>
        <p:nvSpPr>
          <p:cNvPr id="47" name="TextBox 42"/>
          <p:cNvSpPr txBox="1"/>
          <p:nvPr/>
        </p:nvSpPr>
        <p:spPr>
          <a:xfrm>
            <a:off x="1355501" y="3661046"/>
            <a:ext cx="578957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  <a:sym typeface="Helvetica World"/>
              </a:rPr>
              <a:t>Galvenās funkcionalitātes: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Lietotāju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Klasifikatoru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Atvieglojumu parametru, norādījumu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Atvieglojumu saņēmēju grupu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Tirgotāju un tirdzniecības vietu pārvaldība</a:t>
            </a: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Preču un pakalpojumu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Notikumu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</a:rPr>
              <a:t>Identifikācijas līdzekļu pārvaldība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1012C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World"/>
                <a:sym typeface="Helvetica World"/>
              </a:rPr>
              <a:t>Atskaites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9B3DC-4442-5607-1AF1-5FEE8EAD0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079" y="1747053"/>
            <a:ext cx="4429743" cy="44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6512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1_Prezentacija_LV (3).ppt  -  Compatibility Mode" id="{1B11EEDF-702A-423D-815D-FC816DB4F93D}" vid="{53CB775A-ED8B-4278-9324-D55A43A0F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e8f6f1-1ee0-45dc-94f0-7b0eafbe8ae5" xsi:nil="true"/>
    <lcf76f155ced4ddcb4097134ff3c332f xmlns="03cd387c-e300-40ab-9822-ce37daa0db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FAD25A2AB4F0C4FBE9D93A449EE9370" ma:contentTypeVersion="15" ma:contentTypeDescription="Izveidot jaunu dokumentu." ma:contentTypeScope="" ma:versionID="226ac0a702dcbe63d2a06225178ac896">
  <xsd:schema xmlns:xsd="http://www.w3.org/2001/XMLSchema" xmlns:xs="http://www.w3.org/2001/XMLSchema" xmlns:p="http://schemas.microsoft.com/office/2006/metadata/properties" xmlns:ns2="03cd387c-e300-40ab-9822-ce37daa0db9f" xmlns:ns3="61e8f6f1-1ee0-45dc-94f0-7b0eafbe8ae5" targetNamespace="http://schemas.microsoft.com/office/2006/metadata/properties" ma:root="true" ma:fieldsID="a2e209ef7500cd59459f2dd575802382" ns2:_="" ns3:_="">
    <xsd:import namespace="03cd387c-e300-40ab-9822-ce37daa0db9f"/>
    <xsd:import namespace="61e8f6f1-1ee0-45dc-94f0-7b0eafbe8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d387c-e300-40ab-9822-ce37daa0d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8f6f1-1ee0-45dc-94f0-7b0eafbe8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13bb5e0-9936-4cf6-a9f3-c69da4bcbf29}" ma:internalName="TaxCatchAll" ma:showField="CatchAllData" ma:web="61e8f6f1-1ee0-45dc-94f0-7b0eafbe8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0FA53-EFCE-44F6-A5DC-F7D4C21C9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C5F0C7-33E1-46D6-98A4-8C77B5312E3C}">
  <ds:schemaRefs>
    <ds:schemaRef ds:uri="http://schemas.microsoft.com/office/2006/documentManagement/types"/>
    <ds:schemaRef ds:uri="03cd387c-e300-40ab-9822-ce37daa0db9f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61e8f6f1-1ee0-45dc-94f0-7b0eafbe8ae5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F347E8-9480-43C8-9BD4-A11A31E7C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d387c-e300-40ab-9822-ce37daa0db9f"/>
    <ds:schemaRef ds:uri="61e8f6f1-1ee0-45dc-94f0-7b0eafbe8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91_Prezentacija_LV (3)</Template>
  <TotalTime>3240</TotalTime>
  <Words>683</Words>
  <Application>Microsoft Office PowerPoint</Application>
  <PresentationFormat>Widescreen</PresentationFormat>
  <Paragraphs>142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Arial,Sans-Serif</vt:lpstr>
      <vt:lpstr>Calibri</vt:lpstr>
      <vt:lpstr>Open Sauce Bold</vt:lpstr>
      <vt:lpstr>Times New Roman</vt:lpstr>
      <vt:lpstr>Verdana</vt:lpstr>
      <vt:lpstr>89_Prezentacija_templateLV</vt:lpstr>
      <vt:lpstr>Atvieglojumu vienotās  informācijas sistēma  AVIS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Kristaps Prēdelis</dc:creator>
  <cp:lastModifiedBy>Ēriks Bandenieks</cp:lastModifiedBy>
  <cp:revision>173</cp:revision>
  <dcterms:created xsi:type="dcterms:W3CDTF">2023-03-02T08:41:51Z</dcterms:created>
  <dcterms:modified xsi:type="dcterms:W3CDTF">2025-08-28T10:50:22Z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0x010100BFAD25A2AB4F0C4FBE9D93A449EE9370</vt:lpwstr>
  </property>
  <property fmtid="{D5CDD505-2E9C-101B-9397-08002B2CF9AE}" pid="3" name="Order">
    <vt:r8>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