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1127" r:id="rId6"/>
    <p:sldId id="1128" r:id="rId7"/>
    <p:sldId id="1129" r:id="rId8"/>
    <p:sldId id="1131" r:id="rId9"/>
    <p:sldId id="1130" r:id="rId10"/>
    <p:sldId id="1109" r:id="rId11"/>
    <p:sldId id="1121" r:id="rId12"/>
    <p:sldId id="1106" r:id="rId13"/>
    <p:sldId id="1132" r:id="rId14"/>
    <p:sldId id="1107" r:id="rId15"/>
    <p:sldId id="1110" r:id="rId16"/>
    <p:sldId id="349" r:id="rId17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Noklusējuma sadaļa" id="{0FE5E80E-C819-4375-8AA7-F631CDBA1AF9}">
          <p14:sldIdLst>
            <p14:sldId id="256"/>
            <p14:sldId id="1127"/>
            <p14:sldId id="1128"/>
            <p14:sldId id="1129"/>
            <p14:sldId id="1131"/>
            <p14:sldId id="1130"/>
            <p14:sldId id="1109"/>
            <p14:sldId id="1121"/>
            <p14:sldId id="1106"/>
            <p14:sldId id="1132"/>
            <p14:sldId id="1107"/>
            <p14:sldId id="1110"/>
            <p14:sldId id="349"/>
          </p14:sldIdLst>
        </p14:section>
        <p14:section name="Nenosaukta sadaļa" id="{1E67F873-4EB7-4C28-9814-C562504DB7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E6934-1CD1-E8C6-FE1D-6D84ADDD0D72}" name="Laura Belmane" initials="LB" userId="S::Laura.Belmane@vmnvd.gov.lv::f0675b1b-6838-42fc-bfc8-2cab44debd69" providerId="AD"/>
  <p188:author id="{B31F6D75-3786-8D01-6837-BB2FEE022BCD}" name="Līga Gaigala" initials="LG" userId="S::Liga.Gaigala@vmnvd.gov.lv::2a1b2e31-660d-43f2-b8b4-16fee2936793" providerId="AD"/>
  <p188:author id="{121877AE-9363-E0A2-6DE1-B118CD80A225}" name="Nils Kolečis" initials="NK" userId="S::nils.kolecis@ldvc.lv::0dfddb5c-5069-4b7e-ae73-9edc0b36b671" providerId="AD"/>
  <p188:author id="{1A4FF9F5-8F33-1A7E-70F8-1A8026240A2D}" name="Laura Belmane" initials="LB" userId="S::laura.belmane@vmnvd.gov.lv::f0675b1b-6838-42fc-bfc8-2cab44debd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7B7"/>
    <a:srgbClr val="924A9D"/>
    <a:srgbClr val="C74C9C"/>
    <a:srgbClr val="FFFFFF"/>
    <a:srgbClr val="F4DBEB"/>
    <a:srgbClr val="DF7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08CCC-DDED-479F-A69A-0337B753DD4E}" v="359" dt="2025-08-28T09:34:56.763"/>
    <p1510:client id="{617C45FD-10F1-E8E9-E8E3-F381A521FE7F}" v="122" dt="2025-08-28T13:56:39.733"/>
    <p1510:client id="{86BFDF28-9CFE-434F-94F4-B363DE8FF2D5}" v="1155" dt="2025-08-28T10:57:23.932"/>
    <p1510:client id="{E7EB9D63-30A4-2EC2-31F0-C141971C6C73}" v="822" dt="2025-08-28T10:41:36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Gaišs stils 1 - izcēlum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CA19-E79A-3E22-9608-D1F5B398E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9ED5B-3A5F-4E64-3825-511EE2C72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A88DB-79AB-38D6-8CF0-BB5DB0B59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82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31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362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F89C-E06D-0BA6-B8CA-042A9A51E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FC71B-B06C-F4D9-7B7E-CDC6BD045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2FDA5-A24F-0D56-6E9D-C6FAE65D8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lv-LV"/>
              <a:t>Papīra nosūtījumu izsniegšanas un </a:t>
            </a:r>
            <a:r>
              <a:rPr lang="lv-LV" err="1"/>
              <a:t>digitalizēšanas</a:t>
            </a:r>
            <a:r>
              <a:rPr lang="lv-LV"/>
              <a:t> kārtība pārejas periodā un pēc tā, norādot:</a:t>
            </a:r>
          </a:p>
          <a:p>
            <a:pPr marL="158750" indent="0">
              <a:buNone/>
            </a:pPr>
            <a:r>
              <a:rPr lang="lv-LV"/>
              <a:t>• kādos gadījumos papīra nosūtījums būs pieļaujams;</a:t>
            </a:r>
          </a:p>
          <a:p>
            <a:pPr marL="158750" indent="0">
              <a:buNone/>
            </a:pPr>
            <a:r>
              <a:rPr lang="lv-LV"/>
              <a:t>• kā tiks nodrošināta to </a:t>
            </a:r>
            <a:r>
              <a:rPr lang="lv-LV" err="1"/>
              <a:t>digitalizēšana</a:t>
            </a:r>
            <a:r>
              <a:rPr lang="lv-LV"/>
              <a:t> (atbildīgās puses un darbību secība, atbildības un pienākumi);</a:t>
            </a:r>
          </a:p>
          <a:p>
            <a:pPr marL="158750" indent="0">
              <a:buNone/>
            </a:pPr>
            <a:r>
              <a:rPr lang="lv-LV"/>
              <a:t>• kā tiks īstenota pāreja uz tikai elektronisko nosūtījuma formu;</a:t>
            </a:r>
          </a:p>
          <a:p>
            <a:pPr marL="158750" indent="0">
              <a:buNone/>
            </a:pPr>
            <a:r>
              <a:rPr lang="lv-LV"/>
              <a:t>• kādi nosacījumi, alternatīvie risinājumi un pārkārtošanas mehānismi ir paredzēti šīs pārejas nodrošināšanai;</a:t>
            </a:r>
          </a:p>
          <a:p>
            <a:pPr marL="158750" indent="0">
              <a:buNone/>
            </a:pPr>
            <a:r>
              <a:rPr lang="lv-LV"/>
              <a:t>• kā tiks veikta uzraudzība un kontrole attiecībā uz papīra formāta nosūtījumu </a:t>
            </a:r>
            <a:r>
              <a:rPr lang="lv-LV" err="1"/>
              <a:t>digitalizāciju</a:t>
            </a:r>
            <a:r>
              <a:rPr lang="lv-LV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41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lv-LV"/>
              <a:t>Papīra nosūtījumu izsniegšanas un </a:t>
            </a:r>
            <a:r>
              <a:rPr lang="lv-LV" err="1"/>
              <a:t>digitalizēšanas</a:t>
            </a:r>
            <a:r>
              <a:rPr lang="lv-LV"/>
              <a:t> kārtība pārejas periodā un pēc tā, norādot:</a:t>
            </a:r>
          </a:p>
          <a:p>
            <a:pPr marL="158750" indent="0">
              <a:buNone/>
            </a:pPr>
            <a:r>
              <a:rPr lang="lv-LV"/>
              <a:t>• kādos gadījumos papīra nosūtījums būs pieļaujams;</a:t>
            </a:r>
          </a:p>
          <a:p>
            <a:pPr marL="158750" indent="0">
              <a:buNone/>
            </a:pPr>
            <a:r>
              <a:rPr lang="lv-LV"/>
              <a:t>• kā tiks nodrošināta to </a:t>
            </a:r>
            <a:r>
              <a:rPr lang="lv-LV" err="1"/>
              <a:t>digitalizēšana</a:t>
            </a:r>
            <a:r>
              <a:rPr lang="lv-LV"/>
              <a:t> (atbildīgās puses un darbību secība, atbildības un pienākumi);</a:t>
            </a:r>
          </a:p>
          <a:p>
            <a:pPr marL="158750" indent="0">
              <a:buNone/>
            </a:pPr>
            <a:r>
              <a:rPr lang="lv-LV"/>
              <a:t>• kā tiks īstenota pāreja uz tikai elektronisko nosūtījuma formu;</a:t>
            </a:r>
          </a:p>
          <a:p>
            <a:pPr marL="158750" indent="0">
              <a:buNone/>
            </a:pPr>
            <a:r>
              <a:rPr lang="lv-LV"/>
              <a:t>• kādi nosacījumi, alternatīvie risinājumi un pārkārtošanas mehānismi ir paredzēti šīs pārejas nodrošināšanai;</a:t>
            </a:r>
          </a:p>
          <a:p>
            <a:pPr marL="158750" indent="0">
              <a:buNone/>
            </a:pPr>
            <a:r>
              <a:rPr lang="lv-LV"/>
              <a:t>• kā tiks veikta uzraudzība un kontrole attiecībā uz papīra formāta nosūtījumu </a:t>
            </a:r>
            <a:r>
              <a:rPr lang="lv-LV" err="1"/>
              <a:t>digitalizāciju</a:t>
            </a:r>
            <a:r>
              <a:rPr lang="lv-LV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99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327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8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88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6F479F3-D67A-3A23-A79B-AF5EB1FB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F6FF207-FCB0-26C2-1224-59D4CC4F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7692D52-1643-92C4-78D9-2CA362B0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C4B3-191F-4B12-92F3-A01879FC4AEB}" type="datetimeFigureOut">
              <a:rPr lang="lv-LV" smtClean="0"/>
              <a:t>10.09.2025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8BA4697-DEE5-54A0-4B31-6B6083A9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A379A43-F89F-FFE2-8374-AD5A322E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03BE-B6E4-4C89-B455-481AA0D8E6D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37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694050"/>
            <a:ext cx="9144000" cy="1457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34575" y="739600"/>
            <a:ext cx="4771025" cy="13665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E-veselība</a:t>
            </a:r>
            <a:br>
              <a:rPr lang="lv-LV" sz="4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lv-LV"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E-Nosūtījumi</a:t>
            </a:r>
            <a:endParaRPr lang="lv-LV" sz="4600" b="1">
              <a:solidFill>
                <a:schemeClr val="lt1"/>
              </a:solidFill>
              <a:latin typeface="Poppins SemiBold"/>
              <a:ea typeface="Poppins SemiBold"/>
              <a:cs typeface="Poppins SemiBol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rcRect r="9913" b="18366"/>
          <a:stretch>
            <a:fillRect/>
          </a:stretch>
        </p:blipFill>
        <p:spPr>
          <a:xfrm>
            <a:off x="5715699" y="1706251"/>
            <a:ext cx="3428301" cy="34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3">
            <a:extLst>
              <a:ext uri="{FF2B5EF4-FFF2-40B4-BE49-F238E27FC236}">
                <a16:creationId xmlns:a16="http://schemas.microsoft.com/office/drawing/2014/main" id="{E6F24439-909A-F66A-A972-853E89F06103}"/>
              </a:ext>
            </a:extLst>
          </p:cNvPr>
          <p:cNvSpPr txBox="1">
            <a:spLocks/>
          </p:cNvSpPr>
          <p:nvPr/>
        </p:nvSpPr>
        <p:spPr>
          <a:xfrm>
            <a:off x="434575" y="4002072"/>
            <a:ext cx="8520600" cy="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lv-LV" sz="1200" b="1" err="1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Maksims</a:t>
            </a:r>
            <a:r>
              <a:rPr lang="lv-LV" sz="1200" b="1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lv-LV" sz="1200" b="1" err="1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Burčenko</a:t>
            </a:r>
            <a:br>
              <a:rPr lang="en-US"/>
            </a:br>
            <a:r>
              <a:rPr lang="lv-LV" sz="1200" b="1">
                <a:solidFill>
                  <a:schemeClr val="lt1"/>
                </a:solidFill>
                <a:latin typeface="Poppins"/>
                <a:cs typeface="Poppins"/>
              </a:rPr>
              <a:t>Projektu vadītājs</a:t>
            </a:r>
            <a:endParaRPr lang="lv-LV" sz="1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indent="0" algn="l"/>
            <a:r>
              <a:rPr lang="lv-LV" sz="1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Latvijas Digitālās veselības centrs</a:t>
            </a:r>
            <a:endParaRPr lang="lv-LV" sz="1200" b="1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E136-9ED4-3097-54C3-4BB42FCA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F9B7CDF3-0E1A-74A7-CF5D-A91BA316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54" y="3881005"/>
            <a:ext cx="1215390" cy="1264920"/>
          </a:xfrm>
          <a:prstGeom prst="rect">
            <a:avLst/>
          </a:prstGeom>
        </p:spPr>
      </p:pic>
      <p:sp>
        <p:nvSpPr>
          <p:cNvPr id="12" name="Virsraksts 1">
            <a:extLst>
              <a:ext uri="{FF2B5EF4-FFF2-40B4-BE49-F238E27FC236}">
                <a16:creationId xmlns:a16="http://schemas.microsoft.com/office/drawing/2014/main" id="{D46302FF-3470-EE70-1A5B-7BA696A91D2C}"/>
              </a:ext>
            </a:extLst>
          </p:cNvPr>
          <p:cNvSpPr txBox="1">
            <a:spLocks/>
          </p:cNvSpPr>
          <p:nvPr/>
        </p:nvSpPr>
        <p:spPr>
          <a:xfrm>
            <a:off x="-3850" y="132083"/>
            <a:ext cx="9149035" cy="6276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Poppins SemiBold"/>
                <a:cs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b="1">
                <a:latin typeface="Poppins SemiBold" panose="00000700000000000000" pitchFamily="2" charset="-70"/>
                <a:cs typeface="Poppins SemiBold" panose="00000700000000000000" pitchFamily="2" charset="-70"/>
              </a:rPr>
              <a:t>E-nosūtījuma derīguma termiņš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1D4D1-58B7-45FF-36DE-DCE7E64B9E8C}"/>
              </a:ext>
            </a:extLst>
          </p:cNvPr>
          <p:cNvSpPr txBox="1"/>
          <p:nvPr/>
        </p:nvSpPr>
        <p:spPr>
          <a:xfrm>
            <a:off x="71985" y="965600"/>
            <a:ext cx="8440419" cy="35240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E-nosūtījuma derīguma termiņš ir laika periods, kurā pacients </a:t>
            </a:r>
            <a:r>
              <a:rPr lang="lv-LV" sz="1600" b="1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var pierakstīties uz nepieciešamo pakalpojumu</a:t>
            </a: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, izmantojot izrakstīto nosūtījumu. Derīguma termiņš ir noteikts, lai nodrošinātu kārtīgu nosūtījumu apriti un nepieļautu situācijas, kad tie paliek neizmantoti vai rezervēti vairākiem pierakstiem vienlaikus. </a:t>
            </a:r>
            <a:r>
              <a:rPr lang="lv-LV" sz="1600" b="1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Termiņš attiecas tikai uz pieraksta veikšanu, nevis uz pašu pakalpojuma saņemšanu!</a:t>
            </a:r>
            <a:endParaRPr lang="en-US" sz="1600" b="1">
              <a:solidFill>
                <a:schemeClr val="tx1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lvl="1"/>
            <a:endParaRPr lang="lv-LV" sz="1600">
              <a:solidFill>
                <a:schemeClr val="tx1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Reģistrēšanas formā uzstādīts «noklusētais» derīguma termiņš - </a:t>
            </a:r>
            <a:r>
              <a:rPr lang="lv-LV" sz="1600" b="1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3 mēneši</a:t>
            </a: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 no nosūtījuma stāšanās spēkā dienas;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Derīguma termiņš var tiks mainīts;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Ja pieraksts tiek atcelts, derīguma termiņš tiek </a:t>
            </a:r>
            <a:r>
              <a:rPr lang="lv-LV" sz="1600" b="1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pagarināts par dienu skaitu</a:t>
            </a: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, cik ilgi nosūtījums bija rezervēts;</a:t>
            </a:r>
            <a:endParaRPr lang="en-US" sz="1600">
              <a:solidFill>
                <a:schemeClr val="tx1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marL="285750" indent="-285750">
              <a:spcAft>
                <a:spcPts val="600"/>
              </a:spcAft>
              <a:buChar char="•"/>
            </a:pPr>
            <a:r>
              <a:rPr lang="lv-LV" sz="1600">
                <a:solidFill>
                  <a:schemeClr val="tx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Pašam nosūtījumam derīguma termiņš netiek noteikts, mainās tā statuss.</a:t>
            </a:r>
          </a:p>
        </p:txBody>
      </p:sp>
    </p:spTree>
    <p:extLst>
      <p:ext uri="{BB962C8B-B14F-4D97-AF65-F5344CB8AC3E}">
        <p14:creationId xmlns:p14="http://schemas.microsoft.com/office/powerpoint/2010/main" val="41384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335E-42E8-505E-5C30-472D34733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4DB85D34-A15F-9C38-CBC0-0C3AE92FF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54" y="3881005"/>
            <a:ext cx="1215390" cy="1264920"/>
          </a:xfrm>
          <a:prstGeom prst="rect">
            <a:avLst/>
          </a:prstGeom>
        </p:spPr>
      </p:pic>
      <p:sp>
        <p:nvSpPr>
          <p:cNvPr id="12" name="Virsraksts 1">
            <a:extLst>
              <a:ext uri="{FF2B5EF4-FFF2-40B4-BE49-F238E27FC236}">
                <a16:creationId xmlns:a16="http://schemas.microsoft.com/office/drawing/2014/main" id="{948484AA-4835-DC93-3B77-F83E0E9C8C59}"/>
              </a:ext>
            </a:extLst>
          </p:cNvPr>
          <p:cNvSpPr txBox="1">
            <a:spLocks/>
          </p:cNvSpPr>
          <p:nvPr/>
        </p:nvSpPr>
        <p:spPr>
          <a:xfrm>
            <a:off x="0" y="377178"/>
            <a:ext cx="9149035" cy="6276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Poppins SemiBold"/>
                <a:cs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b="1">
                <a:latin typeface="Poppins SemiBold" panose="00000700000000000000" pitchFamily="2" charset="-70"/>
                <a:cs typeface="Poppins SemiBold" panose="00000700000000000000" pitchFamily="2" charset="-70"/>
              </a:rPr>
              <a:t>Papīra formas nosūtījumu izsniegšanas un </a:t>
            </a:r>
            <a:r>
              <a:rPr lang="lv-LV" b="1" err="1">
                <a:latin typeface="Poppins SemiBold" panose="00000700000000000000" pitchFamily="2" charset="-70"/>
                <a:cs typeface="Poppins SemiBold" panose="00000700000000000000" pitchFamily="2" charset="-70"/>
              </a:rPr>
              <a:t>digitalizēšanas</a:t>
            </a:r>
            <a:r>
              <a:rPr lang="lv-LV" b="1">
                <a:latin typeface="Poppins SemiBold" panose="00000700000000000000" pitchFamily="2" charset="-70"/>
                <a:cs typeface="Poppins SemiBold" panose="00000700000000000000" pitchFamily="2" charset="-70"/>
              </a:rPr>
              <a:t> kārtība</a:t>
            </a:r>
            <a:endParaRPr lang="lv-LV">
              <a:latin typeface="Poppins SemiBold" panose="00000700000000000000" pitchFamily="2" charset="-70"/>
              <a:cs typeface="Poppins SemiBold" panose="00000700000000000000" pitchFamily="2" charset="-7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12F85-36D6-B1B4-A8A2-D1CEBE484F9D}"/>
              </a:ext>
            </a:extLst>
          </p:cNvPr>
          <p:cNvSpPr txBox="1"/>
          <p:nvPr/>
        </p:nvSpPr>
        <p:spPr>
          <a:xfrm>
            <a:off x="451051" y="1536569"/>
            <a:ext cx="795622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lv-LV" sz="1600" dirty="0">
                <a:solidFill>
                  <a:schemeClr val="tx1"/>
                </a:solidFill>
                <a:latin typeface="Poppins"/>
              </a:rPr>
              <a:t>No </a:t>
            </a:r>
            <a:r>
              <a:rPr lang="lv-LV" sz="1600" b="1" dirty="0">
                <a:solidFill>
                  <a:schemeClr val="tx1"/>
                </a:solidFill>
                <a:latin typeface="Poppins"/>
              </a:rPr>
              <a:t>2026. gada aprīļa</a:t>
            </a:r>
            <a:r>
              <a:rPr lang="lv-LV" sz="1600" dirty="0">
                <a:solidFill>
                  <a:schemeClr val="tx1"/>
                </a:solidFill>
                <a:latin typeface="Poppins"/>
              </a:rPr>
              <a:t> pierakstīties un saņemt pakalpojumus būs iespējams </a:t>
            </a:r>
            <a:r>
              <a:rPr lang="lv-LV" sz="1600" b="1" dirty="0">
                <a:solidFill>
                  <a:schemeClr val="tx1"/>
                </a:solidFill>
                <a:latin typeface="Poppins"/>
              </a:rPr>
              <a:t>tikai ar jaunā formāta e-nosūtījumu</a:t>
            </a:r>
            <a:r>
              <a:rPr lang="lv-LV" sz="1600" dirty="0">
                <a:solidFill>
                  <a:schemeClr val="tx1"/>
                </a:solidFill>
                <a:latin typeface="Poppins"/>
              </a:rPr>
              <a:t>, kas reģistrēts E-veselībā un kam ir unikāls numurs!</a:t>
            </a:r>
          </a:p>
          <a:p>
            <a:pPr marL="171450" indent="-171450">
              <a:buChar char="•"/>
            </a:pPr>
            <a:endParaRPr lang="lv-LV" sz="1600">
              <a:solidFill>
                <a:schemeClr val="tx1"/>
              </a:solidFill>
              <a:latin typeface="Poppins"/>
            </a:endParaRPr>
          </a:p>
          <a:p>
            <a:pPr marL="171450" lvl="1" indent="-171450">
              <a:buChar char="•"/>
            </a:pPr>
            <a:r>
              <a:rPr lang="lv-LV" sz="1600" dirty="0">
                <a:solidFill>
                  <a:schemeClr val="tx1"/>
                </a:solidFill>
                <a:latin typeface="Poppins"/>
              </a:rPr>
              <a:t>Pārejas periodā (līdz 01.04.2026) pacients joprojām varēs pierakstīties un saņemt pakalpojumus ar </a:t>
            </a:r>
            <a:r>
              <a:rPr lang="lv-LV" sz="1600" b="1" dirty="0">
                <a:solidFill>
                  <a:schemeClr val="tx1"/>
                </a:solidFill>
                <a:latin typeface="Poppins"/>
              </a:rPr>
              <a:t>iepriekš izdotu e-nosūtījumu un papīra nosūtījumu</a:t>
            </a:r>
            <a:r>
              <a:rPr lang="lv-LV" sz="1600" dirty="0">
                <a:solidFill>
                  <a:schemeClr val="tx1"/>
                </a:solidFill>
                <a:latin typeface="Poppins"/>
              </a:rPr>
              <a:t>, to </a:t>
            </a:r>
            <a:r>
              <a:rPr lang="lv-LV" sz="1600" dirty="0" err="1">
                <a:solidFill>
                  <a:schemeClr val="tx1"/>
                </a:solidFill>
                <a:latin typeface="Poppins"/>
              </a:rPr>
              <a:t>digitalizējot</a:t>
            </a:r>
            <a:r>
              <a:rPr lang="lv-LV" sz="1600" dirty="0">
                <a:solidFill>
                  <a:schemeClr val="tx1"/>
                </a:solidFill>
                <a:latin typeface="Poppins"/>
              </a:rPr>
              <a:t> iestādē.</a:t>
            </a:r>
          </a:p>
          <a:p>
            <a:pPr marL="171450" lvl="1" indent="-171450">
              <a:buChar char="•"/>
            </a:pPr>
            <a:endParaRPr lang="lv-LV" sz="1600">
              <a:solidFill>
                <a:schemeClr val="tx1"/>
              </a:solidFill>
              <a:latin typeface="Poppins"/>
            </a:endParaRPr>
          </a:p>
          <a:p>
            <a:pPr marL="171450" lvl="1" indent="-171450">
              <a:buChar char="•"/>
            </a:pPr>
            <a:r>
              <a:rPr lang="lv-LV" sz="1600" dirty="0">
                <a:solidFill>
                  <a:schemeClr val="tx1"/>
                </a:solidFill>
                <a:latin typeface="Poppins"/>
              </a:rPr>
              <a:t>Pārejas periodā tiek nodrošināts:</a:t>
            </a:r>
          </a:p>
          <a:p>
            <a:pPr marL="628650" lvl="2" indent="-171450">
              <a:buFont typeface="Wingdings"/>
              <a:buChar char="§"/>
            </a:pPr>
            <a:r>
              <a:rPr lang="lv-LV" sz="1600" dirty="0">
                <a:solidFill>
                  <a:schemeClr val="tx1"/>
                </a:solidFill>
                <a:latin typeface="Poppins"/>
              </a:rPr>
              <a:t>esošo e-nosūtījumu </a:t>
            </a:r>
            <a:r>
              <a:rPr lang="lv-LV" sz="1600" b="1" dirty="0">
                <a:solidFill>
                  <a:schemeClr val="tx1"/>
                </a:solidFill>
                <a:latin typeface="Poppins"/>
              </a:rPr>
              <a:t>pārnešana uz jauno formātu</a:t>
            </a:r>
            <a:r>
              <a:rPr lang="lv-LV" sz="1600" dirty="0">
                <a:solidFill>
                  <a:schemeClr val="tx1"/>
                </a:solidFill>
                <a:latin typeface="Poppins"/>
              </a:rPr>
              <a:t>;</a:t>
            </a:r>
          </a:p>
          <a:p>
            <a:pPr marL="628650" lvl="2" indent="-171450">
              <a:buFont typeface="Wingdings"/>
              <a:buChar char="§"/>
            </a:pPr>
            <a:r>
              <a:rPr lang="lv-LV" sz="1600" dirty="0">
                <a:solidFill>
                  <a:schemeClr val="tx1"/>
                </a:solidFill>
                <a:latin typeface="Poppins"/>
              </a:rPr>
              <a:t>nepārtraukta esošo nosūtījumu savietošana no ārstniecības iestāžu sistēmām uz jauno formātu, līdz tiks ieviesti jaunie e-nosūtījumi ĀI IS. </a:t>
            </a:r>
          </a:p>
        </p:txBody>
      </p:sp>
    </p:spTree>
    <p:extLst>
      <p:ext uri="{BB962C8B-B14F-4D97-AF65-F5344CB8AC3E}">
        <p14:creationId xmlns:p14="http://schemas.microsoft.com/office/powerpoint/2010/main" val="162344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D1FA061C-EDE2-8D43-8572-BAF558372C6E}"/>
              </a:ext>
            </a:extLst>
          </p:cNvPr>
          <p:cNvSpPr txBox="1">
            <a:spLocks/>
          </p:cNvSpPr>
          <p:nvPr/>
        </p:nvSpPr>
        <p:spPr>
          <a:xfrm>
            <a:off x="0" y="250405"/>
            <a:ext cx="9144000" cy="137100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3200" b="1">
                <a:latin typeface="Poppins SemiBold" panose="00000700000000000000" pitchFamily="2" charset="-70"/>
                <a:cs typeface="Poppins SemiBold" panose="00000700000000000000" pitchFamily="2" charset="-70"/>
              </a:rPr>
              <a:t>E-nosūtījumi E-veselībā no 2025.g. oktobra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EF0E86-90AB-F11B-58C9-80648A97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" y="2369127"/>
            <a:ext cx="3691969" cy="2455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EE9BF-0DAF-F83F-23FE-2EB7ACF1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800" y="770339"/>
            <a:ext cx="6993557" cy="3602821"/>
          </a:xfrm>
          <a:prstGeom prst="rect">
            <a:avLst/>
          </a:prstGeom>
        </p:spPr>
      </p:pic>
      <p:pic>
        <p:nvPicPr>
          <p:cNvPr id="2" name="Picture 1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C01C8FB4-473B-4763-5069-DC6F3BCB2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150" y="4232564"/>
            <a:ext cx="959850" cy="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3694050"/>
            <a:ext cx="9144000" cy="1457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34575" y="2720636"/>
            <a:ext cx="5073834" cy="7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 sz="3200" err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Paldies</a:t>
            </a:r>
            <a:r>
              <a:rPr lang="en" sz="3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par </a:t>
            </a:r>
            <a:r>
              <a:rPr lang="en" sz="3200" err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uzmanību</a:t>
            </a:r>
            <a:r>
              <a:rPr lang="en" sz="3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!</a:t>
            </a:r>
            <a:endParaRPr sz="3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699" y="1706250"/>
            <a:ext cx="3805550" cy="421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88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2FD66-BDBF-7BF9-5FE4-8A4D2D7A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E55348B-1145-03E0-2960-971E07AA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363"/>
            <a:ext cx="9143999" cy="561692"/>
          </a:xfrm>
          <a:noFill/>
        </p:spPr>
        <p:txBody>
          <a:bodyPr spcFirstLastPara="1" wrap="square" lIns="68580" tIns="34290" rIns="68580" bIns="34290" rtlCol="0" anchor="t" anchorCtr="0">
            <a:spAutoFit/>
          </a:bodyPr>
          <a:lstStyle/>
          <a:p>
            <a:pPr algn="ctr"/>
            <a:r>
              <a:rPr lang="lv-LV" sz="3200" b="1">
                <a:latin typeface="Poppins SemiBold"/>
                <a:ea typeface="+mn-ea"/>
                <a:cs typeface="Poppins SemiBold"/>
              </a:rPr>
              <a:t>E-nosūtījumi E-veselības portālā </a:t>
            </a:r>
          </a:p>
        </p:txBody>
      </p:sp>
      <p:pic>
        <p:nvPicPr>
          <p:cNvPr id="7" name="Picture 6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F565AC8E-7CE5-2364-0861-C22F7778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64" y="4144534"/>
            <a:ext cx="959850" cy="998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A0976-393B-611C-80B6-76E261B3C4F5}"/>
              </a:ext>
            </a:extLst>
          </p:cNvPr>
          <p:cNvSpPr txBox="1"/>
          <p:nvPr/>
        </p:nvSpPr>
        <p:spPr>
          <a:xfrm>
            <a:off x="514563" y="1086595"/>
            <a:ext cx="827121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v-LV" sz="1600" b="1">
                <a:latin typeface="Poppins" panose="00000500000000000000" pitchFamily="2" charset="-70"/>
                <a:cs typeface="Poppins" panose="00000500000000000000" pitchFamily="2" charset="-70"/>
              </a:rPr>
              <a:t>E-nosūtījums</a:t>
            </a: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 ir ārstniecības personas elektroniski izrakstīts nosūtījums veselības aprūpes pakalpojuma saņemšanai (piemēram, izmeklējumiem, speciālista konsultācijām vai ārstēšanai). Tas tiek reģistrēts E-veselības sistēmā un ir pieejams gan pacientam, gan ārstniecības iestādēm.</a:t>
            </a:r>
          </a:p>
          <a:p>
            <a:endParaRPr lang="lv-LV"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Tas nozīmē, ka: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nosūtījums ir elektroniski pieejams gan E-veselībā, gan integrētajās sistēmās</a:t>
            </a:r>
            <a:endParaRPr lang="lv-LV" sz="1600">
              <a:latin typeface="Poppins"/>
              <a:cs typeface="Poppin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pacients pierakstās uz pakalpojumu norādot e-nosūtījuma (unikālo) numuru</a:t>
            </a:r>
            <a:endParaRPr lang="lv-LV" sz="1600">
              <a:latin typeface="Poppins"/>
              <a:cs typeface="Poppin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ārstniecības iestādēm iespējams pārbaudīt un apstrādāt informāciju, nodrošinot ātrāku un ērtāku pieraksta procesu</a:t>
            </a:r>
            <a:endParaRPr lang="lv-LV" sz="1600">
              <a:latin typeface="Poppins"/>
              <a:cs typeface="Poppin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sistēma nodrošina caurspīdīgumu un precīzāku datu apmaiņu starp ārstiem un ārstniecības iestādēm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>
                <a:latin typeface="Poppins" panose="00000500000000000000" pitchFamily="2" charset="-70"/>
                <a:cs typeface="Poppins" panose="00000500000000000000" pitchFamily="2" charset="-70"/>
              </a:rPr>
              <a:t>visiem sniegta iespēja seko līdzi nosūtījuma «dzīves ciklam»</a:t>
            </a:r>
          </a:p>
        </p:txBody>
      </p:sp>
    </p:spTree>
    <p:extLst>
      <p:ext uri="{BB962C8B-B14F-4D97-AF65-F5344CB8AC3E}">
        <p14:creationId xmlns:p14="http://schemas.microsoft.com/office/powerpoint/2010/main" val="363467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B7D2-6FEC-D861-FEDE-D3CE4042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FA6432A-D261-1AB3-9BB9-CD2C666F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" y="262510"/>
            <a:ext cx="9143999" cy="561692"/>
          </a:xfrm>
          <a:noFill/>
        </p:spPr>
        <p:txBody>
          <a:bodyPr spcFirstLastPara="1" wrap="square" lIns="68580" tIns="34290" rIns="68580" bIns="34290" rtlCol="0" anchor="t" anchorCtr="0">
            <a:spAutoFit/>
          </a:bodyPr>
          <a:lstStyle/>
          <a:p>
            <a:pPr algn="ctr"/>
            <a:r>
              <a:rPr lang="lv-LV" sz="3200" b="1">
                <a:latin typeface="Poppins SemiBold"/>
                <a:ea typeface="+mn-ea"/>
                <a:cs typeface="Poppins SemiBold"/>
              </a:rPr>
              <a:t>E-nosūtījumu transformācija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E628D-3D62-5CFB-EF3C-AF21DB0FB82D}"/>
              </a:ext>
            </a:extLst>
          </p:cNvPr>
          <p:cNvSpPr txBox="1"/>
          <p:nvPr/>
        </p:nvSpPr>
        <p:spPr>
          <a:xfrm>
            <a:off x="588584" y="1065228"/>
            <a:ext cx="83480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>
              <a:defRPr sz="2000">
                <a:latin typeface="Poppins" panose="00000500000000000000" pitchFamily="2" charset="-70"/>
                <a:ea typeface="Poppins SemiBold"/>
                <a:cs typeface="Poppins" panose="00000500000000000000" pitchFamily="2" charset="-70"/>
              </a:defRPr>
            </a:lvl1pPr>
          </a:lstStyle>
          <a:p>
            <a:pPr algn="ctr"/>
            <a:r>
              <a:rPr lang="lv-LV" sz="1600" b="1"/>
              <a:t>Paplašināto E-nosūtījumu ieviešanas mērķis</a:t>
            </a:r>
            <a:r>
              <a:rPr lang="lv-LV" sz="1600"/>
              <a:t> ir modernizēt un pilnveidot nosūtījumu procesu veselības aprūpē, lai tas būtu digitāls, efektīvs un caurskatāms sasniedzot to, ka:</a:t>
            </a:r>
          </a:p>
          <a:p>
            <a:endParaRPr lang="lv-LV" sz="1600"/>
          </a:p>
          <a:p>
            <a:r>
              <a:rPr lang="lv-LV" sz="1600" b="1"/>
              <a:t>! Uzlabota informācijas pieejamība un kvalitāte</a:t>
            </a:r>
            <a:r>
              <a:rPr lang="lv-LV" sz="1600"/>
              <a:t> – visi nosūtījumi un ar tiem saistītie pakalpojumu rezultāti būs elektroniski pieejami pacientam un ārstniecības personām</a:t>
            </a:r>
          </a:p>
          <a:p>
            <a:r>
              <a:rPr lang="lv-LV" sz="1600" b="1"/>
              <a:t>! Vienkāršota un sakārtota pakalpojumu saņemšanas plūsma</a:t>
            </a:r>
            <a:r>
              <a:rPr lang="lv-LV" sz="1600"/>
              <a:t> – viens nosūtījums paredz vienu pierakstu vienā iestādē konkrētam pakalpojumam, novēršot dublēšanos un haosu</a:t>
            </a:r>
          </a:p>
          <a:p>
            <a:r>
              <a:rPr lang="lv-LV" sz="1600" b="1"/>
              <a:t>! Nodrošināta caurskatāmību un prioritāšu hierarhija </a:t>
            </a:r>
            <a:r>
              <a:rPr lang="lv-LV" sz="1600"/>
              <a:t>– skaidri noteikta pacientu rindu organizācija (piem., CITO vai “zaļais koridors”)</a:t>
            </a:r>
          </a:p>
          <a:p>
            <a:r>
              <a:rPr lang="lv-LV" sz="1600" b="1"/>
              <a:t>! Samazināts administratīvo slogu</a:t>
            </a:r>
            <a:r>
              <a:rPr lang="lv-LV" sz="1600"/>
              <a:t> ārstiem, ļaujot vienlaicīgi noformēt vairākus nosūtījumus (piemēram, analīzēm un speciālistu konsultācijām)</a:t>
            </a:r>
          </a:p>
          <a:p>
            <a:r>
              <a:rPr lang="lv-LV" sz="1600" b="1"/>
              <a:t>! Uzlabot finanšu plūsmu pārvaldību</a:t>
            </a:r>
            <a:r>
              <a:rPr lang="lv-LV" sz="1600"/>
              <a:t> un apmaksas nosacījumu kontroli automatizētā veidā</a:t>
            </a:r>
          </a:p>
        </p:txBody>
      </p:sp>
      <p:pic>
        <p:nvPicPr>
          <p:cNvPr id="7" name="Picture 6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248DF13E-76BD-4306-4672-B3F75E21C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64" y="4144534"/>
            <a:ext cx="959850" cy="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F7C6B-A15D-8D9A-2F8A-7AD3990C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82DDBD-EB2B-70AE-DF78-B6062121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" y="262510"/>
            <a:ext cx="9143999" cy="561692"/>
          </a:xfrm>
          <a:noFill/>
        </p:spPr>
        <p:txBody>
          <a:bodyPr spcFirstLastPara="1" wrap="square" lIns="68580" tIns="34290" rIns="68580" bIns="34290" rtlCol="0" anchor="t" anchorCtr="0">
            <a:spAutoFit/>
          </a:bodyPr>
          <a:lstStyle/>
          <a:p>
            <a:pPr algn="ctr"/>
            <a:r>
              <a:rPr lang="lv-LV" sz="3200" b="1">
                <a:latin typeface="Poppins SemiBold"/>
                <a:ea typeface="+mn-ea"/>
                <a:cs typeface="Poppins SemiBold"/>
              </a:rPr>
              <a:t>E-nosūtījumu lomas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D4C80-C2D4-6697-F1BD-EF35E355A851}"/>
              </a:ext>
            </a:extLst>
          </p:cNvPr>
          <p:cNvSpPr txBox="1"/>
          <p:nvPr/>
        </p:nvSpPr>
        <p:spPr>
          <a:xfrm>
            <a:off x="580633" y="842497"/>
            <a:ext cx="836540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>
              <a:defRPr sz="2000">
                <a:latin typeface="Poppins" panose="00000500000000000000" pitchFamily="2" charset="-70"/>
                <a:ea typeface="Poppins SemiBold"/>
                <a:cs typeface="Poppins" panose="00000500000000000000" pitchFamily="2" charset="-70"/>
              </a:defRPr>
            </a:lvl1pPr>
          </a:lstStyle>
          <a:p>
            <a:pPr algn="ctr"/>
            <a:r>
              <a:rPr lang="lv-LV" sz="1600" b="1"/>
              <a:t>E-nosūtījumu</a:t>
            </a:r>
            <a:r>
              <a:rPr lang="lv-LV" sz="1600"/>
              <a:t> funkcionalitātē ir noteiktas 3 galvenās lietotāju lomas, kas nodrošina efektīvu un pārskatāmu nosūtījumu apriti veselības aprūpē: </a:t>
            </a:r>
            <a:r>
              <a:rPr lang="lv-LV" sz="1600" b="1"/>
              <a:t>veselības aprūpes profesionālis</a:t>
            </a:r>
            <a:r>
              <a:rPr lang="lv-LV" sz="1600"/>
              <a:t>, </a:t>
            </a:r>
            <a:r>
              <a:rPr lang="lv-LV" sz="1600" b="1" err="1"/>
              <a:t>digitalizētājs</a:t>
            </a:r>
            <a:r>
              <a:rPr lang="lv-LV" sz="1600" b="1"/>
              <a:t> (reģistrators)</a:t>
            </a:r>
            <a:r>
              <a:rPr lang="lv-LV" sz="1600"/>
              <a:t> un </a:t>
            </a:r>
            <a:r>
              <a:rPr lang="lv-LV" sz="1600" b="1"/>
              <a:t>speciālists:</a:t>
            </a:r>
            <a:endParaRPr lang="lv-LV" sz="1600"/>
          </a:p>
          <a:p>
            <a:br>
              <a:rPr lang="lv-LV" sz="1600"/>
            </a:br>
            <a:r>
              <a:rPr lang="lv-LV" sz="1600" b="1" u="sng"/>
              <a:t>1. Veselības aprūpes profesionālis (ārstniecības persona)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Izraksta e-nosūtījumu uz nepieciešamo veselības aprūpes pakalpojumu;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Var labot, papildināt vai anulēt nosūtījumu;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Pieņemot pacientu un redz visus aktuālos nosūtījumus, ko pats izrakstījis vai kas piešķirti pacientam.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600"/>
          </a:p>
          <a:p>
            <a:r>
              <a:rPr lang="lv-LV" sz="1600" b="1" u="sng"/>
              <a:t>2. </a:t>
            </a:r>
            <a:r>
              <a:rPr lang="lv-LV" sz="1600" b="1" u="sng" err="1"/>
              <a:t>Digitalizētājs</a:t>
            </a:r>
            <a:r>
              <a:rPr lang="lv-LV" sz="1600" b="1" u="sng"/>
              <a:t> / reģistrators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 err="1"/>
              <a:t>Digitalizē</a:t>
            </a:r>
            <a:r>
              <a:rPr lang="lv-LV" sz="1600"/>
              <a:t> papīra formas nosūtījumu, ievadot datus E-veselības sistēmā precīzi tā, kā tā ir norādīta papīra dokumentā;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Pārbauda, vai nosūtījums jau nav ievadīts E-veselības sistēmā;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Piekļuve tādam pašam informācijas apjomam un funkcionalitātei kā ārstniecības personai;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Ir atbildīgs par ievadīto datu kvalitāti un atbilstību.</a:t>
            </a:r>
          </a:p>
        </p:txBody>
      </p:sp>
      <p:pic>
        <p:nvPicPr>
          <p:cNvPr id="7" name="Picture 6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D0DDF25C-2008-A900-03D5-50788F5A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64" y="4144534"/>
            <a:ext cx="959850" cy="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FC73-3F81-272B-0229-46E5536DD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E066E1B-02E2-0561-2F1C-068DE408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" y="262510"/>
            <a:ext cx="9143999" cy="561692"/>
          </a:xfrm>
          <a:noFill/>
        </p:spPr>
        <p:txBody>
          <a:bodyPr spcFirstLastPara="1" wrap="square" lIns="68580" tIns="34290" rIns="68580" bIns="34290" rtlCol="0" anchor="t" anchorCtr="0">
            <a:spAutoFit/>
          </a:bodyPr>
          <a:lstStyle/>
          <a:p>
            <a:pPr algn="ctr"/>
            <a:r>
              <a:rPr lang="lv-LV" sz="3200" b="1">
                <a:latin typeface="Poppins SemiBold"/>
                <a:ea typeface="+mn-ea"/>
                <a:cs typeface="Poppins SemiBold"/>
              </a:rPr>
              <a:t>E-nosūtījumu lomas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02552-EF57-22B3-D26F-9D96AED2A5CD}"/>
              </a:ext>
            </a:extLst>
          </p:cNvPr>
          <p:cNvSpPr txBox="1"/>
          <p:nvPr/>
        </p:nvSpPr>
        <p:spPr>
          <a:xfrm>
            <a:off x="580633" y="842497"/>
            <a:ext cx="8365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>
              <a:defRPr sz="2000">
                <a:latin typeface="Poppins" panose="00000500000000000000" pitchFamily="2" charset="-70"/>
                <a:ea typeface="Poppins SemiBold"/>
                <a:cs typeface="Poppins" panose="00000500000000000000" pitchFamily="2" charset="-70"/>
              </a:defRPr>
            </a:lvl1pPr>
          </a:lstStyle>
          <a:p>
            <a:pPr algn="ctr"/>
            <a:r>
              <a:rPr lang="lv-LV" sz="1600" b="1"/>
              <a:t>E-nosūtījumu</a:t>
            </a:r>
            <a:r>
              <a:rPr lang="lv-LV" sz="1600"/>
              <a:t> funkcionalitātē ir noteiktas 3 galvenās lietotāju lomas, kas nodrošina efektīvu un pārskatāmu nosūtījumu apriti veselības aprūpē: </a:t>
            </a:r>
            <a:r>
              <a:rPr lang="lv-LV" sz="1600" b="1"/>
              <a:t>veselības aprūpes profesionālis</a:t>
            </a:r>
            <a:r>
              <a:rPr lang="lv-LV" sz="1600"/>
              <a:t>, </a:t>
            </a:r>
            <a:r>
              <a:rPr lang="lv-LV" sz="1600" b="1" err="1"/>
              <a:t>digitalizētājs</a:t>
            </a:r>
            <a:r>
              <a:rPr lang="lv-LV" sz="1600" b="1"/>
              <a:t> (reģistrators)</a:t>
            </a:r>
            <a:r>
              <a:rPr lang="lv-LV" sz="1600"/>
              <a:t> un </a:t>
            </a:r>
            <a:r>
              <a:rPr lang="lv-LV" sz="1600" b="1"/>
              <a:t>speciālists:</a:t>
            </a:r>
            <a:endParaRPr lang="lv-LV" sz="1600"/>
          </a:p>
          <a:p>
            <a:br>
              <a:rPr lang="lv-LV" sz="1600"/>
            </a:br>
            <a:r>
              <a:rPr lang="lv-LV" sz="1600" b="1" u="sng"/>
              <a:t>3. Speciālists (pakalpojuma sniedzējs)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Izgūst nosūtījumu un nodrošina pakalpojumu, kas tajā norādīts;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Atzīmē informāciju par sniegto pakalpojumu un maina nosūtījuma statusu (piemēram, “Izpildīts”);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/>
              <a:t>Izmanto sistēmu, lai pārbaudītu pierakstus un nodrošinātu pakalpojuma izpildes plānošanu.</a:t>
            </a:r>
          </a:p>
        </p:txBody>
      </p:sp>
      <p:pic>
        <p:nvPicPr>
          <p:cNvPr id="7" name="Picture 6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C030D3EF-E1AB-EC63-2F48-D483F1A5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64" y="4144534"/>
            <a:ext cx="959850" cy="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6E46-744E-1548-7377-26AAD66B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5CF83D12-F95B-A1F6-05DD-4F370A21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16" y="4050702"/>
            <a:ext cx="1215390" cy="126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D9D91-E5A2-6C47-48BE-CFC348CA69F4}"/>
              </a:ext>
            </a:extLst>
          </p:cNvPr>
          <p:cNvSpPr txBox="1"/>
          <p:nvPr/>
        </p:nvSpPr>
        <p:spPr>
          <a:xfrm>
            <a:off x="280431" y="670757"/>
            <a:ext cx="8434049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1600">
                <a:latin typeface="Poppins"/>
              </a:rPr>
              <a:t>Izrakstot </a:t>
            </a:r>
            <a:r>
              <a:rPr lang="lv-LV" sz="1600" b="1">
                <a:latin typeface="Poppins"/>
              </a:rPr>
              <a:t>e-nosūtījumu</a:t>
            </a:r>
            <a:r>
              <a:rPr lang="lv-LV" sz="1600">
                <a:latin typeface="Poppins"/>
              </a:rPr>
              <a:t>, tas tiek reģistrēts E-veselības sistēmā un kļūst pieejams visām iesaistītajām pusēm. Tiek nodrošināts, ka katram nosūtījumam ir piešķirts </a:t>
            </a:r>
            <a:r>
              <a:rPr lang="lv-LV" sz="1600" b="1">
                <a:latin typeface="Poppins"/>
              </a:rPr>
              <a:t>unikāls identifikācijas numurs</a:t>
            </a:r>
            <a:r>
              <a:rPr lang="lv-LV" sz="1600">
                <a:latin typeface="Poppins"/>
              </a:rPr>
              <a:t>, - pārbaudes vai netiek reģistrēti dublikāti:</a:t>
            </a:r>
            <a:endParaRPr lang="lv-LV" sz="1600" b="1">
              <a:latin typeface="Poppins"/>
            </a:endParaRPr>
          </a:p>
          <a:p>
            <a:pPr marL="285750" indent="-285750">
              <a:buChar char="•"/>
            </a:pPr>
            <a:endParaRPr lang="lv-LV" sz="1600" b="1">
              <a:latin typeface="Poppins"/>
            </a:endParaRPr>
          </a:p>
          <a:p>
            <a:r>
              <a:rPr lang="lv-LV" sz="1600" b="1">
                <a:latin typeface="Poppins"/>
              </a:rPr>
              <a:t>Datu ievade</a:t>
            </a:r>
            <a:r>
              <a:rPr lang="lv-LV" sz="1600">
                <a:latin typeface="Poppins"/>
              </a:rPr>
              <a:t> </a:t>
            </a:r>
            <a:r>
              <a:rPr lang="lv-LV" sz="1600">
                <a:latin typeface="Poppins"/>
                <a:ea typeface="Times New Roman" panose="02020603050405020304" pitchFamily="18" charset="0"/>
              </a:rPr>
              <a:t>– </a:t>
            </a:r>
            <a:r>
              <a:rPr lang="lv-LV" sz="1600">
                <a:latin typeface="Poppins"/>
              </a:rPr>
              <a:t>veselības aprūpes profesionālis ievada pacienta, pakalpojuma un nosūtītāja informāciju;</a:t>
            </a:r>
          </a:p>
          <a:p>
            <a:r>
              <a:rPr lang="lv-LV" sz="1600" b="1">
                <a:latin typeface="Poppins"/>
              </a:rPr>
              <a:t>Datu pārbaude</a:t>
            </a:r>
            <a:r>
              <a:rPr lang="lv-LV" sz="1600">
                <a:latin typeface="Poppins"/>
              </a:rPr>
              <a:t> – sistēma veic ievadīto datu pārbaudi, kļūdas gadījumā nosūtījums netiek saglabāts;</a:t>
            </a:r>
          </a:p>
          <a:p>
            <a:r>
              <a:rPr lang="lv-LV" sz="1600" b="1">
                <a:latin typeface="Poppins"/>
              </a:rPr>
              <a:t>Saglabāšana</a:t>
            </a:r>
            <a:r>
              <a:rPr lang="lv-LV" sz="1600">
                <a:latin typeface="Poppins"/>
              </a:rPr>
              <a:t> – pēc veiksmīgas pārbaudes sistēma ģenerē </a:t>
            </a:r>
            <a:r>
              <a:rPr lang="lv-LV" sz="1600" b="1">
                <a:latin typeface="Poppins"/>
              </a:rPr>
              <a:t>unikālu e-nosūtījuma numuru</a:t>
            </a:r>
            <a:r>
              <a:rPr lang="lv-LV" sz="1600">
                <a:latin typeface="Poppins"/>
              </a:rPr>
              <a:t> (ciparu un burtu kombināciju), kas nodrošina viennozīmīgu nosūtījuma identifikāciju;</a:t>
            </a:r>
          </a:p>
          <a:p>
            <a:r>
              <a:rPr lang="lv-LV" sz="1600" b="1">
                <a:latin typeface="Poppins"/>
              </a:rPr>
              <a:t>Statusa piešķiršana</a:t>
            </a:r>
            <a:r>
              <a:rPr lang="lv-LV" sz="1600">
                <a:latin typeface="Poppins"/>
              </a:rPr>
              <a:t> – nosūtījums iegūst sākotnējo statusu (“Aktīvs”) un attēlojas e-nosūtījumu sarakstā;</a:t>
            </a:r>
          </a:p>
          <a:p>
            <a:r>
              <a:rPr lang="lv-LV" sz="1600" b="1">
                <a:latin typeface="Poppins"/>
              </a:rPr>
              <a:t>Pieejamība pierakstam</a:t>
            </a:r>
            <a:r>
              <a:rPr lang="lv-LV" sz="1600">
                <a:latin typeface="Poppins"/>
              </a:rPr>
              <a:t> – pakalpojuma sniedzējs (vai reģistrators) var veikt pierakstu, pamatojoties uz e-nosūtījuma unikālo numuru;</a:t>
            </a:r>
          </a:p>
          <a:p>
            <a:r>
              <a:rPr lang="lv-LV" sz="1600" b="1">
                <a:latin typeface="Poppins"/>
              </a:rPr>
              <a:t>Tālākās darbības</a:t>
            </a:r>
            <a:r>
              <a:rPr lang="lv-LV" sz="1600">
                <a:latin typeface="Poppins"/>
              </a:rPr>
              <a:t> – nosūtījumu var rezervēt, veikt pierakstu, mainot statusu (piemēram, “Pierakstīts”, “Izpildīts”, “Anulēts”).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55144-0BD1-6E74-EA52-C4A49B0F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2"/>
            <a:ext cx="9144000" cy="60387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lv-LV" sz="3200" b="1">
                <a:solidFill>
                  <a:schemeClr val="tx1"/>
                </a:solidFill>
                <a:latin typeface="Poppins SemiBold" panose="00000700000000000000" pitchFamily="2" charset="-70"/>
                <a:cs typeface="Poppins SemiBold" panose="00000700000000000000" pitchFamily="2" charset="-70"/>
              </a:rPr>
              <a:t>E-nosūtījumu darba plūsma </a:t>
            </a:r>
          </a:p>
        </p:txBody>
      </p:sp>
    </p:spTree>
    <p:extLst>
      <p:ext uri="{BB962C8B-B14F-4D97-AF65-F5344CB8AC3E}">
        <p14:creationId xmlns:p14="http://schemas.microsoft.com/office/powerpoint/2010/main" val="171711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1E6F0CCA-543F-2241-DF8A-E219E3CA1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16" y="4050702"/>
            <a:ext cx="1215390" cy="126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EC340-32D1-FDB4-5A49-348A622BDB77}"/>
              </a:ext>
            </a:extLst>
          </p:cNvPr>
          <p:cNvSpPr txBox="1"/>
          <p:nvPr/>
        </p:nvSpPr>
        <p:spPr>
          <a:xfrm>
            <a:off x="354975" y="737018"/>
            <a:ext cx="8434049" cy="44832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ea typeface="Times New Roman" panose="02020603050405020304" pitchFamily="18" charset="0"/>
                <a:cs typeface="Poppins"/>
              </a:rPr>
              <a:t>Jauns</a:t>
            </a:r>
            <a:r>
              <a:rPr lang="lv-LV" sz="1200" b="1">
                <a:solidFill>
                  <a:schemeClr val="bg1"/>
                </a:solidFill>
                <a:latin typeface="Poppins"/>
                <a:ea typeface="Times New Roman" panose="02020603050405020304" pitchFamily="18" charset="0"/>
                <a:cs typeface="Poppins"/>
              </a:rPr>
              <a:t> </a:t>
            </a:r>
            <a:r>
              <a:rPr lang="lv-LV" sz="1200">
                <a:latin typeface="Poppins"/>
                <a:ea typeface="Times New Roman" panose="02020603050405020304" pitchFamily="18" charset="0"/>
                <a:cs typeface="Poppins"/>
              </a:rPr>
              <a:t>– no jauna izveidotam nosūtījumam vai ja nosūtījumam ir bijis statuss “Pieraksts” un tas ir atcelts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Rezervēts</a:t>
            </a:r>
            <a:r>
              <a:rPr lang="lv-LV" sz="1200">
                <a:latin typeface="Poppins"/>
                <a:cs typeface="Poppins"/>
              </a:rPr>
              <a:t> -  tiek piešķirts</a:t>
            </a:r>
            <a:r>
              <a:rPr lang="lv-LV" sz="1200" b="1">
                <a:latin typeface="Poppins"/>
                <a:cs typeface="Poppins"/>
              </a:rPr>
              <a:t> </a:t>
            </a:r>
            <a:r>
              <a:rPr lang="lv-LV" sz="1200" b="1" i="1">
                <a:latin typeface="Poppins"/>
                <a:cs typeface="Poppins"/>
              </a:rPr>
              <a:t>jaunam nosūtījumam, kam: </a:t>
            </a:r>
          </a:p>
          <a:p>
            <a:pPr marL="127000" lvl="1" indent="-127000">
              <a:buFont typeface="Arial" panose="020B0604020202020204" pitchFamily="34" charset="0"/>
              <a:buChar char="•"/>
            </a:pPr>
            <a:r>
              <a:rPr lang="lv-LV" sz="1200">
                <a:latin typeface="Poppins"/>
                <a:cs typeface="Poppins"/>
              </a:rPr>
              <a:t>izpilde paredzēta </a:t>
            </a:r>
            <a:r>
              <a:rPr lang="lv-LV" sz="1200" b="1" i="1">
                <a:latin typeface="Poppins"/>
                <a:cs typeface="Poppins"/>
              </a:rPr>
              <a:t>steidzama vai noteiktā laika periodā </a:t>
            </a:r>
            <a:r>
              <a:rPr lang="lv-LV" sz="1200">
                <a:latin typeface="Poppins"/>
                <a:cs typeface="Poppins"/>
              </a:rPr>
              <a:t>(CITO, steidzams, zaļais vai dzeltenais koridors), veidojot nosūtījumu - norāda izpildītāja ārstniecības iestādi un statusu “Rezervēts”</a:t>
            </a:r>
          </a:p>
          <a:p>
            <a:pPr marL="127000" lvl="1" indent="-127000">
              <a:buFont typeface="Arial" panose="020B0604020202020204" pitchFamily="34" charset="0"/>
              <a:buChar char="•"/>
            </a:pPr>
            <a:r>
              <a:rPr lang="lv-LV" sz="1200">
                <a:latin typeface="Poppins"/>
                <a:cs typeface="Poppins"/>
              </a:rPr>
              <a:t>nosūtījums ir rezervēts no ārstniecības iestādes puses, reģistrējot </a:t>
            </a:r>
            <a:r>
              <a:rPr lang="lv-LV" sz="1200" b="1" i="1">
                <a:latin typeface="Poppins"/>
                <a:cs typeface="Poppins"/>
              </a:rPr>
              <a:t>pacientu gaidītāju rindā </a:t>
            </a:r>
            <a:r>
              <a:rPr lang="lv-LV" sz="1200">
                <a:latin typeface="Poppins"/>
                <a:cs typeface="Poppins"/>
              </a:rPr>
              <a:t>uz pakalpojumu</a:t>
            </a:r>
          </a:p>
          <a:p>
            <a:pPr marL="6985"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Pieraksts</a:t>
            </a:r>
            <a:r>
              <a:rPr lang="lv-LV" sz="1200" b="1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lv-LV" sz="1200">
                <a:latin typeface="Poppins"/>
                <a:cs typeface="Poppins"/>
              </a:rPr>
              <a:t>– ja attiecīgais nosūtījums </a:t>
            </a:r>
            <a:r>
              <a:rPr lang="lv-LV" sz="1200" b="1" i="1">
                <a:latin typeface="Poppins"/>
                <a:cs typeface="Poppins"/>
              </a:rPr>
              <a:t>ir sasaistīts ar noteiktu </a:t>
            </a:r>
            <a:r>
              <a:rPr lang="lv-LV" sz="1200" b="1">
                <a:latin typeface="Poppins"/>
                <a:cs typeface="Poppins"/>
              </a:rPr>
              <a:t>pierakstu.</a:t>
            </a:r>
            <a:r>
              <a:rPr lang="lv-LV" sz="1200">
                <a:latin typeface="Poppins"/>
                <a:cs typeface="Poppins"/>
              </a:rPr>
              <a:t> Izveidojot pieraksta statusu, papildus tiek norādīta informācija par pierakstu, norādot – ārstniecības iestādi (un filiāli), iestādes vai filiāles adresi, pieraksta datumu un laiku, kā arī informatīvo tālruni saziņai ar iestādi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Anulēts</a:t>
            </a:r>
            <a:r>
              <a:rPr lang="lv-LV" sz="1200" b="1">
                <a:latin typeface="Poppins"/>
                <a:cs typeface="Poppins"/>
              </a:rPr>
              <a:t> </a:t>
            </a:r>
            <a:r>
              <a:rPr lang="lv-LV" sz="1200">
                <a:latin typeface="Poppins"/>
                <a:cs typeface="Poppins"/>
              </a:rPr>
              <a:t>– </a:t>
            </a:r>
            <a:r>
              <a:rPr lang="lv-LV" sz="1200" b="1" i="1">
                <a:latin typeface="Poppins"/>
                <a:cs typeface="Poppins"/>
              </a:rPr>
              <a:t>ĀP vai NVD maina nosūtījuma statusu uz “anulēts</a:t>
            </a:r>
            <a:r>
              <a:rPr lang="lv-LV" sz="1200">
                <a:latin typeface="Poppins"/>
                <a:cs typeface="Poppins"/>
              </a:rPr>
              <a:t>” fiksējot informāciju par anulēšanas iemeslu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Atcelts</a:t>
            </a:r>
            <a:r>
              <a:rPr lang="lv-LV" sz="1200">
                <a:latin typeface="Poppins"/>
                <a:cs typeface="Poppins"/>
              </a:rPr>
              <a:t> -  </a:t>
            </a:r>
            <a:r>
              <a:rPr lang="lv-LV" sz="1200" b="1" i="1">
                <a:latin typeface="Poppins"/>
                <a:cs typeface="Poppins"/>
              </a:rPr>
              <a:t>automātisks process maina statusu uz “atcelts” un fiksēta informāciju par atcelšanas iemeslu</a:t>
            </a:r>
            <a:r>
              <a:rPr lang="lv-LV" sz="1200">
                <a:latin typeface="Poppins"/>
                <a:cs typeface="Poppins"/>
              </a:rPr>
              <a:t>.(Pacients miris, beidzies derīguma termiņš, pakalpojums netiek sniegts, </a:t>
            </a:r>
            <a:r>
              <a:rPr lang="lv-LV" sz="1200" err="1">
                <a:latin typeface="Poppins"/>
                <a:cs typeface="Poppins"/>
              </a:rPr>
              <a:t>uc</a:t>
            </a:r>
            <a:r>
              <a:rPr lang="lv-LV" sz="1200">
                <a:latin typeface="Poppins"/>
                <a:cs typeface="Poppins"/>
              </a:rPr>
              <a:t>)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Saņemts pakalpojums</a:t>
            </a:r>
            <a:r>
              <a:rPr lang="lv-LV" sz="1200" b="1">
                <a:latin typeface="Poppins"/>
                <a:cs typeface="Poppins"/>
              </a:rPr>
              <a:t> </a:t>
            </a:r>
            <a:r>
              <a:rPr lang="lv-LV" sz="1200">
                <a:latin typeface="Poppins"/>
                <a:cs typeface="Poppins"/>
              </a:rPr>
              <a:t>– norāda pakalpojuma izpildes pazīmi vai norāda, ka uzsākta pakalpojuma saņemšana – ja šī nosūtījuma ietvaros ir paredzēts sniegt vairākus pakalpojumus (pakalpojumu kurss)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Izpildīts</a:t>
            </a:r>
            <a:r>
              <a:rPr lang="lv-LV" sz="1200" b="1">
                <a:latin typeface="Poppins"/>
                <a:cs typeface="Poppins"/>
              </a:rPr>
              <a:t> </a:t>
            </a:r>
            <a:r>
              <a:rPr lang="lv-LV" sz="1200">
                <a:latin typeface="Poppins"/>
                <a:cs typeface="Poppins"/>
              </a:rPr>
              <a:t>- izpildes statuss tiek reģistrēts tad, kad par sniegto pakalpojumu tiek sagatavots un </a:t>
            </a:r>
            <a:r>
              <a:rPr lang="lv-LV" sz="1200" b="1" i="1">
                <a:latin typeface="Poppins"/>
                <a:cs typeface="Poppins"/>
              </a:rPr>
              <a:t>pacientam ir pieejams pakalpojuma apraksta rezultāts</a:t>
            </a:r>
            <a:r>
              <a:rPr lang="lv-LV" sz="1200" b="1">
                <a:latin typeface="Poppins"/>
                <a:cs typeface="Poppins"/>
              </a:rPr>
              <a:t> </a:t>
            </a:r>
            <a:r>
              <a:rPr lang="lv-LV" sz="1200">
                <a:latin typeface="Poppins"/>
                <a:cs typeface="Poppins"/>
              </a:rPr>
              <a:t>(piemēram: konsultācijas gadījumā – izraksts, izmeklējuma rezultātā – apraksts, u.c.)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Atgriezts</a:t>
            </a:r>
            <a:r>
              <a:rPr lang="lv-LV" sz="1200">
                <a:latin typeface="Poppins"/>
                <a:cs typeface="Poppins"/>
              </a:rPr>
              <a:t> – paredzēts gadījumiem, </a:t>
            </a:r>
            <a:r>
              <a:rPr lang="lv-LV" sz="1200" b="1" i="1">
                <a:latin typeface="Poppins"/>
                <a:cs typeface="Poppins"/>
              </a:rPr>
              <a:t>kad nosūtījumā nav sniegta pietiekama informācija, lai pamatotu nepieciešamību pēc pakalpojuma vai steidzamību</a:t>
            </a:r>
            <a:r>
              <a:rPr lang="lv-LV" sz="1200">
                <a:latin typeface="Poppins"/>
                <a:cs typeface="Poppins"/>
              </a:rPr>
              <a:t>. ĀP labo un atgriež statusā «Jauns»</a:t>
            </a:r>
          </a:p>
          <a:p>
            <a:pPr>
              <a:spcAft>
                <a:spcPts val="450"/>
              </a:spcAft>
            </a:pPr>
            <a:r>
              <a:rPr lang="lv-LV" sz="1200" b="1">
                <a:solidFill>
                  <a:schemeClr val="bg1"/>
                </a:solidFill>
                <a:highlight>
                  <a:srgbClr val="AE77B7"/>
                </a:highlight>
                <a:latin typeface="Poppins"/>
                <a:cs typeface="Poppins"/>
              </a:rPr>
              <a:t>Neaktīvs</a:t>
            </a:r>
            <a:r>
              <a:rPr lang="lv-LV" sz="1200">
                <a:latin typeface="Poppins"/>
                <a:cs typeface="Poppins"/>
              </a:rPr>
              <a:t> - Statuss tiek noteikts </a:t>
            </a:r>
            <a:r>
              <a:rPr lang="lv-LV" sz="1200" b="1" i="1">
                <a:latin typeface="Poppins"/>
                <a:cs typeface="Poppins"/>
              </a:rPr>
              <a:t>nosūtījumiem, kuri vēl nav spēkā </a:t>
            </a:r>
            <a:r>
              <a:rPr lang="lv-LV" sz="1200">
                <a:latin typeface="Poppins"/>
                <a:cs typeface="Poppins"/>
              </a:rPr>
              <a:t>(dinamiskās novērošanas nosūtījumi), bet šajos gadījumos pieraksts nevar būt ātrāk kā nosūtījums stājies spēkā.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4579B-2430-A3D6-684A-7BE40EA3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2"/>
            <a:ext cx="9144000" cy="60387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lv-LV" sz="3200" b="1">
                <a:solidFill>
                  <a:schemeClr val="tx1"/>
                </a:solidFill>
                <a:latin typeface="Poppins SemiBold" panose="00000700000000000000" pitchFamily="2" charset="-70"/>
                <a:cs typeface="Poppins SemiBold" panose="00000700000000000000" pitchFamily="2" charset="-70"/>
              </a:rPr>
              <a:t>E-nosūtījumu statusi </a:t>
            </a:r>
          </a:p>
        </p:txBody>
      </p:sp>
    </p:spTree>
    <p:extLst>
      <p:ext uri="{BB962C8B-B14F-4D97-AF65-F5344CB8AC3E}">
        <p14:creationId xmlns:p14="http://schemas.microsoft.com/office/powerpoint/2010/main" val="176914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1959-E62E-D10C-7763-41EFCAF9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494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>
                <a:latin typeface="Poppins SemiBold" panose="00000700000000000000" pitchFamily="2" charset="-70"/>
                <a:ea typeface="+mn-ea"/>
                <a:cs typeface="Poppins SemiBold" panose="00000700000000000000" pitchFamily="2" charset="-70"/>
              </a:rPr>
              <a:t>Steidzamais nosūtījums </a:t>
            </a:r>
            <a:br>
              <a:rPr lang="lv-LV" sz="2700" b="1">
                <a:latin typeface="Poppins"/>
                <a:ea typeface="+mn-ea"/>
                <a:cs typeface="Poppins"/>
              </a:rPr>
            </a:br>
            <a:r>
              <a:rPr lang="lv-LV" sz="1800">
                <a:latin typeface="Poppins"/>
                <a:ea typeface="+mn-ea"/>
                <a:cs typeface="Poppins"/>
              </a:rPr>
              <a:t>(CITO, steidzams, zaļais vai dzeltenais koridors)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C02D-102C-E067-8655-F71465E9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6" y="943800"/>
            <a:ext cx="5423549" cy="34164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lv-LV">
                <a:solidFill>
                  <a:schemeClr val="tx1"/>
                </a:solidFill>
                <a:latin typeface="Poppins"/>
              </a:rPr>
              <a:t>ĢĀ / speciālists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Izraksta nosūtījumu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Atzīmē ka steidzams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Izvēlas steidzamības iemeslu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Norādi izpildītāja iestādi</a:t>
            </a:r>
          </a:p>
          <a:p>
            <a:pPr marL="114300" indent="0">
              <a:buNone/>
            </a:pPr>
            <a:r>
              <a:rPr lang="lv-LV">
                <a:solidFill>
                  <a:schemeClr val="tx1"/>
                </a:solidFill>
                <a:latin typeface="Poppins"/>
              </a:rPr>
              <a:t>ĀI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Izgūst visus steidzamos nosūtījumus savai iestādei (var arī filtrēt pēc Steidzamības iemesla)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Veic pierakstu ĀI IS un preventīvi aicina pacientu</a:t>
            </a:r>
          </a:p>
          <a:p>
            <a:pPr marL="114300" indent="0">
              <a:buNone/>
            </a:pPr>
            <a:r>
              <a:rPr lang="lv-LV">
                <a:solidFill>
                  <a:schemeClr val="tx1"/>
                </a:solidFill>
                <a:latin typeface="Poppins"/>
              </a:rPr>
              <a:t>Iedzīvotājs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Vēršas konkrētā ĀI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>
                <a:solidFill>
                  <a:schemeClr val="tx1"/>
                </a:solidFill>
                <a:latin typeface="Poppins"/>
              </a:rPr>
              <a:t>Tiek apkalpots steidzamības kārtībā, atbilstoši konkrētās ārstniecības iestādes procesiem</a:t>
            </a:r>
          </a:p>
          <a:p>
            <a:pPr>
              <a:buFont typeface="+mj-lt"/>
              <a:buAutoNum type="arabicPeriod"/>
            </a:pPr>
            <a:endParaRPr lang="lv-LV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CD002A-F7BE-FF5E-1258-F654F969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45"/>
          <a:stretch>
            <a:fillRect/>
          </a:stretch>
        </p:blipFill>
        <p:spPr>
          <a:xfrm>
            <a:off x="5549573" y="1288747"/>
            <a:ext cx="3282727" cy="2227743"/>
          </a:xfrm>
          <a:prstGeom prst="rect">
            <a:avLst/>
          </a:prstGeom>
        </p:spPr>
      </p:pic>
      <p:pic>
        <p:nvPicPr>
          <p:cNvPr id="5" name="Picture 4" descr="A close-up of a white box&#10;&#10;AI-generated content may be incorrect.">
            <a:extLst>
              <a:ext uri="{FF2B5EF4-FFF2-40B4-BE49-F238E27FC236}">
                <a16:creationId xmlns:a16="http://schemas.microsoft.com/office/drawing/2014/main" id="{A1337C80-D54F-5887-439A-9B4C3F24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50" y="4355141"/>
            <a:ext cx="5423550" cy="572700"/>
          </a:xfrm>
          <a:prstGeom prst="rect">
            <a:avLst/>
          </a:prstGeom>
        </p:spPr>
      </p:pic>
      <p:pic>
        <p:nvPicPr>
          <p:cNvPr id="6" name="Picture 5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7844B8A4-FD97-25E6-BD72-A4FE1F376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4" y="3998236"/>
            <a:ext cx="121539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976E-FC55-3599-2A7F-57512F663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triangle in the middle&#10;&#10;AI-generated content may be incorrect.">
            <a:extLst>
              <a:ext uri="{FF2B5EF4-FFF2-40B4-BE49-F238E27FC236}">
                <a16:creationId xmlns:a16="http://schemas.microsoft.com/office/drawing/2014/main" id="{86563964-B19A-FBC0-A593-2FF11E80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54" y="3881005"/>
            <a:ext cx="1215390" cy="1264920"/>
          </a:xfrm>
          <a:prstGeom prst="rect">
            <a:avLst/>
          </a:prstGeom>
        </p:spPr>
      </p:pic>
      <p:sp>
        <p:nvSpPr>
          <p:cNvPr id="12" name="Virsraksts 1">
            <a:extLst>
              <a:ext uri="{FF2B5EF4-FFF2-40B4-BE49-F238E27FC236}">
                <a16:creationId xmlns:a16="http://schemas.microsoft.com/office/drawing/2014/main" id="{C1BBA4DA-791E-F110-FD1B-C805D7718128}"/>
              </a:ext>
            </a:extLst>
          </p:cNvPr>
          <p:cNvSpPr txBox="1">
            <a:spLocks/>
          </p:cNvSpPr>
          <p:nvPr/>
        </p:nvSpPr>
        <p:spPr>
          <a:xfrm>
            <a:off x="-3850" y="253762"/>
            <a:ext cx="9148602" cy="7104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Poppins SemiBold"/>
                <a:cs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b="1">
                <a:latin typeface="Poppins SemiBold" panose="00000700000000000000" pitchFamily="2" charset="-70"/>
                <a:cs typeface="Poppins SemiBold" panose="00000700000000000000" pitchFamily="2" charset="-70"/>
              </a:rPr>
              <a:t>E-nosūtījumi: atbalsts, uzraudzība un kontrole, p</a:t>
            </a:r>
            <a:r>
              <a:rPr lang="lv-LV">
                <a:latin typeface="Poppins SemiBold" panose="00000700000000000000" pitchFamily="2" charset="-70"/>
                <a:cs typeface="Poppins SemiBold" panose="00000700000000000000" pitchFamily="2" charset="-70"/>
              </a:rPr>
              <a:t>ārejas periods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5C3AF-F460-2212-8A0F-A1A4BFE86F89}"/>
              </a:ext>
            </a:extLst>
          </p:cNvPr>
          <p:cNvSpPr txBox="1"/>
          <p:nvPr/>
        </p:nvSpPr>
        <p:spPr>
          <a:xfrm>
            <a:off x="414342" y="1080920"/>
            <a:ext cx="792838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600" b="1">
                <a:latin typeface="Poppins"/>
              </a:rPr>
              <a:t>LDVC</a:t>
            </a:r>
            <a:endParaRPr lang="en-US" sz="1600" b="1">
              <a:latin typeface="Poppins"/>
            </a:endParaRPr>
          </a:p>
          <a:p>
            <a:pPr marL="285750" indent="-285750">
              <a:buChar char="•"/>
            </a:pPr>
            <a:r>
              <a:rPr lang="lv-LV" sz="1600">
                <a:latin typeface="Poppins"/>
              </a:rPr>
              <a:t>Nodrošina statistikas pārskatus e-nosūtījumu uzraudzībai un kontrolei, izmantojot specializētu rīkus</a:t>
            </a:r>
          </a:p>
          <a:p>
            <a:pPr marL="285750" indent="-285750">
              <a:buChar char="•"/>
            </a:pPr>
            <a:r>
              <a:rPr lang="lv-LV" sz="1600" err="1">
                <a:latin typeface="Poppins"/>
              </a:rPr>
              <a:t>Risinā</a:t>
            </a:r>
            <a:r>
              <a:rPr lang="lv-LV" sz="1600">
                <a:latin typeface="Poppins"/>
              </a:rPr>
              <a:t> tehniskās problēmas, kas atklātas pēc </a:t>
            </a:r>
            <a:r>
              <a:rPr lang="lv-LV" sz="1600" b="1">
                <a:latin typeface="Poppins"/>
              </a:rPr>
              <a:t>statistikas</a:t>
            </a:r>
            <a:r>
              <a:rPr lang="lv-LV" sz="1600">
                <a:latin typeface="Poppins"/>
              </a:rPr>
              <a:t> pārskatiem</a:t>
            </a:r>
          </a:p>
          <a:p>
            <a:pPr marL="285750" indent="-285750">
              <a:buChar char="•"/>
            </a:pPr>
            <a:r>
              <a:rPr lang="lv-LV" sz="1600">
                <a:latin typeface="Poppins"/>
              </a:rPr>
              <a:t>Pārejas periodā sniedz atbalstu ārstniecības iestāžu sistēmu integrācijai</a:t>
            </a:r>
          </a:p>
          <a:p>
            <a:pPr marL="285750" indent="-285750">
              <a:buChar char="•"/>
            </a:pPr>
            <a:r>
              <a:rPr lang="lv-LV" sz="1600">
                <a:latin typeface="Poppins"/>
              </a:rPr>
              <a:t>Uzrauga integrācijas darbību un novērš tehniskās problēmas.</a:t>
            </a:r>
          </a:p>
          <a:p>
            <a:endParaRPr lang="lv-LV" sz="1600">
              <a:latin typeface="Poppins"/>
            </a:endParaRPr>
          </a:p>
          <a:p>
            <a:pPr lvl="8"/>
            <a:r>
              <a:rPr lang="lv-LV" sz="1600" b="1">
                <a:latin typeface="Poppins"/>
              </a:rPr>
              <a:t>NVD</a:t>
            </a:r>
          </a:p>
          <a:p>
            <a:pPr marL="171450" lvl="8" indent="-171450">
              <a:buFont typeface="Arial" panose="020B0604020202020204" pitchFamily="34" charset="0"/>
              <a:buChar char="•"/>
            </a:pPr>
            <a:r>
              <a:rPr lang="lv-LV" sz="1600">
                <a:latin typeface="Poppins"/>
              </a:rPr>
              <a:t>Pēc statistikas pārskatiem analīzē e-nosūtījumu izpildes procesus un konsultē, atbalsta un uzrauga </a:t>
            </a:r>
            <a:r>
              <a:rPr lang="lv-LV" sz="1600" err="1">
                <a:latin typeface="Poppins"/>
              </a:rPr>
              <a:t>līgumiestādes</a:t>
            </a:r>
            <a:r>
              <a:rPr lang="lv-LV" sz="1600">
                <a:latin typeface="Poppins"/>
              </a:rPr>
              <a:t>.</a:t>
            </a:r>
          </a:p>
          <a:p>
            <a:pPr marL="171450" lvl="8" indent="-171450">
              <a:buFont typeface="Arial" panose="020B0604020202020204" pitchFamily="34" charset="0"/>
              <a:buChar char="•"/>
            </a:pPr>
            <a:endParaRPr lang="lv-LV" sz="1600">
              <a:latin typeface="Poppins"/>
            </a:endParaRPr>
          </a:p>
          <a:p>
            <a:pPr lvl="8"/>
            <a:r>
              <a:rPr lang="lv-LV" sz="1600" b="1">
                <a:latin typeface="Poppins"/>
                <a:cs typeface="Poppins"/>
              </a:rPr>
              <a:t>ĀI IS / ĢĀ</a:t>
            </a:r>
          </a:p>
          <a:p>
            <a:pPr marL="171450" lvl="8" indent="-171450">
              <a:buFont typeface="Arial,Sans-Serif" panose="020B0604020202020204" pitchFamily="34" charset="0"/>
              <a:buChar char="•"/>
            </a:pPr>
            <a:r>
              <a:rPr lang="lv-LV" sz="1600">
                <a:latin typeface="Poppins"/>
                <a:cs typeface="Poppins"/>
              </a:rPr>
              <a:t>Sekot līdzi e-nosūtījumu izpildes gaitai savā ĀI IS, uzrunāt pacientus, kas nav veikuši pierakstu 3 mēnešu laikā</a:t>
            </a:r>
          </a:p>
        </p:txBody>
      </p:sp>
    </p:spTree>
    <p:extLst>
      <p:ext uri="{BB962C8B-B14F-4D97-AF65-F5344CB8AC3E}">
        <p14:creationId xmlns:p14="http://schemas.microsoft.com/office/powerpoint/2010/main" val="28064588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74C9C"/>
      </a:accent1>
      <a:accent2>
        <a:srgbClr val="F68928"/>
      </a:accent2>
      <a:accent3>
        <a:srgbClr val="924A9C"/>
      </a:accent3>
      <a:accent4>
        <a:srgbClr val="00FFFF"/>
      </a:accent4>
      <a:accent5>
        <a:srgbClr val="00FF00"/>
      </a:accent5>
      <a:accent6>
        <a:srgbClr val="0000FF"/>
      </a:accent6>
      <a:hlink>
        <a:srgbClr val="C74C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598c1b-0a6d-4ea9-83ac-312960f9ee6d" xsi:nil="true"/>
    <lcf76f155ced4ddcb4097134ff3c332f xmlns="ccaff4a1-7843-4ab4-b251-1482b4a1712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050EF4B31383F429810CB8F0ECF1C99" ma:contentTypeVersion="12" ma:contentTypeDescription="Izveidot jaunu dokumentu." ma:contentTypeScope="" ma:versionID="a2a8866eed673b6c187b7248e3fbd920">
  <xsd:schema xmlns:xsd="http://www.w3.org/2001/XMLSchema" xmlns:xs="http://www.w3.org/2001/XMLSchema" xmlns:p="http://schemas.microsoft.com/office/2006/metadata/properties" xmlns:ns2="ccaff4a1-7843-4ab4-b251-1482b4a17121" xmlns:ns3="94598c1b-0a6d-4ea9-83ac-312960f9ee6d" targetNamespace="http://schemas.microsoft.com/office/2006/metadata/properties" ma:root="true" ma:fieldsID="f702ef5323b2c1ca5af410fcd3318e4d" ns2:_="" ns3:_="">
    <xsd:import namespace="ccaff4a1-7843-4ab4-b251-1482b4a17121"/>
    <xsd:import namespace="94598c1b-0a6d-4ea9-83ac-312960f9e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ff4a1-7843-4ab4-b251-1482b4a17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ttēlu atzīmes" ma:readOnly="false" ma:fieldId="{5cf76f15-5ced-4ddc-b409-7134ff3c332f}" ma:taxonomyMulti="true" ma:sspId="70cde18c-294e-4b99-9172-39c91b031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8c1b-0a6d-4ea9-83ac-312960f9ee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671c446-deca-46dc-967e-ecc17cd1c425}" ma:internalName="TaxCatchAll" ma:showField="CatchAllData" ma:web="94598c1b-0a6d-4ea9-83ac-312960f9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C1C9A-3F2A-4D19-8119-A11F07A25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036C8-56B7-44A7-A087-514CE8A9D5FB}">
  <ds:schemaRefs>
    <ds:schemaRef ds:uri="94598c1b-0a6d-4ea9-83ac-312960f9ee6d"/>
    <ds:schemaRef ds:uri="ccaff4a1-7843-4ab4-b251-1482b4a171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9357E6-CFD4-4169-AE79-3D837D4A4830}">
  <ds:schemaRefs>
    <ds:schemaRef ds:uri="94598c1b-0a6d-4ea9-83ac-312960f9ee6d"/>
    <ds:schemaRef ds:uri="ccaff4a1-7843-4ab4-b251-1482b4a171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bc9012d-628b-43d4-b190-8a730f7e1e96}" enabled="0" method="" siteId="{dbc9012d-628b-43d4-b190-8a730f7e1e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13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E-veselība E-Nosūtījumi</vt:lpstr>
      <vt:lpstr>E-nosūtījumi E-veselības portālā </vt:lpstr>
      <vt:lpstr>E-nosūtījumu transformācija</vt:lpstr>
      <vt:lpstr>E-nosūtījumu lomas</vt:lpstr>
      <vt:lpstr>E-nosūtījumu lomas</vt:lpstr>
      <vt:lpstr>PowerPoint Presentation</vt:lpstr>
      <vt:lpstr>PowerPoint Presentation</vt:lpstr>
      <vt:lpstr>Steidzamais nosūtījums  (CITO, steidzams, zaļais vai dzeltenais koridors)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Titulslaids</dc:title>
  <dc:creator>VSG</dc:creator>
  <cp:revision>5</cp:revision>
  <dcterms:modified xsi:type="dcterms:W3CDTF">2025-09-10T10:31:10Z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0x010100F050EF4B31383F429810CB8F0ECF1C99</vt:lpwstr>
  </property>
  <property fmtid="{D5CDD505-2E9C-101B-9397-08002B2CF9AE}" pid="3" name="MediaServiceImageTags">
    <vt:lpwstr/>
  </property>
</Properties>
</file>