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6" r:id="rId2"/>
    <p:sldId id="305" r:id="rId3"/>
    <p:sldId id="298" r:id="rId4"/>
    <p:sldId id="301" r:id="rId5"/>
    <p:sldId id="302" r:id="rId6"/>
    <p:sldId id="304" r:id="rId7"/>
    <p:sldId id="296" r:id="rId8"/>
    <p:sldId id="297" r:id="rId9"/>
    <p:sldId id="293" r:id="rId10"/>
    <p:sldId id="308" r:id="rId11"/>
    <p:sldId id="259" r:id="rId12"/>
    <p:sldId id="261" r:id="rId13"/>
    <p:sldId id="262" r:id="rId14"/>
    <p:sldId id="263" r:id="rId15"/>
    <p:sldId id="289" r:id="rId16"/>
    <p:sldId id="288" r:id="rId17"/>
    <p:sldId id="300" r:id="rId18"/>
    <p:sldId id="264" r:id="rId19"/>
    <p:sldId id="306" r:id="rId20"/>
    <p:sldId id="307" r:id="rId21"/>
    <p:sldId id="287" r:id="rId22"/>
    <p:sldId id="291" r:id="rId2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DB11DC-F643-08DD-9849-44C7B0F3A2B0}" name="Linda Celmiņa-Ķeze" initials="LC" userId="S::linda.celmina-keze@vmnvd.gov.lv::3a2b227e-f660-4f2d-8368-69431a1658a1" providerId="AD"/>
  <p188:author id="{045C7BFC-B114-26AB-AE9B-2FD11A073B0C}" name="Kristīne Grase" initials="KG" userId="S::Kristine.Grase@vmnvd.gov.lv::c3c243b0-62b1-4c27-a654-20683a50f51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9E7"/>
    <a:srgbClr val="B8F9E3"/>
    <a:srgbClr val="6AD59D"/>
    <a:srgbClr val="F4F8FB"/>
    <a:srgbClr val="D6EAF8"/>
    <a:srgbClr val="EAE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1"/>
    <p:restoredTop sz="94611"/>
  </p:normalViewPr>
  <p:slideViewPr>
    <p:cSldViewPr snapToGrid="0">
      <p:cViewPr varScale="1">
        <p:scale>
          <a:sx n="67" d="100"/>
          <a:sy n="67" d="100"/>
        </p:scale>
        <p:origin x="114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īne Grase" userId="c3c243b0-62b1-4c27-a654-20683a50f51c" providerId="ADAL" clId="{6DD683C6-11D2-4E41-B902-CBAA60D992FD}"/>
    <pc:docChg chg="modSld">
      <pc:chgData name="Kristīne Grase" userId="c3c243b0-62b1-4c27-a654-20683a50f51c" providerId="ADAL" clId="{6DD683C6-11D2-4E41-B902-CBAA60D992FD}" dt="2026-04-17T05:42:05.699" v="1" actId="20577"/>
      <pc:docMkLst>
        <pc:docMk/>
      </pc:docMkLst>
      <pc:sldChg chg="modSp mod">
        <pc:chgData name="Kristīne Grase" userId="c3c243b0-62b1-4c27-a654-20683a50f51c" providerId="ADAL" clId="{6DD683C6-11D2-4E41-B902-CBAA60D992FD}" dt="2026-04-17T05:42:05.699" v="1" actId="20577"/>
        <pc:sldMkLst>
          <pc:docMk/>
          <pc:sldMk cId="0" sldId="306"/>
        </pc:sldMkLst>
        <pc:spChg chg="mod">
          <ac:chgData name="Kristīne Grase" userId="c3c243b0-62b1-4c27-a654-20683a50f51c" providerId="ADAL" clId="{6DD683C6-11D2-4E41-B902-CBAA60D992FD}" dt="2026-04-17T05:42:05.699" v="1" actId="20577"/>
          <ac:spMkLst>
            <pc:docMk/>
            <pc:sldMk cId="0" sldId="306"/>
            <ac:spMk id="33" creationId="{7D6A8FA4-CE91-9031-235F-E70A3A4A12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08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CEC2B-3E82-1CDB-2FC8-AFA4F0C87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64BF39-6432-F5FE-4772-9F7A49606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5A5345-81FA-FC78-B133-4F5D30D927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92EA0-0900-D5B5-38E8-E9E36E6C7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87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20EC0-F47B-2C5F-C973-49FE867D8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E23D07-2702-33A7-CAE2-842BB56893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5BE7BA-0016-BA08-D517-5513C4977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6D3AF-6D5B-70B5-9905-9C44CA263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36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782DB-83C9-8FD1-1CAA-4D9647D53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8F01DE-DFFC-AA95-E52B-6B82FD42A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7BFAAC-7F34-0A34-7269-889B67BD7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0DB44-381C-AC77-1884-02907DC45D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18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29727-FC5F-7E8E-B721-C04B2652B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A27D01-80D1-92CF-4EF8-32F2D1EADF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7FFBFD-A07E-EC35-9187-D7B6554F5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28397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50E6B-A0A1-E466-BF30-8CECCAB06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03A5E8-76AE-C69C-83DC-5331009627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28240F-B9E3-AF5C-3C73-D5B0ACB31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2672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9E055-1B98-3167-3DF1-DD5A0579D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37BFAF-910A-A520-0CC0-E6642C7725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22193D-0F71-802F-D47F-496AF916B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F4BE6-A941-D68F-25B0-A7988EC3A6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7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38937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5436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18555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7953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EBFA5-BBD0-FA55-C73D-AFBED7827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5E25A4-E0FD-2BEA-E209-6D79BABA8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940664-84E6-5F1D-1B79-D6AC483BB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F626C-E619-73A2-AE83-6551024E72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09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2579D-4E92-6D7E-D519-04E4E7F26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E9097D-84E9-9683-26C6-4546A13743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3ABEDA-F2D6-A6FF-0416-88C2D3B1CD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E6B21-49A2-DE81-7063-E07A169FF7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62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CCE86E16-AA04-4B08-F5D4-F6D69AE41C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56" y="0"/>
            <a:ext cx="28336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352533DC-B3D0-13A3-B2F2-162F076FF6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097"/>
            <a:ext cx="914400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9392DC6-F38C-0388-8E46-8F69FBE888E3}"/>
              </a:ext>
            </a:extLst>
          </p:cNvPr>
          <p:cNvSpPr txBox="1">
            <a:spLocks/>
          </p:cNvSpPr>
          <p:nvPr userDrawn="1"/>
        </p:nvSpPr>
        <p:spPr>
          <a:xfrm>
            <a:off x="685800" y="3543300"/>
            <a:ext cx="7772400" cy="777479"/>
          </a:xfrm>
          <a:prstGeom prst="rect">
            <a:avLst/>
          </a:prstGeom>
        </p:spPr>
        <p:txBody>
          <a:bodyPr lIns="70468" tIns="35234" rIns="70468" bIns="35234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772400" cy="720332"/>
          </a:xfrm>
        </p:spPr>
        <p:txBody>
          <a:bodyPr anchor="t">
            <a:normAutofit/>
          </a:bodyPr>
          <a:lstStyle>
            <a:lvl1pPr algn="ctr">
              <a:defRPr sz="24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3543300"/>
            <a:ext cx="77724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0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4320778"/>
            <a:ext cx="7772400" cy="479822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71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D3627AD-8BEC-9AEF-CAF0-CE4B6E833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56" y="0"/>
            <a:ext cx="28336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BDDB63B7-549D-8B4F-A2C9-9C2CF546E8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097"/>
            <a:ext cx="914400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3543300"/>
            <a:ext cx="77724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0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4320778"/>
            <a:ext cx="7772400" cy="479822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690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mnvd.gov.lv/lv/oftalmologijas-pakalpojumu-sniedzeju-atlase-no-2027gada-1janvar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EF6CF517-7F23-A6E2-F160-4B938588C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93" y="2628900"/>
            <a:ext cx="8656133" cy="7203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lv-LV" sz="2000" dirty="0">
                <a:solidFill>
                  <a:srgbClr val="000000"/>
                </a:solidFill>
                <a:cs typeface="Roboto Condensed Bold"/>
                <a:sym typeface="Roboto Condensed Bold"/>
              </a:rPr>
              <a:t>Oftalmoloģijas</a:t>
            </a:r>
            <a:r>
              <a:rPr lang="lv-LV" sz="1800" dirty="0">
                <a:solidFill>
                  <a:srgbClr val="000000"/>
                </a:solidFill>
                <a:cs typeface="Roboto Condensed Bold"/>
                <a:sym typeface="Roboto Condensed Bold"/>
              </a:rPr>
              <a:t> pakalpojumu sniedzēju atlases</a:t>
            </a:r>
            <a:br>
              <a:rPr lang="lv-LV" sz="1800" dirty="0">
                <a:solidFill>
                  <a:srgbClr val="000000"/>
                </a:solidFill>
                <a:cs typeface="Roboto Condensed Bold"/>
                <a:sym typeface="Roboto Condensed Bold"/>
              </a:rPr>
            </a:br>
            <a:r>
              <a:rPr lang="lv-LV" sz="1800" dirty="0">
                <a:solidFill>
                  <a:srgbClr val="000000"/>
                </a:solidFill>
                <a:cs typeface="Roboto Condensed Bold"/>
                <a:sym typeface="Roboto Condensed Bold"/>
              </a:rPr>
              <a:t>NOLIKUMS UN TĀ IZMAIŅAS</a:t>
            </a:r>
            <a:endParaRPr lang="en-US" sz="1800" dirty="0">
              <a:solidFill>
                <a:srgbClr val="000000"/>
              </a:solidFill>
              <a:cs typeface="Roboto Condensed Bold"/>
              <a:sym typeface="Roboto Condensed Bold"/>
            </a:endParaRPr>
          </a:p>
        </p:txBody>
      </p:sp>
      <p:sp>
        <p:nvSpPr>
          <p:cNvPr id="12292" name="Text Placeholder 3">
            <a:extLst>
              <a:ext uri="{FF2B5EF4-FFF2-40B4-BE49-F238E27FC236}">
                <a16:creationId xmlns:a16="http://schemas.microsoft.com/office/drawing/2014/main" id="{B583EA8E-FDF4-1A76-418B-9ED1734D5A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57350" y="4211836"/>
            <a:ext cx="5829300" cy="7203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lv-LV" altLang="en-US"/>
              <a:t>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DB0E8-65C4-8EC0-F190-103D2A27B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Bar">
            <a:extLst>
              <a:ext uri="{FF2B5EF4-FFF2-40B4-BE49-F238E27FC236}">
                <a16:creationId xmlns:a16="http://schemas.microsoft.com/office/drawing/2014/main" id="{946BCF47-9A18-36D0-AEE5-3C19049C72D3}"/>
              </a:ext>
            </a:extLst>
          </p:cNvPr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A772D387-7650-93F6-7541-F65660A4A37B}"/>
              </a:ext>
            </a:extLst>
          </p:cNvPr>
          <p:cNvSpPr txBox="1"/>
          <p:nvPr/>
        </p:nvSpPr>
        <p:spPr>
          <a:xfrm>
            <a:off x="274320" y="60960"/>
            <a:ext cx="8594360" cy="457200"/>
          </a:xfrm>
          <a:prstGeom prst="rect">
            <a:avLst/>
          </a:prstGeom>
          <a:noFill/>
        </p:spPr>
        <p:txBody>
          <a:bodyPr wrap="square" lIns="91440" tIns="0" rIns="91440" bIns="0" rtlCol="0" anchor="ctr"/>
          <a:lstStyle/>
          <a:p>
            <a:r>
              <a:rPr lang="en-US" sz="24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Pieraksta</a:t>
            </a:r>
            <a:r>
              <a:rPr lang="en-US" sz="24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kārtība</a:t>
            </a:r>
            <a:r>
              <a:rPr lang="en-US" sz="24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un </a:t>
            </a:r>
            <a:r>
              <a:rPr lang="en-US" sz="24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pēcoperācijas</a:t>
            </a:r>
            <a:r>
              <a:rPr lang="en-US" sz="24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konsultācija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D6296881-DB67-D786-2D62-759AF41D8E05}"/>
              </a:ext>
            </a:extLst>
          </p:cNvPr>
          <p:cNvSpPr/>
          <p:nvPr/>
        </p:nvSpPr>
        <p:spPr>
          <a:xfrm>
            <a:off x="365760" y="777240"/>
            <a:ext cx="8412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Pierakst</a:t>
            </a:r>
            <a:r>
              <a:rPr lang="lv-LV" sz="1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lang="lv-LV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nodrošināšanas prasība</a:t>
            </a: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tiek attiecināta uz </a:t>
            </a: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ārstniecības</a:t>
            </a: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iestād</a:t>
            </a:r>
            <a:r>
              <a:rPr lang="lv-LV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Shape 4">
            <a:extLst>
              <a:ext uri="{FF2B5EF4-FFF2-40B4-BE49-F238E27FC236}">
                <a16:creationId xmlns:a16="http://schemas.microsoft.com/office/drawing/2014/main" id="{20BACE89-8148-A5DD-FE37-54456E25F25D}"/>
              </a:ext>
            </a:extLst>
          </p:cNvPr>
          <p:cNvSpPr/>
          <p:nvPr/>
        </p:nvSpPr>
        <p:spPr>
          <a:xfrm>
            <a:off x="274320" y="1280159"/>
            <a:ext cx="4114800" cy="2124635"/>
          </a:xfrm>
          <a:prstGeom prst="rect">
            <a:avLst/>
          </a:prstGeom>
          <a:solidFill>
            <a:srgbClr val="FFFFFF"/>
          </a:solidFill>
          <a:ln w="12700">
            <a:solidFill>
              <a:srgbClr val="D0E4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27" name="Text 7">
            <a:extLst>
              <a:ext uri="{FF2B5EF4-FFF2-40B4-BE49-F238E27FC236}">
                <a16:creationId xmlns:a16="http://schemas.microsoft.com/office/drawing/2014/main" id="{788AD13C-C3C4-0CB7-19E6-2F381D972076}"/>
              </a:ext>
            </a:extLst>
          </p:cNvPr>
          <p:cNvSpPr/>
          <p:nvPr/>
        </p:nvSpPr>
        <p:spPr>
          <a:xfrm>
            <a:off x="365760" y="1917642"/>
            <a:ext cx="4023360" cy="1561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Ārstniecības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iestāde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lv-LV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organizē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— 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kurš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veic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pierakstu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</a:t>
            </a:r>
          </a:p>
          <a:p>
            <a:pPr marL="0" indent="0">
              <a:buNone/>
            </a:pP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ārsts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• 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māsa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• 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reģistratūra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• 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cits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darbinieks</a:t>
            </a:r>
            <a:endParaRPr lang="en-US" sz="12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indent="0">
              <a:buNone/>
            </a:pPr>
            <a:endParaRPr lang="en-US" sz="12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Pierakstu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var 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veikt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</a:t>
            </a:r>
          </a:p>
          <a:p>
            <a:pPr marL="0" indent="0">
              <a:buNone/>
            </a:pP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📞 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Telefoniski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💻 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Elektroniski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(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vienotais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pieraksts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</a:t>
            </a:r>
            <a:endParaRPr lang="lv-LV" sz="12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indent="0">
              <a:buNone/>
            </a:pPr>
            <a:endParaRPr lang="lv-LV" sz="12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indent="0">
              <a:buNone/>
            </a:pPr>
            <a:r>
              <a:rPr lang="lv-LV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Pierakstu Dienas stacionāra pakalpojumam var veikt: </a:t>
            </a:r>
          </a:p>
          <a:p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• </a:t>
            </a:r>
            <a:r>
              <a:rPr lang="lv-LV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uz noteiktu datumu un laiku 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•</a:t>
            </a:r>
            <a:r>
              <a:rPr lang="lv-LV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pierezervējot gaidīšanas sarakstā</a:t>
            </a:r>
          </a:p>
          <a:p>
            <a:pPr marL="0" indent="0">
              <a:buNone/>
            </a:pPr>
            <a:endParaRPr lang="lv-LV" sz="1050" dirty="0">
              <a:solidFill>
                <a:srgbClr val="1A2B3C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endParaRPr lang="en-US" sz="1050" dirty="0"/>
          </a:p>
        </p:txBody>
      </p:sp>
      <p:sp>
        <p:nvSpPr>
          <p:cNvPr id="28" name="Shape 8">
            <a:extLst>
              <a:ext uri="{FF2B5EF4-FFF2-40B4-BE49-F238E27FC236}">
                <a16:creationId xmlns:a16="http://schemas.microsoft.com/office/drawing/2014/main" id="{1D53C674-FDCF-C408-974E-9D7D67149498}"/>
              </a:ext>
            </a:extLst>
          </p:cNvPr>
          <p:cNvSpPr/>
          <p:nvPr/>
        </p:nvSpPr>
        <p:spPr>
          <a:xfrm>
            <a:off x="4754880" y="1280160"/>
            <a:ext cx="4114800" cy="2124634"/>
          </a:xfrm>
          <a:prstGeom prst="rect">
            <a:avLst/>
          </a:prstGeom>
          <a:solidFill>
            <a:srgbClr val="FFFFFF"/>
          </a:solidFill>
          <a:ln w="12700">
            <a:solidFill>
              <a:srgbClr val="D0E4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29" name="Shape 9">
            <a:extLst>
              <a:ext uri="{FF2B5EF4-FFF2-40B4-BE49-F238E27FC236}">
                <a16:creationId xmlns:a16="http://schemas.microsoft.com/office/drawing/2014/main" id="{0DA3AF7A-5C57-ADF1-D9BF-BD52D72C336F}"/>
              </a:ext>
            </a:extLst>
          </p:cNvPr>
          <p:cNvSpPr/>
          <p:nvPr/>
        </p:nvSpPr>
        <p:spPr>
          <a:xfrm>
            <a:off x="4754880" y="1280160"/>
            <a:ext cx="4114800" cy="384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30" name="Text 10">
            <a:extLst>
              <a:ext uri="{FF2B5EF4-FFF2-40B4-BE49-F238E27FC236}">
                <a16:creationId xmlns:a16="http://schemas.microsoft.com/office/drawing/2014/main" id="{D829E898-6645-6DBC-370B-ABE1BCBF1D1E}"/>
              </a:ext>
            </a:extLst>
          </p:cNvPr>
          <p:cNvSpPr/>
          <p:nvPr/>
        </p:nvSpPr>
        <p:spPr>
          <a:xfrm>
            <a:off x="4846320" y="1280160"/>
            <a:ext cx="3931920" cy="3840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E-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nosūtījuma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prasības</a:t>
            </a:r>
            <a:endParaRPr lang="en-US" sz="1400" dirty="0"/>
          </a:p>
        </p:txBody>
      </p:sp>
      <p:sp>
        <p:nvSpPr>
          <p:cNvPr id="34" name="Text 11">
            <a:extLst>
              <a:ext uri="{FF2B5EF4-FFF2-40B4-BE49-F238E27FC236}">
                <a16:creationId xmlns:a16="http://schemas.microsoft.com/office/drawing/2014/main" id="{A20BCA32-C65C-2E07-803F-9A634E33F895}"/>
              </a:ext>
            </a:extLst>
          </p:cNvPr>
          <p:cNvSpPr/>
          <p:nvPr/>
        </p:nvSpPr>
        <p:spPr>
          <a:xfrm>
            <a:off x="4846320" y="1737360"/>
            <a:ext cx="39319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E-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nosūtījumā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jānorāda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pacienta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tālruņa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numurs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— </a:t>
            </a:r>
          </a:p>
          <a:p>
            <a:pPr marL="0" indent="0">
              <a:buNone/>
            </a:pP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lai 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ārstniecības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iestāde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var 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sazināties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ar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pacientu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marL="0" indent="0">
              <a:buNone/>
            </a:pPr>
            <a:endParaRPr lang="en-US" sz="12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Sūtot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lv-LV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pacientu 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uz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pēcoperācijas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konsultāciju</a:t>
            </a:r>
            <a:r>
              <a:rPr lang="lv-LV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pie </a:t>
            </a:r>
            <a:r>
              <a:rPr lang="lv-LV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oftalmologa</a:t>
            </a:r>
            <a:r>
              <a:rPr lang="lv-LV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— 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arī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jāveido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e-</a:t>
            </a:r>
            <a:r>
              <a:rPr lang="en-US" sz="12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nosūtījums</a:t>
            </a: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</p:txBody>
      </p:sp>
      <p:sp>
        <p:nvSpPr>
          <p:cNvPr id="35" name="Shape 12">
            <a:extLst>
              <a:ext uri="{FF2B5EF4-FFF2-40B4-BE49-F238E27FC236}">
                <a16:creationId xmlns:a16="http://schemas.microsoft.com/office/drawing/2014/main" id="{0EC86783-2807-37C3-02FF-11F55ECD0594}"/>
              </a:ext>
            </a:extLst>
          </p:cNvPr>
          <p:cNvSpPr/>
          <p:nvPr/>
        </p:nvSpPr>
        <p:spPr>
          <a:xfrm>
            <a:off x="274320" y="3667013"/>
            <a:ext cx="8595360" cy="1097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36" name="Text 13">
            <a:extLst>
              <a:ext uri="{FF2B5EF4-FFF2-40B4-BE49-F238E27FC236}">
                <a16:creationId xmlns:a16="http://schemas.microsoft.com/office/drawing/2014/main" id="{C2DE832F-890E-F0EE-26D5-FE8EAD29E555}"/>
              </a:ext>
            </a:extLst>
          </p:cNvPr>
          <p:cNvSpPr/>
          <p:nvPr/>
        </p:nvSpPr>
        <p:spPr>
          <a:xfrm>
            <a:off x="3370730" y="3732567"/>
            <a:ext cx="4572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PĒCOPERĀCIJAS KONSULTĀCIJA</a:t>
            </a:r>
            <a:endParaRPr lang="en-US" sz="1400" dirty="0"/>
          </a:p>
        </p:txBody>
      </p:sp>
      <p:sp>
        <p:nvSpPr>
          <p:cNvPr id="37" name="Text 14">
            <a:extLst>
              <a:ext uri="{FF2B5EF4-FFF2-40B4-BE49-F238E27FC236}">
                <a16:creationId xmlns:a16="http://schemas.microsoft.com/office/drawing/2014/main" id="{1A68C22C-848C-A2F8-0E5D-4E75146A384F}"/>
              </a:ext>
            </a:extLst>
          </p:cNvPr>
          <p:cNvSpPr/>
          <p:nvPr/>
        </p:nvSpPr>
        <p:spPr>
          <a:xfrm>
            <a:off x="4251960" y="3792072"/>
            <a:ext cx="3931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7–14 </a:t>
            </a:r>
            <a:r>
              <a:rPr lang="en-US" sz="2800" b="1" dirty="0" err="1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dienu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laikā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8" name="Text 15">
            <a:extLst>
              <a:ext uri="{FF2B5EF4-FFF2-40B4-BE49-F238E27FC236}">
                <a16:creationId xmlns:a16="http://schemas.microsoft.com/office/drawing/2014/main" id="{33B3EB38-BE5A-4BFC-9FBD-B9A14C95B1AE}"/>
              </a:ext>
            </a:extLst>
          </p:cNvPr>
          <p:cNvSpPr/>
          <p:nvPr/>
        </p:nvSpPr>
        <p:spPr>
          <a:xfrm>
            <a:off x="2011680" y="4209601"/>
            <a:ext cx="4206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Jānodrošina</a:t>
            </a:r>
            <a:r>
              <a:rPr lang="en-US" sz="1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pēcoperācijas</a:t>
            </a:r>
            <a:r>
              <a:rPr lang="en-US" sz="1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konsultācija</a:t>
            </a:r>
            <a:endParaRPr lang="en-US" sz="1400" dirty="0"/>
          </a:p>
        </p:txBody>
      </p:sp>
      <p:sp>
        <p:nvSpPr>
          <p:cNvPr id="39" name="Shape 9">
            <a:extLst>
              <a:ext uri="{FF2B5EF4-FFF2-40B4-BE49-F238E27FC236}">
                <a16:creationId xmlns:a16="http://schemas.microsoft.com/office/drawing/2014/main" id="{F91B0356-9334-BB8F-9662-25495A5A0A88}"/>
              </a:ext>
            </a:extLst>
          </p:cNvPr>
          <p:cNvSpPr/>
          <p:nvPr/>
        </p:nvSpPr>
        <p:spPr>
          <a:xfrm>
            <a:off x="274320" y="1280159"/>
            <a:ext cx="4114800" cy="4002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40" name="Text 6">
            <a:extLst>
              <a:ext uri="{FF2B5EF4-FFF2-40B4-BE49-F238E27FC236}">
                <a16:creationId xmlns:a16="http://schemas.microsoft.com/office/drawing/2014/main" id="{31D8F7F0-E60A-E837-239D-9198861A5D80}"/>
              </a:ext>
            </a:extLst>
          </p:cNvPr>
          <p:cNvSpPr/>
          <p:nvPr/>
        </p:nvSpPr>
        <p:spPr>
          <a:xfrm>
            <a:off x="365760" y="1292396"/>
            <a:ext cx="3931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Pieraksta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veicējs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6865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Bar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3" name="Title"/>
          <p:cNvSpPr txBox="1"/>
          <p:nvPr/>
        </p:nvSpPr>
        <p:spPr>
          <a:xfrm>
            <a:off x="274320" y="60960"/>
            <a:ext cx="8594360" cy="457200"/>
          </a:xfrm>
          <a:prstGeom prst="rect">
            <a:avLst/>
          </a:prstGeom>
          <a:noFill/>
        </p:spPr>
        <p:txBody>
          <a:bodyPr wrap="square" lIns="91440" tIns="0" rIns="91440" bIns="0" rtlCol="0" anchor="ctr"/>
          <a:lstStyle/>
          <a:p>
            <a:r>
              <a:rPr lang="lv-LV" sz="2400" b="1" dirty="0">
                <a:solidFill>
                  <a:schemeClr val="bg1"/>
                </a:solidFill>
                <a:latin typeface="Roboto Condensed" pitchFamily="2" charset="0"/>
              </a:rPr>
              <a:t>Personālresursi un infrastruktūra</a:t>
            </a:r>
          </a:p>
        </p:txBody>
      </p:sp>
      <p:sp>
        <p:nvSpPr>
          <p:cNvPr id="10" name="Stat1Bg"/>
          <p:cNvSpPr/>
          <p:nvPr/>
        </p:nvSpPr>
        <p:spPr>
          <a:xfrm>
            <a:off x="152400" y="1218720"/>
            <a:ext cx="4206240" cy="155448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12" name="Stat1Num"/>
          <p:cNvSpPr txBox="1"/>
          <p:nvPr/>
        </p:nvSpPr>
        <p:spPr>
          <a:xfrm>
            <a:off x="152400" y="1401600"/>
            <a:ext cx="4206240" cy="548640"/>
          </a:xfrm>
          <a:prstGeom prst="rect">
            <a:avLst/>
          </a:prstGeom>
          <a:noFill/>
        </p:spPr>
        <p:txBody>
          <a:bodyPr wrap="square" lIns="91440" tIns="0" rIns="91440" bIns="0" rtlCol="0" anchor="ctr"/>
          <a:lstStyle/>
          <a:p>
            <a:pPr algn="ctr"/>
            <a:r>
              <a:rPr lang="lv-LV" sz="5200" b="1" dirty="0">
                <a:solidFill>
                  <a:schemeClr val="accent2"/>
                </a:solidFill>
                <a:latin typeface="Roboto Condensed" pitchFamily="2" charset="0"/>
              </a:rPr>
              <a:t>1 500</a:t>
            </a:r>
          </a:p>
        </p:txBody>
      </p:sp>
      <p:sp>
        <p:nvSpPr>
          <p:cNvPr id="13" name="Stat1Lbl"/>
          <p:cNvSpPr txBox="1"/>
          <p:nvPr/>
        </p:nvSpPr>
        <p:spPr>
          <a:xfrm>
            <a:off x="152400" y="1950240"/>
            <a:ext cx="4206240" cy="822960"/>
          </a:xfrm>
          <a:prstGeom prst="rect">
            <a:avLst/>
          </a:prstGeom>
          <a:noFill/>
          <a:ln>
            <a:noFill/>
          </a:ln>
        </p:spPr>
        <p:txBody>
          <a:bodyPr wrap="square" lIns="182880" tIns="60960" rIns="182880" bIns="60960" rtlCol="0" anchor="ctr"/>
          <a:lstStyle/>
          <a:p>
            <a:pPr algn="ctr"/>
            <a:r>
              <a:rPr lang="lv-LV" sz="1050" dirty="0">
                <a:latin typeface="Roboto Condensed" pitchFamily="2" charset="0"/>
              </a:rPr>
              <a:t>minimālais oftalmologa konsultāciju skaits gadā
vienai ārstniecības iestādei
vienā plānošanas vienībā</a:t>
            </a:r>
          </a:p>
        </p:txBody>
      </p:sp>
      <p:sp>
        <p:nvSpPr>
          <p:cNvPr id="20" name="Stat2Bg"/>
          <p:cNvSpPr/>
          <p:nvPr/>
        </p:nvSpPr>
        <p:spPr>
          <a:xfrm>
            <a:off x="152400" y="2864880"/>
            <a:ext cx="4206240" cy="17373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22" name="Stat2Num"/>
          <p:cNvSpPr txBox="1"/>
          <p:nvPr/>
        </p:nvSpPr>
        <p:spPr>
          <a:xfrm>
            <a:off x="152400" y="3047760"/>
            <a:ext cx="4206240" cy="548640"/>
          </a:xfrm>
          <a:prstGeom prst="rect">
            <a:avLst/>
          </a:prstGeom>
          <a:noFill/>
        </p:spPr>
        <p:txBody>
          <a:bodyPr wrap="square" lIns="91440" tIns="0" rIns="91440" bIns="0" rtlCol="0" anchor="ctr"/>
          <a:lstStyle/>
          <a:p>
            <a:pPr algn="ctr"/>
            <a:r>
              <a:rPr lang="lv-LV" sz="5200" b="1" dirty="0">
                <a:solidFill>
                  <a:schemeClr val="accent2"/>
                </a:solidFill>
                <a:latin typeface="Roboto Condensed" pitchFamily="2" charset="0"/>
              </a:rPr>
              <a:t>500</a:t>
            </a:r>
          </a:p>
        </p:txBody>
      </p:sp>
      <p:sp>
        <p:nvSpPr>
          <p:cNvPr id="23" name="Stat2Lbl"/>
          <p:cNvSpPr txBox="1"/>
          <p:nvPr/>
        </p:nvSpPr>
        <p:spPr>
          <a:xfrm>
            <a:off x="152400" y="3596400"/>
            <a:ext cx="4206240" cy="1005840"/>
          </a:xfrm>
          <a:prstGeom prst="rect">
            <a:avLst/>
          </a:prstGeom>
          <a:noFill/>
        </p:spPr>
        <p:txBody>
          <a:bodyPr wrap="square" lIns="182880" tIns="60960" rIns="182880" bIns="60960" rtlCol="0" anchor="ctr"/>
          <a:lstStyle/>
          <a:p>
            <a:pPr algn="ctr"/>
            <a:r>
              <a:rPr lang="lv-LV" sz="1050" dirty="0">
                <a:latin typeface="Roboto Condensed" pitchFamily="2" charset="0"/>
              </a:rPr>
              <a:t>minimālais gultasdienu skaits gadā
vienai ārstniecības iestādei
vienā plānošanas teritorijā</a:t>
            </a:r>
          </a:p>
        </p:txBody>
      </p:sp>
      <p:sp>
        <p:nvSpPr>
          <p:cNvPr id="24" name="Stat2Badge"/>
          <p:cNvSpPr/>
          <p:nvPr/>
        </p:nvSpPr>
        <p:spPr>
          <a:xfrm>
            <a:off x="365760" y="4419600"/>
            <a:ext cx="3780720" cy="2438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0">
            <a:noFill/>
          </a:ln>
        </p:spPr>
        <p:txBody>
          <a:bodyPr lIns="91440" tIns="45720" rIns="91440" bIns="45720" anchor="ctr"/>
          <a:lstStyle/>
          <a:p>
            <a:pPr algn="ctr"/>
            <a:r>
              <a:rPr lang="lv-LV" sz="1100" b="1" dirty="0">
                <a:solidFill>
                  <a:schemeClr val="bg1"/>
                </a:solidFill>
                <a:latin typeface="Roboto Condensed" pitchFamily="2" charset="0"/>
              </a:rPr>
              <a:t>+ garantētās konsultācijas</a:t>
            </a:r>
          </a:p>
        </p:txBody>
      </p:sp>
      <p:sp>
        <p:nvSpPr>
          <p:cNvPr id="30" name="PersonalsBg"/>
          <p:cNvSpPr/>
          <p:nvPr/>
        </p:nvSpPr>
        <p:spPr>
          <a:xfrm>
            <a:off x="4663440" y="1218720"/>
            <a:ext cx="4328160" cy="338376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4F0"/>
            </a:solidFill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31" name="PersonalsHdr"/>
          <p:cNvSpPr/>
          <p:nvPr/>
        </p:nvSpPr>
        <p:spPr>
          <a:xfrm>
            <a:off x="4663440" y="1199365"/>
            <a:ext cx="4328160" cy="36576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182880" tIns="60960" rIns="182880" bIns="60960" anchor="ctr"/>
          <a:lstStyle/>
          <a:p>
            <a:pPr algn="ctr"/>
            <a:r>
              <a:rPr lang="lv-LV" sz="1600" b="1" dirty="0">
                <a:solidFill>
                  <a:schemeClr val="bg1"/>
                </a:solidFill>
                <a:latin typeface="Roboto Condensed" pitchFamily="2" charset="0"/>
              </a:rPr>
              <a:t>Personāls</a:t>
            </a:r>
          </a:p>
        </p:txBody>
      </p:sp>
      <p:sp>
        <p:nvSpPr>
          <p:cNvPr id="32" name="MinPersonsTxt"/>
          <p:cNvSpPr txBox="1"/>
          <p:nvPr/>
        </p:nvSpPr>
        <p:spPr>
          <a:xfrm>
            <a:off x="5733114" y="1774611"/>
            <a:ext cx="3135566" cy="304800"/>
          </a:xfrm>
          <a:prstGeom prst="rect">
            <a:avLst/>
          </a:prstGeom>
          <a:noFill/>
        </p:spPr>
        <p:txBody>
          <a:bodyPr wrap="square" lIns="91440" tIns="60960" rIns="91440" bIns="60960" rtlCol="0" anchor="ctr"/>
          <a:lstStyle/>
          <a:p>
            <a:r>
              <a:rPr lang="lv-LV" sz="1200" b="1" dirty="0">
                <a:latin typeface="Roboto Condensed" pitchFamily="2" charset="0"/>
              </a:rPr>
              <a:t>Vismaz </a:t>
            </a:r>
            <a:r>
              <a:rPr lang="lv-LV" sz="1200" b="1" u="sng" dirty="0">
                <a:latin typeface="Roboto Condensed" pitchFamily="2" charset="0"/>
              </a:rPr>
              <a:t>2 ārstniecības personas</a:t>
            </a:r>
          </a:p>
        </p:txBody>
      </p:sp>
      <p:sp>
        <p:nvSpPr>
          <p:cNvPr id="33" name="Role1Bg"/>
          <p:cNvSpPr/>
          <p:nvPr/>
        </p:nvSpPr>
        <p:spPr>
          <a:xfrm>
            <a:off x="4754880" y="2213194"/>
            <a:ext cx="414576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txBody>
          <a:bodyPr lIns="182880" tIns="91440" rIns="182880" bIns="91440" anchor="ctr"/>
          <a:lstStyle/>
          <a:p>
            <a:r>
              <a:rPr lang="lv-LV" sz="1200" b="1" dirty="0">
                <a:solidFill>
                  <a:schemeClr val="accent2"/>
                </a:solidFill>
                <a:latin typeface="Roboto Condensed" pitchFamily="2" charset="0"/>
              </a:rPr>
              <a:t>                                   Sertificēts oftalmologs</a:t>
            </a:r>
          </a:p>
        </p:txBody>
      </p:sp>
      <p:sp>
        <p:nvSpPr>
          <p:cNvPr id="34" name="PlusTxt"/>
          <p:cNvSpPr txBox="1"/>
          <p:nvPr/>
        </p:nvSpPr>
        <p:spPr>
          <a:xfrm>
            <a:off x="4754640" y="2845654"/>
            <a:ext cx="4145760" cy="243840"/>
          </a:xfrm>
          <a:prstGeom prst="rect">
            <a:avLst/>
          </a:prstGeom>
          <a:noFill/>
        </p:spPr>
        <p:txBody>
          <a:bodyPr wrap="square" lIns="91440" tIns="45720" rIns="91440" bIns="45720" rtlCol="0" anchor="ctr"/>
          <a:lstStyle/>
          <a:p>
            <a:pPr algn="ctr"/>
            <a:r>
              <a:rPr lang="lv-LV" sz="1200" b="1" dirty="0">
                <a:latin typeface="Roboto Condensed" pitchFamily="2" charset="0"/>
              </a:rPr>
              <a:t>+ vismaz viens no:</a:t>
            </a:r>
          </a:p>
        </p:txBody>
      </p:sp>
      <p:sp>
        <p:nvSpPr>
          <p:cNvPr id="35" name="Role2Bg"/>
          <p:cNvSpPr/>
          <p:nvPr/>
        </p:nvSpPr>
        <p:spPr>
          <a:xfrm>
            <a:off x="4754880" y="3247817"/>
            <a:ext cx="4145760" cy="5486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txBody>
          <a:bodyPr lIns="182880" tIns="91440" rIns="182880" bIns="91440" anchor="ctr"/>
          <a:lstStyle/>
          <a:p>
            <a:pPr algn="ctr"/>
            <a:r>
              <a:rPr lang="lv-LV" sz="1100" b="1" dirty="0">
                <a:solidFill>
                  <a:schemeClr val="accent2"/>
                </a:solidFill>
                <a:latin typeface="Roboto Condensed" pitchFamily="2" charset="0"/>
              </a:rPr>
              <a:t>Optometrists / māsa /
ārsta palīgs / rezidents oftalmoloģijā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F57309-FE81-CBAA-2C92-36C2111B1F3C}"/>
              </a:ext>
            </a:extLst>
          </p:cNvPr>
          <p:cNvSpPr txBox="1"/>
          <p:nvPr/>
        </p:nvSpPr>
        <p:spPr>
          <a:xfrm>
            <a:off x="1999753" y="72723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400" b="1" dirty="0">
                <a:latin typeface="Roboto Condensed" pitchFamily="2" charset="0"/>
              </a:rPr>
              <a:t>Pakalpojumu apjomi un obligātais personāls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6454"/>
            <a:ext cx="9144000" cy="640080"/>
          </a:xfrm>
          <a:prstGeom prst="rect">
            <a:avLst/>
          </a:prstGeom>
          <a:solidFill>
            <a:schemeClr val="accent2"/>
          </a:solidFill>
          <a:ln w="12700">
            <a:noFill/>
            <a:prstDash val="solid"/>
          </a:ln>
        </p:spPr>
        <p:txBody>
          <a:bodyPr/>
          <a:lstStyle/>
          <a:p>
            <a:endParaRPr lang="lv-LV" dirty="0"/>
          </a:p>
        </p:txBody>
      </p:sp>
      <p:sp>
        <p:nvSpPr>
          <p:cNvPr id="3" name="Text 1"/>
          <p:cNvSpPr/>
          <p:nvPr/>
        </p:nvSpPr>
        <p:spPr>
          <a:xfrm>
            <a:off x="274320" y="6455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Medicīniskās</a:t>
            </a:r>
            <a:r>
              <a:rPr lang="en-US" sz="2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iekārtas</a:t>
            </a:r>
            <a:r>
              <a:rPr lang="en-US" sz="2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— </a:t>
            </a:r>
            <a:r>
              <a:rPr lang="en-US" sz="22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Oftalmologa</a:t>
            </a:r>
            <a:r>
              <a:rPr lang="en-US" sz="2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konsultācijas</a:t>
            </a: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274320" y="723272"/>
            <a:ext cx="3657600" cy="347472"/>
          </a:xfrm>
          <a:prstGeom prst="rect">
            <a:avLst/>
          </a:prstGeom>
          <a:solidFill>
            <a:srgbClr val="1A7A4A"/>
          </a:solidFill>
          <a:ln w="12700">
            <a:solidFill>
              <a:srgbClr val="1A7A4A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5" name="Text 3"/>
          <p:cNvSpPr/>
          <p:nvPr/>
        </p:nvSpPr>
        <p:spPr>
          <a:xfrm>
            <a:off x="365760" y="710363"/>
            <a:ext cx="34747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✚  PIEVIENOTS: </a:t>
            </a:r>
            <a:r>
              <a:rPr lang="en-US" sz="1100" b="1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Iekārtas</a:t>
            </a:r>
            <a:r>
              <a:rPr lang="en-US" sz="11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b="1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bērniem</a:t>
            </a:r>
            <a:endParaRPr lang="en-US" sz="1100"/>
          </a:p>
        </p:txBody>
      </p:sp>
      <p:sp>
        <p:nvSpPr>
          <p:cNvPr id="6" name="Shape 4"/>
          <p:cNvSpPr/>
          <p:nvPr/>
        </p:nvSpPr>
        <p:spPr>
          <a:xfrm>
            <a:off x="4114800" y="723272"/>
            <a:ext cx="2743200" cy="347472"/>
          </a:xfrm>
          <a:prstGeom prst="rect">
            <a:avLst/>
          </a:prstGeom>
          <a:solidFill>
            <a:srgbClr val="E67E22"/>
          </a:solidFill>
          <a:ln w="12700">
            <a:solidFill>
              <a:srgbClr val="E67E22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7" name="Text 5"/>
          <p:cNvSpPr/>
          <p:nvPr/>
        </p:nvSpPr>
        <p:spPr>
          <a:xfrm>
            <a:off x="4206240" y="723272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✕  IZŅEMTS: </a:t>
            </a:r>
            <a:r>
              <a:rPr lang="en-US" sz="11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Foropters</a:t>
            </a:r>
            <a:endParaRPr lang="en-US" sz="1100" dirty="0"/>
          </a:p>
        </p:txBody>
      </p:sp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125327"/>
              </p:ext>
            </p:extLst>
          </p:nvPr>
        </p:nvGraphicFramePr>
        <p:xfrm>
          <a:off x="274320" y="1141027"/>
          <a:ext cx="8511540" cy="3939540"/>
        </p:xfrm>
        <a:graphic>
          <a:graphicData uri="http://schemas.openxmlformats.org/drawingml/2006/table">
            <a:tbl>
              <a:tblPr/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8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Nr</a:t>
                      </a: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.</a:t>
                      </a:r>
                      <a:endParaRPr lang="en-US" sz="11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Medicīnas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iekārta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>
                          <a:solidFill>
                            <a:srgbClr val="1A2B3C"/>
                          </a:solidFill>
                        </a:rPr>
                        <a:t>1</a:t>
                      </a:r>
                      <a:endParaRPr lang="en-US" sz="105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>
                          <a:solidFill>
                            <a:srgbClr val="1A2B3C"/>
                          </a:solidFill>
                        </a:rPr>
                        <a:t>Autokeratorefraktometrs</a:t>
                      </a:r>
                      <a:endParaRPr lang="en-US" sz="105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>
                          <a:solidFill>
                            <a:srgbClr val="1A2B3C"/>
                          </a:solidFill>
                        </a:rPr>
                        <a:t>2</a:t>
                      </a:r>
                      <a:endParaRPr lang="en-US" sz="105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 err="1">
                          <a:solidFill>
                            <a:srgbClr val="1A2B3C"/>
                          </a:solidFill>
                        </a:rPr>
                        <a:t>Tonometrs</a:t>
                      </a:r>
                      <a:endParaRPr lang="en-US" sz="105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>
                          <a:solidFill>
                            <a:srgbClr val="1A2B3C"/>
                          </a:solidFill>
                        </a:rPr>
                        <a:t>3</a:t>
                      </a:r>
                      <a:endParaRPr lang="en-US" sz="105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>
                          <a:solidFill>
                            <a:srgbClr val="1A7A4A"/>
                          </a:solidFill>
                        </a:rPr>
                        <a:t>Digitālais redzes pārbaudes ekrāns/projektors, briļļu kaste,</a:t>
                      </a:r>
                      <a:endParaRPr lang="en-US" sz="1050"/>
                    </a:p>
                    <a:p>
                      <a:pPr marL="0" indent="0">
                        <a:buNone/>
                      </a:pPr>
                      <a:r>
                        <a:rPr lang="en-US" sz="1050" b="1">
                          <a:solidFill>
                            <a:srgbClr val="1A7A4A"/>
                          </a:solidFill>
                        </a:rPr>
                        <a:t>tai skaitā briļļu rāmji bērniem ✚</a:t>
                      </a:r>
                      <a:endParaRPr lang="en-US" sz="105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>
                          <a:solidFill>
                            <a:srgbClr val="1A2B3C"/>
                          </a:solidFill>
                        </a:rPr>
                        <a:t>4</a:t>
                      </a:r>
                      <a:endParaRPr lang="en-US" sz="105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 err="1">
                          <a:solidFill>
                            <a:srgbClr val="1A2B3C"/>
                          </a:solidFill>
                        </a:rPr>
                        <a:t>Lensmetrs</a:t>
                      </a:r>
                      <a:endParaRPr lang="en-US" sz="105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>
                          <a:solidFill>
                            <a:srgbClr val="1A2B3C"/>
                          </a:solidFill>
                        </a:rPr>
                        <a:t>5</a:t>
                      </a:r>
                      <a:endParaRPr lang="en-US" sz="105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>
                          <a:solidFill>
                            <a:srgbClr val="1A2B3C"/>
                          </a:solidFill>
                        </a:rPr>
                        <a:t>Spraugas lampa ar izmeklēšanas lēcām acs dibena apskatei</a:t>
                      </a:r>
                      <a:endParaRPr lang="en-US" sz="105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>
                          <a:solidFill>
                            <a:srgbClr val="1A2B3C"/>
                          </a:solidFill>
                        </a:rPr>
                        <a:t>6</a:t>
                      </a:r>
                      <a:endParaRPr lang="en-US" sz="105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 err="1">
                          <a:solidFill>
                            <a:srgbClr val="1A2B3C"/>
                          </a:solidFill>
                        </a:rPr>
                        <a:t>Pacienta</a:t>
                      </a:r>
                      <a:r>
                        <a:rPr lang="en-US" sz="1050" dirty="0">
                          <a:solidFill>
                            <a:srgbClr val="1A2B3C"/>
                          </a:solidFill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1A2B3C"/>
                          </a:solidFill>
                        </a:rPr>
                        <a:t>antropometriskajiem</a:t>
                      </a:r>
                      <a:r>
                        <a:rPr lang="en-US" sz="1050" dirty="0">
                          <a:solidFill>
                            <a:srgbClr val="1A2B3C"/>
                          </a:solidFill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1A2B3C"/>
                          </a:solidFill>
                        </a:rPr>
                        <a:t>parametriem</a:t>
                      </a:r>
                      <a:r>
                        <a:rPr lang="en-US" sz="1050" dirty="0">
                          <a:solidFill>
                            <a:srgbClr val="1A2B3C"/>
                          </a:solidFill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1A2B3C"/>
                          </a:solidFill>
                        </a:rPr>
                        <a:t>atbilstoši</a:t>
                      </a:r>
                      <a:r>
                        <a:rPr lang="en-US" sz="1050" dirty="0">
                          <a:solidFill>
                            <a:srgbClr val="1A2B3C"/>
                          </a:solidFill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1A2B3C"/>
                          </a:solidFill>
                        </a:rPr>
                        <a:t>regulējama</a:t>
                      </a:r>
                      <a:r>
                        <a:rPr lang="en-US" sz="1050" dirty="0">
                          <a:solidFill>
                            <a:srgbClr val="1A2B3C"/>
                          </a:solidFill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1A2B3C"/>
                          </a:solidFill>
                        </a:rPr>
                        <a:t>darba</a:t>
                      </a:r>
                      <a:r>
                        <a:rPr lang="en-US" sz="1050" dirty="0">
                          <a:solidFill>
                            <a:srgbClr val="1A2B3C"/>
                          </a:solidFill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1A2B3C"/>
                          </a:solidFill>
                        </a:rPr>
                        <a:t>vieta</a:t>
                      </a:r>
                      <a:endParaRPr lang="en-US" sz="105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>
                          <a:solidFill>
                            <a:srgbClr val="1A2B3C"/>
                          </a:solidFill>
                        </a:rPr>
                        <a:t>7</a:t>
                      </a:r>
                      <a:endParaRPr lang="en-US" sz="105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 err="1">
                          <a:solidFill>
                            <a:srgbClr val="1A2B3C"/>
                          </a:solidFill>
                        </a:rPr>
                        <a:t>Pupilometrs</a:t>
                      </a:r>
                      <a:endParaRPr lang="en-US" sz="105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>
                          <a:solidFill>
                            <a:srgbClr val="1A2B3C"/>
                          </a:solidFill>
                        </a:rPr>
                        <a:t>8</a:t>
                      </a:r>
                      <a:endParaRPr lang="en-US" sz="105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 err="1">
                          <a:solidFill>
                            <a:srgbClr val="1A7A4A"/>
                          </a:solidFill>
                        </a:rPr>
                        <a:t>Oftalmoskops</a:t>
                      </a:r>
                      <a:r>
                        <a:rPr lang="en-US" sz="1050" b="1" dirty="0">
                          <a:solidFill>
                            <a:srgbClr val="1A7A4A"/>
                          </a:solidFill>
                        </a:rPr>
                        <a:t> ✚</a:t>
                      </a:r>
                      <a:endParaRPr lang="en-US" sz="105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>
                          <a:solidFill>
                            <a:srgbClr val="1A2B3C"/>
                          </a:solidFill>
                        </a:rPr>
                        <a:t>9</a:t>
                      </a:r>
                      <a:endParaRPr lang="en-US" sz="105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 err="1">
                          <a:solidFill>
                            <a:srgbClr val="1A7A4A"/>
                          </a:solidFill>
                        </a:rPr>
                        <a:t>Retinoskops</a:t>
                      </a:r>
                      <a:r>
                        <a:rPr lang="en-US" sz="1050" b="1" dirty="0">
                          <a:solidFill>
                            <a:srgbClr val="1A7A4A"/>
                          </a:solidFill>
                        </a:rPr>
                        <a:t> ✚</a:t>
                      </a:r>
                      <a:endParaRPr lang="en-US" sz="105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>
                          <a:solidFill>
                            <a:srgbClr val="1A2B3C"/>
                          </a:solidFill>
                        </a:rPr>
                        <a:t>10</a:t>
                      </a:r>
                      <a:endParaRPr lang="en-US" sz="105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 err="1">
                          <a:solidFill>
                            <a:srgbClr val="1A7A4A"/>
                          </a:solidFill>
                        </a:rPr>
                        <a:t>Bērnu</a:t>
                      </a:r>
                      <a:r>
                        <a:rPr lang="en-US" sz="1050" b="1" dirty="0">
                          <a:solidFill>
                            <a:srgbClr val="1A7A4A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1A7A4A"/>
                          </a:solidFill>
                        </a:rPr>
                        <a:t>redzes</a:t>
                      </a:r>
                      <a:r>
                        <a:rPr lang="en-US" sz="1050" b="1" dirty="0">
                          <a:solidFill>
                            <a:srgbClr val="1A7A4A"/>
                          </a:solidFill>
                        </a:rPr>
                        <a:t> un </a:t>
                      </a:r>
                      <a:r>
                        <a:rPr lang="en-US" sz="1050" b="1" dirty="0" err="1">
                          <a:solidFill>
                            <a:srgbClr val="1A7A4A"/>
                          </a:solidFill>
                        </a:rPr>
                        <a:t>redzes</a:t>
                      </a:r>
                      <a:r>
                        <a:rPr lang="en-US" sz="1050" b="1" dirty="0">
                          <a:solidFill>
                            <a:srgbClr val="1A7A4A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1A7A4A"/>
                          </a:solidFill>
                        </a:rPr>
                        <a:t>funkciju</a:t>
                      </a:r>
                      <a:r>
                        <a:rPr lang="en-US" sz="1050" b="1" dirty="0">
                          <a:solidFill>
                            <a:srgbClr val="1A7A4A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1A7A4A"/>
                          </a:solidFill>
                        </a:rPr>
                        <a:t>novērtēšanas</a:t>
                      </a:r>
                      <a:r>
                        <a:rPr lang="en-US" sz="1050" b="1" dirty="0">
                          <a:solidFill>
                            <a:srgbClr val="1A7A4A"/>
                          </a:solidFill>
                        </a:rPr>
                        <a:t> </a:t>
                      </a:r>
                      <a:r>
                        <a:rPr lang="en-US" sz="1050" b="1" dirty="0" err="1">
                          <a:solidFill>
                            <a:srgbClr val="1A7A4A"/>
                          </a:solidFill>
                        </a:rPr>
                        <a:t>testi</a:t>
                      </a:r>
                      <a:r>
                        <a:rPr lang="en-US" sz="1050" b="1" dirty="0">
                          <a:solidFill>
                            <a:srgbClr val="1A7A4A"/>
                          </a:solidFill>
                        </a:rPr>
                        <a:t> ✚</a:t>
                      </a:r>
                      <a:endParaRPr lang="en-US" sz="105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>
                          <a:solidFill>
                            <a:srgbClr val="1A2B3C"/>
                          </a:solidFill>
                        </a:rPr>
                        <a:t>11</a:t>
                      </a:r>
                      <a:endParaRPr lang="en-US" sz="105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>
                          <a:solidFill>
                            <a:srgbClr val="1A2B3C"/>
                          </a:solidFill>
                        </a:rPr>
                        <a:t>Datorizētais redzes lauka analizators (perimetrs)</a:t>
                      </a:r>
                      <a:endParaRPr lang="en-US" sz="105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>
                          <a:solidFill>
                            <a:srgbClr val="1A2B3C"/>
                          </a:solidFill>
                        </a:rPr>
                        <a:t>12</a:t>
                      </a:r>
                      <a:endParaRPr lang="en-US" sz="105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 err="1">
                          <a:solidFill>
                            <a:srgbClr val="1A2B3C"/>
                          </a:solidFill>
                        </a:rPr>
                        <a:t>Optiskā</a:t>
                      </a:r>
                      <a:r>
                        <a:rPr lang="en-US" sz="1050" dirty="0">
                          <a:solidFill>
                            <a:srgbClr val="1A2B3C"/>
                          </a:solidFill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1A2B3C"/>
                          </a:solidFill>
                        </a:rPr>
                        <a:t>koherentā</a:t>
                      </a:r>
                      <a:r>
                        <a:rPr lang="en-US" sz="1050" dirty="0">
                          <a:solidFill>
                            <a:srgbClr val="1A2B3C"/>
                          </a:solidFill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1A2B3C"/>
                          </a:solidFill>
                        </a:rPr>
                        <a:t>tomogrāfija</a:t>
                      </a:r>
                      <a:endParaRPr lang="en-US" sz="105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>
                          <a:solidFill>
                            <a:srgbClr val="1A2B3C"/>
                          </a:solidFill>
                        </a:rPr>
                        <a:t>13</a:t>
                      </a:r>
                      <a:endParaRPr lang="en-US" sz="105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>
                          <a:solidFill>
                            <a:srgbClr val="1A2B3C"/>
                          </a:solidFill>
                        </a:rPr>
                        <a:t>Funduskamera</a:t>
                      </a:r>
                      <a:endParaRPr lang="en-US" sz="105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>
                          <a:solidFill>
                            <a:srgbClr val="1A2B3C"/>
                          </a:solidFill>
                        </a:rPr>
                        <a:t>14</a:t>
                      </a:r>
                      <a:endParaRPr lang="en-US" sz="105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 err="1">
                          <a:solidFill>
                            <a:srgbClr val="1A2B3C"/>
                          </a:solidFill>
                        </a:rPr>
                        <a:t>Ultraskaņas</a:t>
                      </a:r>
                      <a:r>
                        <a:rPr lang="en-US" sz="1050" dirty="0">
                          <a:solidFill>
                            <a:srgbClr val="1A2B3C"/>
                          </a:solidFill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1A2B3C"/>
                          </a:solidFill>
                        </a:rPr>
                        <a:t>iekārta</a:t>
                      </a:r>
                      <a:r>
                        <a:rPr lang="en-US" sz="1050" dirty="0">
                          <a:solidFill>
                            <a:srgbClr val="1A2B3C"/>
                          </a:solidFill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1A2B3C"/>
                          </a:solidFill>
                        </a:rPr>
                        <a:t>acs</a:t>
                      </a:r>
                      <a:r>
                        <a:rPr lang="en-US" sz="1050" dirty="0">
                          <a:solidFill>
                            <a:srgbClr val="1A2B3C"/>
                          </a:solidFill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1A2B3C"/>
                          </a:solidFill>
                        </a:rPr>
                        <a:t>izmeklēšanai</a:t>
                      </a:r>
                      <a:endParaRPr lang="en-US" sz="105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chemeClr val="accent2"/>
          </a:solidFill>
          <a:ln w="12700">
            <a:noFill/>
            <a:prstDash val="solid"/>
          </a:ln>
        </p:spPr>
        <p:txBody>
          <a:bodyPr/>
          <a:lstStyle/>
          <a:p>
            <a:endParaRPr lang="lv-LV" dirty="0"/>
          </a:p>
        </p:txBody>
      </p:sp>
      <p:sp>
        <p:nvSpPr>
          <p:cNvPr id="3" name="Text 1"/>
          <p:cNvSpPr/>
          <p:nvPr/>
        </p:nvSpPr>
        <p:spPr>
          <a:xfrm>
            <a:off x="333103" y="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Medicīniskās</a:t>
            </a:r>
            <a:r>
              <a:rPr lang="en-US" sz="2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iekārtas</a:t>
            </a:r>
            <a:r>
              <a:rPr lang="en-US" sz="2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— </a:t>
            </a:r>
            <a:r>
              <a:rPr lang="en-US" sz="22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Dienas</a:t>
            </a:r>
            <a:r>
              <a:rPr lang="en-US" sz="2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stacionārs</a:t>
            </a: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457200" y="-547385"/>
            <a:ext cx="4846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050"/>
          </a:p>
        </p:txBody>
      </p:sp>
      <p:sp>
        <p:nvSpPr>
          <p:cNvPr id="7" name="Text 5"/>
          <p:cNvSpPr/>
          <p:nvPr/>
        </p:nvSpPr>
        <p:spPr>
          <a:xfrm>
            <a:off x="5486400" y="-838380"/>
            <a:ext cx="3337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000"/>
          </a:p>
        </p:txBody>
      </p:sp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736461"/>
              </p:ext>
            </p:extLst>
          </p:nvPr>
        </p:nvGraphicFramePr>
        <p:xfrm>
          <a:off x="320040" y="710005"/>
          <a:ext cx="8503920" cy="4358640"/>
        </p:xfrm>
        <a:graphic>
          <a:graphicData uri="http://schemas.openxmlformats.org/drawingml/2006/table">
            <a:tbl>
              <a:tblPr/>
              <a:tblGrid>
                <a:gridCol w="38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02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</a:rPr>
                        <a:t>Nr</a:t>
                      </a:r>
                      <a:r>
                        <a:rPr lang="en-US" sz="950" b="1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9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</a:rPr>
                        <a:t>Medicīnas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</a:rPr>
                        <a:t>iekārta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63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>
                          <a:solidFill>
                            <a:srgbClr val="1A2B3C"/>
                          </a:solidFill>
                        </a:rPr>
                        <a:t>1</a:t>
                      </a:r>
                      <a:endParaRPr lang="en-US" sz="9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>
                          <a:solidFill>
                            <a:srgbClr val="1A2B3C"/>
                          </a:solidFill>
                        </a:rPr>
                        <a:t>Autokeratorefraktometrs</a:t>
                      </a:r>
                      <a:endParaRPr lang="en-US" sz="9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63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>
                          <a:solidFill>
                            <a:srgbClr val="1A2B3C"/>
                          </a:solidFill>
                        </a:rPr>
                        <a:t>2</a:t>
                      </a:r>
                      <a:endParaRPr lang="en-US" sz="9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 err="1">
                          <a:solidFill>
                            <a:srgbClr val="1A2B3C"/>
                          </a:solidFill>
                        </a:rPr>
                        <a:t>Tonometrs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63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>
                          <a:solidFill>
                            <a:srgbClr val="1A2B3C"/>
                          </a:solidFill>
                        </a:rPr>
                        <a:t>3</a:t>
                      </a:r>
                      <a:endParaRPr lang="en-US" sz="9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>
                          <a:solidFill>
                            <a:srgbClr val="1A2B3C"/>
                          </a:solidFill>
                        </a:rPr>
                        <a:t>Digitālais redzes pārbaudes ekrāns/projektors, briļļu kaste</a:t>
                      </a:r>
                      <a:endParaRPr lang="en-US" sz="9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63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>
                          <a:solidFill>
                            <a:srgbClr val="1A2B3C"/>
                          </a:solidFill>
                        </a:rPr>
                        <a:t>4</a:t>
                      </a:r>
                      <a:endParaRPr lang="en-US" sz="9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 err="1">
                          <a:solidFill>
                            <a:srgbClr val="1A2B3C"/>
                          </a:solidFill>
                        </a:rPr>
                        <a:t>Spraugas</a:t>
                      </a:r>
                      <a:r>
                        <a:rPr lang="en-US" sz="900" dirty="0">
                          <a:solidFill>
                            <a:srgbClr val="1A2B3C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1A2B3C"/>
                          </a:solidFill>
                        </a:rPr>
                        <a:t>lampa</a:t>
                      </a:r>
                      <a:r>
                        <a:rPr lang="en-US" sz="900" dirty="0">
                          <a:solidFill>
                            <a:srgbClr val="1A2B3C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1A2B3C"/>
                          </a:solidFill>
                        </a:rPr>
                        <a:t>ar</a:t>
                      </a:r>
                      <a:r>
                        <a:rPr lang="en-US" sz="900" dirty="0">
                          <a:solidFill>
                            <a:srgbClr val="1A2B3C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1A2B3C"/>
                          </a:solidFill>
                        </a:rPr>
                        <a:t>izmeklēšanas</a:t>
                      </a:r>
                      <a:r>
                        <a:rPr lang="en-US" sz="900" dirty="0">
                          <a:solidFill>
                            <a:srgbClr val="1A2B3C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1A2B3C"/>
                          </a:solidFill>
                        </a:rPr>
                        <a:t>lēcām</a:t>
                      </a:r>
                      <a:r>
                        <a:rPr lang="en-US" sz="900" dirty="0">
                          <a:solidFill>
                            <a:srgbClr val="1A2B3C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1A2B3C"/>
                          </a:solidFill>
                        </a:rPr>
                        <a:t>acs</a:t>
                      </a:r>
                      <a:r>
                        <a:rPr lang="en-US" sz="900" dirty="0">
                          <a:solidFill>
                            <a:srgbClr val="1A2B3C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1A2B3C"/>
                          </a:solidFill>
                        </a:rPr>
                        <a:t>dibena</a:t>
                      </a:r>
                      <a:r>
                        <a:rPr lang="en-US" sz="900" dirty="0">
                          <a:solidFill>
                            <a:srgbClr val="1A2B3C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1A2B3C"/>
                          </a:solidFill>
                        </a:rPr>
                        <a:t>apskatei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63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>
                          <a:solidFill>
                            <a:srgbClr val="1A2B3C"/>
                          </a:solidFill>
                        </a:rPr>
                        <a:t>5</a:t>
                      </a:r>
                      <a:endParaRPr lang="en-US" sz="9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>
                          <a:solidFill>
                            <a:srgbClr val="1A2B3C"/>
                          </a:solidFill>
                        </a:rPr>
                        <a:t>Datorizētais redzes lauka analizators (perimetrs)</a:t>
                      </a:r>
                      <a:endParaRPr lang="en-US" sz="9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63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>
                          <a:solidFill>
                            <a:srgbClr val="1A2B3C"/>
                          </a:solidFill>
                        </a:rPr>
                        <a:t>6</a:t>
                      </a:r>
                      <a:endParaRPr lang="en-US" sz="9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 err="1">
                          <a:solidFill>
                            <a:srgbClr val="1A2B3C"/>
                          </a:solidFill>
                        </a:rPr>
                        <a:t>Optiskā</a:t>
                      </a:r>
                      <a:r>
                        <a:rPr lang="en-US" sz="900" dirty="0">
                          <a:solidFill>
                            <a:srgbClr val="1A2B3C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1A2B3C"/>
                          </a:solidFill>
                        </a:rPr>
                        <a:t>koherentā</a:t>
                      </a:r>
                      <a:r>
                        <a:rPr lang="en-US" sz="900" dirty="0">
                          <a:solidFill>
                            <a:srgbClr val="1A2B3C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1A2B3C"/>
                          </a:solidFill>
                        </a:rPr>
                        <a:t>tomogrāfija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63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>
                          <a:solidFill>
                            <a:srgbClr val="1A2B3C"/>
                          </a:solidFill>
                        </a:rPr>
                        <a:t>7</a:t>
                      </a:r>
                      <a:endParaRPr lang="en-US" sz="9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>
                          <a:solidFill>
                            <a:srgbClr val="1A2B3C"/>
                          </a:solidFill>
                        </a:rPr>
                        <a:t>Funduskamera</a:t>
                      </a:r>
                      <a:endParaRPr lang="en-US" sz="9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63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>
                          <a:solidFill>
                            <a:srgbClr val="1A2B3C"/>
                          </a:solidFill>
                        </a:rPr>
                        <a:t>8</a:t>
                      </a:r>
                      <a:endParaRPr lang="en-US" sz="9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 err="1">
                          <a:solidFill>
                            <a:srgbClr val="1A2B3C"/>
                          </a:solidFill>
                        </a:rPr>
                        <a:t>Optiskais</a:t>
                      </a:r>
                      <a:r>
                        <a:rPr lang="en-US" sz="900" dirty="0">
                          <a:solidFill>
                            <a:srgbClr val="1A2B3C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1A2B3C"/>
                          </a:solidFill>
                        </a:rPr>
                        <a:t>biometrs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63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>
                          <a:solidFill>
                            <a:srgbClr val="1A2B3C"/>
                          </a:solidFill>
                        </a:rPr>
                        <a:t>9</a:t>
                      </a:r>
                      <a:endParaRPr lang="en-US" sz="9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>
                          <a:solidFill>
                            <a:srgbClr val="1A2B3C"/>
                          </a:solidFill>
                        </a:rPr>
                        <a:t>Tiešais oftalmoskops</a:t>
                      </a:r>
                      <a:endParaRPr lang="en-US" sz="9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63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>
                          <a:solidFill>
                            <a:srgbClr val="1A2B3C"/>
                          </a:solidFill>
                        </a:rPr>
                        <a:t>10</a:t>
                      </a:r>
                      <a:endParaRPr lang="en-US" sz="9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 err="1">
                          <a:solidFill>
                            <a:srgbClr val="1A2B3C"/>
                          </a:solidFill>
                        </a:rPr>
                        <a:t>Ultraskaņas</a:t>
                      </a:r>
                      <a:r>
                        <a:rPr lang="en-US" sz="900" dirty="0">
                          <a:solidFill>
                            <a:srgbClr val="1A2B3C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1A2B3C"/>
                          </a:solidFill>
                        </a:rPr>
                        <a:t>iekārta</a:t>
                      </a:r>
                      <a:r>
                        <a:rPr lang="en-US" sz="900" dirty="0">
                          <a:solidFill>
                            <a:srgbClr val="1A2B3C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1A2B3C"/>
                          </a:solidFill>
                        </a:rPr>
                        <a:t>acs</a:t>
                      </a:r>
                      <a:r>
                        <a:rPr lang="en-US" sz="900" dirty="0">
                          <a:solidFill>
                            <a:srgbClr val="1A2B3C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1A2B3C"/>
                          </a:solidFill>
                        </a:rPr>
                        <a:t>izmeklēšanai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63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>
                          <a:solidFill>
                            <a:srgbClr val="1A2B3C"/>
                          </a:solidFill>
                        </a:rPr>
                        <a:t>11</a:t>
                      </a:r>
                      <a:endParaRPr lang="en-US" sz="9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>
                          <a:solidFill>
                            <a:srgbClr val="1A7A4A"/>
                          </a:solidFill>
                        </a:rPr>
                        <a:t>Fakoemulsifikācijas iekārta ✚</a:t>
                      </a:r>
                      <a:endParaRPr lang="en-US" sz="9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63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>
                          <a:solidFill>
                            <a:srgbClr val="1A2B3C"/>
                          </a:solidFill>
                        </a:rPr>
                        <a:t>12</a:t>
                      </a:r>
                      <a:endParaRPr lang="en-US" sz="9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 err="1">
                          <a:solidFill>
                            <a:srgbClr val="1A2B3C"/>
                          </a:solidFill>
                        </a:rPr>
                        <a:t>Operāciju</a:t>
                      </a:r>
                      <a:r>
                        <a:rPr lang="en-US" sz="900" dirty="0">
                          <a:solidFill>
                            <a:srgbClr val="1A2B3C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1A2B3C"/>
                          </a:solidFill>
                        </a:rPr>
                        <a:t>galds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63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>
                          <a:solidFill>
                            <a:srgbClr val="1A2B3C"/>
                          </a:solidFill>
                        </a:rPr>
                        <a:t>13</a:t>
                      </a:r>
                      <a:endParaRPr lang="en-US" sz="9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>
                          <a:solidFill>
                            <a:srgbClr val="1A2B3C"/>
                          </a:solidFill>
                        </a:rPr>
                        <a:t>Krēsls ķirurgam un asistentam</a:t>
                      </a:r>
                      <a:endParaRPr lang="en-US" sz="9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63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>
                          <a:solidFill>
                            <a:srgbClr val="1A2B3C"/>
                          </a:solidFill>
                        </a:rPr>
                        <a:t>14</a:t>
                      </a:r>
                      <a:endParaRPr lang="en-US" sz="9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 err="1">
                          <a:solidFill>
                            <a:srgbClr val="1A2B3C"/>
                          </a:solidFill>
                        </a:rPr>
                        <a:t>Instrumentu</a:t>
                      </a:r>
                      <a:r>
                        <a:rPr lang="en-US" sz="900" dirty="0">
                          <a:solidFill>
                            <a:srgbClr val="1A2B3C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1A2B3C"/>
                          </a:solidFill>
                        </a:rPr>
                        <a:t>galds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63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>
                          <a:solidFill>
                            <a:srgbClr val="1A2B3C"/>
                          </a:solidFill>
                        </a:rPr>
                        <a:t>15</a:t>
                      </a:r>
                      <a:endParaRPr lang="en-US" sz="9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>
                          <a:solidFill>
                            <a:srgbClr val="1A2B3C"/>
                          </a:solidFill>
                        </a:rPr>
                        <a:t>Operāciju oftalmoloģiskais mikroskops ar asistenta okulāriem</a:t>
                      </a:r>
                      <a:endParaRPr lang="en-US" sz="9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863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>
                          <a:solidFill>
                            <a:srgbClr val="1A2B3C"/>
                          </a:solidFill>
                        </a:rPr>
                        <a:t>16</a:t>
                      </a:r>
                      <a:endParaRPr lang="en-US" sz="9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 err="1">
                          <a:solidFill>
                            <a:srgbClr val="1A2B3C"/>
                          </a:solidFill>
                        </a:rPr>
                        <a:t>Instrumentu</a:t>
                      </a:r>
                      <a:r>
                        <a:rPr lang="en-US" sz="900" dirty="0">
                          <a:solidFill>
                            <a:srgbClr val="1A2B3C"/>
                          </a:solidFill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1A2B3C"/>
                          </a:solidFill>
                        </a:rPr>
                        <a:t>komplekti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863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>
                          <a:solidFill>
                            <a:srgbClr val="1A2B3C"/>
                          </a:solidFill>
                        </a:rPr>
                        <a:t>17</a:t>
                      </a:r>
                      <a:endParaRPr lang="en-US" sz="9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>
                          <a:solidFill>
                            <a:srgbClr val="1A2B3C"/>
                          </a:solidFill>
                        </a:rPr>
                        <a:t>Sterilizācijas iekārta</a:t>
                      </a:r>
                      <a:endParaRPr lang="en-US" sz="9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863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>
                          <a:solidFill>
                            <a:srgbClr val="1A2B3C"/>
                          </a:solidFill>
                        </a:rPr>
                        <a:t>18</a:t>
                      </a:r>
                      <a:endParaRPr lang="en-US" sz="9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 err="1">
                          <a:solidFill>
                            <a:srgbClr val="1A7A4A"/>
                          </a:solidFill>
                        </a:rPr>
                        <a:t>Ķirurģijas</a:t>
                      </a:r>
                      <a:r>
                        <a:rPr lang="en-US" sz="900" b="1" dirty="0">
                          <a:solidFill>
                            <a:srgbClr val="1A7A4A"/>
                          </a:solidFill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1A7A4A"/>
                          </a:solidFill>
                        </a:rPr>
                        <a:t>griestu</a:t>
                      </a:r>
                      <a:r>
                        <a:rPr lang="en-US" sz="900" b="1" dirty="0">
                          <a:solidFill>
                            <a:srgbClr val="1A7A4A"/>
                          </a:solidFill>
                        </a:rPr>
                        <a:t>/</a:t>
                      </a:r>
                      <a:r>
                        <a:rPr lang="en-US" sz="900" b="1" dirty="0" err="1">
                          <a:solidFill>
                            <a:srgbClr val="1A7A4A"/>
                          </a:solidFill>
                        </a:rPr>
                        <a:t>statīva</a:t>
                      </a:r>
                      <a:r>
                        <a:rPr lang="en-US" sz="900" b="1" dirty="0">
                          <a:solidFill>
                            <a:srgbClr val="1A7A4A"/>
                          </a:solidFill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1A7A4A"/>
                          </a:solidFill>
                        </a:rPr>
                        <a:t>lampa</a:t>
                      </a:r>
                      <a:r>
                        <a:rPr lang="en-US" sz="900" b="1" dirty="0">
                          <a:solidFill>
                            <a:srgbClr val="1A7A4A"/>
                          </a:solidFill>
                        </a:rPr>
                        <a:t> ✚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F7E8E892-9F58-0FCC-7056-C8C8DA1A2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227" y="775702"/>
            <a:ext cx="3113773" cy="5130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chemeClr val="accent2"/>
          </a:solidFill>
          <a:ln w="12700">
            <a:noFill/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3" name="Text 1"/>
          <p:cNvSpPr/>
          <p:nvPr/>
        </p:nvSpPr>
        <p:spPr>
          <a:xfrm>
            <a:off x="457200" y="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Valsts</a:t>
            </a:r>
            <a:r>
              <a:rPr lang="en-US" sz="2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un </a:t>
            </a:r>
            <a:r>
              <a:rPr lang="en-US" sz="22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pašvaldību</a:t>
            </a:r>
            <a:r>
              <a:rPr lang="en-US" sz="2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iestādes</a:t>
            </a:r>
            <a:r>
              <a:rPr lang="en-US" sz="2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— </a:t>
            </a:r>
            <a:r>
              <a:rPr lang="en-US" sz="22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iekārtu</a:t>
            </a:r>
            <a:r>
              <a:rPr lang="en-US" sz="2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iepirkums</a:t>
            </a: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74320" y="1005840"/>
            <a:ext cx="640080" cy="640080"/>
          </a:xfrm>
          <a:prstGeom prst="ellipse">
            <a:avLst/>
          </a:prstGeom>
          <a:solidFill>
            <a:schemeClr val="accent2"/>
          </a:solidFill>
          <a:ln w="12700">
            <a:noFill/>
            <a:prstDash val="solid"/>
          </a:ln>
        </p:spPr>
        <p:txBody>
          <a:bodyPr/>
          <a:lstStyle/>
          <a:p>
            <a:endParaRPr lang="lv-LV" dirty="0"/>
          </a:p>
        </p:txBody>
      </p:sp>
      <p:sp>
        <p:nvSpPr>
          <p:cNvPr id="6" name="Text 4"/>
          <p:cNvSpPr/>
          <p:nvPr/>
        </p:nvSpPr>
        <p:spPr>
          <a:xfrm>
            <a:off x="274320" y="100584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000"/>
          </a:p>
        </p:txBody>
      </p:sp>
      <p:sp>
        <p:nvSpPr>
          <p:cNvPr id="7" name="Shape 5"/>
          <p:cNvSpPr/>
          <p:nvPr/>
        </p:nvSpPr>
        <p:spPr>
          <a:xfrm>
            <a:off x="1097280" y="868680"/>
            <a:ext cx="7772400" cy="1097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4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8" name="Shape 6"/>
          <p:cNvSpPr/>
          <p:nvPr/>
        </p:nvSpPr>
        <p:spPr>
          <a:xfrm>
            <a:off x="1097280" y="868680"/>
            <a:ext cx="54864" cy="1097280"/>
          </a:xfrm>
          <a:prstGeom prst="rect">
            <a:avLst/>
          </a:prstGeom>
          <a:solidFill>
            <a:schemeClr val="accent2"/>
          </a:solidFill>
          <a:ln w="12700">
            <a:noFill/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9" name="Text 7"/>
          <p:cNvSpPr/>
          <p:nvPr/>
        </p:nvSpPr>
        <p:spPr>
          <a:xfrm>
            <a:off x="1280160" y="941832"/>
            <a:ext cx="7406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Pieteikšanās termiņā</a:t>
            </a:r>
            <a:endParaRPr lang="en-US" sz="1600"/>
          </a:p>
        </p:txBody>
      </p:sp>
      <p:sp>
        <p:nvSpPr>
          <p:cNvPr id="10" name="Text 8"/>
          <p:cNvSpPr/>
          <p:nvPr/>
        </p:nvSpPr>
        <p:spPr>
          <a:xfrm>
            <a:off x="1280160" y="1307592"/>
            <a:ext cx="74066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lv-LV" sz="1400"/>
              <a:t>Ja pieteikšanās brīdī Pretendentam nav pakalpojuma nodrošināšanai nepieciešamo iekārtu, ir pieļaujams uzsākt to iegādes iepirkuma procedūru, ievērojot Publisko iepirkumu likums prasības</a:t>
            </a:r>
            <a:endParaRPr lang="en-US" sz="1400"/>
          </a:p>
        </p:txBody>
      </p:sp>
      <p:sp>
        <p:nvSpPr>
          <p:cNvPr id="12" name="Shape 10"/>
          <p:cNvSpPr/>
          <p:nvPr/>
        </p:nvSpPr>
        <p:spPr>
          <a:xfrm>
            <a:off x="274320" y="2331720"/>
            <a:ext cx="640080" cy="640080"/>
          </a:xfrm>
          <a:prstGeom prst="ellipse">
            <a:avLst/>
          </a:prstGeom>
          <a:solidFill>
            <a:schemeClr val="accent2"/>
          </a:solidFill>
          <a:ln w="12700">
            <a:noFill/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3" name="Text 11"/>
          <p:cNvSpPr/>
          <p:nvPr/>
        </p:nvSpPr>
        <p:spPr>
          <a:xfrm>
            <a:off x="274320" y="233172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000"/>
          </a:p>
        </p:txBody>
      </p:sp>
      <p:sp>
        <p:nvSpPr>
          <p:cNvPr id="14" name="Shape 12"/>
          <p:cNvSpPr/>
          <p:nvPr/>
        </p:nvSpPr>
        <p:spPr>
          <a:xfrm>
            <a:off x="1097280" y="2194560"/>
            <a:ext cx="7772400" cy="1097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4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15" name="Shape 13"/>
          <p:cNvSpPr/>
          <p:nvPr/>
        </p:nvSpPr>
        <p:spPr>
          <a:xfrm>
            <a:off x="1097280" y="2194560"/>
            <a:ext cx="54864" cy="1097280"/>
          </a:xfrm>
          <a:prstGeom prst="rect">
            <a:avLst/>
          </a:prstGeom>
          <a:solidFill>
            <a:schemeClr val="accent2"/>
          </a:solidFill>
          <a:ln w="12700">
            <a:noFill/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6" name="Text 14"/>
          <p:cNvSpPr/>
          <p:nvPr/>
        </p:nvSpPr>
        <p:spPr>
          <a:xfrm>
            <a:off x="1280160" y="2267712"/>
            <a:ext cx="7406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err="1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Pieteikumā</a:t>
            </a:r>
            <a:r>
              <a:rPr lang="en-US" sz="1600" b="1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lv-LV" sz="1600" b="1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norāda</a:t>
            </a:r>
            <a:endParaRPr lang="en-US" sz="1600"/>
          </a:p>
        </p:txBody>
      </p:sp>
      <p:sp>
        <p:nvSpPr>
          <p:cNvPr id="17" name="Text 15"/>
          <p:cNvSpPr/>
          <p:nvPr/>
        </p:nvSpPr>
        <p:spPr>
          <a:xfrm>
            <a:off x="1280160" y="2633472"/>
            <a:ext cx="74066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latin typeface="Calibri" pitchFamily="34" charset="0"/>
                <a:ea typeface="Calibri" pitchFamily="34" charset="-122"/>
                <a:cs typeface="Calibri" pitchFamily="34" charset="-120"/>
              </a:rPr>
              <a:t>Apliecinājumu par </a:t>
            </a:r>
            <a:r>
              <a:rPr lang="lv-LV" sz="1400">
                <a:latin typeface="Calibri" pitchFamily="34" charset="0"/>
                <a:ea typeface="Calibri" pitchFamily="34" charset="-122"/>
                <a:cs typeface="Calibri" pitchFamily="34" charset="-120"/>
              </a:rPr>
              <a:t>uzsākto iepirkumu</a:t>
            </a:r>
            <a:r>
              <a:rPr lang="en-US" sz="1400">
                <a:latin typeface="Calibri" pitchFamily="34" charset="0"/>
                <a:ea typeface="Calibri" pitchFamily="34" charset="-122"/>
                <a:cs typeface="Calibri" pitchFamily="34" charset="-120"/>
              </a:rPr>
              <a:t>, norādot:</a:t>
            </a:r>
            <a:endParaRPr lang="en-US" sz="1400"/>
          </a:p>
          <a:p>
            <a:pPr marL="0" indent="0">
              <a:buNone/>
            </a:pPr>
            <a:r>
              <a:rPr lang="en-US" sz="1400">
                <a:latin typeface="Calibri" pitchFamily="34" charset="0"/>
                <a:ea typeface="Calibri" pitchFamily="34" charset="-122"/>
                <a:cs typeface="Calibri" pitchFamily="34" charset="-120"/>
              </a:rPr>
              <a:t>• Iepirkuma publicēšanas datumu</a:t>
            </a:r>
            <a:endParaRPr lang="en-US" sz="1400"/>
          </a:p>
          <a:p>
            <a:pPr marL="0" indent="0">
              <a:buNone/>
            </a:pPr>
            <a:r>
              <a:rPr lang="en-US" sz="1400">
                <a:latin typeface="Calibri" pitchFamily="34" charset="0"/>
                <a:ea typeface="Calibri" pitchFamily="34" charset="-122"/>
                <a:cs typeface="Calibri" pitchFamily="34" charset="-120"/>
              </a:rPr>
              <a:t>• Iepirkuma identifikācijas numuru</a:t>
            </a:r>
            <a:endParaRPr lang="en-US" sz="1400"/>
          </a:p>
        </p:txBody>
      </p:sp>
      <p:sp>
        <p:nvSpPr>
          <p:cNvPr id="18" name="Shape 16"/>
          <p:cNvSpPr/>
          <p:nvPr/>
        </p:nvSpPr>
        <p:spPr>
          <a:xfrm>
            <a:off x="274320" y="3657600"/>
            <a:ext cx="640080" cy="640080"/>
          </a:xfrm>
          <a:prstGeom prst="ellipse">
            <a:avLst/>
          </a:prstGeom>
          <a:solidFill>
            <a:schemeClr val="accent2"/>
          </a:solidFill>
          <a:ln w="12700">
            <a:noFill/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9" name="Text 17"/>
          <p:cNvSpPr/>
          <p:nvPr/>
        </p:nvSpPr>
        <p:spPr>
          <a:xfrm>
            <a:off x="274320" y="365760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000"/>
          </a:p>
        </p:txBody>
      </p:sp>
      <p:sp>
        <p:nvSpPr>
          <p:cNvPr id="20" name="Shape 18"/>
          <p:cNvSpPr/>
          <p:nvPr/>
        </p:nvSpPr>
        <p:spPr>
          <a:xfrm>
            <a:off x="1097280" y="3520440"/>
            <a:ext cx="7772400" cy="1097280"/>
          </a:xfrm>
          <a:prstGeom prst="rect">
            <a:avLst/>
          </a:prstGeom>
          <a:solidFill>
            <a:srgbClr val="FFFFFF"/>
          </a:solidFill>
          <a:ln w="12700">
            <a:noFill/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21" name="Shape 19"/>
          <p:cNvSpPr/>
          <p:nvPr/>
        </p:nvSpPr>
        <p:spPr>
          <a:xfrm>
            <a:off x="1097280" y="3520440"/>
            <a:ext cx="54864" cy="1097280"/>
          </a:xfrm>
          <a:prstGeom prst="rect">
            <a:avLst/>
          </a:prstGeom>
          <a:solidFill>
            <a:schemeClr val="accent2"/>
          </a:solidFill>
          <a:ln w="12700">
            <a:noFill/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2" name="Text 20"/>
          <p:cNvSpPr/>
          <p:nvPr/>
        </p:nvSpPr>
        <p:spPr>
          <a:xfrm>
            <a:off x="1280160" y="3593592"/>
            <a:ext cx="7406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Pirms līgumu stāšanās spēkā</a:t>
            </a:r>
            <a:endParaRPr lang="en-US" sz="1600"/>
          </a:p>
        </p:txBody>
      </p:sp>
      <p:sp>
        <p:nvSpPr>
          <p:cNvPr id="23" name="Text 21"/>
          <p:cNvSpPr/>
          <p:nvPr/>
        </p:nvSpPr>
        <p:spPr>
          <a:xfrm>
            <a:off x="1280160" y="3959352"/>
            <a:ext cx="74066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Jāiesniedz</a:t>
            </a:r>
            <a:r>
              <a:rPr lang="en-US" sz="1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dati</a:t>
            </a:r>
            <a:r>
              <a:rPr lang="en-US" sz="1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, kas </a:t>
            </a:r>
            <a:r>
              <a:rPr lang="en-US" sz="14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apliecina</a:t>
            </a:r>
            <a:r>
              <a:rPr lang="en-US" sz="1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iekārtu</a:t>
            </a:r>
            <a:r>
              <a:rPr lang="en-US" sz="1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esamību</a:t>
            </a:r>
            <a:r>
              <a:rPr lang="en-US" sz="1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(</a:t>
            </a:r>
            <a:r>
              <a:rPr lang="en-US" sz="14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līgum</a:t>
            </a:r>
            <a:r>
              <a:rPr lang="lv-LV" sz="1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r>
              <a:rPr lang="en-US" sz="1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stājas</a:t>
            </a:r>
            <a:r>
              <a:rPr lang="en-US" sz="1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spēkā</a:t>
            </a:r>
            <a:r>
              <a:rPr lang="en-US" sz="1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2027. gada 1. </a:t>
            </a:r>
            <a:r>
              <a:rPr lang="en-US" sz="14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janvārī</a:t>
            </a:r>
            <a:r>
              <a:rPr lang="en-US" sz="1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Bar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3" name="Title"/>
          <p:cNvSpPr txBox="1"/>
          <p:nvPr/>
        </p:nvSpPr>
        <p:spPr>
          <a:xfrm>
            <a:off x="274320" y="60960"/>
            <a:ext cx="8594360" cy="457200"/>
          </a:xfrm>
          <a:prstGeom prst="rect">
            <a:avLst/>
          </a:prstGeom>
          <a:noFill/>
        </p:spPr>
        <p:txBody>
          <a:bodyPr wrap="square" lIns="91440" tIns="0" rIns="91440" bIns="0" rtlCol="0" anchor="ctr"/>
          <a:lstStyle/>
          <a:p>
            <a:r>
              <a:rPr lang="lv-LV" sz="2400" b="1" dirty="0">
                <a:solidFill>
                  <a:schemeClr val="bg1"/>
                </a:solidFill>
                <a:latin typeface="Roboto Condensed" pitchFamily="2" charset="0"/>
              </a:rPr>
              <a:t>Manipulāciju saraksts</a:t>
            </a:r>
          </a:p>
        </p:txBody>
      </p:sp>
      <p:sp>
        <p:nvSpPr>
          <p:cNvPr id="10" name="ColHdrL"/>
          <p:cNvSpPr/>
          <p:nvPr/>
        </p:nvSpPr>
        <p:spPr>
          <a:xfrm>
            <a:off x="152400" y="807601"/>
            <a:ext cx="4206240" cy="2743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182880" tIns="60960" rIns="182880" bIns="60960" anchor="ctr"/>
          <a:lstStyle/>
          <a:p>
            <a:pPr algn="ctr"/>
            <a:r>
              <a:rPr lang="lv-LV" sz="1200" b="1" dirty="0">
                <a:solidFill>
                  <a:schemeClr val="bg1"/>
                </a:solidFill>
                <a:latin typeface="Roboto Condensed" pitchFamily="2" charset="0"/>
              </a:rPr>
              <a:t>Apmaksas modelis</a:t>
            </a:r>
          </a:p>
        </p:txBody>
      </p:sp>
      <p:sp>
        <p:nvSpPr>
          <p:cNvPr id="11" name="ColHdrR"/>
          <p:cNvSpPr/>
          <p:nvPr/>
        </p:nvSpPr>
        <p:spPr>
          <a:xfrm>
            <a:off x="4693440" y="807601"/>
            <a:ext cx="4298160" cy="2743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182880" tIns="60960" rIns="182880" bIns="60960" anchor="ctr"/>
          <a:lstStyle/>
          <a:p>
            <a:pPr algn="ctr"/>
            <a:r>
              <a:rPr lang="lv-LV" sz="1200" b="1" dirty="0">
                <a:solidFill>
                  <a:schemeClr val="bg1"/>
                </a:solidFill>
                <a:latin typeface="Roboto Condensed" pitchFamily="2" charset="0"/>
              </a:rPr>
              <a:t>Manipulāciju skaits</a:t>
            </a:r>
          </a:p>
        </p:txBody>
      </p:sp>
      <p:sp>
        <p:nvSpPr>
          <p:cNvPr id="20" name="Row1Label"/>
          <p:cNvSpPr/>
          <p:nvPr/>
        </p:nvSpPr>
        <p:spPr>
          <a:xfrm>
            <a:off x="152400" y="1238370"/>
            <a:ext cx="88392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noFill/>
          </a:ln>
        </p:spPr>
        <p:txBody>
          <a:bodyPr lIns="182880" tIns="60960" rIns="182880" bIns="60960" anchor="ctr"/>
          <a:lstStyle/>
          <a:p>
            <a:r>
              <a:rPr lang="lv-LV" sz="1300" b="1" dirty="0">
                <a:solidFill>
                  <a:schemeClr val="accent2">
                    <a:lumMod val="75000"/>
                  </a:schemeClr>
                </a:solidFill>
                <a:latin typeface="Roboto Condensed" pitchFamily="2" charset="0"/>
              </a:rPr>
              <a:t>Sākotnēji</a:t>
            </a:r>
          </a:p>
        </p:txBody>
      </p:sp>
      <p:sp>
        <p:nvSpPr>
          <p:cNvPr id="21" name="R1CardL"/>
          <p:cNvSpPr/>
          <p:nvPr/>
        </p:nvSpPr>
        <p:spPr>
          <a:xfrm>
            <a:off x="152400" y="1611990"/>
            <a:ext cx="4206240" cy="117475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8000"/>
              </a:srgbClr>
            </a:outerShdw>
          </a:effectLst>
        </p:spPr>
        <p:txBody>
          <a:bodyPr lIns="182880" tIns="182880" rIns="182880" bIns="182880" anchor="ctr"/>
          <a:lstStyle/>
          <a:p>
            <a:r>
              <a:rPr lang="lv-LV" sz="1200" dirty="0">
                <a:latin typeface="Roboto Condensed" pitchFamily="2" charset="0"/>
              </a:rPr>
              <a:t>Sadrumstalota apmaksas sistēma, dažāda izpratne </a:t>
            </a:r>
            <a:br>
              <a:rPr lang="lv-LV" sz="1200" dirty="0">
                <a:latin typeface="Roboto Condensed" pitchFamily="2" charset="0"/>
              </a:rPr>
            </a:br>
            <a:r>
              <a:rPr lang="lv-LV" sz="1200" dirty="0">
                <a:latin typeface="Roboto Condensed" pitchFamily="2" charset="0"/>
              </a:rPr>
              <a:t>par vienādu ārstniecības metožu atspoguļošanu</a:t>
            </a:r>
          </a:p>
        </p:txBody>
      </p:sp>
      <p:sp>
        <p:nvSpPr>
          <p:cNvPr id="22" name="R1CardR"/>
          <p:cNvSpPr/>
          <p:nvPr/>
        </p:nvSpPr>
        <p:spPr>
          <a:xfrm>
            <a:off x="4693440" y="1611989"/>
            <a:ext cx="4298160" cy="1174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8000"/>
              </a:srgbClr>
            </a:outerShdw>
          </a:effectLst>
        </p:spPr>
        <p:txBody>
          <a:bodyPr lIns="182880" tIns="91440" rIns="182880" bIns="91440" anchor="ctr"/>
          <a:lstStyle/>
          <a:p>
            <a:pPr algn="ctr"/>
            <a:r>
              <a:rPr lang="lv-LV" sz="5600" b="1" dirty="0">
                <a:solidFill>
                  <a:schemeClr val="accent2"/>
                </a:solidFill>
                <a:latin typeface="Roboto Condensed" pitchFamily="2" charset="0"/>
              </a:rPr>
              <a:t>193</a:t>
            </a:r>
          </a:p>
          <a:p>
            <a:pPr algn="ctr"/>
            <a:r>
              <a:rPr lang="lv-LV" sz="1000" dirty="0">
                <a:latin typeface="Roboto Condensed" pitchFamily="2" charset="0"/>
              </a:rPr>
              <a:t>piemaksājamās manipulācijas</a:t>
            </a:r>
          </a:p>
        </p:txBody>
      </p:sp>
      <p:sp>
        <p:nvSpPr>
          <p:cNvPr id="40" name="Row2Label"/>
          <p:cNvSpPr/>
          <p:nvPr/>
        </p:nvSpPr>
        <p:spPr>
          <a:xfrm>
            <a:off x="152400" y="3025141"/>
            <a:ext cx="88392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noFill/>
          </a:ln>
        </p:spPr>
        <p:txBody>
          <a:bodyPr lIns="182880" tIns="60960" rIns="182880" bIns="60960" anchor="ctr"/>
          <a:lstStyle/>
          <a:p>
            <a:r>
              <a:rPr lang="lv-LV" sz="1300" b="1" dirty="0">
                <a:solidFill>
                  <a:schemeClr val="accent2">
                    <a:lumMod val="75000"/>
                  </a:schemeClr>
                </a:solidFill>
                <a:latin typeface="Roboto Condensed" pitchFamily="2" charset="0"/>
              </a:rPr>
              <a:t>Tagad</a:t>
            </a:r>
          </a:p>
        </p:txBody>
      </p:sp>
      <p:sp>
        <p:nvSpPr>
          <p:cNvPr id="41" name="R2CardL"/>
          <p:cNvSpPr/>
          <p:nvPr/>
        </p:nvSpPr>
        <p:spPr>
          <a:xfrm>
            <a:off x="152400" y="3429480"/>
            <a:ext cx="4206240" cy="128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8000"/>
              </a:srgbClr>
            </a:outerShdw>
          </a:effectLst>
        </p:spPr>
        <p:txBody>
          <a:bodyPr lIns="182880" tIns="182880" rIns="182880" bIns="182880" anchor="ctr"/>
          <a:lstStyle/>
          <a:p>
            <a:r>
              <a:rPr lang="lv-LV" sz="1200" dirty="0">
                <a:latin typeface="Roboto Condensed" pitchFamily="2" charset="0"/>
              </a:rPr>
              <a:t>Gadījuma apmaksa – manipulācijas iekļautas aprūpes epizodē, līdzvērtīgas manipulācijas ir sagrupētas operācijas apmaksas blokā</a:t>
            </a:r>
          </a:p>
        </p:txBody>
      </p:sp>
      <p:sp>
        <p:nvSpPr>
          <p:cNvPr id="42" name="R2CardR"/>
          <p:cNvSpPr/>
          <p:nvPr/>
        </p:nvSpPr>
        <p:spPr>
          <a:xfrm>
            <a:off x="4693440" y="3429480"/>
            <a:ext cx="4298160" cy="128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8000"/>
              </a:srgbClr>
            </a:outerShdw>
          </a:effectLst>
        </p:spPr>
        <p:txBody>
          <a:bodyPr lIns="182880" tIns="91440" rIns="182880" bIns="91440" anchor="ctr"/>
          <a:lstStyle/>
          <a:p>
            <a:pPr algn="ctr"/>
            <a:r>
              <a:rPr lang="lv-LV" sz="5600" b="1" dirty="0">
                <a:solidFill>
                  <a:schemeClr val="accent2"/>
                </a:solidFill>
                <a:latin typeface="Roboto Condensed" pitchFamily="2" charset="0"/>
              </a:rPr>
              <a:t>21</a:t>
            </a:r>
          </a:p>
          <a:p>
            <a:pPr algn="ctr"/>
            <a:r>
              <a:rPr lang="lv-LV" sz="1000" dirty="0">
                <a:latin typeface="Roboto Condensed" pitchFamily="2" charset="0"/>
              </a:rPr>
              <a:t>manipulācija (11 operāciju bloki; 10 specifiskas manipulācijas)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AD1A8-E09D-180C-93A0-294ADEC83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E1621576-EEAC-0B52-A6E5-7462D348475E}"/>
              </a:ext>
            </a:extLst>
          </p:cNvPr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chemeClr val="accent2"/>
          </a:solidFill>
          <a:ln w="12700">
            <a:noFill/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F48F4E4E-27E1-2945-83AF-5B813306C163}"/>
              </a:ext>
            </a:extLst>
          </p:cNvPr>
          <p:cNvSpPr/>
          <p:nvPr/>
        </p:nvSpPr>
        <p:spPr>
          <a:xfrm>
            <a:off x="457200" y="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Pakalpojumu</a:t>
            </a:r>
            <a:r>
              <a:rPr lang="en-US" sz="2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ap</a:t>
            </a:r>
            <a:r>
              <a:rPr lang="lv-LV" sz="2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maksa</a:t>
            </a: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022DF19D-7544-9F2A-42E7-A5970C4FF6C1}"/>
              </a:ext>
            </a:extLst>
          </p:cNvPr>
          <p:cNvSpPr/>
          <p:nvPr/>
        </p:nvSpPr>
        <p:spPr>
          <a:xfrm>
            <a:off x="274320" y="795975"/>
            <a:ext cx="4114800" cy="1530845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lv-LV" dirty="0"/>
          </a:p>
          <a:p>
            <a:pPr algn="ctr"/>
            <a:r>
              <a:rPr lang="lv-LV" dirty="0"/>
              <a:t>Aprūpes epizodei tarifs</a:t>
            </a:r>
          </a:p>
          <a:p>
            <a:pPr algn="ctr"/>
            <a:r>
              <a:rPr lang="lv-LV" sz="3600" b="1" dirty="0">
                <a:solidFill>
                  <a:schemeClr val="accent2"/>
                </a:solidFill>
              </a:rPr>
              <a:t>55,47 EUR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B8B98657-F85F-633B-08C0-A0E1EE0CF9A4}"/>
              </a:ext>
            </a:extLst>
          </p:cNvPr>
          <p:cNvSpPr/>
          <p:nvPr/>
        </p:nvSpPr>
        <p:spPr>
          <a:xfrm>
            <a:off x="274320" y="914400"/>
            <a:ext cx="4114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440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D4F76BA5-7D8B-ADF9-0A2D-CACB8B7443C6}"/>
              </a:ext>
            </a:extLst>
          </p:cNvPr>
          <p:cNvSpPr/>
          <p:nvPr/>
        </p:nvSpPr>
        <p:spPr>
          <a:xfrm>
            <a:off x="274320" y="1691640"/>
            <a:ext cx="4114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20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E0122023-4E1A-E4BB-487D-0D7A6CF4BED1}"/>
              </a:ext>
            </a:extLst>
          </p:cNvPr>
          <p:cNvSpPr/>
          <p:nvPr/>
        </p:nvSpPr>
        <p:spPr>
          <a:xfrm>
            <a:off x="4663440" y="777240"/>
            <a:ext cx="4206240" cy="1530845"/>
          </a:xfrm>
          <a:prstGeom prst="rect">
            <a:avLst/>
          </a:prstGeom>
          <a:solidFill>
            <a:srgbClr val="FFFFFF"/>
          </a:solidFill>
          <a:ln w="12700">
            <a:solidFill>
              <a:srgbClr val="D0E4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6968CA60-A785-BAE5-0C6A-C696145F4DEB}"/>
              </a:ext>
            </a:extLst>
          </p:cNvPr>
          <p:cNvSpPr/>
          <p:nvPr/>
        </p:nvSpPr>
        <p:spPr>
          <a:xfrm>
            <a:off x="4709160" y="777240"/>
            <a:ext cx="4114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AC0EFF7E-CC82-9AEF-BD83-F6C8286A8EF1}"/>
              </a:ext>
            </a:extLst>
          </p:cNvPr>
          <p:cNvSpPr/>
          <p:nvPr/>
        </p:nvSpPr>
        <p:spPr>
          <a:xfrm>
            <a:off x="4754880" y="1280160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00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8C95D881-824B-D90B-BAD7-5F82D37E69F9}"/>
              </a:ext>
            </a:extLst>
          </p:cNvPr>
          <p:cNvSpPr/>
          <p:nvPr/>
        </p:nvSpPr>
        <p:spPr>
          <a:xfrm>
            <a:off x="4777740" y="855188"/>
            <a:ext cx="4046220" cy="6442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prstDash val="solid"/>
          </a:ln>
        </p:spPr>
        <p:txBody>
          <a:bodyPr anchor="ctr"/>
          <a:lstStyle/>
          <a:p>
            <a:r>
              <a:rPr lang="lv-LV" sz="1400" dirty="0"/>
              <a:t>Atkārtota vizīte klātienē/ attālināti 15.50</a:t>
            </a: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10136A35-02C3-95F2-5056-DE965E62D0BB}"/>
              </a:ext>
            </a:extLst>
          </p:cNvPr>
          <p:cNvSpPr/>
          <p:nvPr/>
        </p:nvSpPr>
        <p:spPr>
          <a:xfrm>
            <a:off x="4846320" y="1691640"/>
            <a:ext cx="37490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752404E7-0BA2-053E-C5C0-6429727AE867}"/>
              </a:ext>
            </a:extLst>
          </p:cNvPr>
          <p:cNvSpPr/>
          <p:nvPr/>
        </p:nvSpPr>
        <p:spPr>
          <a:xfrm>
            <a:off x="4777740" y="1554480"/>
            <a:ext cx="4046220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prstDash val="solid"/>
          </a:ln>
        </p:spPr>
        <p:txBody>
          <a:bodyPr/>
          <a:lstStyle/>
          <a:p>
            <a:r>
              <a:rPr lang="lv-LV" sz="1400" dirty="0"/>
              <a:t>+ Acs lāzera procedūra 36.89</a:t>
            </a:r>
          </a:p>
          <a:p>
            <a:r>
              <a:rPr lang="lv-LV" sz="1400" dirty="0"/>
              <a:t>+ Neliela apjoma ambulatora operācija 19.04</a:t>
            </a: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0A96D229-A1D9-8317-3C16-924D01FB643B}"/>
              </a:ext>
            </a:extLst>
          </p:cNvPr>
          <p:cNvSpPr/>
          <p:nvPr/>
        </p:nvSpPr>
        <p:spPr>
          <a:xfrm>
            <a:off x="4846320" y="2194560"/>
            <a:ext cx="37490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CC88DEE9-5FD8-DFBE-51E5-96C2B5F1BE17}"/>
              </a:ext>
            </a:extLst>
          </p:cNvPr>
          <p:cNvSpPr/>
          <p:nvPr/>
        </p:nvSpPr>
        <p:spPr>
          <a:xfrm>
            <a:off x="274320" y="2445245"/>
            <a:ext cx="8595360" cy="3714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prstDash val="solid"/>
          </a:ln>
        </p:spPr>
        <p:txBody>
          <a:bodyPr/>
          <a:lstStyle/>
          <a:p>
            <a:pPr algn="ctr"/>
            <a:r>
              <a:rPr lang="lv-LV" sz="1400" dirty="0"/>
              <a:t>Bērnu redzes profilaktiskā apskates tarifs – 29,87 EUR</a:t>
            </a: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3CD54FD5-8904-9CFA-7C79-D5DFD557C9EA}"/>
              </a:ext>
            </a:extLst>
          </p:cNvPr>
          <p:cNvSpPr/>
          <p:nvPr/>
        </p:nvSpPr>
        <p:spPr>
          <a:xfrm>
            <a:off x="640080" y="3059116"/>
            <a:ext cx="822960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/>
          </a:p>
        </p:txBody>
      </p:sp>
      <p:sp>
        <p:nvSpPr>
          <p:cNvPr id="17" name="Shape 2">
            <a:extLst>
              <a:ext uri="{FF2B5EF4-FFF2-40B4-BE49-F238E27FC236}">
                <a16:creationId xmlns:a16="http://schemas.microsoft.com/office/drawing/2014/main" id="{197BC94B-B544-FB74-7719-7D6FE03CD556}"/>
              </a:ext>
            </a:extLst>
          </p:cNvPr>
          <p:cNvSpPr/>
          <p:nvPr/>
        </p:nvSpPr>
        <p:spPr>
          <a:xfrm>
            <a:off x="279133" y="3116442"/>
            <a:ext cx="4114800" cy="1398584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lv-LV" dirty="0"/>
          </a:p>
          <a:p>
            <a:pPr algn="ctr"/>
            <a:r>
              <a:rPr lang="lv-LV" dirty="0" err="1"/>
              <a:t>Gultasdienas</a:t>
            </a:r>
            <a:r>
              <a:rPr lang="lv-LV" dirty="0"/>
              <a:t> tarifs</a:t>
            </a:r>
          </a:p>
          <a:p>
            <a:pPr algn="ctr"/>
            <a:r>
              <a:rPr lang="lv-LV" sz="3600" b="1" dirty="0">
                <a:solidFill>
                  <a:schemeClr val="accent2"/>
                </a:solidFill>
              </a:rPr>
              <a:t>24,89 EUR</a:t>
            </a:r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E4B28E2F-8385-BCCB-1AB8-07FDCCF03FF7}"/>
              </a:ext>
            </a:extLst>
          </p:cNvPr>
          <p:cNvSpPr/>
          <p:nvPr/>
        </p:nvSpPr>
        <p:spPr>
          <a:xfrm>
            <a:off x="4700136" y="2992577"/>
            <a:ext cx="4201427" cy="1646314"/>
          </a:xfrm>
          <a:prstGeom prst="rect">
            <a:avLst/>
          </a:prstGeom>
          <a:solidFill>
            <a:srgbClr val="FFFFFF"/>
          </a:solidFill>
          <a:ln w="12700">
            <a:solidFill>
              <a:srgbClr val="D0E4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18" name="Shape 11">
            <a:extLst>
              <a:ext uri="{FF2B5EF4-FFF2-40B4-BE49-F238E27FC236}">
                <a16:creationId xmlns:a16="http://schemas.microsoft.com/office/drawing/2014/main" id="{08B06969-EDC4-54A1-1DE3-87B05D83EB2B}"/>
              </a:ext>
            </a:extLst>
          </p:cNvPr>
          <p:cNvSpPr/>
          <p:nvPr/>
        </p:nvSpPr>
        <p:spPr>
          <a:xfrm>
            <a:off x="4766309" y="3027231"/>
            <a:ext cx="4069080" cy="15770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prstDash val="solid"/>
          </a:ln>
        </p:spPr>
        <p:txBody>
          <a:bodyPr/>
          <a:lstStyle/>
          <a:p>
            <a:r>
              <a:rPr lang="lv-LV" sz="900"/>
              <a:t>+ Kataraktas operāciju grupa 521.25</a:t>
            </a:r>
          </a:p>
          <a:p>
            <a:r>
              <a:rPr lang="lv-LV" sz="900"/>
              <a:t>+ Glaukomas operāciju grupa 202.23</a:t>
            </a:r>
          </a:p>
          <a:p>
            <a:r>
              <a:rPr lang="lv-LV" sz="900"/>
              <a:t>+ Smagu acs traumu operāciju grupa 169.31</a:t>
            </a:r>
          </a:p>
          <a:p>
            <a:r>
              <a:rPr lang="lv-LV" sz="900"/>
              <a:t>+ Radzenes manipulāciju grupa 60.21</a:t>
            </a:r>
          </a:p>
          <a:p>
            <a:r>
              <a:rPr lang="lv-LV" sz="900"/>
              <a:t>+ </a:t>
            </a:r>
            <a:r>
              <a:rPr lang="lv-LV" sz="900" err="1"/>
              <a:t>Bleferoplastikas</a:t>
            </a:r>
            <a:r>
              <a:rPr lang="lv-LV" sz="900"/>
              <a:t> un acu spraugas korekciju grupa 165.79</a:t>
            </a:r>
          </a:p>
          <a:p>
            <a:r>
              <a:rPr lang="lv-LV" sz="900"/>
              <a:t>+ Mazo plakstu un </a:t>
            </a:r>
            <a:r>
              <a:rPr lang="lv-LV" sz="900" err="1"/>
              <a:t>konjuktivītu</a:t>
            </a:r>
            <a:r>
              <a:rPr lang="lv-LV" sz="900"/>
              <a:t> operāciju grupa 105.52</a:t>
            </a:r>
          </a:p>
          <a:p>
            <a:r>
              <a:rPr lang="lv-LV" sz="900"/>
              <a:t>+ Šķielēšanas labošanas operācijas </a:t>
            </a:r>
            <a:r>
              <a:rPr lang="lv-LV" sz="900" err="1"/>
              <a:t>skleroplastikas</a:t>
            </a:r>
            <a:r>
              <a:rPr lang="lv-LV" sz="900"/>
              <a:t> grupa 161.28</a:t>
            </a:r>
          </a:p>
          <a:p>
            <a:r>
              <a:rPr lang="lv-LV" sz="900"/>
              <a:t>+ Acs izņemšanas grupa 161.28</a:t>
            </a:r>
          </a:p>
          <a:p>
            <a:r>
              <a:rPr lang="lv-LV" sz="900"/>
              <a:t>+ Acs lāzera procedūra 36.89</a:t>
            </a:r>
          </a:p>
          <a:p>
            <a:r>
              <a:rPr lang="lv-LV" sz="900"/>
              <a:t>+ Neliela apjoma ambulatora operācija 19.04</a:t>
            </a:r>
          </a:p>
          <a:p>
            <a:r>
              <a:rPr lang="lv-LV" sz="900"/>
              <a:t>+ Jaundzimušo acs </a:t>
            </a:r>
            <a:r>
              <a:rPr lang="lv-LV" sz="900" err="1"/>
              <a:t>lāzerterapijas</a:t>
            </a:r>
            <a:r>
              <a:rPr lang="lv-LV" sz="900"/>
              <a:t> procedūra 53.24</a:t>
            </a:r>
          </a:p>
        </p:txBody>
      </p:sp>
      <p:sp>
        <p:nvSpPr>
          <p:cNvPr id="19" name="Shape 13">
            <a:extLst>
              <a:ext uri="{FF2B5EF4-FFF2-40B4-BE49-F238E27FC236}">
                <a16:creationId xmlns:a16="http://schemas.microsoft.com/office/drawing/2014/main" id="{727F662F-808C-A802-31F0-FD07F9FAB0B2}"/>
              </a:ext>
            </a:extLst>
          </p:cNvPr>
          <p:cNvSpPr/>
          <p:nvPr/>
        </p:nvSpPr>
        <p:spPr>
          <a:xfrm>
            <a:off x="279133" y="4710284"/>
            <a:ext cx="8595360" cy="3189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prstDash val="solid"/>
          </a:ln>
        </p:spPr>
        <p:txBody>
          <a:bodyPr/>
          <a:lstStyle/>
          <a:p>
            <a:pPr algn="ctr"/>
            <a:r>
              <a:rPr lang="lv-LV" sz="1400" dirty="0"/>
              <a:t>Papildus pakalpojumu tarifiem – pacienta </a:t>
            </a:r>
            <a:r>
              <a:rPr lang="lv-LV" sz="1400" dirty="0" err="1"/>
              <a:t>līdzmaksājums</a:t>
            </a:r>
            <a:endParaRPr lang="lv-LV" sz="1400" dirty="0"/>
          </a:p>
        </p:txBody>
      </p:sp>
    </p:spTree>
    <p:extLst>
      <p:ext uri="{BB962C8B-B14F-4D97-AF65-F5344CB8AC3E}">
        <p14:creationId xmlns:p14="http://schemas.microsoft.com/office/powerpoint/2010/main" val="587327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F2194-0AD8-4CC8-A17D-46A112A11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0">
            <a:extLst>
              <a:ext uri="{FF2B5EF4-FFF2-40B4-BE49-F238E27FC236}">
                <a16:creationId xmlns:a16="http://schemas.microsoft.com/office/drawing/2014/main" id="{4516A901-C9A7-DBC2-EBAF-6A30D73D3B51}"/>
              </a:ext>
            </a:extLst>
          </p:cNvPr>
          <p:cNvSpPr/>
          <p:nvPr/>
        </p:nvSpPr>
        <p:spPr>
          <a:xfrm>
            <a:off x="0" y="-20320"/>
            <a:ext cx="9144000" cy="640080"/>
          </a:xfrm>
          <a:prstGeom prst="rect">
            <a:avLst/>
          </a:prstGeom>
          <a:solidFill>
            <a:schemeClr val="accent2"/>
          </a:solidFill>
          <a:ln w="12700">
            <a:noFill/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F7A9B2-592B-4288-968C-DB6E5A5850F4}"/>
              </a:ext>
            </a:extLst>
          </p:cNvPr>
          <p:cNvSpPr txBox="1"/>
          <p:nvPr/>
        </p:nvSpPr>
        <p:spPr>
          <a:xfrm>
            <a:off x="340360" y="115054"/>
            <a:ext cx="607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Pacientu pieredzes novērtēšana (PREM) </a:t>
            </a:r>
          </a:p>
        </p:txBody>
      </p:sp>
      <p:sp>
        <p:nvSpPr>
          <p:cNvPr id="9" name="Shape 2">
            <a:extLst>
              <a:ext uri="{FF2B5EF4-FFF2-40B4-BE49-F238E27FC236}">
                <a16:creationId xmlns:a16="http://schemas.microsoft.com/office/drawing/2014/main" id="{085ABE14-DD6C-19D7-CAF6-F38231C6DE46}"/>
              </a:ext>
            </a:extLst>
          </p:cNvPr>
          <p:cNvSpPr/>
          <p:nvPr/>
        </p:nvSpPr>
        <p:spPr>
          <a:xfrm>
            <a:off x="457200" y="974837"/>
            <a:ext cx="4114800" cy="3475432"/>
          </a:xfrm>
          <a:prstGeom prst="rect">
            <a:avLst/>
          </a:prstGeom>
          <a:noFill/>
          <a:ln w="9525">
            <a:solidFill>
              <a:schemeClr val="accent2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lv-LV" sz="1600" dirty="0"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lv-LV" sz="1600" dirty="0"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lv-LV" sz="1600" dirty="0"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/>
            <a:r>
              <a:rPr lang="lv-LV" sz="1600" b="1" dirty="0">
                <a:ea typeface="Roboto Condensed" panose="02000000000000000000" pitchFamily="2" charset="0"/>
                <a:cs typeface="Roboto Condensed" panose="02000000000000000000" pitchFamily="2" charset="0"/>
              </a:rPr>
              <a:t>Jānodrošina pacientu </a:t>
            </a:r>
          </a:p>
          <a:p>
            <a:pPr algn="ctr"/>
            <a:r>
              <a:rPr lang="lv-LV" sz="1600" b="1" dirty="0">
                <a:ea typeface="Roboto Condensed" panose="02000000000000000000" pitchFamily="2" charset="0"/>
                <a:cs typeface="Roboto Condensed" panose="02000000000000000000" pitchFamily="2" charset="0"/>
              </a:rPr>
              <a:t>pieredzes novērtēšana, </a:t>
            </a:r>
          </a:p>
          <a:p>
            <a:pPr algn="ctr"/>
            <a:r>
              <a:rPr lang="lv-LV" sz="1600" b="1" dirty="0">
                <a:ea typeface="Roboto Condensed" panose="02000000000000000000" pitchFamily="2" charset="0"/>
                <a:cs typeface="Roboto Condensed" panose="02000000000000000000" pitchFamily="2" charset="0"/>
              </a:rPr>
              <a:t>izmantojot SPKC izstrādāto </a:t>
            </a:r>
          </a:p>
          <a:p>
            <a:pPr algn="ctr"/>
            <a:r>
              <a:rPr lang="lv-LV" sz="1600" b="1" dirty="0">
                <a:ea typeface="Roboto Condensed" panose="02000000000000000000" pitchFamily="2" charset="0"/>
                <a:cs typeface="Roboto Condensed" panose="02000000000000000000" pitchFamily="2" charset="0"/>
              </a:rPr>
              <a:t>pacientu pieredzes (PREM) anketu</a:t>
            </a:r>
          </a:p>
          <a:p>
            <a:endParaRPr lang="lv-LV" sz="1600" dirty="0"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/>
            <a:r>
              <a:rPr lang="lv-LV" sz="1600" dirty="0">
                <a:ea typeface="Roboto Condensed" panose="02000000000000000000" pitchFamily="2" charset="0"/>
                <a:cs typeface="Roboto Condensed" panose="02000000000000000000" pitchFamily="2" charset="0"/>
              </a:rPr>
              <a:t>Ikgadējs vērtēšanas kritērijs – </a:t>
            </a:r>
          </a:p>
          <a:p>
            <a:pPr algn="ctr"/>
            <a:r>
              <a:rPr lang="lv-LV" sz="1600" dirty="0">
                <a:ea typeface="Roboto Condensed" panose="02000000000000000000" pitchFamily="2" charset="0"/>
                <a:cs typeface="Roboto Condensed" panose="02000000000000000000" pitchFamily="2" charset="0"/>
              </a:rPr>
              <a:t>Pacientu pieredzes novērtējuma (PREM) </a:t>
            </a:r>
          </a:p>
          <a:p>
            <a:pPr algn="ctr"/>
            <a:r>
              <a:rPr lang="lv-LV" sz="1600" dirty="0">
                <a:ea typeface="Roboto Condensed" panose="02000000000000000000" pitchFamily="2" charset="0"/>
                <a:cs typeface="Roboto Condensed" panose="02000000000000000000" pitchFamily="2" charset="0"/>
              </a:rPr>
              <a:t>anketu īpatsvars un tā pieaugums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v-LV" sz="1600" dirty="0"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323A41-6431-4F36-122A-3C19AD0BB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78" y="1553014"/>
            <a:ext cx="2508582" cy="231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88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chemeClr val="accent2"/>
          </a:solidFill>
          <a:ln w="12700">
            <a:noFill/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3" name="Text 1"/>
          <p:cNvSpPr/>
          <p:nvPr/>
        </p:nvSpPr>
        <p:spPr>
          <a:xfrm>
            <a:off x="457200" y="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Novērtēšanas</a:t>
            </a:r>
            <a:r>
              <a:rPr lang="en-US" sz="2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kritēriji</a:t>
            </a:r>
            <a:r>
              <a:rPr lang="en-US" sz="2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un </a:t>
            </a:r>
            <a:r>
              <a:rPr lang="en-US" sz="22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pieteikšanās</a:t>
            </a:r>
            <a:r>
              <a:rPr lang="en-US" sz="2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laiks</a:t>
            </a: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274320" y="788797"/>
            <a:ext cx="4937760" cy="4221138"/>
          </a:xfrm>
          <a:prstGeom prst="rect">
            <a:avLst/>
          </a:prstGeom>
          <a:solidFill>
            <a:srgbClr val="FFFFFF"/>
          </a:solidFill>
          <a:ln w="12700">
            <a:solidFill>
              <a:srgbClr val="D0E4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r>
              <a:rPr lang="lv-LV"/>
              <a:t>E-receptes pirmreizējiem pacientiem </a:t>
            </a:r>
          </a:p>
        </p:txBody>
      </p:sp>
      <p:sp>
        <p:nvSpPr>
          <p:cNvPr id="5" name="Shape 3"/>
          <p:cNvSpPr/>
          <p:nvPr/>
        </p:nvSpPr>
        <p:spPr>
          <a:xfrm>
            <a:off x="274320" y="777240"/>
            <a:ext cx="4937760" cy="411480"/>
          </a:xfrm>
          <a:prstGeom prst="rect">
            <a:avLst/>
          </a:prstGeom>
          <a:solidFill>
            <a:schemeClr val="accent2"/>
          </a:solidFill>
          <a:ln w="12700">
            <a:noFill/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6" name="Text 4"/>
          <p:cNvSpPr/>
          <p:nvPr/>
        </p:nvSpPr>
        <p:spPr>
          <a:xfrm>
            <a:off x="457200" y="786178"/>
            <a:ext cx="4754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Novērtēšanas</a:t>
            </a: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kritērij</a:t>
            </a:r>
            <a:r>
              <a:rPr lang="lv-LV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457200" y="4493608"/>
            <a:ext cx="250545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Attālinātās</a:t>
            </a:r>
            <a:r>
              <a:rPr lang="en-US" sz="1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konsultācijas</a:t>
            </a:r>
            <a:r>
              <a:rPr lang="en-US" sz="1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kritērijs</a:t>
            </a:r>
            <a:r>
              <a:rPr lang="en-US" sz="1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: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2843784" y="4314684"/>
            <a:ext cx="2286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1%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0" name="Text 8"/>
          <p:cNvSpPr/>
          <p:nvPr/>
        </p:nvSpPr>
        <p:spPr>
          <a:xfrm>
            <a:off x="2880360" y="1691640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/>
          </a:p>
        </p:txBody>
      </p:sp>
      <p:sp>
        <p:nvSpPr>
          <p:cNvPr id="12" name="Shape 10"/>
          <p:cNvSpPr/>
          <p:nvPr/>
        </p:nvSpPr>
        <p:spPr>
          <a:xfrm>
            <a:off x="457200" y="3387930"/>
            <a:ext cx="4572000" cy="2560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4" name="Text 12"/>
          <p:cNvSpPr/>
          <p:nvPr/>
        </p:nvSpPr>
        <p:spPr>
          <a:xfrm>
            <a:off x="740664" y="3378992"/>
            <a:ext cx="4206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 err="1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Attālinātās</a:t>
            </a:r>
            <a:r>
              <a:rPr lang="en-US" sz="12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konsultācijas</a:t>
            </a:r>
            <a:r>
              <a:rPr lang="en-US" sz="12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īpatsvars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7200" y="3694870"/>
            <a:ext cx="4572000" cy="2560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7" name="Text 15"/>
          <p:cNvSpPr/>
          <p:nvPr/>
        </p:nvSpPr>
        <p:spPr>
          <a:xfrm>
            <a:off x="747599" y="3685932"/>
            <a:ext cx="4206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 err="1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Pieņemto</a:t>
            </a:r>
            <a:r>
              <a:rPr lang="en-US" sz="12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bērnu</a:t>
            </a:r>
            <a:r>
              <a:rPr lang="en-US" sz="12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īpatsvars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457200" y="3998394"/>
            <a:ext cx="4572000" cy="256032"/>
          </a:xfrm>
          <a:prstGeom prst="rect">
            <a:avLst/>
          </a:prstGeom>
          <a:noFill/>
          <a:ln w="9525">
            <a:solidFill>
              <a:schemeClr val="accent2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0" name="Text 18"/>
          <p:cNvSpPr/>
          <p:nvPr/>
        </p:nvSpPr>
        <p:spPr>
          <a:xfrm>
            <a:off x="731520" y="3990072"/>
            <a:ext cx="4206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PREM </a:t>
            </a:r>
            <a:r>
              <a:rPr lang="en-US" sz="1200" dirty="0" err="1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īpatsvars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5486400" y="914400"/>
            <a:ext cx="3291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/>
          </a:p>
        </p:txBody>
      </p:sp>
      <p:sp>
        <p:nvSpPr>
          <p:cNvPr id="24" name="Shape 22"/>
          <p:cNvSpPr/>
          <p:nvPr/>
        </p:nvSpPr>
        <p:spPr>
          <a:xfrm>
            <a:off x="5669280" y="945430"/>
            <a:ext cx="3108960" cy="656037"/>
          </a:xfrm>
          <a:prstGeom prst="rect">
            <a:avLst/>
          </a:prstGeom>
          <a:noFill/>
          <a:ln w="9525">
            <a:solidFill>
              <a:schemeClr val="accent2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5" name="Text 23"/>
          <p:cNvSpPr/>
          <p:nvPr/>
        </p:nvSpPr>
        <p:spPr>
          <a:xfrm>
            <a:off x="5806440" y="968390"/>
            <a:ext cx="178705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lv-LV" sz="14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Plānota </a:t>
            </a:r>
            <a:r>
              <a:rPr lang="lv-LV" sz="1400" b="1" dirty="0" err="1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</a:t>
            </a:r>
            <a:r>
              <a:rPr lang="en-US" sz="1400" b="1" dirty="0" err="1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ieteikšanās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26" name="Text 24"/>
          <p:cNvSpPr/>
          <p:nvPr/>
        </p:nvSpPr>
        <p:spPr>
          <a:xfrm>
            <a:off x="5806440" y="1246735"/>
            <a:ext cx="2834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Aprīļa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beigas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–</a:t>
            </a:r>
            <a:r>
              <a:rPr lang="lv-LV" sz="1400" dirty="0"/>
              <a:t> 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Jūnija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beigas</a:t>
            </a:r>
            <a:endParaRPr lang="en-US" sz="1400" dirty="0"/>
          </a:p>
        </p:txBody>
      </p:sp>
      <p:sp>
        <p:nvSpPr>
          <p:cNvPr id="27" name="Shape 25"/>
          <p:cNvSpPr/>
          <p:nvPr/>
        </p:nvSpPr>
        <p:spPr>
          <a:xfrm>
            <a:off x="5669280" y="1798344"/>
            <a:ext cx="3108960" cy="594360"/>
          </a:xfrm>
          <a:prstGeom prst="rect">
            <a:avLst/>
          </a:prstGeom>
          <a:noFill/>
          <a:ln w="9525">
            <a:solidFill>
              <a:schemeClr val="accent2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8" name="Text 26"/>
          <p:cNvSpPr/>
          <p:nvPr/>
        </p:nvSpPr>
        <p:spPr>
          <a:xfrm>
            <a:off x="5806440" y="1848958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 err="1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Ilgums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29" name="Text 27"/>
          <p:cNvSpPr/>
          <p:nvPr/>
        </p:nvSpPr>
        <p:spPr>
          <a:xfrm>
            <a:off x="5806440" y="2078903"/>
            <a:ext cx="2834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2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mēneši</a:t>
            </a:r>
            <a:endParaRPr lang="en-US" sz="1400" dirty="0"/>
          </a:p>
        </p:txBody>
      </p:sp>
      <p:sp>
        <p:nvSpPr>
          <p:cNvPr id="30" name="Shape 28"/>
          <p:cNvSpPr/>
          <p:nvPr/>
        </p:nvSpPr>
        <p:spPr>
          <a:xfrm>
            <a:off x="5669280" y="2548503"/>
            <a:ext cx="3108960" cy="701727"/>
          </a:xfrm>
          <a:prstGeom prst="rect">
            <a:avLst/>
          </a:prstGeom>
          <a:noFill/>
          <a:ln w="9525">
            <a:solidFill>
              <a:schemeClr val="accent2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31" name="Text 29"/>
          <p:cNvSpPr/>
          <p:nvPr/>
        </p:nvSpPr>
        <p:spPr>
          <a:xfrm>
            <a:off x="5806440" y="2616902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 err="1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Līgumi</a:t>
            </a:r>
            <a:r>
              <a:rPr lang="en-US" sz="14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spēkā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32" name="Text 30"/>
          <p:cNvSpPr/>
          <p:nvPr/>
        </p:nvSpPr>
        <p:spPr>
          <a:xfrm>
            <a:off x="5806440" y="2879792"/>
            <a:ext cx="2834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2027. </a:t>
            </a:r>
            <a:r>
              <a:rPr lang="lv-LV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g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ada</a:t>
            </a:r>
            <a:r>
              <a:rPr lang="lv-LV" sz="1400" dirty="0"/>
              <a:t> 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1.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janvāris</a:t>
            </a:r>
            <a:endParaRPr lang="en-US" sz="1400" dirty="0"/>
          </a:p>
        </p:txBody>
      </p:sp>
      <p:sp>
        <p:nvSpPr>
          <p:cNvPr id="37" name="Shape 10">
            <a:extLst>
              <a:ext uri="{FF2B5EF4-FFF2-40B4-BE49-F238E27FC236}">
                <a16:creationId xmlns:a16="http://schemas.microsoft.com/office/drawing/2014/main" id="{90F8B8B5-1820-546E-EB38-76CF30A19AA4}"/>
              </a:ext>
            </a:extLst>
          </p:cNvPr>
          <p:cNvSpPr/>
          <p:nvPr/>
        </p:nvSpPr>
        <p:spPr>
          <a:xfrm>
            <a:off x="457200" y="1280161"/>
            <a:ext cx="4572000" cy="452743"/>
          </a:xfrm>
          <a:prstGeom prst="rect">
            <a:avLst/>
          </a:prstGeom>
          <a:solidFill>
            <a:schemeClr val="bg1"/>
          </a:solidFill>
          <a:ln w="12700">
            <a:noFill/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39" name="Shape 10">
            <a:extLst>
              <a:ext uri="{FF2B5EF4-FFF2-40B4-BE49-F238E27FC236}">
                <a16:creationId xmlns:a16="http://schemas.microsoft.com/office/drawing/2014/main" id="{28883554-B602-FF8F-9153-03B25335F7F7}"/>
              </a:ext>
            </a:extLst>
          </p:cNvPr>
          <p:cNvSpPr/>
          <p:nvPr/>
        </p:nvSpPr>
        <p:spPr>
          <a:xfrm>
            <a:off x="457200" y="2051715"/>
            <a:ext cx="4572000" cy="231520"/>
          </a:xfrm>
          <a:prstGeom prst="rect">
            <a:avLst/>
          </a:prstGeom>
          <a:solidFill>
            <a:schemeClr val="bg1"/>
          </a:solidFill>
          <a:ln w="12700">
            <a:noFill/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EEBF4F-8D16-7DC2-E1ED-B66A6B85CFDC}"/>
              </a:ext>
            </a:extLst>
          </p:cNvPr>
          <p:cNvSpPr txBox="1"/>
          <p:nvPr/>
        </p:nvSpPr>
        <p:spPr>
          <a:xfrm>
            <a:off x="713232" y="1287309"/>
            <a:ext cx="4315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/>
              <a:t>E-veselībā ievietoto E-pārskatu par ambulatorā pacienta izmeklēšanu/ārstēšanu  īpatsvars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853D9C-760B-E79D-54CF-BA8755A4A47C}"/>
              </a:ext>
            </a:extLst>
          </p:cNvPr>
          <p:cNvSpPr txBox="1"/>
          <p:nvPr/>
        </p:nvSpPr>
        <p:spPr>
          <a:xfrm>
            <a:off x="717804" y="1732904"/>
            <a:ext cx="4379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 err="1"/>
              <a:t>E</a:t>
            </a:r>
            <a:r>
              <a:rPr lang="lv-LV" sz="1200" dirty="0"/>
              <a:t>-veselībā ievietoto izraksts-</a:t>
            </a:r>
            <a:r>
              <a:rPr lang="lv-LV" sz="1200" dirty="0" err="1"/>
              <a:t>epikrīze</a:t>
            </a:r>
            <a:r>
              <a:rPr lang="lv-LV" sz="1200" dirty="0"/>
              <a:t>  īpatsvars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09E540-1726-4AA6-5469-A3470EA67036}"/>
              </a:ext>
            </a:extLst>
          </p:cNvPr>
          <p:cNvSpPr txBox="1"/>
          <p:nvPr/>
        </p:nvSpPr>
        <p:spPr>
          <a:xfrm>
            <a:off x="731520" y="2031818"/>
            <a:ext cx="363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/>
              <a:t>E-nosūtījumu īpatsvars </a:t>
            </a:r>
          </a:p>
        </p:txBody>
      </p:sp>
      <p:sp>
        <p:nvSpPr>
          <p:cNvPr id="47" name="Shape 11">
            <a:extLst>
              <a:ext uri="{FF2B5EF4-FFF2-40B4-BE49-F238E27FC236}">
                <a16:creationId xmlns:a16="http://schemas.microsoft.com/office/drawing/2014/main" id="{302C7339-7D3B-B285-761F-517DF0E80942}"/>
              </a:ext>
            </a:extLst>
          </p:cNvPr>
          <p:cNvSpPr/>
          <p:nvPr/>
        </p:nvSpPr>
        <p:spPr>
          <a:xfrm>
            <a:off x="515250" y="1360661"/>
            <a:ext cx="143068" cy="150771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prstDash val="solid"/>
          </a:ln>
        </p:spPr>
        <p:txBody>
          <a:bodyPr/>
          <a:lstStyle/>
          <a:p>
            <a:endParaRPr lang="lv-LV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1EB31E8-FD0D-9241-54AD-2507501D247B}"/>
              </a:ext>
            </a:extLst>
          </p:cNvPr>
          <p:cNvSpPr txBox="1"/>
          <p:nvPr/>
        </p:nvSpPr>
        <p:spPr>
          <a:xfrm>
            <a:off x="747599" y="2311554"/>
            <a:ext cx="363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 err="1"/>
              <a:t>E</a:t>
            </a:r>
            <a:r>
              <a:rPr lang="lv-LV" sz="1200" dirty="0"/>
              <a:t>-receptes pirmreizējiem pacientiem </a:t>
            </a:r>
          </a:p>
        </p:txBody>
      </p:sp>
      <p:sp>
        <p:nvSpPr>
          <p:cNvPr id="21" name="Shape 11">
            <a:extLst>
              <a:ext uri="{FF2B5EF4-FFF2-40B4-BE49-F238E27FC236}">
                <a16:creationId xmlns:a16="http://schemas.microsoft.com/office/drawing/2014/main" id="{7ACB697D-3892-BCAE-A2A9-8F9F854485C8}"/>
              </a:ext>
            </a:extLst>
          </p:cNvPr>
          <p:cNvSpPr/>
          <p:nvPr/>
        </p:nvSpPr>
        <p:spPr>
          <a:xfrm>
            <a:off x="529016" y="1807001"/>
            <a:ext cx="143068" cy="150771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prstDash val="solid"/>
          </a:ln>
        </p:spPr>
        <p:txBody>
          <a:bodyPr/>
          <a:lstStyle/>
          <a:p>
            <a:endParaRPr lang="lv-LV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Shape 11">
            <a:extLst>
              <a:ext uri="{FF2B5EF4-FFF2-40B4-BE49-F238E27FC236}">
                <a16:creationId xmlns:a16="http://schemas.microsoft.com/office/drawing/2014/main" id="{1D631CF5-5DE2-9AC5-9F86-DED68B7D8FA5}"/>
              </a:ext>
            </a:extLst>
          </p:cNvPr>
          <p:cNvSpPr/>
          <p:nvPr/>
        </p:nvSpPr>
        <p:spPr>
          <a:xfrm>
            <a:off x="522826" y="2094261"/>
            <a:ext cx="143068" cy="150771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prstDash val="solid"/>
          </a:ln>
        </p:spPr>
        <p:txBody>
          <a:bodyPr/>
          <a:lstStyle/>
          <a:p>
            <a:endParaRPr lang="lv-LV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Shape 11">
            <a:extLst>
              <a:ext uri="{FF2B5EF4-FFF2-40B4-BE49-F238E27FC236}">
                <a16:creationId xmlns:a16="http://schemas.microsoft.com/office/drawing/2014/main" id="{11832FF0-D903-0EDE-196F-1C732E89C2A4}"/>
              </a:ext>
            </a:extLst>
          </p:cNvPr>
          <p:cNvSpPr/>
          <p:nvPr/>
        </p:nvSpPr>
        <p:spPr>
          <a:xfrm>
            <a:off x="524985" y="2371646"/>
            <a:ext cx="143068" cy="150771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prstDash val="solid"/>
          </a:ln>
        </p:spPr>
        <p:txBody>
          <a:bodyPr/>
          <a:lstStyle/>
          <a:p>
            <a:endParaRPr lang="lv-LV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Shape 3">
            <a:extLst>
              <a:ext uri="{FF2B5EF4-FFF2-40B4-BE49-F238E27FC236}">
                <a16:creationId xmlns:a16="http://schemas.microsoft.com/office/drawing/2014/main" id="{219FB3D3-B327-B43C-7067-EAD0B060CB58}"/>
              </a:ext>
            </a:extLst>
          </p:cNvPr>
          <p:cNvSpPr/>
          <p:nvPr/>
        </p:nvSpPr>
        <p:spPr>
          <a:xfrm>
            <a:off x="274320" y="2830711"/>
            <a:ext cx="4937760" cy="411480"/>
          </a:xfrm>
          <a:prstGeom prst="rect">
            <a:avLst/>
          </a:prstGeom>
          <a:solidFill>
            <a:schemeClr val="accent2"/>
          </a:solidFill>
          <a:ln w="12700">
            <a:noFill/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41" name="Text 4">
            <a:extLst>
              <a:ext uri="{FF2B5EF4-FFF2-40B4-BE49-F238E27FC236}">
                <a16:creationId xmlns:a16="http://schemas.microsoft.com/office/drawing/2014/main" id="{DD15D252-9A86-BBDE-3539-ACEF0543B4A0}"/>
              </a:ext>
            </a:extLst>
          </p:cNvPr>
          <p:cNvSpPr/>
          <p:nvPr/>
        </p:nvSpPr>
        <p:spPr>
          <a:xfrm>
            <a:off x="473279" y="2820951"/>
            <a:ext cx="4754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lv-LV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Kritēriji vērtēti uz filiāli</a:t>
            </a:r>
            <a:endParaRPr lang="en-US" sz="1300" dirty="0"/>
          </a:p>
        </p:txBody>
      </p:sp>
      <p:sp>
        <p:nvSpPr>
          <p:cNvPr id="43" name="Shape 11">
            <a:extLst>
              <a:ext uri="{FF2B5EF4-FFF2-40B4-BE49-F238E27FC236}">
                <a16:creationId xmlns:a16="http://schemas.microsoft.com/office/drawing/2014/main" id="{4C5D73B2-9C22-B1C9-71BA-8F25D8F48E75}"/>
              </a:ext>
            </a:extLst>
          </p:cNvPr>
          <p:cNvSpPr/>
          <p:nvPr/>
        </p:nvSpPr>
        <p:spPr>
          <a:xfrm>
            <a:off x="513091" y="3452863"/>
            <a:ext cx="143068" cy="150771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prstDash val="solid"/>
          </a:ln>
        </p:spPr>
        <p:txBody>
          <a:bodyPr/>
          <a:lstStyle/>
          <a:p>
            <a:endParaRPr lang="lv-LV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" name="Shape 11">
            <a:extLst>
              <a:ext uri="{FF2B5EF4-FFF2-40B4-BE49-F238E27FC236}">
                <a16:creationId xmlns:a16="http://schemas.microsoft.com/office/drawing/2014/main" id="{E9AE6339-B29E-A1D4-0D34-A68BE3B5D074}"/>
              </a:ext>
            </a:extLst>
          </p:cNvPr>
          <p:cNvSpPr/>
          <p:nvPr/>
        </p:nvSpPr>
        <p:spPr>
          <a:xfrm>
            <a:off x="513091" y="3747500"/>
            <a:ext cx="143068" cy="150771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prstDash val="solid"/>
          </a:ln>
        </p:spPr>
        <p:txBody>
          <a:bodyPr/>
          <a:lstStyle/>
          <a:p>
            <a:endParaRPr lang="lv-LV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2" name="Shape 11">
            <a:extLst>
              <a:ext uri="{FF2B5EF4-FFF2-40B4-BE49-F238E27FC236}">
                <a16:creationId xmlns:a16="http://schemas.microsoft.com/office/drawing/2014/main" id="{6E822941-AFA0-280A-B92E-F34E494A7423}"/>
              </a:ext>
            </a:extLst>
          </p:cNvPr>
          <p:cNvSpPr/>
          <p:nvPr/>
        </p:nvSpPr>
        <p:spPr>
          <a:xfrm>
            <a:off x="514284" y="4051024"/>
            <a:ext cx="143068" cy="150771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prstDash val="solid"/>
          </a:ln>
        </p:spPr>
        <p:txBody>
          <a:bodyPr/>
          <a:lstStyle/>
          <a:p>
            <a:endParaRPr lang="lv-LV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Bar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366B13B9-95FE-1B5C-37DB-9CB8DDD4A42C}"/>
              </a:ext>
            </a:extLst>
          </p:cNvPr>
          <p:cNvSpPr/>
          <p:nvPr/>
        </p:nvSpPr>
        <p:spPr>
          <a:xfrm>
            <a:off x="457200" y="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</a:t>
            </a:r>
            <a:r>
              <a:rPr lang="en-US" sz="24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Pieteikuma</a:t>
            </a:r>
            <a:r>
              <a:rPr lang="en-US" sz="24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forma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51DD5BC7-3EBD-F650-E8C1-3C1BF12C9CC1}"/>
              </a:ext>
            </a:extLst>
          </p:cNvPr>
          <p:cNvSpPr/>
          <p:nvPr/>
        </p:nvSpPr>
        <p:spPr>
          <a:xfrm>
            <a:off x="274320" y="662470"/>
            <a:ext cx="8595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No Excel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dokumenta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→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Strukturēts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elektronisks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pieteikums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(PDF)</a:t>
            </a:r>
            <a:endParaRPr lang="en-US" sz="1400" dirty="0"/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EC039FE0-836F-F5F9-6980-A504F73F8C3B}"/>
              </a:ext>
            </a:extLst>
          </p:cNvPr>
          <p:cNvSpPr/>
          <p:nvPr/>
        </p:nvSpPr>
        <p:spPr>
          <a:xfrm>
            <a:off x="274320" y="1262945"/>
            <a:ext cx="5303520" cy="59436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8B12E090-801B-3150-3347-ADE0834C98BA}"/>
              </a:ext>
            </a:extLst>
          </p:cNvPr>
          <p:cNvSpPr/>
          <p:nvPr/>
        </p:nvSpPr>
        <p:spPr>
          <a:xfrm>
            <a:off x="424031" y="1280160"/>
            <a:ext cx="5029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Pieteikumu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aizpilda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elektroniski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→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sistēma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ģenerē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PDF → </a:t>
            </a:r>
            <a:r>
              <a:rPr lang="lv-LV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lejupielādē PDF un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paraksta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elektroniski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→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nosūta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uz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atlases e-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pastu</a:t>
            </a:r>
            <a:endParaRPr lang="en-US" sz="1200" dirty="0"/>
          </a:p>
        </p:txBody>
      </p:sp>
      <p:sp>
        <p:nvSpPr>
          <p:cNvPr id="14" name="Shape 7">
            <a:extLst>
              <a:ext uri="{FF2B5EF4-FFF2-40B4-BE49-F238E27FC236}">
                <a16:creationId xmlns:a16="http://schemas.microsoft.com/office/drawing/2014/main" id="{46F48433-E765-F28A-FDC1-1D9FA2FC433A}"/>
              </a:ext>
            </a:extLst>
          </p:cNvPr>
          <p:cNvSpPr/>
          <p:nvPr/>
        </p:nvSpPr>
        <p:spPr>
          <a:xfrm>
            <a:off x="283464" y="1917134"/>
            <a:ext cx="5303520" cy="59436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15" name="Text 9">
            <a:extLst>
              <a:ext uri="{FF2B5EF4-FFF2-40B4-BE49-F238E27FC236}">
                <a16:creationId xmlns:a16="http://schemas.microsoft.com/office/drawing/2014/main" id="{FFF93E16-172D-723E-7087-FD069DE86F34}"/>
              </a:ext>
            </a:extLst>
          </p:cNvPr>
          <p:cNvSpPr/>
          <p:nvPr/>
        </p:nvSpPr>
        <p:spPr>
          <a:xfrm>
            <a:off x="481225" y="1938049"/>
            <a:ext cx="5029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Katrai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plānošanas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vienībai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lv-LV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un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teritorijai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– </a:t>
            </a:r>
            <a:r>
              <a:rPr lang="lv-LV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jāaizpilda </a:t>
            </a:r>
            <a:r>
              <a:rPr lang="en-US" sz="1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ATSEVIŠĶS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pieteikums</a:t>
            </a:r>
            <a:endParaRPr lang="lv-LV" sz="1200" dirty="0"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6" name="Shape 10">
            <a:extLst>
              <a:ext uri="{FF2B5EF4-FFF2-40B4-BE49-F238E27FC236}">
                <a16:creationId xmlns:a16="http://schemas.microsoft.com/office/drawing/2014/main" id="{CCEB3465-887D-8216-2471-0982308B0252}"/>
              </a:ext>
            </a:extLst>
          </p:cNvPr>
          <p:cNvSpPr/>
          <p:nvPr/>
        </p:nvSpPr>
        <p:spPr>
          <a:xfrm>
            <a:off x="274320" y="2605402"/>
            <a:ext cx="5303520" cy="59436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17" name="Text 12">
            <a:extLst>
              <a:ext uri="{FF2B5EF4-FFF2-40B4-BE49-F238E27FC236}">
                <a16:creationId xmlns:a16="http://schemas.microsoft.com/office/drawing/2014/main" id="{08AAB52D-F994-E427-5978-7465D510E648}"/>
              </a:ext>
            </a:extLst>
          </p:cNvPr>
          <p:cNvSpPr/>
          <p:nvPr/>
        </p:nvSpPr>
        <p:spPr>
          <a:xfrm>
            <a:off x="472081" y="2635242"/>
            <a:ext cx="5029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Oftalmologa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konsultāciju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pieteikums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un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Dienas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stacionāra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pieteikums</a:t>
            </a:r>
            <a:endParaRPr lang="en-US" sz="1200" dirty="0"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– </a:t>
            </a:r>
            <a:r>
              <a:rPr lang="en-US" sz="1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divi </a:t>
            </a:r>
            <a:r>
              <a:rPr lang="en-US" sz="12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atsevišķi</a:t>
            </a:r>
            <a:r>
              <a:rPr lang="en-US" sz="1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dokumenti</a:t>
            </a:r>
            <a:endParaRPr lang="en-US" sz="1200" dirty="0"/>
          </a:p>
        </p:txBody>
      </p:sp>
      <p:sp>
        <p:nvSpPr>
          <p:cNvPr id="18" name="Shape 13">
            <a:extLst>
              <a:ext uri="{FF2B5EF4-FFF2-40B4-BE49-F238E27FC236}">
                <a16:creationId xmlns:a16="http://schemas.microsoft.com/office/drawing/2014/main" id="{AD3BF74D-B5FF-C2C3-1A10-D14C9B3D09A0}"/>
              </a:ext>
            </a:extLst>
          </p:cNvPr>
          <p:cNvSpPr/>
          <p:nvPr/>
        </p:nvSpPr>
        <p:spPr>
          <a:xfrm>
            <a:off x="274320" y="3290902"/>
            <a:ext cx="5303520" cy="59436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84CE639D-54C0-1A95-D02C-59ADFD87F6B8}"/>
              </a:ext>
            </a:extLst>
          </p:cNvPr>
          <p:cNvSpPr/>
          <p:nvPr/>
        </p:nvSpPr>
        <p:spPr>
          <a:xfrm>
            <a:off x="466344" y="3306079"/>
            <a:ext cx="5029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Vienas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plānošanas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vienības</a:t>
            </a:r>
            <a:r>
              <a:rPr lang="lv-LV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vai teritorijas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lv-LV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pakalpojuma sniegšanas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</a:p>
          <a:p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adreses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iekļauj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VIENĀ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pieteikumā</a:t>
            </a:r>
            <a:endParaRPr lang="en-US" sz="1200" dirty="0"/>
          </a:p>
        </p:txBody>
      </p:sp>
      <p:sp>
        <p:nvSpPr>
          <p:cNvPr id="24" name="Shape 16">
            <a:extLst>
              <a:ext uri="{FF2B5EF4-FFF2-40B4-BE49-F238E27FC236}">
                <a16:creationId xmlns:a16="http://schemas.microsoft.com/office/drawing/2014/main" id="{DCAD7D0F-844B-74CF-8F58-FE81FDD25821}"/>
              </a:ext>
            </a:extLst>
          </p:cNvPr>
          <p:cNvSpPr/>
          <p:nvPr/>
        </p:nvSpPr>
        <p:spPr>
          <a:xfrm>
            <a:off x="5715000" y="1271865"/>
            <a:ext cx="3108960" cy="1874520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25" name="Text 17">
            <a:extLst>
              <a:ext uri="{FF2B5EF4-FFF2-40B4-BE49-F238E27FC236}">
                <a16:creationId xmlns:a16="http://schemas.microsoft.com/office/drawing/2014/main" id="{67B72228-3F19-848A-7674-6DF3329F3CB1}"/>
              </a:ext>
            </a:extLst>
          </p:cNvPr>
          <p:cNvSpPr/>
          <p:nvPr/>
        </p:nvSpPr>
        <p:spPr>
          <a:xfrm>
            <a:off x="5852160" y="1169842"/>
            <a:ext cx="2926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lv-LV" sz="1100" b="1" dirty="0">
              <a:solidFill>
                <a:srgbClr val="1A2B3C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lnSpc>
                <a:spcPct val="300000"/>
              </a:lnSpc>
              <a:buNone/>
            </a:pPr>
            <a:r>
              <a:rPr lang="lv-LV" sz="12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IETEIKUMS</a:t>
            </a:r>
          </a:p>
          <a:p>
            <a:pPr marL="0" indent="0">
              <a:buNone/>
            </a:pPr>
            <a:r>
              <a:rPr lang="en-US" sz="12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Pirms</a:t>
            </a:r>
            <a:r>
              <a:rPr lang="en-US" sz="1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pieteikuma</a:t>
            </a:r>
            <a:r>
              <a:rPr lang="en-US" sz="1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pildīšanas</a:t>
            </a:r>
            <a:r>
              <a:rPr lang="en-US" sz="1200" dirty="0"/>
              <a:t> </a:t>
            </a:r>
            <a:r>
              <a:rPr lang="en-US" sz="12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sagatavot</a:t>
            </a:r>
            <a:r>
              <a:rPr lang="en-US" sz="1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:</a:t>
            </a:r>
            <a:endParaRPr lang="en-US" sz="1200" dirty="0"/>
          </a:p>
        </p:txBody>
      </p:sp>
      <p:sp>
        <p:nvSpPr>
          <p:cNvPr id="26" name="Text 18">
            <a:extLst>
              <a:ext uri="{FF2B5EF4-FFF2-40B4-BE49-F238E27FC236}">
                <a16:creationId xmlns:a16="http://schemas.microsoft.com/office/drawing/2014/main" id="{FED3973D-FF17-C03B-DB74-969C532D18B3}"/>
              </a:ext>
            </a:extLst>
          </p:cNvPr>
          <p:cNvSpPr/>
          <p:nvPr/>
        </p:nvSpPr>
        <p:spPr>
          <a:xfrm>
            <a:off x="5837278" y="2015615"/>
            <a:ext cx="2940962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•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Ārstniecības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personu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sarakstu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un </a:t>
            </a:r>
            <a:r>
              <a:rPr lang="lv-LV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ĀP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identifikācijas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datus</a:t>
            </a:r>
            <a:b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endParaRPr lang="en-US" sz="1200" dirty="0"/>
          </a:p>
          <a:p>
            <a:pPr marL="0" indent="0">
              <a:buNone/>
            </a:pP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•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Medicīnisko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iekārtu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ražotāja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nosaukumu</a:t>
            </a:r>
            <a:r>
              <a:rPr lang="lv-LV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,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ražošanas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gadu</a:t>
            </a:r>
            <a:r>
              <a:rPr lang="lv-LV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un i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egādes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vai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iepirkuma</a:t>
            </a:r>
            <a:r>
              <a:rPr lang="en-US" sz="1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datus</a:t>
            </a:r>
            <a:endParaRPr lang="en-US" sz="1200" dirty="0"/>
          </a:p>
        </p:txBody>
      </p:sp>
      <p:sp>
        <p:nvSpPr>
          <p:cNvPr id="27" name="Shape 16">
            <a:extLst>
              <a:ext uri="{FF2B5EF4-FFF2-40B4-BE49-F238E27FC236}">
                <a16:creationId xmlns:a16="http://schemas.microsoft.com/office/drawing/2014/main" id="{CECD8CD3-7E33-8B88-CAAF-847B20BCA2B2}"/>
              </a:ext>
            </a:extLst>
          </p:cNvPr>
          <p:cNvSpPr/>
          <p:nvPr/>
        </p:nvSpPr>
        <p:spPr>
          <a:xfrm>
            <a:off x="5715000" y="3265311"/>
            <a:ext cx="3108960" cy="617549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algn="ctr"/>
            <a:r>
              <a:rPr lang="lv-LV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Uzņēmumiem ar lielu ārstniecības personu skaitu – pieejams CSV paraugs ĀP datu importēšanai</a:t>
            </a:r>
          </a:p>
        </p:txBody>
      </p:sp>
      <p:sp>
        <p:nvSpPr>
          <p:cNvPr id="28" name="Shape 5">
            <a:extLst>
              <a:ext uri="{FF2B5EF4-FFF2-40B4-BE49-F238E27FC236}">
                <a16:creationId xmlns:a16="http://schemas.microsoft.com/office/drawing/2014/main" id="{2F65DCCA-80EE-8A61-BAC8-7EFB668FFE59}"/>
              </a:ext>
            </a:extLst>
          </p:cNvPr>
          <p:cNvSpPr/>
          <p:nvPr/>
        </p:nvSpPr>
        <p:spPr>
          <a:xfrm>
            <a:off x="283464" y="1270215"/>
            <a:ext cx="54864" cy="594360"/>
          </a:xfrm>
          <a:prstGeom prst="rect">
            <a:avLst/>
          </a:prstGeom>
          <a:solidFill>
            <a:schemeClr val="accent2"/>
          </a:solidFill>
          <a:ln w="12700">
            <a:noFill/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9" name="Shape 5">
            <a:extLst>
              <a:ext uri="{FF2B5EF4-FFF2-40B4-BE49-F238E27FC236}">
                <a16:creationId xmlns:a16="http://schemas.microsoft.com/office/drawing/2014/main" id="{9C7C4C3D-D4ED-333C-8028-864CC8F1254B}"/>
              </a:ext>
            </a:extLst>
          </p:cNvPr>
          <p:cNvSpPr/>
          <p:nvPr/>
        </p:nvSpPr>
        <p:spPr>
          <a:xfrm>
            <a:off x="283464" y="1921113"/>
            <a:ext cx="54864" cy="594360"/>
          </a:xfrm>
          <a:prstGeom prst="rect">
            <a:avLst/>
          </a:prstGeom>
          <a:solidFill>
            <a:schemeClr val="accent2"/>
          </a:solidFill>
          <a:ln w="12700">
            <a:noFill/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30" name="Shape 5">
            <a:extLst>
              <a:ext uri="{FF2B5EF4-FFF2-40B4-BE49-F238E27FC236}">
                <a16:creationId xmlns:a16="http://schemas.microsoft.com/office/drawing/2014/main" id="{1E261A90-01C4-1448-44E7-D2F0066ECC44}"/>
              </a:ext>
            </a:extLst>
          </p:cNvPr>
          <p:cNvSpPr/>
          <p:nvPr/>
        </p:nvSpPr>
        <p:spPr>
          <a:xfrm>
            <a:off x="277286" y="2605402"/>
            <a:ext cx="54864" cy="594360"/>
          </a:xfrm>
          <a:prstGeom prst="rect">
            <a:avLst/>
          </a:prstGeom>
          <a:solidFill>
            <a:schemeClr val="accent2"/>
          </a:solidFill>
          <a:ln w="12700">
            <a:noFill/>
            <a:prstDash val="solid"/>
          </a:ln>
        </p:spPr>
        <p:txBody>
          <a:bodyPr/>
          <a:lstStyle/>
          <a:p>
            <a:endParaRPr lang="lv-LV" dirty="0"/>
          </a:p>
        </p:txBody>
      </p:sp>
      <p:sp>
        <p:nvSpPr>
          <p:cNvPr id="31" name="Shape 5">
            <a:extLst>
              <a:ext uri="{FF2B5EF4-FFF2-40B4-BE49-F238E27FC236}">
                <a16:creationId xmlns:a16="http://schemas.microsoft.com/office/drawing/2014/main" id="{3687A08B-E03E-1E1C-EB37-E61562CE9A25}"/>
              </a:ext>
            </a:extLst>
          </p:cNvPr>
          <p:cNvSpPr/>
          <p:nvPr/>
        </p:nvSpPr>
        <p:spPr>
          <a:xfrm>
            <a:off x="283464" y="3290902"/>
            <a:ext cx="54864" cy="594360"/>
          </a:xfrm>
          <a:prstGeom prst="rect">
            <a:avLst/>
          </a:prstGeom>
          <a:solidFill>
            <a:schemeClr val="accent2"/>
          </a:solidFill>
          <a:ln w="12700">
            <a:noFill/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32" name="Text 20">
            <a:extLst>
              <a:ext uri="{FF2B5EF4-FFF2-40B4-BE49-F238E27FC236}">
                <a16:creationId xmlns:a16="http://schemas.microsoft.com/office/drawing/2014/main" id="{B255DC2A-A63B-1912-B37F-5C87DF1697F1}"/>
              </a:ext>
            </a:extLst>
          </p:cNvPr>
          <p:cNvSpPr/>
          <p:nvPr/>
        </p:nvSpPr>
        <p:spPr>
          <a:xfrm>
            <a:off x="349803" y="4001305"/>
            <a:ext cx="847415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7D660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⚠  </a:t>
            </a:r>
            <a:r>
              <a:rPr lang="lv-LV" sz="11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Pieteikuma d</a:t>
            </a:r>
            <a:r>
              <a:rPr lang="en-US" sz="1100" b="1" dirty="0" err="1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ati</a:t>
            </a:r>
            <a:r>
              <a:rPr lang="en-US" sz="11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b="1" dirty="0" err="1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saglabājas</a:t>
            </a:r>
            <a:r>
              <a:rPr lang="en-US" sz="11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b="1" dirty="0" err="1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tikai</a:t>
            </a:r>
            <a:r>
              <a:rPr lang="en-US" sz="11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24 h un </a:t>
            </a:r>
            <a:r>
              <a:rPr lang="en-US" sz="1100" b="1" dirty="0" err="1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tikai</a:t>
            </a:r>
            <a:r>
              <a:rPr lang="en-US" sz="11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b="1" dirty="0" err="1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pildītāja</a:t>
            </a:r>
            <a:r>
              <a:rPr lang="en-US" sz="11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b="1" dirty="0" err="1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datorā</a:t>
            </a:r>
            <a:r>
              <a:rPr lang="en-US" sz="11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</a:t>
            </a:r>
            <a:r>
              <a:rPr lang="lv-LV" sz="11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NVD </a:t>
            </a:r>
            <a:r>
              <a:rPr lang="en-US" sz="1100" b="1" dirty="0" err="1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saņemam</a:t>
            </a:r>
            <a:r>
              <a:rPr lang="en-US" sz="11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b="1" dirty="0" err="1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pieteikumu</a:t>
            </a:r>
            <a:r>
              <a:rPr lang="en-US" sz="11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b="1" dirty="0" err="1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tikai</a:t>
            </a:r>
            <a:r>
              <a:rPr lang="en-US" sz="11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lv-LV" sz="11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brīdī, kad </a:t>
            </a:r>
            <a:r>
              <a:rPr lang="en-US" sz="11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e-</a:t>
            </a:r>
            <a:r>
              <a:rPr lang="en-US" sz="1100" b="1" dirty="0" err="1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pastā</a:t>
            </a:r>
            <a:r>
              <a:rPr lang="en-US" sz="11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lv-LV" sz="11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tiek iesūtīts</a:t>
            </a:r>
            <a:r>
              <a:rPr lang="en-US" sz="11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b="1" dirty="0" err="1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parakstīt</a:t>
            </a:r>
            <a:r>
              <a:rPr lang="lv-LV" sz="1100" b="1" dirty="0" err="1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ais</a:t>
            </a:r>
            <a:r>
              <a:rPr lang="en-US" sz="1100" b="1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PDF</a:t>
            </a:r>
            <a:endParaRPr lang="lv-LV" sz="1100" b="1" dirty="0">
              <a:solidFill>
                <a:schemeClr val="accent2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6A8FA4-CE91-9031-235F-E70A3A4A12A8}"/>
              </a:ext>
            </a:extLst>
          </p:cNvPr>
          <p:cNvSpPr txBox="1"/>
          <p:nvPr/>
        </p:nvSpPr>
        <p:spPr>
          <a:xfrm>
            <a:off x="131064" y="4368448"/>
            <a:ext cx="88818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100" b="1" dirty="0"/>
              <a:t>Pieteikuma saite tiks publicēta pieteikšanās pirmajā dienā NVD tīmekļvietnes sadaļā:</a:t>
            </a:r>
          </a:p>
          <a:p>
            <a:pPr algn="ctr"/>
            <a:r>
              <a:rPr lang="lv-LV" sz="1100" dirty="0"/>
              <a:t> </a:t>
            </a:r>
            <a:r>
              <a:rPr lang="lv-LV" sz="1000" dirty="0"/>
              <a:t>Profesionāļiem → Pakalpojuma sniedzēja atlase → Pacientu vajadzībās balstīta atlase → Oftalmoloģijas pakalpojumu sniedzēju atlase no 2027. gada 1. janvāra</a:t>
            </a:r>
          </a:p>
          <a:p>
            <a:pPr algn="ctr"/>
            <a:r>
              <a:rPr lang="lv-LV" sz="1000" dirty="0">
                <a:solidFill>
                  <a:prstClr val="black"/>
                </a:solidFill>
                <a:hlinkClick r:id="rId3"/>
              </a:rPr>
              <a:t>https://www.vmnvd.gov.lv/lv/oftalmologijas-pakalpojumu-sniedzeju-atlase-no-2027gada-1janvara</a:t>
            </a:r>
            <a:endParaRPr lang="lv-LV" sz="1000" dirty="0">
              <a:solidFill>
                <a:prstClr val="black"/>
              </a:solidFill>
            </a:endParaRPr>
          </a:p>
          <a:p>
            <a:pPr algn="ctr"/>
            <a:endParaRPr lang="lv-LV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Bar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3" name="Title"/>
          <p:cNvSpPr txBox="1"/>
          <p:nvPr/>
        </p:nvSpPr>
        <p:spPr>
          <a:xfrm>
            <a:off x="274320" y="60960"/>
            <a:ext cx="8594360" cy="457200"/>
          </a:xfrm>
          <a:prstGeom prst="rect">
            <a:avLst/>
          </a:prstGeom>
          <a:noFill/>
        </p:spPr>
        <p:txBody>
          <a:bodyPr wrap="square" lIns="91440" tIns="0" rIns="91440" bIns="0" rtlCol="0" anchor="ctr"/>
          <a:lstStyle/>
          <a:p>
            <a:r>
              <a:rPr lang="lv-LV" sz="2400" b="1" dirty="0">
                <a:solidFill>
                  <a:schemeClr val="bg1"/>
                </a:solidFill>
                <a:latin typeface="Roboto Condensed" pitchFamily="2" charset="0"/>
              </a:rPr>
              <a:t>Darba kārtība</a:t>
            </a:r>
          </a:p>
        </p:txBody>
      </p:sp>
      <p:sp>
        <p:nvSpPr>
          <p:cNvPr id="10" name="I1bg"/>
          <p:cNvSpPr/>
          <p:nvPr/>
        </p:nvSpPr>
        <p:spPr>
          <a:xfrm>
            <a:off x="152400" y="685800"/>
            <a:ext cx="8839200" cy="868680"/>
          </a:xfrm>
          <a:prstGeom prst="rect">
            <a:avLst/>
          </a:prstGeom>
          <a:noFill/>
          <a:ln w="0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lv-LV" dirty="0"/>
          </a:p>
        </p:txBody>
      </p:sp>
      <p:sp>
        <p:nvSpPr>
          <p:cNvPr id="11" name="I1stripe"/>
          <p:cNvSpPr/>
          <p:nvPr/>
        </p:nvSpPr>
        <p:spPr>
          <a:xfrm>
            <a:off x="152400" y="685800"/>
            <a:ext cx="182880" cy="86868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12" name="I1num"/>
          <p:cNvSpPr/>
          <p:nvPr/>
        </p:nvSpPr>
        <p:spPr>
          <a:xfrm>
            <a:off x="396240" y="74676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lIns="0" tIns="0" rIns="0" bIns="0" anchor="ctr"/>
          <a:lstStyle/>
          <a:p>
            <a:pPr algn="ctr"/>
            <a:r>
              <a:rPr lang="lv-LV" sz="2000" b="1">
                <a:solidFill>
                  <a:schemeClr val="bg1"/>
                </a:solidFill>
                <a:latin typeface="Roboto Condensed" pitchFamily="2" charset="0"/>
              </a:rPr>
              <a:t>1</a:t>
            </a:r>
          </a:p>
        </p:txBody>
      </p:sp>
      <p:sp>
        <p:nvSpPr>
          <p:cNvPr id="13" name="I1txt"/>
          <p:cNvSpPr txBox="1"/>
          <p:nvPr/>
        </p:nvSpPr>
        <p:spPr>
          <a:xfrm>
            <a:off x="1066800" y="685800"/>
            <a:ext cx="7833120" cy="868680"/>
          </a:xfrm>
          <a:prstGeom prst="rect">
            <a:avLst/>
          </a:prstGeom>
          <a:noFill/>
        </p:spPr>
        <p:txBody>
          <a:bodyPr wrap="square" lIns="182880" tIns="91440" rIns="182880" bIns="91440" rtlCol="0" anchor="ctr"/>
          <a:lstStyle/>
          <a:p>
            <a:r>
              <a:rPr lang="lv-LV" sz="1600" b="1" dirty="0">
                <a:solidFill>
                  <a:schemeClr val="accent2"/>
                </a:solidFill>
                <a:latin typeface="Roboto Condensed" pitchFamily="2" charset="0"/>
              </a:rPr>
              <a:t>Nolikums un tā pēdējās izmaiņas</a:t>
            </a:r>
          </a:p>
          <a:p>
            <a:r>
              <a:rPr lang="lv-LV" sz="1200" dirty="0">
                <a:latin typeface="Roboto Condensed" pitchFamily="2" charset="0"/>
              </a:rPr>
              <a:t>Pēc apspriešanas ņemtie vērā ieteikumi un veiktās izmaiņas nolikumā</a:t>
            </a:r>
          </a:p>
        </p:txBody>
      </p:sp>
      <p:sp>
        <p:nvSpPr>
          <p:cNvPr id="20" name="I2bg"/>
          <p:cNvSpPr/>
          <p:nvPr/>
        </p:nvSpPr>
        <p:spPr>
          <a:xfrm>
            <a:off x="152400" y="1615440"/>
            <a:ext cx="8839200" cy="868680"/>
          </a:xfrm>
          <a:prstGeom prst="rect">
            <a:avLst/>
          </a:prstGeom>
          <a:noFill/>
          <a:ln w="0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21" name="I2stripe"/>
          <p:cNvSpPr/>
          <p:nvPr/>
        </p:nvSpPr>
        <p:spPr>
          <a:xfrm>
            <a:off x="152400" y="1615440"/>
            <a:ext cx="182880" cy="86868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22" name="I2num"/>
          <p:cNvSpPr/>
          <p:nvPr/>
        </p:nvSpPr>
        <p:spPr>
          <a:xfrm>
            <a:off x="396240" y="1676400"/>
            <a:ext cx="548640" cy="5486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lIns="0" tIns="0" rIns="0" bIns="0" anchor="ctr"/>
          <a:lstStyle/>
          <a:p>
            <a:pPr algn="ctr"/>
            <a:r>
              <a:rPr lang="lv-LV" sz="2000" b="1">
                <a:solidFill>
                  <a:schemeClr val="bg1"/>
                </a:solidFill>
                <a:latin typeface="Roboto Condensed" pitchFamily="2" charset="0"/>
              </a:rPr>
              <a:t>2</a:t>
            </a:r>
          </a:p>
        </p:txBody>
      </p:sp>
      <p:sp>
        <p:nvSpPr>
          <p:cNvPr id="23" name="I2txt"/>
          <p:cNvSpPr txBox="1"/>
          <p:nvPr/>
        </p:nvSpPr>
        <p:spPr>
          <a:xfrm>
            <a:off x="1066800" y="1615440"/>
            <a:ext cx="7833120" cy="868680"/>
          </a:xfrm>
          <a:prstGeom prst="rect">
            <a:avLst/>
          </a:prstGeom>
          <a:noFill/>
        </p:spPr>
        <p:txBody>
          <a:bodyPr wrap="square" lIns="182880" tIns="91440" rIns="182880" bIns="91440" rtlCol="0" anchor="ctr"/>
          <a:lstStyle/>
          <a:p>
            <a:r>
              <a:rPr lang="lv-LV" sz="1600" b="1" dirty="0">
                <a:solidFill>
                  <a:schemeClr val="accent2"/>
                </a:solidFill>
                <a:latin typeface="Roboto Condensed" pitchFamily="2" charset="0"/>
              </a:rPr>
              <a:t>Iepazīstināšana ar pieteikuma formu</a:t>
            </a:r>
          </a:p>
          <a:p>
            <a:r>
              <a:rPr lang="lv-LV" sz="1200" dirty="0">
                <a:latin typeface="Roboto Condensed" pitchFamily="2" charset="0"/>
              </a:rPr>
              <a:t>Jaunā elektroniskā pieteikuma forma un tās aizpildīšanas kārtība</a:t>
            </a:r>
          </a:p>
        </p:txBody>
      </p:sp>
      <p:sp>
        <p:nvSpPr>
          <p:cNvPr id="30" name="I3bg"/>
          <p:cNvSpPr/>
          <p:nvPr/>
        </p:nvSpPr>
        <p:spPr>
          <a:xfrm>
            <a:off x="152400" y="2545080"/>
            <a:ext cx="8839200" cy="868680"/>
          </a:xfrm>
          <a:prstGeom prst="rect">
            <a:avLst/>
          </a:prstGeom>
          <a:noFill/>
          <a:ln w="0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31" name="I3stripe"/>
          <p:cNvSpPr/>
          <p:nvPr/>
        </p:nvSpPr>
        <p:spPr>
          <a:xfrm>
            <a:off x="152400" y="2545080"/>
            <a:ext cx="182880" cy="86868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32" name="I3num"/>
          <p:cNvSpPr/>
          <p:nvPr/>
        </p:nvSpPr>
        <p:spPr>
          <a:xfrm>
            <a:off x="396240" y="2606040"/>
            <a:ext cx="548640" cy="5486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lIns="0" tIns="0" rIns="0" bIns="0" anchor="ctr"/>
          <a:lstStyle/>
          <a:p>
            <a:pPr algn="ctr"/>
            <a:r>
              <a:rPr lang="lv-LV" sz="2000" b="1">
                <a:solidFill>
                  <a:schemeClr val="bg1"/>
                </a:solidFill>
                <a:latin typeface="Roboto Condensed" pitchFamily="2" charset="0"/>
              </a:rPr>
              <a:t>3</a:t>
            </a:r>
          </a:p>
        </p:txBody>
      </p:sp>
      <p:sp>
        <p:nvSpPr>
          <p:cNvPr id="33" name="I3txt"/>
          <p:cNvSpPr txBox="1"/>
          <p:nvPr/>
        </p:nvSpPr>
        <p:spPr>
          <a:xfrm>
            <a:off x="1066800" y="2545080"/>
            <a:ext cx="7833120" cy="868680"/>
          </a:xfrm>
          <a:prstGeom prst="rect">
            <a:avLst/>
          </a:prstGeom>
          <a:noFill/>
        </p:spPr>
        <p:txBody>
          <a:bodyPr wrap="square" lIns="182880" tIns="91440" rIns="182880" bIns="91440" rtlCol="0" anchor="ctr"/>
          <a:lstStyle/>
          <a:p>
            <a:r>
              <a:rPr lang="lv-LV" sz="1600" b="1" dirty="0">
                <a:solidFill>
                  <a:schemeClr val="accent2"/>
                </a:solidFill>
                <a:latin typeface="Roboto Condensed" pitchFamily="2" charset="0"/>
              </a:rPr>
              <a:t>Jautājumi – prezentācijas beigās</a:t>
            </a:r>
          </a:p>
          <a:p>
            <a:r>
              <a:rPr lang="lv-LV" sz="1200" dirty="0">
                <a:latin typeface="Roboto Condensed" pitchFamily="2" charset="0"/>
              </a:rPr>
              <a:t>Jautājumus lūdzam uzdot, paceļot roku vai rakstot čatā – atbildēsim pēc prezentēšanas</a:t>
            </a:r>
          </a:p>
        </p:txBody>
      </p:sp>
      <p:sp>
        <p:nvSpPr>
          <p:cNvPr id="4" name="I1bg">
            <a:extLst>
              <a:ext uri="{FF2B5EF4-FFF2-40B4-BE49-F238E27FC236}">
                <a16:creationId xmlns:a16="http://schemas.microsoft.com/office/drawing/2014/main" id="{9320F20D-94B2-B6B6-A376-EC36A99161A6}"/>
              </a:ext>
            </a:extLst>
          </p:cNvPr>
          <p:cNvSpPr/>
          <p:nvPr/>
        </p:nvSpPr>
        <p:spPr>
          <a:xfrm>
            <a:off x="152400" y="3474720"/>
            <a:ext cx="8839200" cy="868680"/>
          </a:xfrm>
          <a:prstGeom prst="rect">
            <a:avLst/>
          </a:prstGeom>
          <a:noFill/>
          <a:ln w="0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6" name="I2stripe">
            <a:extLst>
              <a:ext uri="{FF2B5EF4-FFF2-40B4-BE49-F238E27FC236}">
                <a16:creationId xmlns:a16="http://schemas.microsoft.com/office/drawing/2014/main" id="{7E8EBB2B-8288-49CF-30A8-FE239A3ABD37}"/>
              </a:ext>
            </a:extLst>
          </p:cNvPr>
          <p:cNvSpPr/>
          <p:nvPr/>
        </p:nvSpPr>
        <p:spPr>
          <a:xfrm>
            <a:off x="152400" y="3474720"/>
            <a:ext cx="182880" cy="86868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7" name="I2num">
            <a:extLst>
              <a:ext uri="{FF2B5EF4-FFF2-40B4-BE49-F238E27FC236}">
                <a16:creationId xmlns:a16="http://schemas.microsoft.com/office/drawing/2014/main" id="{F1969764-4C75-B6DE-8C4A-E2DF31256D99}"/>
              </a:ext>
            </a:extLst>
          </p:cNvPr>
          <p:cNvSpPr/>
          <p:nvPr/>
        </p:nvSpPr>
        <p:spPr>
          <a:xfrm>
            <a:off x="396240" y="3516630"/>
            <a:ext cx="548640" cy="548640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accent2"/>
            </a:solidFill>
          </a:ln>
        </p:spPr>
        <p:txBody>
          <a:bodyPr lIns="0" tIns="0" rIns="0" bIns="0" anchor="ctr"/>
          <a:lstStyle/>
          <a:p>
            <a:pPr algn="ctr"/>
            <a:r>
              <a:rPr lang="lv-LV" sz="2000" b="1" dirty="0">
                <a:solidFill>
                  <a:schemeClr val="bg1"/>
                </a:solidFill>
                <a:latin typeface="Roboto Condensed" pitchFamily="2" charset="0"/>
              </a:rPr>
              <a:t>4</a:t>
            </a:r>
          </a:p>
        </p:txBody>
      </p:sp>
      <p:sp>
        <p:nvSpPr>
          <p:cNvPr id="8" name="I3txt">
            <a:extLst>
              <a:ext uri="{FF2B5EF4-FFF2-40B4-BE49-F238E27FC236}">
                <a16:creationId xmlns:a16="http://schemas.microsoft.com/office/drawing/2014/main" id="{E309B195-BA2D-7E1F-720B-89E68D50646D}"/>
              </a:ext>
            </a:extLst>
          </p:cNvPr>
          <p:cNvSpPr txBox="1"/>
          <p:nvPr/>
        </p:nvSpPr>
        <p:spPr>
          <a:xfrm>
            <a:off x="1066800" y="3429000"/>
            <a:ext cx="7833120" cy="868680"/>
          </a:xfrm>
          <a:prstGeom prst="rect">
            <a:avLst/>
          </a:prstGeom>
          <a:noFill/>
        </p:spPr>
        <p:txBody>
          <a:bodyPr wrap="square" lIns="182880" tIns="91440" rIns="182880" bIns="91440" rtlCol="0" anchor="ctr"/>
          <a:lstStyle/>
          <a:p>
            <a:r>
              <a:rPr lang="lv-LV" sz="1600" b="1" dirty="0">
                <a:solidFill>
                  <a:schemeClr val="accent2"/>
                </a:solidFill>
                <a:latin typeface="Roboto Condensed" pitchFamily="2" charset="0"/>
              </a:rPr>
              <a:t>Aptauja esošajiem un topošajiem oftalmoloģijas pakalpojumu sniedzējiem </a:t>
            </a:r>
          </a:p>
          <a:p>
            <a:r>
              <a:rPr lang="lv-LV" sz="1200" dirty="0">
                <a:latin typeface="Roboto Condensed" pitchFamily="2" charset="0"/>
              </a:rPr>
              <a:t>Aptauja tiks izsūtīta tuvākajās dienās pēc sanāksmes, lai noskaidrotu Jūsu viedokli par nolikuma saprotamību un plānoto dalību atlases procesā.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C09D9-17C4-7E09-AA5B-D02A99CA8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Bar">
            <a:extLst>
              <a:ext uri="{FF2B5EF4-FFF2-40B4-BE49-F238E27FC236}">
                <a16:creationId xmlns:a16="http://schemas.microsoft.com/office/drawing/2014/main" id="{D8E2B55C-B94B-EB40-6C19-8CE3C3A6E555}"/>
              </a:ext>
            </a:extLst>
          </p:cNvPr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F8884090-1863-C880-2EDA-B789DC543400}"/>
              </a:ext>
            </a:extLst>
          </p:cNvPr>
          <p:cNvSpPr txBox="1"/>
          <p:nvPr/>
        </p:nvSpPr>
        <p:spPr>
          <a:xfrm>
            <a:off x="274320" y="60960"/>
            <a:ext cx="8594360" cy="457200"/>
          </a:xfrm>
          <a:prstGeom prst="rect">
            <a:avLst/>
          </a:prstGeom>
          <a:noFill/>
        </p:spPr>
        <p:txBody>
          <a:bodyPr wrap="square" lIns="91440" tIns="0" rIns="91440" bIns="0" rtlCol="0" anchor="ctr"/>
          <a:lstStyle/>
          <a:p>
            <a:r>
              <a:rPr lang="lv-LV" sz="2400" b="1" dirty="0">
                <a:solidFill>
                  <a:schemeClr val="bg1"/>
                </a:solidFill>
                <a:latin typeface="Roboto Condensed" pitchFamily="2" charset="0"/>
              </a:rPr>
              <a:t>Kontaktpersonas</a:t>
            </a:r>
          </a:p>
        </p:txBody>
      </p:sp>
      <p:sp>
        <p:nvSpPr>
          <p:cNvPr id="5" name="IntroTxt">
            <a:extLst>
              <a:ext uri="{FF2B5EF4-FFF2-40B4-BE49-F238E27FC236}">
                <a16:creationId xmlns:a16="http://schemas.microsoft.com/office/drawing/2014/main" id="{60A67D4D-2A10-3584-0804-0AC1C164C192}"/>
              </a:ext>
            </a:extLst>
          </p:cNvPr>
          <p:cNvSpPr txBox="1"/>
          <p:nvPr/>
        </p:nvSpPr>
        <p:spPr>
          <a:xfrm>
            <a:off x="152400" y="838200"/>
            <a:ext cx="8839200" cy="5486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txBody>
          <a:bodyPr wrap="square" lIns="182880" tIns="91440" rIns="182880" bIns="91440" rtlCol="0" anchor="ctr"/>
          <a:lstStyle/>
          <a:p>
            <a:r>
              <a:rPr lang="lv-LV" sz="1200" dirty="0">
                <a:latin typeface="Roboto Condensed" pitchFamily="2" charset="0"/>
              </a:rPr>
              <a:t>Jautājumu gadījumā par atlasi, nolikuma prasībām, pieteikuma aizpildīšanu un nosūtīšanu, lūgums sazināties ar:</a:t>
            </a:r>
          </a:p>
        </p:txBody>
      </p:sp>
      <p:sp>
        <p:nvSpPr>
          <p:cNvPr id="10" name="Card1Bg">
            <a:extLst>
              <a:ext uri="{FF2B5EF4-FFF2-40B4-BE49-F238E27FC236}">
                <a16:creationId xmlns:a16="http://schemas.microsoft.com/office/drawing/2014/main" id="{68729186-1F54-942B-F4DF-41785E3E4D6C}"/>
              </a:ext>
            </a:extLst>
          </p:cNvPr>
          <p:cNvSpPr/>
          <p:nvPr/>
        </p:nvSpPr>
        <p:spPr>
          <a:xfrm>
            <a:off x="152400" y="1623060"/>
            <a:ext cx="88392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11" name="Card1Stripe">
            <a:extLst>
              <a:ext uri="{FF2B5EF4-FFF2-40B4-BE49-F238E27FC236}">
                <a16:creationId xmlns:a16="http://schemas.microsoft.com/office/drawing/2014/main" id="{E75F6E08-1628-BDAB-732D-15DCCB231F03}"/>
              </a:ext>
            </a:extLst>
          </p:cNvPr>
          <p:cNvSpPr/>
          <p:nvPr/>
        </p:nvSpPr>
        <p:spPr>
          <a:xfrm>
            <a:off x="152400" y="1623060"/>
            <a:ext cx="182880" cy="137160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12" name="Avatar1">
            <a:extLst>
              <a:ext uri="{FF2B5EF4-FFF2-40B4-BE49-F238E27FC236}">
                <a16:creationId xmlns:a16="http://schemas.microsoft.com/office/drawing/2014/main" id="{12CA86ED-CD67-4C48-9BCF-10A1B39E5A4F}"/>
              </a:ext>
            </a:extLst>
          </p:cNvPr>
          <p:cNvSpPr/>
          <p:nvPr/>
        </p:nvSpPr>
        <p:spPr>
          <a:xfrm>
            <a:off x="487680" y="1943100"/>
            <a:ext cx="731520" cy="731520"/>
          </a:xfrm>
          <a:prstGeom prst="ellipse">
            <a:avLst/>
          </a:prstGeom>
          <a:solidFill>
            <a:schemeClr val="accent2"/>
          </a:solidFill>
          <a:ln w="0">
            <a:noFill/>
          </a:ln>
        </p:spPr>
        <p:txBody>
          <a:bodyPr lIns="0" tIns="0" rIns="0" bIns="0" anchor="ctr"/>
          <a:lstStyle/>
          <a:p>
            <a:pPr algn="ctr"/>
            <a:r>
              <a:rPr lang="lv-LV" sz="2400" b="1" dirty="0">
                <a:solidFill>
                  <a:schemeClr val="bg1"/>
                </a:solidFill>
                <a:latin typeface="Roboto Condensed" pitchFamily="2" charset="0"/>
              </a:rPr>
              <a:t>KG</a:t>
            </a:r>
          </a:p>
        </p:txBody>
      </p:sp>
      <p:sp>
        <p:nvSpPr>
          <p:cNvPr id="13" name="Card1Txt">
            <a:extLst>
              <a:ext uri="{FF2B5EF4-FFF2-40B4-BE49-F238E27FC236}">
                <a16:creationId xmlns:a16="http://schemas.microsoft.com/office/drawing/2014/main" id="{5FD89382-F94D-66D8-6C3B-314530C6DD42}"/>
              </a:ext>
            </a:extLst>
          </p:cNvPr>
          <p:cNvSpPr txBox="1"/>
          <p:nvPr/>
        </p:nvSpPr>
        <p:spPr>
          <a:xfrm>
            <a:off x="1371600" y="1623060"/>
            <a:ext cx="7529400" cy="1371600"/>
          </a:xfrm>
          <a:prstGeom prst="rect">
            <a:avLst/>
          </a:prstGeom>
          <a:noFill/>
        </p:spPr>
        <p:txBody>
          <a:bodyPr wrap="square" lIns="182880" tIns="182880" rIns="182880" bIns="182880" rtlCol="0" anchor="ctr"/>
          <a:lstStyle/>
          <a:p>
            <a:r>
              <a:rPr lang="lv-LV" sz="1600" b="1" dirty="0">
                <a:latin typeface="Roboto Condensed" pitchFamily="2" charset="0"/>
              </a:rPr>
              <a:t>Kristīne Grase</a:t>
            </a:r>
          </a:p>
          <a:p>
            <a:r>
              <a:rPr lang="lv-LV" sz="1200" dirty="0">
                <a:solidFill>
                  <a:srgbClr val="4A6A8A"/>
                </a:solidFill>
                <a:latin typeface="Roboto Condensed" pitchFamily="2" charset="0"/>
              </a:rPr>
              <a:t>☎️  </a:t>
            </a:r>
            <a:r>
              <a:rPr lang="lv-LV" sz="1200" dirty="0">
                <a:latin typeface="Roboto Condensed" pitchFamily="2" charset="0"/>
              </a:rPr>
              <a:t>67043785</a:t>
            </a:r>
          </a:p>
          <a:p>
            <a:r>
              <a:rPr lang="lv-LV" sz="1200" dirty="0">
                <a:solidFill>
                  <a:srgbClr val="1E6091"/>
                </a:solidFill>
                <a:latin typeface="Roboto Condensed" pitchFamily="2" charset="0"/>
              </a:rPr>
              <a:t>✉️  </a:t>
            </a:r>
            <a:r>
              <a:rPr lang="lv-LV" sz="1200" dirty="0">
                <a:latin typeface="Roboto Condensed" pitchFamily="2" charset="0"/>
              </a:rPr>
              <a:t>kristine.grase@vmnvd.gov.lv</a:t>
            </a:r>
          </a:p>
        </p:txBody>
      </p:sp>
      <p:sp>
        <p:nvSpPr>
          <p:cNvPr id="20" name="Card2Bg">
            <a:extLst>
              <a:ext uri="{FF2B5EF4-FFF2-40B4-BE49-F238E27FC236}">
                <a16:creationId xmlns:a16="http://schemas.microsoft.com/office/drawing/2014/main" id="{3BDC9CC8-9F4A-4F8A-8174-5C50DC3D73D6}"/>
              </a:ext>
            </a:extLst>
          </p:cNvPr>
          <p:cNvSpPr/>
          <p:nvPr/>
        </p:nvSpPr>
        <p:spPr>
          <a:xfrm>
            <a:off x="152400" y="3147060"/>
            <a:ext cx="88392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21" name="Card2Stripe">
            <a:extLst>
              <a:ext uri="{FF2B5EF4-FFF2-40B4-BE49-F238E27FC236}">
                <a16:creationId xmlns:a16="http://schemas.microsoft.com/office/drawing/2014/main" id="{3B2E36FB-866A-36C6-8712-3CF7F9A565DF}"/>
              </a:ext>
            </a:extLst>
          </p:cNvPr>
          <p:cNvSpPr/>
          <p:nvPr/>
        </p:nvSpPr>
        <p:spPr>
          <a:xfrm>
            <a:off x="152400" y="3147060"/>
            <a:ext cx="182880" cy="1371600"/>
          </a:xfrm>
          <a:prstGeom prst="rect">
            <a:avLst/>
          </a:prstGeom>
          <a:solidFill>
            <a:schemeClr val="accent2"/>
          </a:solidFill>
          <a:ln w="0">
            <a:solidFill>
              <a:schemeClr val="accent2"/>
            </a:solidFill>
          </a:ln>
        </p:spPr>
        <p:txBody>
          <a:bodyPr/>
          <a:lstStyle/>
          <a:p>
            <a:endParaRPr lang="lv-LV"/>
          </a:p>
        </p:txBody>
      </p:sp>
      <p:sp>
        <p:nvSpPr>
          <p:cNvPr id="22" name="Avatar2">
            <a:extLst>
              <a:ext uri="{FF2B5EF4-FFF2-40B4-BE49-F238E27FC236}">
                <a16:creationId xmlns:a16="http://schemas.microsoft.com/office/drawing/2014/main" id="{71FCC07C-E32F-2E6E-5017-9F5A315CECD1}"/>
              </a:ext>
            </a:extLst>
          </p:cNvPr>
          <p:cNvSpPr/>
          <p:nvPr/>
        </p:nvSpPr>
        <p:spPr>
          <a:xfrm>
            <a:off x="487680" y="3467100"/>
            <a:ext cx="731520" cy="731520"/>
          </a:xfrm>
          <a:prstGeom prst="ellipse">
            <a:avLst/>
          </a:prstGeom>
          <a:solidFill>
            <a:schemeClr val="accent2"/>
          </a:solidFill>
          <a:ln w="0">
            <a:noFill/>
          </a:ln>
        </p:spPr>
        <p:txBody>
          <a:bodyPr lIns="0" tIns="0" rIns="0" bIns="0" anchor="ctr"/>
          <a:lstStyle/>
          <a:p>
            <a:pPr algn="ctr"/>
            <a:r>
              <a:rPr lang="lv-LV" sz="2400" b="1" dirty="0">
                <a:solidFill>
                  <a:schemeClr val="bg1"/>
                </a:solidFill>
                <a:latin typeface="Roboto Condensed" pitchFamily="2" charset="0"/>
              </a:rPr>
              <a:t>VK</a:t>
            </a:r>
          </a:p>
        </p:txBody>
      </p:sp>
      <p:sp>
        <p:nvSpPr>
          <p:cNvPr id="23" name="Card2Txt">
            <a:extLst>
              <a:ext uri="{FF2B5EF4-FFF2-40B4-BE49-F238E27FC236}">
                <a16:creationId xmlns:a16="http://schemas.microsoft.com/office/drawing/2014/main" id="{02E7CF24-0FE2-DB6D-9758-CB50CBA7E76A}"/>
              </a:ext>
            </a:extLst>
          </p:cNvPr>
          <p:cNvSpPr txBox="1"/>
          <p:nvPr/>
        </p:nvSpPr>
        <p:spPr>
          <a:xfrm>
            <a:off x="1371600" y="3147060"/>
            <a:ext cx="7529400" cy="1371600"/>
          </a:xfrm>
          <a:prstGeom prst="rect">
            <a:avLst/>
          </a:prstGeom>
          <a:noFill/>
        </p:spPr>
        <p:txBody>
          <a:bodyPr wrap="square" lIns="182880" tIns="182880" rIns="182880" bIns="182880" rtlCol="0" anchor="ctr"/>
          <a:lstStyle/>
          <a:p>
            <a:r>
              <a:rPr lang="lv-LV" sz="1600" b="1" dirty="0">
                <a:latin typeface="Roboto Condensed" pitchFamily="2" charset="0"/>
              </a:rPr>
              <a:t>Vainars Klovs</a:t>
            </a:r>
          </a:p>
          <a:p>
            <a:r>
              <a:rPr lang="lv-LV" sz="1200" dirty="0">
                <a:solidFill>
                  <a:srgbClr val="4A6A8A"/>
                </a:solidFill>
                <a:latin typeface="Roboto Condensed" pitchFamily="2" charset="0"/>
              </a:rPr>
              <a:t>☎️  </a:t>
            </a:r>
            <a:r>
              <a:rPr lang="lv-LV" sz="1200" dirty="0">
                <a:latin typeface="Roboto Condensed" pitchFamily="2" charset="0"/>
              </a:rPr>
              <a:t>63007082</a:t>
            </a:r>
          </a:p>
          <a:p>
            <a:r>
              <a:rPr lang="lv-LV" sz="1200" dirty="0">
                <a:solidFill>
                  <a:srgbClr val="0D7377"/>
                </a:solidFill>
                <a:latin typeface="Roboto Condensed" pitchFamily="2" charset="0"/>
              </a:rPr>
              <a:t>✉️  </a:t>
            </a:r>
            <a:r>
              <a:rPr lang="lv-LV" sz="1200" dirty="0">
                <a:latin typeface="Roboto Condensed" pitchFamily="2" charset="0"/>
              </a:rPr>
              <a:t>vainars.klovs@vmnvd.gov.lv</a:t>
            </a:r>
          </a:p>
        </p:txBody>
      </p:sp>
    </p:spTree>
    <p:extLst>
      <p:ext uri="{BB962C8B-B14F-4D97-AF65-F5344CB8AC3E}">
        <p14:creationId xmlns:p14="http://schemas.microsoft.com/office/powerpoint/2010/main" val="3605625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6B5E3-6129-A0FC-83D0-0C5D91920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103384-7804-3646-1A2A-3885926B064F}"/>
              </a:ext>
            </a:extLst>
          </p:cNvPr>
          <p:cNvSpPr txBox="1">
            <a:spLocks/>
          </p:cNvSpPr>
          <p:nvPr/>
        </p:nvSpPr>
        <p:spPr>
          <a:xfrm>
            <a:off x="1735479" y="2672305"/>
            <a:ext cx="5829300" cy="72032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lv-LV" altLang="en-US"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1339095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C3A2BB0-E65C-B0CF-AC38-4BFB540C7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910872F8-3BC3-40F9-C785-58BD844AD109}"/>
              </a:ext>
            </a:extLst>
          </p:cNvPr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chemeClr val="accent2"/>
          </a:solidFill>
          <a:ln w="12700">
            <a:noFill/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B71BA363-629C-4C57-2F96-4D48917CAA6E}"/>
              </a:ext>
            </a:extLst>
          </p:cNvPr>
          <p:cNvSpPr/>
          <p:nvPr/>
        </p:nvSpPr>
        <p:spPr>
          <a:xfrm>
            <a:off x="0" y="0"/>
            <a:ext cx="8686800" cy="6400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lv-LV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 </a:t>
            </a:r>
            <a:r>
              <a:rPr lang="lv-LV" sz="2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Pieraksta plānošana</a:t>
            </a: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AA708B8E-9A93-15DD-5DB4-058E1076F01F}"/>
              </a:ext>
            </a:extLst>
          </p:cNvPr>
          <p:cNvSpPr/>
          <p:nvPr/>
        </p:nvSpPr>
        <p:spPr>
          <a:xfrm>
            <a:off x="274320" y="100584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00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495DA6D9-1219-7519-BCE6-5AE82B196B33}"/>
              </a:ext>
            </a:extLst>
          </p:cNvPr>
          <p:cNvSpPr/>
          <p:nvPr/>
        </p:nvSpPr>
        <p:spPr>
          <a:xfrm>
            <a:off x="1280160" y="941832"/>
            <a:ext cx="7406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30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3983D426-DC21-A49D-15DB-E99A726C8BBE}"/>
              </a:ext>
            </a:extLst>
          </p:cNvPr>
          <p:cNvSpPr/>
          <p:nvPr/>
        </p:nvSpPr>
        <p:spPr>
          <a:xfrm>
            <a:off x="896112" y="891540"/>
            <a:ext cx="74066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A7F17E69-125E-39E8-0E04-66030CC4B25C}"/>
              </a:ext>
            </a:extLst>
          </p:cNvPr>
          <p:cNvSpPr/>
          <p:nvPr/>
        </p:nvSpPr>
        <p:spPr>
          <a:xfrm>
            <a:off x="274320" y="233172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2000"/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C3FDA511-E145-763F-2237-47DF0A972CBF}"/>
              </a:ext>
            </a:extLst>
          </p:cNvPr>
          <p:cNvSpPr/>
          <p:nvPr/>
        </p:nvSpPr>
        <p:spPr>
          <a:xfrm>
            <a:off x="274320" y="365760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000"/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1658F81B-0901-1811-126A-911332EBBD09}"/>
              </a:ext>
            </a:extLst>
          </p:cNvPr>
          <p:cNvSpPr/>
          <p:nvPr/>
        </p:nvSpPr>
        <p:spPr>
          <a:xfrm>
            <a:off x="1280160" y="3593592"/>
            <a:ext cx="7406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300"/>
          </a:p>
        </p:txBody>
      </p:sp>
      <p:sp>
        <p:nvSpPr>
          <p:cNvPr id="23" name="Text 21">
            <a:extLst>
              <a:ext uri="{FF2B5EF4-FFF2-40B4-BE49-F238E27FC236}">
                <a16:creationId xmlns:a16="http://schemas.microsoft.com/office/drawing/2014/main" id="{35A8738D-9860-C32A-5DC8-4306CC309D53}"/>
              </a:ext>
            </a:extLst>
          </p:cNvPr>
          <p:cNvSpPr/>
          <p:nvPr/>
        </p:nvSpPr>
        <p:spPr>
          <a:xfrm>
            <a:off x="1280160" y="3959352"/>
            <a:ext cx="74066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/>
          </a:p>
        </p:txBody>
      </p:sp>
      <p:sp>
        <p:nvSpPr>
          <p:cNvPr id="4" name="Text 8">
            <a:extLst>
              <a:ext uri="{FF2B5EF4-FFF2-40B4-BE49-F238E27FC236}">
                <a16:creationId xmlns:a16="http://schemas.microsoft.com/office/drawing/2014/main" id="{45B05563-CA9B-B43A-3795-262AE17EFE6C}"/>
              </a:ext>
            </a:extLst>
          </p:cNvPr>
          <p:cNvSpPr/>
          <p:nvPr/>
        </p:nvSpPr>
        <p:spPr>
          <a:xfrm>
            <a:off x="868679" y="1572802"/>
            <a:ext cx="74066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melineBar">
            <a:extLst>
              <a:ext uri="{FF2B5EF4-FFF2-40B4-BE49-F238E27FC236}">
                <a16:creationId xmlns:a16="http://schemas.microsoft.com/office/drawing/2014/main" id="{AC33993A-486B-F953-A976-1750AD0BD9FB}"/>
              </a:ext>
            </a:extLst>
          </p:cNvPr>
          <p:cNvSpPr/>
          <p:nvPr/>
        </p:nvSpPr>
        <p:spPr>
          <a:xfrm>
            <a:off x="457198" y="1052062"/>
            <a:ext cx="8229600" cy="60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4" name="Dot1">
            <a:extLst>
              <a:ext uri="{FF2B5EF4-FFF2-40B4-BE49-F238E27FC236}">
                <a16:creationId xmlns:a16="http://schemas.microsoft.com/office/drawing/2014/main" id="{3378D4B6-7B74-FE06-3B7E-2E818608A167}"/>
              </a:ext>
            </a:extLst>
          </p:cNvPr>
          <p:cNvSpPr/>
          <p:nvPr/>
        </p:nvSpPr>
        <p:spPr>
          <a:xfrm>
            <a:off x="1536192" y="958596"/>
            <a:ext cx="243840" cy="243840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FFFFFF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5" name="Dot1">
            <a:extLst>
              <a:ext uri="{FF2B5EF4-FFF2-40B4-BE49-F238E27FC236}">
                <a16:creationId xmlns:a16="http://schemas.microsoft.com/office/drawing/2014/main" id="{5AB8DE4D-5985-1385-6971-B337024A6771}"/>
              </a:ext>
            </a:extLst>
          </p:cNvPr>
          <p:cNvSpPr/>
          <p:nvPr/>
        </p:nvSpPr>
        <p:spPr>
          <a:xfrm>
            <a:off x="4388085" y="960622"/>
            <a:ext cx="243840" cy="243840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FFFFFF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6" name="Dot1">
            <a:extLst>
              <a:ext uri="{FF2B5EF4-FFF2-40B4-BE49-F238E27FC236}">
                <a16:creationId xmlns:a16="http://schemas.microsoft.com/office/drawing/2014/main" id="{AD00B051-C672-53A0-5C86-7AFDCA16A8A7}"/>
              </a:ext>
            </a:extLst>
          </p:cNvPr>
          <p:cNvSpPr/>
          <p:nvPr/>
        </p:nvSpPr>
        <p:spPr>
          <a:xfrm>
            <a:off x="7293575" y="960464"/>
            <a:ext cx="243840" cy="243840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FFFFFF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8" name="Box1">
            <a:extLst>
              <a:ext uri="{FF2B5EF4-FFF2-40B4-BE49-F238E27FC236}">
                <a16:creationId xmlns:a16="http://schemas.microsoft.com/office/drawing/2014/main" id="{66A9C112-E9E8-F037-5042-E0A7799D0705}"/>
              </a:ext>
            </a:extLst>
          </p:cNvPr>
          <p:cNvSpPr/>
          <p:nvPr/>
        </p:nvSpPr>
        <p:spPr>
          <a:xfrm>
            <a:off x="446760" y="1702585"/>
            <a:ext cx="2540700" cy="1955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lIns="91440" tIns="91440" rIns="91440" bIns="91440" rtlCol="0" anchor="t"/>
          <a:lstStyle/>
          <a:p>
            <a:pPr algn="ctr">
              <a:buNone/>
            </a:pPr>
            <a:r>
              <a:rPr lang="lv-LV" sz="1400" b="1" dirty="0">
                <a:latin typeface="Calibri" pitchFamily="34" charset="0"/>
              </a:rPr>
              <a:t>Atlase izsludināta</a:t>
            </a:r>
          </a:p>
          <a:p>
            <a:pPr algn="l">
              <a:buNone/>
            </a:pPr>
            <a:endParaRPr lang="lv-LV" sz="1400" dirty="0"/>
          </a:p>
          <a:p>
            <a:pPr algn="ctr">
              <a:buNone/>
            </a:pPr>
            <a:r>
              <a:rPr lang="lv-LV" sz="1400" dirty="0">
                <a:solidFill>
                  <a:srgbClr val="333333"/>
                </a:solidFill>
                <a:latin typeface="Calibri" pitchFamily="34" charset="0"/>
              </a:rPr>
              <a:t>Esošie pakalpojumu sniedzēji turpina pierakstīt pacientus un sniegt pakalpojumus līdz </a:t>
            </a:r>
            <a:br>
              <a:rPr lang="lv-LV" sz="1400" dirty="0">
                <a:solidFill>
                  <a:srgbClr val="333333"/>
                </a:solidFill>
                <a:latin typeface="Calibri" pitchFamily="34" charset="0"/>
              </a:rPr>
            </a:br>
            <a:r>
              <a:rPr lang="lv-LV" sz="1400" dirty="0">
                <a:solidFill>
                  <a:srgbClr val="333333"/>
                </a:solidFill>
                <a:latin typeface="Calibri" pitchFamily="34" charset="0"/>
              </a:rPr>
              <a:t>2027. gada 1. janvārim</a:t>
            </a:r>
          </a:p>
        </p:txBody>
      </p:sp>
      <p:sp>
        <p:nvSpPr>
          <p:cNvPr id="20" name="Box2">
            <a:extLst>
              <a:ext uri="{FF2B5EF4-FFF2-40B4-BE49-F238E27FC236}">
                <a16:creationId xmlns:a16="http://schemas.microsoft.com/office/drawing/2014/main" id="{1B313725-D8AC-29C5-4878-34CD745723F9}"/>
              </a:ext>
            </a:extLst>
          </p:cNvPr>
          <p:cNvSpPr/>
          <p:nvPr/>
        </p:nvSpPr>
        <p:spPr>
          <a:xfrm>
            <a:off x="6081263" y="1715710"/>
            <a:ext cx="2788415" cy="194189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lIns="91440" tIns="91440" rIns="91440" bIns="91440" rtlCol="0" anchor="t"/>
          <a:lstStyle/>
          <a:p>
            <a:pPr algn="ctr">
              <a:buNone/>
            </a:pPr>
            <a:r>
              <a:rPr lang="lv-LV" sz="1400" b="1" dirty="0">
                <a:latin typeface="Calibri" pitchFamily="34" charset="0"/>
              </a:rPr>
              <a:t>Atlases rezultāti zināmi</a:t>
            </a:r>
          </a:p>
          <a:p>
            <a:pPr algn="ctr">
              <a:buNone/>
            </a:pPr>
            <a:endParaRPr lang="lv-LV" sz="1400" dirty="0"/>
          </a:p>
          <a:p>
            <a:pPr algn="ctr">
              <a:buNone/>
            </a:pPr>
            <a:r>
              <a:rPr lang="lv-LV" sz="1400" dirty="0">
                <a:solidFill>
                  <a:srgbClr val="333333"/>
                </a:solidFill>
                <a:latin typeface="Calibri" pitchFamily="34" charset="0"/>
              </a:rPr>
              <a:t>Atlasi izturējušās iestādes var </a:t>
            </a:r>
            <a:br>
              <a:rPr lang="lv-LV" sz="1400" dirty="0">
                <a:solidFill>
                  <a:srgbClr val="333333"/>
                </a:solidFill>
                <a:latin typeface="Calibri" pitchFamily="34" charset="0"/>
              </a:rPr>
            </a:br>
            <a:r>
              <a:rPr lang="lv-LV" sz="1400" dirty="0">
                <a:solidFill>
                  <a:srgbClr val="333333"/>
                </a:solidFill>
                <a:latin typeface="Calibri" pitchFamily="34" charset="0"/>
              </a:rPr>
              <a:t>atvērt pierakstu pēc </a:t>
            </a:r>
            <a:br>
              <a:rPr lang="lv-LV" sz="1400" dirty="0">
                <a:solidFill>
                  <a:srgbClr val="333333"/>
                </a:solidFill>
                <a:latin typeface="Calibri" pitchFamily="34" charset="0"/>
              </a:rPr>
            </a:br>
            <a:r>
              <a:rPr lang="lv-LV" sz="1400" dirty="0">
                <a:solidFill>
                  <a:srgbClr val="333333"/>
                </a:solidFill>
                <a:latin typeface="Calibri" pitchFamily="34" charset="0"/>
              </a:rPr>
              <a:t>2027. gada 1. janvāra un </a:t>
            </a:r>
            <a:br>
              <a:rPr lang="lv-LV" sz="1400" dirty="0">
                <a:solidFill>
                  <a:srgbClr val="333333"/>
                </a:solidFill>
                <a:latin typeface="Calibri" pitchFamily="34" charset="0"/>
              </a:rPr>
            </a:br>
            <a:r>
              <a:rPr lang="lv-LV" sz="1400" dirty="0">
                <a:solidFill>
                  <a:srgbClr val="333333"/>
                </a:solidFill>
                <a:latin typeface="Calibri" pitchFamily="34" charset="0"/>
              </a:rPr>
              <a:t>piedāvā pacientiem pierakstīties  </a:t>
            </a:r>
            <a:br>
              <a:rPr lang="lv-LV" sz="1400" dirty="0">
                <a:solidFill>
                  <a:srgbClr val="333333"/>
                </a:solidFill>
                <a:latin typeface="Calibri" pitchFamily="34" charset="0"/>
              </a:rPr>
            </a:br>
            <a:r>
              <a:rPr lang="lv-LV" sz="1400" dirty="0">
                <a:solidFill>
                  <a:srgbClr val="333333"/>
                </a:solidFill>
                <a:latin typeface="Calibri" pitchFamily="34" charset="0"/>
              </a:rPr>
              <a:t>uz noteiktu laiku</a:t>
            </a:r>
          </a:p>
          <a:p>
            <a:pPr algn="ctr">
              <a:buNone/>
            </a:pPr>
            <a:endParaRPr lang="lv-LV" sz="1400" dirty="0"/>
          </a:p>
        </p:txBody>
      </p:sp>
      <p:sp>
        <p:nvSpPr>
          <p:cNvPr id="24" name="Box4">
            <a:extLst>
              <a:ext uri="{FF2B5EF4-FFF2-40B4-BE49-F238E27FC236}">
                <a16:creationId xmlns:a16="http://schemas.microsoft.com/office/drawing/2014/main" id="{321B8D6A-424C-BCE9-1725-CD2848AA07C0}"/>
              </a:ext>
            </a:extLst>
          </p:cNvPr>
          <p:cNvSpPr/>
          <p:nvPr/>
        </p:nvSpPr>
        <p:spPr>
          <a:xfrm>
            <a:off x="3200073" y="1713855"/>
            <a:ext cx="2645555" cy="100187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lIns="91440" tIns="91440" rIns="91440" bIns="91440" rtlCol="0" anchor="t"/>
          <a:lstStyle/>
          <a:p>
            <a:pPr algn="ctr">
              <a:buNone/>
            </a:pPr>
            <a:r>
              <a:rPr lang="lv-LV" sz="1400" b="1" dirty="0">
                <a:latin typeface="Calibri" pitchFamily="34" charset="0"/>
              </a:rPr>
              <a:t>Ja rinda veidojas pēc janvāra</a:t>
            </a:r>
          </a:p>
          <a:p>
            <a:pPr algn="ctr">
              <a:buNone/>
            </a:pPr>
            <a:endParaRPr lang="lv-LV" sz="1400" dirty="0"/>
          </a:p>
          <a:p>
            <a:pPr algn="ctr">
              <a:buNone/>
            </a:pPr>
            <a:r>
              <a:rPr lang="lv-LV" sz="1400" dirty="0">
                <a:solidFill>
                  <a:srgbClr val="333333"/>
                </a:solidFill>
                <a:latin typeface="Calibri" pitchFamily="34" charset="0"/>
              </a:rPr>
              <a:t>Iestāde veido gaidīšanas sarakstu</a:t>
            </a:r>
            <a:endParaRPr lang="lv-LV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BE1203-EB46-EA57-CBE9-F613FC2E320C}"/>
              </a:ext>
            </a:extLst>
          </p:cNvPr>
          <p:cNvSpPr txBox="1"/>
          <p:nvPr/>
        </p:nvSpPr>
        <p:spPr>
          <a:xfrm>
            <a:off x="930209" y="1232885"/>
            <a:ext cx="1573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lv-LV" b="1">
                <a:solidFill>
                  <a:schemeClr val="accent2"/>
                </a:solidFill>
                <a:latin typeface="Calibri" pitchFamily="34" charset="0"/>
              </a:rPr>
              <a:t>Aprīļa beigas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3F3957-10D4-48E8-1A43-629764FEDA00}"/>
              </a:ext>
            </a:extLst>
          </p:cNvPr>
          <p:cNvSpPr txBox="1"/>
          <p:nvPr/>
        </p:nvSpPr>
        <p:spPr>
          <a:xfrm>
            <a:off x="5065810" y="1242543"/>
            <a:ext cx="458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lv-LV" sz="1800" b="1">
                <a:solidFill>
                  <a:schemeClr val="accent2"/>
                </a:solidFill>
                <a:latin typeface="Calibri" pitchFamily="34" charset="0"/>
              </a:rPr>
              <a:t>1. septembris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78190A-A1C4-56C6-297E-EAC631026967}"/>
              </a:ext>
            </a:extLst>
          </p:cNvPr>
          <p:cNvSpPr txBox="1"/>
          <p:nvPr/>
        </p:nvSpPr>
        <p:spPr>
          <a:xfrm>
            <a:off x="2257622" y="1273544"/>
            <a:ext cx="458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lv-LV" sz="1800" b="1">
                <a:solidFill>
                  <a:schemeClr val="accent2"/>
                </a:solidFill>
                <a:latin typeface="Calibri" pitchFamily="34" charset="0"/>
              </a:rPr>
              <a:t>Gaidīšanas saraksts</a:t>
            </a:r>
          </a:p>
        </p:txBody>
      </p:sp>
      <p:sp>
        <p:nvSpPr>
          <p:cNvPr id="37" name="NoteBar">
            <a:extLst>
              <a:ext uri="{FF2B5EF4-FFF2-40B4-BE49-F238E27FC236}">
                <a16:creationId xmlns:a16="http://schemas.microsoft.com/office/drawing/2014/main" id="{467F269B-2379-77C3-E062-4D6400621CE3}"/>
              </a:ext>
            </a:extLst>
          </p:cNvPr>
          <p:cNvSpPr/>
          <p:nvPr/>
        </p:nvSpPr>
        <p:spPr>
          <a:xfrm>
            <a:off x="446760" y="3915461"/>
            <a:ext cx="8422918" cy="755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lIns="91440" tIns="91440" rIns="91440" bIns="91440" rtlCol="0" anchor="ctr"/>
          <a:lstStyle/>
          <a:p>
            <a:pPr algn="ctr">
              <a:buNone/>
            </a:pPr>
            <a:r>
              <a:rPr lang="lv-LV" sz="1400" b="1" dirty="0">
                <a:solidFill>
                  <a:schemeClr val="accent2"/>
                </a:solidFill>
                <a:latin typeface="Calibri" pitchFamily="34" charset="0"/>
              </a:rPr>
              <a:t>Svarīgi: </a:t>
            </a:r>
            <a:r>
              <a:rPr lang="lv-LV" sz="1400" dirty="0">
                <a:solidFill>
                  <a:srgbClr val="333333"/>
                </a:solidFill>
                <a:latin typeface="Calibri" pitchFamily="34" charset="0"/>
              </a:rPr>
              <a:t>Iestādēm, kas atlasi neizturēs, jāinformē gaidīšanas rindā esošie pacienti un jānorāda, kur pieejama informācija par valsts apmaksātiem pakalpojuma sniedzējiem (NVD tīmekļvietne)</a:t>
            </a:r>
          </a:p>
        </p:txBody>
      </p:sp>
    </p:spTree>
    <p:extLst>
      <p:ext uri="{BB962C8B-B14F-4D97-AF65-F5344CB8AC3E}">
        <p14:creationId xmlns:p14="http://schemas.microsoft.com/office/powerpoint/2010/main" val="39296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Bar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3" name="TitleText"/>
          <p:cNvSpPr txBox="1"/>
          <p:nvPr/>
        </p:nvSpPr>
        <p:spPr>
          <a:xfrm>
            <a:off x="274320" y="60960"/>
            <a:ext cx="8594360" cy="457200"/>
          </a:xfrm>
          <a:prstGeom prst="rect">
            <a:avLst/>
          </a:prstGeom>
          <a:noFill/>
        </p:spPr>
        <p:txBody>
          <a:bodyPr wrap="square" lIns="91440" tIns="0" rIns="91440" bIns="0" rtlCol="0" anchor="ctr"/>
          <a:lstStyle/>
          <a:p>
            <a:r>
              <a:rPr lang="lv-LV" sz="2400" b="1" dirty="0">
                <a:solidFill>
                  <a:schemeClr val="bg1"/>
                </a:solidFill>
                <a:latin typeface="Roboto Condensed" pitchFamily="2" charset="0"/>
              </a:rPr>
              <a:t>SAVA Reformas mērķis</a:t>
            </a:r>
          </a:p>
        </p:txBody>
      </p:sp>
      <p:sp>
        <p:nvSpPr>
          <p:cNvPr id="10" name="Num1"/>
          <p:cNvSpPr/>
          <p:nvPr/>
        </p:nvSpPr>
        <p:spPr>
          <a:xfrm>
            <a:off x="274320" y="1373777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noFill/>
          </a:ln>
        </p:spPr>
        <p:txBody>
          <a:bodyPr lIns="0" tIns="0" rIns="0" bIns="0" anchor="ctr"/>
          <a:lstStyle/>
          <a:p>
            <a:pPr algn="ctr"/>
            <a:r>
              <a:rPr lang="lv-LV" sz="1800" b="1">
                <a:solidFill>
                  <a:schemeClr val="bg1"/>
                </a:solidFill>
                <a:latin typeface="Roboto Condensed" pitchFamily="2" charset="0"/>
              </a:rPr>
              <a:t>1</a:t>
            </a:r>
          </a:p>
        </p:txBody>
      </p:sp>
      <p:sp>
        <p:nvSpPr>
          <p:cNvPr id="11" name="Card1"/>
          <p:cNvSpPr/>
          <p:nvPr/>
        </p:nvSpPr>
        <p:spPr>
          <a:xfrm>
            <a:off x="914400" y="1373777"/>
            <a:ext cx="7938000" cy="548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76200" dist="25400" dir="5400000" rotWithShape="0">
              <a:srgbClr val="000000">
                <a:alpha val="8000"/>
              </a:srgbClr>
            </a:outerShdw>
          </a:effectLst>
        </p:spPr>
        <p:txBody>
          <a:bodyPr lIns="182880" tIns="91440" rIns="182880" bIns="91440" anchor="ctr"/>
          <a:lstStyle/>
          <a:p>
            <a:r>
              <a:rPr lang="lv-LV" sz="1300" dirty="0">
                <a:latin typeface="Roboto Condensed" pitchFamily="2" charset="0"/>
              </a:rPr>
              <a:t>Reforma ir daļa no plašākas veselības aprūpes sistēmas pilnveides, kuras centrā ir pacients un tā vajadzības</a:t>
            </a:r>
          </a:p>
        </p:txBody>
      </p:sp>
      <p:sp>
        <p:nvSpPr>
          <p:cNvPr id="20" name="Num2"/>
          <p:cNvSpPr/>
          <p:nvPr/>
        </p:nvSpPr>
        <p:spPr>
          <a:xfrm>
            <a:off x="274320" y="2059577"/>
            <a:ext cx="548640" cy="5486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0">
            <a:noFill/>
          </a:ln>
        </p:spPr>
        <p:txBody>
          <a:bodyPr lIns="0" tIns="0" rIns="0" bIns="0" anchor="ctr"/>
          <a:lstStyle/>
          <a:p>
            <a:pPr algn="ctr"/>
            <a:r>
              <a:rPr lang="lv-LV" sz="1800" b="1">
                <a:solidFill>
                  <a:schemeClr val="bg1"/>
                </a:solidFill>
                <a:latin typeface="Roboto Condensed" pitchFamily="2" charset="0"/>
              </a:rPr>
              <a:t>2</a:t>
            </a:r>
          </a:p>
        </p:txBody>
      </p:sp>
      <p:sp>
        <p:nvSpPr>
          <p:cNvPr id="21" name="Card2"/>
          <p:cNvSpPr/>
          <p:nvPr/>
        </p:nvSpPr>
        <p:spPr>
          <a:xfrm>
            <a:off x="914400" y="2059577"/>
            <a:ext cx="7938000" cy="548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  <a:prstDash val="solid"/>
          </a:ln>
          <a:effectLst>
            <a:outerShdw blurRad="76200" dist="25400" dir="5400000" rotWithShape="0">
              <a:srgbClr val="000000">
                <a:alpha val="8000"/>
              </a:srgbClr>
            </a:outerShdw>
          </a:effectLst>
        </p:spPr>
        <p:txBody>
          <a:bodyPr lIns="182880" tIns="91440" rIns="182880" bIns="91440" anchor="ctr"/>
          <a:lstStyle/>
          <a:p>
            <a:r>
              <a:rPr lang="lv-LV" sz="1300" dirty="0">
                <a:latin typeface="Roboto Condensed" pitchFamily="2" charset="0"/>
              </a:rPr>
              <a:t>Nodrošināt pilnvērtīgu, kvalitatīvu un mūsdienīgām prasībām atbilstošu ārstēšanu un aprūpi </a:t>
            </a:r>
          </a:p>
          <a:p>
            <a:r>
              <a:rPr lang="lv-LV" sz="1300" dirty="0">
                <a:latin typeface="Roboto Condensed" pitchFamily="2" charset="0"/>
              </a:rPr>
              <a:t>katrā pakalpojumu sniegšanas vietā</a:t>
            </a:r>
          </a:p>
        </p:txBody>
      </p:sp>
      <p:sp>
        <p:nvSpPr>
          <p:cNvPr id="30" name="Num3"/>
          <p:cNvSpPr/>
          <p:nvPr/>
        </p:nvSpPr>
        <p:spPr>
          <a:xfrm>
            <a:off x="274320" y="2745377"/>
            <a:ext cx="548640" cy="548640"/>
          </a:xfrm>
          <a:prstGeom prst="ellipse">
            <a:avLst/>
          </a:prstGeom>
          <a:solidFill>
            <a:schemeClr val="accent2"/>
          </a:solidFill>
          <a:ln w="0">
            <a:noFill/>
          </a:ln>
        </p:spPr>
        <p:txBody>
          <a:bodyPr lIns="0" tIns="0" rIns="0" bIns="0" anchor="ctr"/>
          <a:lstStyle/>
          <a:p>
            <a:pPr algn="ctr"/>
            <a:r>
              <a:rPr lang="lv-LV" sz="1800" b="1">
                <a:solidFill>
                  <a:schemeClr val="bg1"/>
                </a:solidFill>
                <a:latin typeface="Roboto Condensed" pitchFamily="2" charset="0"/>
              </a:rPr>
              <a:t>3</a:t>
            </a:r>
          </a:p>
        </p:txBody>
      </p:sp>
      <p:sp>
        <p:nvSpPr>
          <p:cNvPr id="31" name="Card3"/>
          <p:cNvSpPr/>
          <p:nvPr/>
        </p:nvSpPr>
        <p:spPr>
          <a:xfrm>
            <a:off x="914400" y="2745377"/>
            <a:ext cx="7938000" cy="548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  <a:prstDash val="solid"/>
          </a:ln>
          <a:effectLst>
            <a:outerShdw blurRad="76200" dist="25400" dir="5400000" rotWithShape="0">
              <a:srgbClr val="000000">
                <a:alpha val="8000"/>
              </a:srgbClr>
            </a:outerShdw>
          </a:effectLst>
        </p:spPr>
        <p:txBody>
          <a:bodyPr lIns="182880" tIns="91440" rIns="182880" bIns="91440" anchor="ctr"/>
          <a:lstStyle/>
          <a:p>
            <a:r>
              <a:rPr lang="lv-LV" sz="1300" dirty="0">
                <a:latin typeface="Roboto Condensed" pitchFamily="2" charset="0"/>
              </a:rPr>
              <a:t>Vienotas prasības visiem pakalpojuma sniedzējiem – pakalpojumi pieejami vienā ārstniecības iestādē </a:t>
            </a:r>
          </a:p>
          <a:p>
            <a:r>
              <a:rPr lang="lv-LV" sz="1300" dirty="0">
                <a:latin typeface="Roboto Condensed" pitchFamily="2" charset="0"/>
              </a:rPr>
              <a:t>vienas aprūpes epizodes ietvaros</a:t>
            </a:r>
          </a:p>
        </p:txBody>
      </p:sp>
      <p:sp>
        <p:nvSpPr>
          <p:cNvPr id="40" name="Num4"/>
          <p:cNvSpPr/>
          <p:nvPr/>
        </p:nvSpPr>
        <p:spPr>
          <a:xfrm>
            <a:off x="274320" y="3431177"/>
            <a:ext cx="548640" cy="5486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txBody>
          <a:bodyPr lIns="0" tIns="0" rIns="0" bIns="0" anchor="ctr"/>
          <a:lstStyle/>
          <a:p>
            <a:pPr algn="ctr"/>
            <a:r>
              <a:rPr lang="lv-LV" sz="1800" b="1">
                <a:solidFill>
                  <a:schemeClr val="bg1"/>
                </a:solidFill>
                <a:latin typeface="Roboto Condensed" pitchFamily="2" charset="0"/>
              </a:rPr>
              <a:t>4</a:t>
            </a:r>
          </a:p>
        </p:txBody>
      </p:sp>
      <p:sp>
        <p:nvSpPr>
          <p:cNvPr id="41" name="Card4"/>
          <p:cNvSpPr/>
          <p:nvPr/>
        </p:nvSpPr>
        <p:spPr>
          <a:xfrm>
            <a:off x="914400" y="3431177"/>
            <a:ext cx="7938000" cy="548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  <a:prstDash val="solid"/>
          </a:ln>
          <a:effectLst>
            <a:outerShdw blurRad="76200" dist="25400" dir="5400000" rotWithShape="0">
              <a:srgbClr val="000000">
                <a:alpha val="8000"/>
              </a:srgbClr>
            </a:outerShdw>
          </a:effectLst>
        </p:spPr>
        <p:txBody>
          <a:bodyPr lIns="182880" tIns="91440" rIns="182880" bIns="91440" anchor="ctr"/>
          <a:lstStyle/>
          <a:p>
            <a:r>
              <a:rPr lang="lv-LV" sz="1300" dirty="0">
                <a:latin typeface="Roboto Condensed" pitchFamily="2" charset="0"/>
              </a:rPr>
              <a:t>Vienoti kvalitātes kritēriji – pārskatāma un ilgtspējīga veselības aprūpe visā Latvijā</a:t>
            </a:r>
          </a:p>
        </p:txBody>
      </p:sp>
      <p:sp>
        <p:nvSpPr>
          <p:cNvPr id="51" name="Line1"/>
          <p:cNvSpPr/>
          <p:nvPr/>
        </p:nvSpPr>
        <p:spPr>
          <a:xfrm>
            <a:off x="518160" y="1922417"/>
            <a:ext cx="60960" cy="137160"/>
          </a:xfrm>
          <a:prstGeom prst="rect">
            <a:avLst/>
          </a:prstGeom>
          <a:solidFill>
            <a:srgbClr val="CCCCCC"/>
          </a:solidFill>
          <a:ln w="0"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52" name="Line2"/>
          <p:cNvSpPr/>
          <p:nvPr/>
        </p:nvSpPr>
        <p:spPr>
          <a:xfrm>
            <a:off x="518160" y="2608217"/>
            <a:ext cx="60960" cy="137160"/>
          </a:xfrm>
          <a:prstGeom prst="rect">
            <a:avLst/>
          </a:prstGeom>
          <a:solidFill>
            <a:srgbClr val="CCCCCC"/>
          </a:solidFill>
          <a:ln w="0"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53" name="Line3"/>
          <p:cNvSpPr/>
          <p:nvPr/>
        </p:nvSpPr>
        <p:spPr>
          <a:xfrm>
            <a:off x="518160" y="3294017"/>
            <a:ext cx="60960" cy="137160"/>
          </a:xfrm>
          <a:prstGeom prst="rect">
            <a:avLst/>
          </a:prstGeom>
          <a:solidFill>
            <a:srgbClr val="CCCCCC"/>
          </a:solidFill>
          <a:ln w="0">
            <a:noFill/>
          </a:ln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Bar"/>
          <p:cNvSpPr/>
          <p:nvPr/>
        </p:nvSpPr>
        <p:spPr>
          <a:xfrm>
            <a:off x="0" y="-5500"/>
            <a:ext cx="9144000" cy="640080"/>
          </a:xfrm>
          <a:prstGeom prst="rect">
            <a:avLst/>
          </a:prstGeom>
          <a:solidFill>
            <a:schemeClr val="accent2"/>
          </a:solidFill>
          <a:ln w="12700">
            <a:noFill/>
            <a:prstDash val="solid"/>
          </a:ln>
        </p:spPr>
        <p:txBody>
          <a:bodyPr/>
          <a:lstStyle/>
          <a:p>
            <a:endParaRPr lang="lv-LV" dirty="0"/>
          </a:p>
        </p:txBody>
      </p:sp>
      <p:sp>
        <p:nvSpPr>
          <p:cNvPr id="3" name="Title"/>
          <p:cNvSpPr txBox="1"/>
          <p:nvPr/>
        </p:nvSpPr>
        <p:spPr>
          <a:xfrm>
            <a:off x="340360" y="115054"/>
            <a:ext cx="5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Kā viss sākās - pārmaiņu vajadzība</a:t>
            </a:r>
          </a:p>
        </p:txBody>
      </p:sp>
      <p:sp>
        <p:nvSpPr>
          <p:cNvPr id="4" name="ContentBg"/>
          <p:cNvSpPr/>
          <p:nvPr/>
        </p:nvSpPr>
        <p:spPr>
          <a:xfrm>
            <a:off x="274820" y="712093"/>
            <a:ext cx="8594360" cy="396956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4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lv-LV" dirty="0"/>
          </a:p>
        </p:txBody>
      </p:sp>
      <p:sp>
        <p:nvSpPr>
          <p:cNvPr id="5" name="Step1"/>
          <p:cNvSpPr/>
          <p:nvPr/>
        </p:nvSpPr>
        <p:spPr>
          <a:xfrm>
            <a:off x="554353" y="976700"/>
            <a:ext cx="8132445" cy="5943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182880" tIns="91440" rIns="182880" bIns="91440" anchor="ctr"/>
          <a:lstStyle/>
          <a:p>
            <a:pPr algn="ctr"/>
            <a:r>
              <a:rPr lang="lv-LV" sz="1400" b="1" dirty="0">
                <a:latin typeface="Roboto Condensed" pitchFamily="2" charset="0"/>
              </a:rPr>
              <a:t>Situācijas izpēte un analīze</a:t>
            </a:r>
          </a:p>
        </p:txBody>
      </p:sp>
      <p:sp>
        <p:nvSpPr>
          <p:cNvPr id="6" name="Arrow1"/>
          <p:cNvSpPr/>
          <p:nvPr/>
        </p:nvSpPr>
        <p:spPr>
          <a:xfrm>
            <a:off x="4434840" y="1746215"/>
            <a:ext cx="274320" cy="22860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7" name="Step2"/>
          <p:cNvSpPr/>
          <p:nvPr/>
        </p:nvSpPr>
        <p:spPr>
          <a:xfrm>
            <a:off x="554354" y="2081390"/>
            <a:ext cx="3834726" cy="84976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182880" tIns="91440" rIns="182880" bIns="91440" anchor="ctr"/>
          <a:lstStyle/>
          <a:p>
            <a:r>
              <a:rPr lang="lv-LV" sz="1200" b="1" dirty="0">
                <a:latin typeface="Roboto Condensed" pitchFamily="2" charset="0"/>
              </a:rPr>
              <a:t>Pētījums</a:t>
            </a:r>
            <a:r>
              <a:rPr lang="lv-LV" sz="1200" dirty="0">
                <a:latin typeface="Roboto Condensed" pitchFamily="2" charset="0"/>
              </a:rPr>
              <a:t> „</a:t>
            </a:r>
            <a:r>
              <a:rPr lang="lv-LV" sz="1200" b="1" dirty="0">
                <a:latin typeface="Roboto Condensed" pitchFamily="2" charset="0"/>
              </a:rPr>
              <a:t>Sekundārās ambulatoro veselības aprūpes kvalitātes un pieejamības novērtēšana un uzlabošana</a:t>
            </a:r>
            <a:r>
              <a:rPr lang="lv-LV" sz="1200" dirty="0">
                <a:latin typeface="Roboto Condensed" pitchFamily="2" charset="0"/>
              </a:rPr>
              <a:t>”</a:t>
            </a:r>
          </a:p>
        </p:txBody>
      </p:sp>
      <p:sp>
        <p:nvSpPr>
          <p:cNvPr id="8" name="Arrow2"/>
          <p:cNvSpPr/>
          <p:nvPr/>
        </p:nvSpPr>
        <p:spPr>
          <a:xfrm>
            <a:off x="4434840" y="3133126"/>
            <a:ext cx="274320" cy="22860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9" name="Step3"/>
          <p:cNvSpPr/>
          <p:nvPr/>
        </p:nvSpPr>
        <p:spPr>
          <a:xfrm>
            <a:off x="554353" y="3474720"/>
            <a:ext cx="8132445" cy="5943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182880" tIns="91440" rIns="182880" bIns="91440" anchor="ctr"/>
          <a:lstStyle/>
          <a:p>
            <a:pPr algn="ctr"/>
            <a:r>
              <a:rPr lang="lv-LV" sz="1400" b="1" dirty="0">
                <a:latin typeface="Roboto Condensed" pitchFamily="2" charset="0"/>
              </a:rPr>
              <a:t>Darba grupa ar nozares ĀI</a:t>
            </a:r>
          </a:p>
        </p:txBody>
      </p:sp>
      <p:sp>
        <p:nvSpPr>
          <p:cNvPr id="10" name="Step2">
            <a:extLst>
              <a:ext uri="{FF2B5EF4-FFF2-40B4-BE49-F238E27FC236}">
                <a16:creationId xmlns:a16="http://schemas.microsoft.com/office/drawing/2014/main" id="{A90F12A6-544F-9157-5382-6AD83667EC9C}"/>
              </a:ext>
            </a:extLst>
          </p:cNvPr>
          <p:cNvSpPr/>
          <p:nvPr/>
        </p:nvSpPr>
        <p:spPr>
          <a:xfrm>
            <a:off x="4754922" y="2076623"/>
            <a:ext cx="3931877" cy="85331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25400" dir="5400000" rotWithShape="0">
              <a:srgbClr val="000000">
                <a:alpha val="15000"/>
              </a:srgbClr>
            </a:outerShdw>
          </a:effectLst>
        </p:spPr>
        <p:txBody>
          <a:bodyPr lIns="182880" tIns="91440" rIns="182880" bIns="91440" anchor="ctr"/>
          <a:lstStyle/>
          <a:p>
            <a:pPr>
              <a:lnSpc>
                <a:spcPct val="150000"/>
              </a:lnSpc>
            </a:pPr>
            <a:r>
              <a:rPr lang="lv-LV" sz="1400" b="1" dirty="0">
                <a:latin typeface="Roboto Condensed" pitchFamily="2" charset="0"/>
              </a:rPr>
              <a:t>Konkurences padomes norādījumi</a:t>
            </a:r>
          </a:p>
          <a:p>
            <a:r>
              <a:rPr lang="lv-LV" sz="1200" dirty="0">
                <a:latin typeface="Roboto Condensed" pitchFamily="2" charset="0"/>
              </a:rPr>
              <a:t>nodrošināt iespēju arī jauniem pakalpojumu sniedzējiem pieteikties pakalpojumu sniegšanai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1"/>
          <p:cNvSpPr/>
          <p:nvPr/>
        </p:nvSpPr>
        <p:spPr>
          <a:xfrm>
            <a:off x="152900" y="1049383"/>
            <a:ext cx="4297680" cy="86868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8000"/>
              </a:srgbClr>
            </a:outerShdw>
          </a:effectLst>
        </p:spPr>
        <p:txBody>
          <a:bodyPr lIns="182880" tIns="91440" rIns="182880" bIns="91440" anchor="ctr"/>
          <a:lstStyle/>
          <a:p>
            <a:r>
              <a:rPr lang="lv-LV" sz="1400" b="1" dirty="0">
                <a:solidFill>
                  <a:schemeClr val="accent2"/>
                </a:solidFill>
                <a:latin typeface="Roboto Condensed" pitchFamily="2" charset="0"/>
              </a:rPr>
              <a:t>Nevienlīdzīgs izvietojums</a:t>
            </a:r>
          </a:p>
          <a:p>
            <a:r>
              <a:rPr lang="lv-LV" sz="1050" dirty="0">
                <a:latin typeface="Roboto Condensed" pitchFamily="2" charset="0"/>
              </a:rPr>
              <a:t>Pakalpojuma nevienlīdzīga pieejamība – Rīgā vairāk nekā reģionos</a:t>
            </a:r>
          </a:p>
        </p:txBody>
      </p:sp>
      <p:sp>
        <p:nvSpPr>
          <p:cNvPr id="11" name="P2"/>
          <p:cNvSpPr/>
          <p:nvPr/>
        </p:nvSpPr>
        <p:spPr>
          <a:xfrm>
            <a:off x="152900" y="1963783"/>
            <a:ext cx="4297680" cy="86868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8000"/>
              </a:srgbClr>
            </a:outerShdw>
          </a:effectLst>
        </p:spPr>
        <p:txBody>
          <a:bodyPr lIns="182880" tIns="91440" rIns="182880" bIns="91440" anchor="ctr"/>
          <a:lstStyle/>
          <a:p>
            <a:r>
              <a:rPr lang="lv-LV" sz="1400" b="1" dirty="0">
                <a:solidFill>
                  <a:schemeClr val="accent2"/>
                </a:solidFill>
                <a:latin typeface="Roboto Condensed" pitchFamily="2" charset="0"/>
              </a:rPr>
              <a:t>Zems </a:t>
            </a:r>
            <a:r>
              <a:rPr lang="lv-LV" sz="1400" b="1" dirty="0" err="1">
                <a:solidFill>
                  <a:schemeClr val="accent2"/>
                </a:solidFill>
                <a:latin typeface="Roboto Condensed" pitchFamily="2" charset="0"/>
              </a:rPr>
              <a:t>digitālizācijas</a:t>
            </a:r>
            <a:r>
              <a:rPr lang="lv-LV" sz="1400" b="1" dirty="0">
                <a:solidFill>
                  <a:schemeClr val="accent2"/>
                </a:solidFill>
                <a:latin typeface="Roboto Condensed" pitchFamily="2" charset="0"/>
              </a:rPr>
              <a:t> līmenis</a:t>
            </a:r>
          </a:p>
          <a:p>
            <a:r>
              <a:rPr lang="lv-LV" sz="1050" dirty="0">
                <a:latin typeface="Roboto Condensed" pitchFamily="2" charset="0"/>
              </a:rPr>
              <a:t>Nav pieejami dati par pacienta ārstēšanas rezultātu</a:t>
            </a:r>
          </a:p>
        </p:txBody>
      </p:sp>
      <p:sp>
        <p:nvSpPr>
          <p:cNvPr id="12" name="P3"/>
          <p:cNvSpPr/>
          <p:nvPr/>
        </p:nvSpPr>
        <p:spPr>
          <a:xfrm>
            <a:off x="152900" y="2878183"/>
            <a:ext cx="4297680" cy="86868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8000"/>
              </a:srgbClr>
            </a:outerShdw>
          </a:effectLst>
        </p:spPr>
        <p:txBody>
          <a:bodyPr lIns="182880" tIns="91440" rIns="182880" bIns="91440" anchor="ctr"/>
          <a:lstStyle/>
          <a:p>
            <a:r>
              <a:rPr lang="lv-LV" sz="1400" b="1" dirty="0">
                <a:solidFill>
                  <a:schemeClr val="accent2"/>
                </a:solidFill>
                <a:latin typeface="Roboto Condensed" pitchFamily="2" charset="0"/>
              </a:rPr>
              <a:t>Jaunie pakalpojumu sniedzēji</a:t>
            </a:r>
          </a:p>
          <a:p>
            <a:r>
              <a:rPr lang="lv-LV" sz="1050" dirty="0">
                <a:latin typeface="Roboto Condensed" pitchFamily="2" charset="0"/>
              </a:rPr>
              <a:t>Jauniem sniedzējiem sarežģīti ienākt sistēmā</a:t>
            </a:r>
          </a:p>
        </p:txBody>
      </p:sp>
      <p:sp>
        <p:nvSpPr>
          <p:cNvPr id="13" name="P4"/>
          <p:cNvSpPr/>
          <p:nvPr/>
        </p:nvSpPr>
        <p:spPr>
          <a:xfrm>
            <a:off x="152900" y="3792583"/>
            <a:ext cx="4297680" cy="86868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8000"/>
              </a:srgbClr>
            </a:outerShdw>
          </a:effectLst>
        </p:spPr>
        <p:txBody>
          <a:bodyPr lIns="182880" tIns="91440" rIns="182880" bIns="91440" anchor="ctr"/>
          <a:lstStyle/>
          <a:p>
            <a:r>
              <a:rPr lang="lv-LV" sz="1400" b="1" dirty="0">
                <a:solidFill>
                  <a:schemeClr val="accent2"/>
                </a:solidFill>
                <a:latin typeface="Roboto Condensed" pitchFamily="2" charset="0"/>
              </a:rPr>
              <a:t>Esošais modelis</a:t>
            </a:r>
          </a:p>
          <a:p>
            <a:r>
              <a:rPr lang="lv-LV" sz="1050" dirty="0">
                <a:latin typeface="Roboto Condensed" pitchFamily="2" charset="0"/>
              </a:rPr>
              <a:t>Neveicina pakalpojuma attīstību un konkurenci</a:t>
            </a:r>
          </a:p>
        </p:txBody>
      </p:sp>
      <p:sp>
        <p:nvSpPr>
          <p:cNvPr id="20" name="P5"/>
          <p:cNvSpPr/>
          <p:nvPr/>
        </p:nvSpPr>
        <p:spPr>
          <a:xfrm>
            <a:off x="4572500" y="1049383"/>
            <a:ext cx="4419600" cy="86868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8000"/>
              </a:srgbClr>
            </a:outerShdw>
          </a:effectLst>
        </p:spPr>
        <p:txBody>
          <a:bodyPr lIns="182880" tIns="91440" rIns="182880" bIns="91440" anchor="ctr"/>
          <a:lstStyle/>
          <a:p>
            <a:r>
              <a:rPr lang="lv-LV" sz="1400" b="1" dirty="0">
                <a:solidFill>
                  <a:schemeClr val="accent2"/>
                </a:solidFill>
                <a:latin typeface="Roboto Condensed" pitchFamily="2" charset="0"/>
              </a:rPr>
              <a:t>Sadrumstalota apmaksa</a:t>
            </a:r>
          </a:p>
          <a:p>
            <a:r>
              <a:rPr lang="lv-LV" sz="1050" dirty="0">
                <a:latin typeface="Roboto Condensed" pitchFamily="2" charset="0"/>
              </a:rPr>
              <a:t>Sadrumstalota apmaksas sistēma</a:t>
            </a:r>
          </a:p>
        </p:txBody>
      </p:sp>
      <p:sp>
        <p:nvSpPr>
          <p:cNvPr id="21" name="P6"/>
          <p:cNvSpPr/>
          <p:nvPr/>
        </p:nvSpPr>
        <p:spPr>
          <a:xfrm>
            <a:off x="4572500" y="1963783"/>
            <a:ext cx="4419600" cy="86868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8000"/>
              </a:srgbClr>
            </a:outerShdw>
          </a:effectLst>
        </p:spPr>
        <p:txBody>
          <a:bodyPr lIns="182880" tIns="91440" rIns="182880" bIns="91440" anchor="ctr"/>
          <a:lstStyle/>
          <a:p>
            <a:r>
              <a:rPr lang="lv-LV" sz="1400" b="1" dirty="0">
                <a:solidFill>
                  <a:schemeClr val="accent2"/>
                </a:solidFill>
                <a:latin typeface="Roboto Condensed" pitchFamily="2" charset="0"/>
              </a:rPr>
              <a:t>Ne visi pieņem bērnus</a:t>
            </a:r>
          </a:p>
          <a:p>
            <a:r>
              <a:rPr lang="lv-LV" sz="1050" dirty="0">
                <a:latin typeface="Roboto Condensed" pitchFamily="2" charset="0"/>
              </a:rPr>
              <a:t>Vecākiem jāmeklē, kurās iestādēs pieņem bērnus un kādā vecuma grupā</a:t>
            </a:r>
          </a:p>
        </p:txBody>
      </p:sp>
      <p:sp>
        <p:nvSpPr>
          <p:cNvPr id="22" name="P7"/>
          <p:cNvSpPr/>
          <p:nvPr/>
        </p:nvSpPr>
        <p:spPr>
          <a:xfrm>
            <a:off x="4572000" y="3792583"/>
            <a:ext cx="4419600" cy="86868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8000"/>
              </a:srgbClr>
            </a:outerShdw>
          </a:effectLst>
        </p:spPr>
        <p:txBody>
          <a:bodyPr lIns="182880" tIns="91440" rIns="182880" bIns="91440" anchor="ctr"/>
          <a:lstStyle/>
          <a:p>
            <a:r>
              <a:rPr lang="lv-LV" sz="1400" b="1" dirty="0">
                <a:solidFill>
                  <a:schemeClr val="accent2"/>
                </a:solidFill>
                <a:latin typeface="Roboto Condensed" pitchFamily="2" charset="0"/>
              </a:rPr>
              <a:t>Nepieejams darba laiks</a:t>
            </a:r>
          </a:p>
          <a:p>
            <a:r>
              <a:rPr lang="lv-LV" sz="1050" dirty="0">
                <a:latin typeface="Roboto Condensed" pitchFamily="2" charset="0"/>
              </a:rPr>
              <a:t>Nepieejams darba laiks strādājošiem </a:t>
            </a:r>
          </a:p>
        </p:txBody>
      </p:sp>
      <p:sp>
        <p:nvSpPr>
          <p:cNvPr id="4" name="P7">
            <a:extLst>
              <a:ext uri="{FF2B5EF4-FFF2-40B4-BE49-F238E27FC236}">
                <a16:creationId xmlns:a16="http://schemas.microsoft.com/office/drawing/2014/main" id="{A629D2A2-AC9B-F6E4-9C7B-FE9C85FB538E}"/>
              </a:ext>
            </a:extLst>
          </p:cNvPr>
          <p:cNvSpPr/>
          <p:nvPr/>
        </p:nvSpPr>
        <p:spPr>
          <a:xfrm>
            <a:off x="4572000" y="2878183"/>
            <a:ext cx="4419600" cy="86868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8000"/>
              </a:srgbClr>
            </a:outerShdw>
          </a:effectLst>
        </p:spPr>
        <p:txBody>
          <a:bodyPr lIns="182880" tIns="91440" rIns="182880" bIns="91440" anchor="ctr"/>
          <a:lstStyle/>
          <a:p>
            <a:r>
              <a:rPr lang="lv-LV" sz="1400" b="1" dirty="0">
                <a:solidFill>
                  <a:schemeClr val="accent2"/>
                </a:solidFill>
                <a:latin typeface="Roboto Condensed" pitchFamily="2" charset="0"/>
              </a:rPr>
              <a:t>Redzes </a:t>
            </a:r>
            <a:r>
              <a:rPr lang="lv-LV" sz="1400" b="1" dirty="0" err="1">
                <a:solidFill>
                  <a:schemeClr val="accent2"/>
                </a:solidFill>
                <a:latin typeface="Roboto Condensed" pitchFamily="2" charset="0"/>
              </a:rPr>
              <a:t>skrīnings</a:t>
            </a:r>
            <a:r>
              <a:rPr lang="lv-LV" sz="1400" b="1" dirty="0">
                <a:solidFill>
                  <a:schemeClr val="accent2"/>
                </a:solidFill>
                <a:latin typeface="Roboto Condensed" pitchFamily="2" charset="0"/>
              </a:rPr>
              <a:t> bērniem</a:t>
            </a:r>
          </a:p>
          <a:p>
            <a:r>
              <a:rPr lang="lv-LV" sz="1050" dirty="0">
                <a:latin typeface="Roboto Condensed" pitchFamily="2" charset="0"/>
              </a:rPr>
              <a:t>Nepietiekama redzes </a:t>
            </a:r>
            <a:r>
              <a:rPr lang="lv-LV" sz="1050" dirty="0" err="1">
                <a:latin typeface="Roboto Condensed" pitchFamily="2" charset="0"/>
              </a:rPr>
              <a:t>skrīninga</a:t>
            </a:r>
            <a:r>
              <a:rPr lang="lv-LV" sz="1050" dirty="0">
                <a:latin typeface="Roboto Condensed" pitchFamily="2" charset="0"/>
              </a:rPr>
              <a:t> aptvere bērniem</a:t>
            </a:r>
          </a:p>
        </p:txBody>
      </p:sp>
      <p:sp>
        <p:nvSpPr>
          <p:cNvPr id="6" name="HeaderBar">
            <a:extLst>
              <a:ext uri="{FF2B5EF4-FFF2-40B4-BE49-F238E27FC236}">
                <a16:creationId xmlns:a16="http://schemas.microsoft.com/office/drawing/2014/main" id="{E67159A7-9426-D386-6CE6-1128D982C308}"/>
              </a:ext>
            </a:extLst>
          </p:cNvPr>
          <p:cNvSpPr/>
          <p:nvPr/>
        </p:nvSpPr>
        <p:spPr>
          <a:xfrm>
            <a:off x="0" y="-5500"/>
            <a:ext cx="9144000" cy="640080"/>
          </a:xfrm>
          <a:prstGeom prst="rect">
            <a:avLst/>
          </a:prstGeom>
          <a:solidFill>
            <a:schemeClr val="accent2"/>
          </a:solidFill>
          <a:ln w="12700">
            <a:noFill/>
            <a:prstDash val="solid"/>
          </a:ln>
        </p:spPr>
        <p:txBody>
          <a:bodyPr/>
          <a:lstStyle/>
          <a:p>
            <a:endParaRPr lang="lv-LV" dirty="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9142F1C0-A58D-9601-1966-139800DEA055}"/>
              </a:ext>
            </a:extLst>
          </p:cNvPr>
          <p:cNvSpPr txBox="1"/>
          <p:nvPr/>
        </p:nvSpPr>
        <p:spPr>
          <a:xfrm>
            <a:off x="210709" y="112123"/>
            <a:ext cx="8594360" cy="457200"/>
          </a:xfrm>
          <a:prstGeom prst="rect">
            <a:avLst/>
          </a:prstGeom>
          <a:noFill/>
        </p:spPr>
        <p:txBody>
          <a:bodyPr wrap="square" lIns="91440" tIns="0" rIns="91440" bIns="0" rtlCol="0" anchor="ctr"/>
          <a:lstStyle/>
          <a:p>
            <a:r>
              <a:rPr lang="lv-LV" sz="2400" b="1" dirty="0">
                <a:solidFill>
                  <a:schemeClr val="bg1"/>
                </a:solidFill>
                <a:latin typeface="Roboto Condensed" pitchFamily="2" charset="0"/>
              </a:rPr>
              <a:t>Konstatētās problēmas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Bar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3" name="Title"/>
          <p:cNvSpPr txBox="1"/>
          <p:nvPr/>
        </p:nvSpPr>
        <p:spPr>
          <a:xfrm>
            <a:off x="274320" y="60960"/>
            <a:ext cx="8594360" cy="457200"/>
          </a:xfrm>
          <a:prstGeom prst="rect">
            <a:avLst/>
          </a:prstGeom>
          <a:noFill/>
        </p:spPr>
        <p:txBody>
          <a:bodyPr wrap="square" lIns="91440" tIns="0" rIns="91440" bIns="0" rtlCol="0" anchor="ctr"/>
          <a:lstStyle/>
          <a:p>
            <a:r>
              <a:rPr lang="lv-LV" sz="2400" b="1" dirty="0">
                <a:solidFill>
                  <a:schemeClr val="bg1"/>
                </a:solidFill>
                <a:latin typeface="Roboto Condensed" pitchFamily="2" charset="0"/>
              </a:rPr>
              <a:t>Laika grafiks – reforma no sākuma līdz šodienai</a:t>
            </a:r>
          </a:p>
        </p:txBody>
      </p:sp>
      <p:sp>
        <p:nvSpPr>
          <p:cNvPr id="4" name="ArrowBody"/>
          <p:cNvSpPr/>
          <p:nvPr/>
        </p:nvSpPr>
        <p:spPr>
          <a:xfrm>
            <a:off x="143435" y="1546861"/>
            <a:ext cx="8961120" cy="457200"/>
          </a:xfrm>
          <a:prstGeom prst="rightArrow">
            <a:avLst>
              <a:gd name="adj1" fmla="val 50000"/>
              <a:gd name="adj2" fmla="val 88000"/>
            </a:avLst>
          </a:pr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10" name="Dot1"/>
          <p:cNvSpPr/>
          <p:nvPr/>
        </p:nvSpPr>
        <p:spPr>
          <a:xfrm>
            <a:off x="326315" y="1638301"/>
            <a:ext cx="228600" cy="228600"/>
          </a:xfrm>
          <a:prstGeom prst="ellipse">
            <a:avLst/>
          </a:prstGeom>
          <a:solidFill>
            <a:srgbClr val="4DB6D0"/>
          </a:solidFill>
          <a:ln w="19050">
            <a:solidFill>
              <a:schemeClr val="bg1"/>
            </a:solidFill>
          </a:ln>
        </p:spPr>
        <p:txBody>
          <a:bodyPr/>
          <a:lstStyle/>
          <a:p>
            <a:endParaRPr lang="lv-LV"/>
          </a:p>
        </p:txBody>
      </p:sp>
      <p:sp>
        <p:nvSpPr>
          <p:cNvPr id="11" name="Dot2"/>
          <p:cNvSpPr/>
          <p:nvPr/>
        </p:nvSpPr>
        <p:spPr>
          <a:xfrm>
            <a:off x="1423595" y="1638301"/>
            <a:ext cx="228600" cy="228600"/>
          </a:xfrm>
          <a:prstGeom prst="ellipse">
            <a:avLst/>
          </a:prstGeom>
          <a:solidFill>
            <a:srgbClr val="40C9A2"/>
          </a:solidFill>
          <a:ln w="19050">
            <a:solidFill>
              <a:schemeClr val="bg1"/>
            </a:solidFill>
          </a:ln>
        </p:spPr>
        <p:txBody>
          <a:bodyPr/>
          <a:lstStyle/>
          <a:p>
            <a:endParaRPr lang="lv-LV"/>
          </a:p>
        </p:txBody>
      </p:sp>
      <p:sp>
        <p:nvSpPr>
          <p:cNvPr id="12" name="Dot3"/>
          <p:cNvSpPr/>
          <p:nvPr/>
        </p:nvSpPr>
        <p:spPr>
          <a:xfrm>
            <a:off x="2520875" y="1638301"/>
            <a:ext cx="228600" cy="228600"/>
          </a:xfrm>
          <a:prstGeom prst="ellipse">
            <a:avLst/>
          </a:prstGeom>
          <a:solidFill>
            <a:srgbClr val="4CAF50"/>
          </a:solidFill>
          <a:ln w="19050">
            <a:solidFill>
              <a:schemeClr val="bg1"/>
            </a:solidFill>
          </a:ln>
        </p:spPr>
        <p:txBody>
          <a:bodyPr/>
          <a:lstStyle/>
          <a:p>
            <a:endParaRPr lang="lv-LV"/>
          </a:p>
        </p:txBody>
      </p:sp>
      <p:sp>
        <p:nvSpPr>
          <p:cNvPr id="13" name="Dot4"/>
          <p:cNvSpPr/>
          <p:nvPr/>
        </p:nvSpPr>
        <p:spPr>
          <a:xfrm>
            <a:off x="3618155" y="1638301"/>
            <a:ext cx="228600" cy="228600"/>
          </a:xfrm>
          <a:prstGeom prst="ellipse">
            <a:avLst/>
          </a:prstGeom>
          <a:solidFill>
            <a:srgbClr val="8BC34A"/>
          </a:solidFill>
          <a:ln w="19050">
            <a:solidFill>
              <a:schemeClr val="bg1"/>
            </a:solidFill>
          </a:ln>
        </p:spPr>
        <p:txBody>
          <a:bodyPr/>
          <a:lstStyle/>
          <a:p>
            <a:endParaRPr lang="lv-LV"/>
          </a:p>
        </p:txBody>
      </p:sp>
      <p:sp>
        <p:nvSpPr>
          <p:cNvPr id="14" name="Dot5"/>
          <p:cNvSpPr/>
          <p:nvPr/>
        </p:nvSpPr>
        <p:spPr>
          <a:xfrm>
            <a:off x="4715435" y="1638301"/>
            <a:ext cx="228600" cy="228600"/>
          </a:xfrm>
          <a:prstGeom prst="ellipse">
            <a:avLst/>
          </a:prstGeom>
          <a:solidFill>
            <a:srgbClr val="CDDC39"/>
          </a:solidFill>
          <a:ln w="19050">
            <a:solidFill>
              <a:schemeClr val="bg1"/>
            </a:solidFill>
          </a:ln>
        </p:spPr>
        <p:txBody>
          <a:bodyPr/>
          <a:lstStyle/>
          <a:p>
            <a:endParaRPr lang="lv-LV"/>
          </a:p>
        </p:txBody>
      </p:sp>
      <p:sp>
        <p:nvSpPr>
          <p:cNvPr id="15" name="Dot6"/>
          <p:cNvSpPr/>
          <p:nvPr/>
        </p:nvSpPr>
        <p:spPr>
          <a:xfrm>
            <a:off x="5812715" y="1638301"/>
            <a:ext cx="228600" cy="228600"/>
          </a:xfrm>
          <a:prstGeom prst="ellipse">
            <a:avLst/>
          </a:prstGeom>
          <a:solidFill>
            <a:srgbClr val="FFC107"/>
          </a:solidFill>
          <a:ln w="19050">
            <a:solidFill>
              <a:schemeClr val="bg1"/>
            </a:solidFill>
          </a:ln>
        </p:spPr>
        <p:txBody>
          <a:bodyPr/>
          <a:lstStyle/>
          <a:p>
            <a:endParaRPr lang="lv-LV"/>
          </a:p>
        </p:txBody>
      </p:sp>
      <p:sp>
        <p:nvSpPr>
          <p:cNvPr id="16" name="Dot7"/>
          <p:cNvSpPr/>
          <p:nvPr/>
        </p:nvSpPr>
        <p:spPr>
          <a:xfrm>
            <a:off x="6909995" y="1638301"/>
            <a:ext cx="228600" cy="2286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/>
          <a:lstStyle/>
          <a:p>
            <a:endParaRPr lang="lv-LV"/>
          </a:p>
        </p:txBody>
      </p:sp>
      <p:sp>
        <p:nvSpPr>
          <p:cNvPr id="22" name="LblT3"/>
          <p:cNvSpPr txBox="1"/>
          <p:nvPr/>
        </p:nvSpPr>
        <p:spPr>
          <a:xfrm>
            <a:off x="2246555" y="891541"/>
            <a:ext cx="118872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lIns="45720" tIns="45720" rIns="45720" bIns="45720" rtlCol="0" anchor="ctr"/>
          <a:lstStyle/>
          <a:p>
            <a:pPr algn="ctr"/>
            <a:r>
              <a:rPr lang="lv-LV" sz="900" b="1" dirty="0">
                <a:latin typeface="Roboto Condensed" pitchFamily="2" charset="0"/>
              </a:rPr>
              <a:t>Vairākas tikšanās ar SAVA darba grupu</a:t>
            </a:r>
          </a:p>
        </p:txBody>
      </p:sp>
      <p:sp>
        <p:nvSpPr>
          <p:cNvPr id="24" name="LblT5"/>
          <p:cNvSpPr txBox="1"/>
          <p:nvPr/>
        </p:nvSpPr>
        <p:spPr>
          <a:xfrm>
            <a:off x="4441115" y="891541"/>
            <a:ext cx="118872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lIns="45720" tIns="45720" rIns="45720" bIns="45720" rtlCol="0" anchor="ctr"/>
          <a:lstStyle/>
          <a:p>
            <a:pPr algn="ctr"/>
            <a:r>
              <a:rPr lang="lv-LV" sz="900" b="1" dirty="0">
                <a:latin typeface="Roboto Condensed" pitchFamily="2" charset="0"/>
              </a:rPr>
              <a:t>Ikmēneša tikšanās ar LAĀA klātienē un attālināti</a:t>
            </a:r>
          </a:p>
        </p:txBody>
      </p:sp>
      <p:sp>
        <p:nvSpPr>
          <p:cNvPr id="26" name="LblT7"/>
          <p:cNvSpPr txBox="1"/>
          <p:nvPr/>
        </p:nvSpPr>
        <p:spPr>
          <a:xfrm>
            <a:off x="6635675" y="891541"/>
            <a:ext cx="118872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lIns="45720" tIns="45720" rIns="45720" bIns="45720" rtlCol="0" anchor="ctr"/>
          <a:lstStyle/>
          <a:p>
            <a:pPr algn="ctr"/>
            <a:r>
              <a:rPr lang="lv-LV" sz="900" b="1" dirty="0">
                <a:latin typeface="Roboto Condensed" pitchFamily="2" charset="0"/>
              </a:rPr>
              <a:t>Tikšanās ar citiem nozares pārstāvjiem</a:t>
            </a:r>
          </a:p>
        </p:txBody>
      </p:sp>
      <p:sp>
        <p:nvSpPr>
          <p:cNvPr id="30" name="LblB2"/>
          <p:cNvSpPr txBox="1"/>
          <p:nvPr/>
        </p:nvSpPr>
        <p:spPr>
          <a:xfrm>
            <a:off x="1071170" y="2011680"/>
            <a:ext cx="1266825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lIns="45720" tIns="45720" rIns="45720" bIns="45720" rtlCol="0" anchor="ctr"/>
          <a:lstStyle/>
          <a:p>
            <a:pPr algn="ctr"/>
            <a:r>
              <a:rPr lang="lv-LV" sz="900" b="1" dirty="0">
                <a:latin typeface="Roboto Condensed" pitchFamily="2" charset="0"/>
              </a:rPr>
              <a:t>Sanāksme ar pakalpojuma sniedzējiem</a:t>
            </a:r>
          </a:p>
          <a:p>
            <a:pPr algn="ctr"/>
            <a:r>
              <a:rPr lang="lv-LV" sz="900" b="1" dirty="0">
                <a:latin typeface="Roboto Condensed" pitchFamily="2" charset="0"/>
              </a:rPr>
              <a:t> 2024. gada novembrī</a:t>
            </a:r>
          </a:p>
        </p:txBody>
      </p:sp>
      <p:sp>
        <p:nvSpPr>
          <p:cNvPr id="31" name="LblB4"/>
          <p:cNvSpPr txBox="1"/>
          <p:nvPr/>
        </p:nvSpPr>
        <p:spPr>
          <a:xfrm>
            <a:off x="2749475" y="2019301"/>
            <a:ext cx="118872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lIns="45720" tIns="45720" rIns="45720" bIns="45720" rtlCol="0" anchor="ctr"/>
          <a:lstStyle/>
          <a:p>
            <a:pPr algn="ctr"/>
            <a:r>
              <a:rPr lang="lv-LV" sz="900" b="1" dirty="0">
                <a:latin typeface="Roboto Condensed" pitchFamily="2" charset="0"/>
              </a:rPr>
              <a:t>Diskusijas ar </a:t>
            </a:r>
            <a:br>
              <a:rPr lang="lv-LV" sz="900" b="1" dirty="0">
                <a:latin typeface="Roboto Condensed" pitchFamily="2" charset="0"/>
              </a:rPr>
            </a:br>
            <a:r>
              <a:rPr lang="lv-LV" sz="900" b="1" dirty="0">
                <a:latin typeface="Roboto Condensed" pitchFamily="2" charset="0"/>
              </a:rPr>
              <a:t>Veselības ministriju</a:t>
            </a:r>
          </a:p>
        </p:txBody>
      </p:sp>
      <p:sp>
        <p:nvSpPr>
          <p:cNvPr id="32" name="LblB6"/>
          <p:cNvSpPr txBox="1"/>
          <p:nvPr/>
        </p:nvSpPr>
        <p:spPr>
          <a:xfrm>
            <a:off x="5741595" y="2034541"/>
            <a:ext cx="118872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lIns="45720" tIns="45720" rIns="45720" bIns="45720" rtlCol="0" anchor="ctr"/>
          <a:lstStyle/>
          <a:p>
            <a:pPr algn="ctr"/>
            <a:r>
              <a:rPr lang="lv-LV" sz="900" b="1" dirty="0">
                <a:latin typeface="Roboto Condensed" pitchFamily="2" charset="0"/>
              </a:rPr>
              <a:t>Tikšanās ar LOOA klātienē un attālināti</a:t>
            </a:r>
          </a:p>
        </p:txBody>
      </p:sp>
      <p:sp>
        <p:nvSpPr>
          <p:cNvPr id="40" name="DGHdr"/>
          <p:cNvSpPr/>
          <p:nvPr/>
        </p:nvSpPr>
        <p:spPr>
          <a:xfrm>
            <a:off x="173915" y="3205090"/>
            <a:ext cx="8498840" cy="336721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91440" tIns="45720" rIns="91440" bIns="45720" anchor="ctr"/>
          <a:lstStyle/>
          <a:p>
            <a:r>
              <a:rPr lang="lv-LV" sz="1600" b="1" dirty="0">
                <a:solidFill>
                  <a:schemeClr val="bg1"/>
                </a:solidFill>
                <a:latin typeface="Roboto Condensed" pitchFamily="2" charset="0"/>
              </a:rPr>
              <a:t>Iesaistītie nozares pārstāvji</a:t>
            </a:r>
          </a:p>
        </p:txBody>
      </p:sp>
      <p:sp>
        <p:nvSpPr>
          <p:cNvPr id="5" name="LblB6">
            <a:extLst>
              <a:ext uri="{FF2B5EF4-FFF2-40B4-BE49-F238E27FC236}">
                <a16:creationId xmlns:a16="http://schemas.microsoft.com/office/drawing/2014/main" id="{2BDF56A9-752C-E91C-B35E-30F4E5FCFF2B}"/>
              </a:ext>
            </a:extLst>
          </p:cNvPr>
          <p:cNvSpPr txBox="1"/>
          <p:nvPr/>
        </p:nvSpPr>
        <p:spPr>
          <a:xfrm>
            <a:off x="204395" y="874861"/>
            <a:ext cx="118872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lIns="45720" tIns="45720" rIns="45720" bIns="45720" rtlCol="0" anchor="ctr"/>
          <a:lstStyle/>
          <a:p>
            <a:pPr algn="ctr"/>
            <a:r>
              <a:rPr lang="lv-LV" sz="900" b="1" dirty="0">
                <a:latin typeface="Roboto Condensed" pitchFamily="2" charset="0"/>
              </a:rPr>
              <a:t>KUD ziņojums par situāciju nozarē</a:t>
            </a:r>
          </a:p>
        </p:txBody>
      </p:sp>
      <p:sp>
        <p:nvSpPr>
          <p:cNvPr id="6" name="LblT7">
            <a:extLst>
              <a:ext uri="{FF2B5EF4-FFF2-40B4-BE49-F238E27FC236}">
                <a16:creationId xmlns:a16="http://schemas.microsoft.com/office/drawing/2014/main" id="{AFFE3A26-04E9-6B07-E72F-D87C65D3443D}"/>
              </a:ext>
            </a:extLst>
          </p:cNvPr>
          <p:cNvSpPr txBox="1"/>
          <p:nvPr/>
        </p:nvSpPr>
        <p:spPr>
          <a:xfrm>
            <a:off x="7443395" y="2034541"/>
            <a:ext cx="118872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lIns="45720" tIns="45720" rIns="45720" bIns="45720" rtlCol="0" anchor="ctr"/>
          <a:lstStyle/>
          <a:p>
            <a:pPr algn="ctr"/>
            <a:r>
              <a:rPr lang="lv-LV" sz="900" b="1" dirty="0">
                <a:latin typeface="Roboto Condensed" pitchFamily="2" charset="0"/>
              </a:rPr>
              <a:t>Sabiedriskā apspriede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3A4E7F-2F58-58BA-B2DF-6753693BD9AB}"/>
              </a:ext>
            </a:extLst>
          </p:cNvPr>
          <p:cNvSpPr txBox="1"/>
          <p:nvPr/>
        </p:nvSpPr>
        <p:spPr>
          <a:xfrm>
            <a:off x="143435" y="3631810"/>
            <a:ext cx="84707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b="1" dirty="0">
                <a:solidFill>
                  <a:schemeClr val="accent2"/>
                </a:solidFill>
                <a:latin typeface="Roboto Condensed" pitchFamily="2" charset="0"/>
              </a:rPr>
              <a:t>Nozares asociācijas, pārstāvji  +  Bērnu aprūpes nozares pārstāvji  +  Stratēģiskās vadības darba grupa SAVA </a:t>
            </a:r>
          </a:p>
        </p:txBody>
      </p:sp>
      <p:sp>
        <p:nvSpPr>
          <p:cNvPr id="17" name="ParticipantsCol3">
            <a:extLst>
              <a:ext uri="{FF2B5EF4-FFF2-40B4-BE49-F238E27FC236}">
                <a16:creationId xmlns:a16="http://schemas.microsoft.com/office/drawing/2014/main" id="{C02BF6C0-47AA-42A5-F743-72D3267E548C}"/>
              </a:ext>
            </a:extLst>
          </p:cNvPr>
          <p:cNvSpPr txBox="1"/>
          <p:nvPr/>
        </p:nvSpPr>
        <p:spPr>
          <a:xfrm>
            <a:off x="143435" y="3981802"/>
            <a:ext cx="2787920" cy="1472955"/>
          </a:xfrm>
          <a:prstGeom prst="rect">
            <a:avLst/>
          </a:prstGeom>
          <a:noFill/>
        </p:spPr>
        <p:txBody>
          <a:bodyPr wrap="square" lIns="91440" tIns="91440" rIns="91440" bIns="45720" rtlCol="0"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lv-LV" sz="1100" dirty="0">
                <a:latin typeface="Roboto Condensed" pitchFamily="2" charset="0"/>
              </a:rPr>
              <a:t>Latvijas Acu Ārstu asociācija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lv-LV" sz="1100" dirty="0">
                <a:latin typeface="Roboto Condensed" pitchFamily="2" charset="0"/>
              </a:rPr>
              <a:t>Latvijas </a:t>
            </a:r>
            <a:r>
              <a:rPr lang="lv-LV" sz="1100" dirty="0" err="1">
                <a:latin typeface="Roboto Condensed" pitchFamily="2" charset="0"/>
              </a:rPr>
              <a:t>Optometristu</a:t>
            </a:r>
            <a:r>
              <a:rPr lang="lv-LV" sz="1100" dirty="0">
                <a:latin typeface="Roboto Condensed" pitchFamily="2" charset="0"/>
              </a:rPr>
              <a:t> un optiķu asociācija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lv-LV" sz="1100" dirty="0">
                <a:latin typeface="Roboto Condensed" pitchFamily="2" charset="0"/>
              </a:rPr>
              <a:t>Bērnu klīniskās universitātes </a:t>
            </a:r>
            <a:r>
              <a:rPr lang="lv-LV" sz="1100" dirty="0" err="1">
                <a:latin typeface="Roboto Condensed" pitchFamily="2" charset="0"/>
              </a:rPr>
              <a:t>slimņīca</a:t>
            </a:r>
            <a:endParaRPr lang="lv-LV" sz="1100" dirty="0">
              <a:latin typeface="Roboto Condensed" pitchFamily="2" charset="0"/>
            </a:endParaRPr>
          </a:p>
        </p:txBody>
      </p:sp>
      <p:sp>
        <p:nvSpPr>
          <p:cNvPr id="18" name="ParticipantsCol2">
            <a:extLst>
              <a:ext uri="{FF2B5EF4-FFF2-40B4-BE49-F238E27FC236}">
                <a16:creationId xmlns:a16="http://schemas.microsoft.com/office/drawing/2014/main" id="{613AA119-701D-A7BE-9F3D-84B01D648199}"/>
              </a:ext>
            </a:extLst>
          </p:cNvPr>
          <p:cNvSpPr txBox="1"/>
          <p:nvPr/>
        </p:nvSpPr>
        <p:spPr>
          <a:xfrm>
            <a:off x="3017520" y="3981802"/>
            <a:ext cx="2743200" cy="1347552"/>
          </a:xfrm>
          <a:prstGeom prst="rect">
            <a:avLst/>
          </a:prstGeom>
          <a:noFill/>
        </p:spPr>
        <p:txBody>
          <a:bodyPr wrap="square" lIns="91440" tIns="91440" rIns="91440" bIns="45720" rtlCol="0"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lv-LV" sz="1100" dirty="0">
                <a:latin typeface="Roboto Condensed" pitchFamily="2" charset="0"/>
              </a:rPr>
              <a:t>Latvijas Lielo slimnīcu asociācija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lv-LV" sz="1100" dirty="0">
                <a:latin typeface="Roboto Condensed" pitchFamily="2" charset="0"/>
              </a:rPr>
              <a:t>Veselības aprūpes darba devēju asociācija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lv-LV" sz="1100" dirty="0">
                <a:latin typeface="Roboto Condensed" pitchFamily="2" charset="0"/>
              </a:rPr>
              <a:t>Latvijas Pašvaldību savienība</a:t>
            </a:r>
          </a:p>
        </p:txBody>
      </p:sp>
      <p:sp>
        <p:nvSpPr>
          <p:cNvPr id="19" name="ParticipantsCol2">
            <a:extLst>
              <a:ext uri="{FF2B5EF4-FFF2-40B4-BE49-F238E27FC236}">
                <a16:creationId xmlns:a16="http://schemas.microsoft.com/office/drawing/2014/main" id="{A9FED47D-5515-123E-20F0-9E4EBBFC16C3}"/>
              </a:ext>
            </a:extLst>
          </p:cNvPr>
          <p:cNvSpPr txBox="1"/>
          <p:nvPr/>
        </p:nvSpPr>
        <p:spPr>
          <a:xfrm>
            <a:off x="5383027" y="3981802"/>
            <a:ext cx="2856098" cy="1347552"/>
          </a:xfrm>
          <a:prstGeom prst="rect">
            <a:avLst/>
          </a:prstGeom>
          <a:noFill/>
        </p:spPr>
        <p:txBody>
          <a:bodyPr wrap="square" lIns="91440" tIns="91440" rIns="91440" bIns="45720" rtlCol="0"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lv-LV" sz="1100" dirty="0">
                <a:latin typeface="Roboto Condensed" pitchFamily="2" charset="0"/>
              </a:rPr>
              <a:t>Latvijas slimnīcu biedrība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lv-LV" sz="1100" dirty="0">
                <a:latin typeface="Roboto Condensed" pitchFamily="2" charset="0"/>
              </a:rPr>
              <a:t>Latvijas Lauku ģimenes ārstu asociācija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lv-LV" sz="1100" dirty="0">
                <a:latin typeface="Roboto Condensed" pitchFamily="2" charset="0"/>
              </a:rPr>
              <a:t>Latvijas Ģimenes ārstu asociācija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lv-LV" sz="1100" dirty="0">
                <a:latin typeface="Roboto Condensed" pitchFamily="2" charset="0"/>
              </a:rPr>
              <a:t>Veselības ministrija; Ministra birojs</a:t>
            </a:r>
          </a:p>
        </p:txBody>
      </p:sp>
      <p:sp>
        <p:nvSpPr>
          <p:cNvPr id="20" name="DGHdr">
            <a:extLst>
              <a:ext uri="{FF2B5EF4-FFF2-40B4-BE49-F238E27FC236}">
                <a16:creationId xmlns:a16="http://schemas.microsoft.com/office/drawing/2014/main" id="{F9798159-76B0-82C9-B6B5-34C4516C39A9}"/>
              </a:ext>
            </a:extLst>
          </p:cNvPr>
          <p:cNvSpPr/>
          <p:nvPr/>
        </p:nvSpPr>
        <p:spPr>
          <a:xfrm>
            <a:off x="143435" y="1638300"/>
            <a:ext cx="8559800" cy="251461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91440" tIns="45720" rIns="91440" bIns="45720" anchor="ctr"/>
          <a:lstStyle/>
          <a:p>
            <a:pPr algn="ctr"/>
            <a:r>
              <a:rPr lang="lv-LV" sz="1200" b="1" dirty="0">
                <a:solidFill>
                  <a:schemeClr val="bg1"/>
                </a:solidFill>
                <a:latin typeface="Roboto Condensed" pitchFamily="2" charset="0"/>
              </a:rPr>
              <a:t>Reforma turpinās</a:t>
            </a:r>
            <a:endParaRPr lang="lv-LV" sz="1600" b="1" dirty="0">
              <a:solidFill>
                <a:schemeClr val="bg1"/>
              </a:solidFill>
              <a:latin typeface="Roboto Condensed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B30C5AF-8226-1730-C6A6-8875260C9145}"/>
              </a:ext>
            </a:extLst>
          </p:cNvPr>
          <p:cNvSpPr/>
          <p:nvPr/>
        </p:nvSpPr>
        <p:spPr>
          <a:xfrm>
            <a:off x="143435" y="1685877"/>
            <a:ext cx="1269999" cy="133448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/>
              <a:t>2024</a:t>
            </a:r>
          </a:p>
        </p:txBody>
      </p:sp>
      <p:sp>
        <p:nvSpPr>
          <p:cNvPr id="28" name="LblB4">
            <a:extLst>
              <a:ext uri="{FF2B5EF4-FFF2-40B4-BE49-F238E27FC236}">
                <a16:creationId xmlns:a16="http://schemas.microsoft.com/office/drawing/2014/main" id="{00D4C648-F983-24F8-F5A7-F035BBCACA4B}"/>
              </a:ext>
            </a:extLst>
          </p:cNvPr>
          <p:cNvSpPr txBox="1"/>
          <p:nvPr/>
        </p:nvSpPr>
        <p:spPr>
          <a:xfrm>
            <a:off x="4230295" y="2026920"/>
            <a:ext cx="118872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lIns="45720" tIns="45720" rIns="45720" bIns="45720" rtlCol="0" anchor="ctr"/>
          <a:lstStyle/>
          <a:p>
            <a:pPr algn="ctr"/>
            <a:r>
              <a:rPr lang="lv-LV" sz="900" b="1" dirty="0">
                <a:latin typeface="Roboto Condensed" pitchFamily="2" charset="0"/>
              </a:rPr>
              <a:t>Diskusijas ar Saeimas Sociālo un darba lietu komisiju</a:t>
            </a:r>
          </a:p>
        </p:txBody>
      </p:sp>
      <p:sp>
        <p:nvSpPr>
          <p:cNvPr id="8" name="Rectangle: Rounded Corners 22">
            <a:extLst>
              <a:ext uri="{FF2B5EF4-FFF2-40B4-BE49-F238E27FC236}">
                <a16:creationId xmlns:a16="http://schemas.microsoft.com/office/drawing/2014/main" id="{B8AA9B54-6BC1-5C9A-77E1-7101E3DD2F0B}"/>
              </a:ext>
            </a:extLst>
          </p:cNvPr>
          <p:cNvSpPr/>
          <p:nvPr/>
        </p:nvSpPr>
        <p:spPr>
          <a:xfrm>
            <a:off x="7381241" y="1700134"/>
            <a:ext cx="1269999" cy="133448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/>
              <a:t>2026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Bar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3" name="Title"/>
          <p:cNvSpPr txBox="1"/>
          <p:nvPr/>
        </p:nvSpPr>
        <p:spPr>
          <a:xfrm>
            <a:off x="274320" y="60960"/>
            <a:ext cx="8594360" cy="457200"/>
          </a:xfrm>
          <a:prstGeom prst="rect">
            <a:avLst/>
          </a:prstGeom>
          <a:noFill/>
        </p:spPr>
        <p:txBody>
          <a:bodyPr wrap="square" lIns="91440" tIns="0" rIns="91440" bIns="0" rtlCol="0" anchor="ctr"/>
          <a:lstStyle/>
          <a:p>
            <a:r>
              <a:rPr lang="lv-LV" sz="2400" b="1">
                <a:solidFill>
                  <a:schemeClr val="bg1"/>
                </a:solidFill>
                <a:latin typeface="Roboto Condensed" pitchFamily="2" charset="0"/>
              </a:rPr>
              <a:t>Visiem vienādas prasības un kvalitātes kritēriji</a:t>
            </a:r>
          </a:p>
        </p:txBody>
      </p:sp>
      <p:sp>
        <p:nvSpPr>
          <p:cNvPr id="10" name="C1bg"/>
          <p:cNvSpPr/>
          <p:nvPr/>
        </p:nvSpPr>
        <p:spPr>
          <a:xfrm>
            <a:off x="396480" y="1051560"/>
            <a:ext cx="8225006" cy="822960"/>
          </a:xfrm>
          <a:prstGeom prst="rect">
            <a:avLst/>
          </a:prstGeom>
          <a:solidFill>
            <a:schemeClr val="bg1"/>
          </a:solidFill>
          <a:ln w="0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11" name="C1stripe"/>
          <p:cNvSpPr/>
          <p:nvPr/>
        </p:nvSpPr>
        <p:spPr>
          <a:xfrm>
            <a:off x="396480" y="1051560"/>
            <a:ext cx="182880" cy="822960"/>
          </a:xfrm>
          <a:prstGeom prst="rect">
            <a:avLst/>
          </a:prstGeom>
          <a:solidFill>
            <a:schemeClr val="accent2"/>
          </a:solidFill>
          <a:ln w="0">
            <a:solidFill>
              <a:schemeClr val="accent2"/>
            </a:solidFill>
          </a:ln>
        </p:spPr>
        <p:txBody>
          <a:bodyPr/>
          <a:lstStyle/>
          <a:p>
            <a:endParaRPr lang="lv-LV"/>
          </a:p>
        </p:txBody>
      </p:sp>
      <p:sp>
        <p:nvSpPr>
          <p:cNvPr id="13" name="C1txt"/>
          <p:cNvSpPr txBox="1"/>
          <p:nvPr/>
        </p:nvSpPr>
        <p:spPr>
          <a:xfrm>
            <a:off x="1432800" y="1051560"/>
            <a:ext cx="7711200" cy="822960"/>
          </a:xfrm>
          <a:prstGeom prst="rect">
            <a:avLst/>
          </a:prstGeom>
          <a:noFill/>
        </p:spPr>
        <p:txBody>
          <a:bodyPr wrap="square" lIns="182880" tIns="91440" rIns="182880" bIns="91440" rtlCol="0" anchor="ctr"/>
          <a:lstStyle/>
          <a:p>
            <a:r>
              <a:rPr lang="lv-LV" sz="1800" b="1" dirty="0" err="1">
                <a:latin typeface="Roboto Condensed" pitchFamily="2" charset="0"/>
              </a:rPr>
              <a:t>Digitālizācija</a:t>
            </a:r>
            <a:endParaRPr lang="lv-LV" sz="1800" b="1" dirty="0">
              <a:latin typeface="Roboto Condensed" pitchFamily="2" charset="0"/>
            </a:endParaRPr>
          </a:p>
        </p:txBody>
      </p:sp>
      <p:sp>
        <p:nvSpPr>
          <p:cNvPr id="20" name="C2bg"/>
          <p:cNvSpPr/>
          <p:nvPr/>
        </p:nvSpPr>
        <p:spPr>
          <a:xfrm>
            <a:off x="396480" y="1935480"/>
            <a:ext cx="8225006" cy="822960"/>
          </a:xfrm>
          <a:prstGeom prst="rect">
            <a:avLst/>
          </a:prstGeom>
          <a:solidFill>
            <a:schemeClr val="bg1"/>
          </a:solidFill>
          <a:ln w="0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21" name="C2stripe"/>
          <p:cNvSpPr/>
          <p:nvPr/>
        </p:nvSpPr>
        <p:spPr>
          <a:xfrm>
            <a:off x="396480" y="1935480"/>
            <a:ext cx="182880" cy="822960"/>
          </a:xfrm>
          <a:prstGeom prst="rect">
            <a:avLst/>
          </a:prstGeom>
          <a:solidFill>
            <a:schemeClr val="accent2"/>
          </a:solidFill>
          <a:ln w="0">
            <a:solidFill>
              <a:schemeClr val="accent2"/>
            </a:solidFill>
          </a:ln>
        </p:spPr>
        <p:txBody>
          <a:bodyPr/>
          <a:lstStyle/>
          <a:p>
            <a:endParaRPr lang="lv-LV"/>
          </a:p>
        </p:txBody>
      </p:sp>
      <p:sp>
        <p:nvSpPr>
          <p:cNvPr id="23" name="C2txt"/>
          <p:cNvSpPr txBox="1"/>
          <p:nvPr/>
        </p:nvSpPr>
        <p:spPr>
          <a:xfrm>
            <a:off x="1432800" y="1935480"/>
            <a:ext cx="7711200" cy="822960"/>
          </a:xfrm>
          <a:prstGeom prst="rect">
            <a:avLst/>
          </a:prstGeom>
          <a:noFill/>
        </p:spPr>
        <p:txBody>
          <a:bodyPr wrap="square" lIns="182880" tIns="91440" rIns="182880" bIns="91440" rtlCol="0" anchor="ctr"/>
          <a:lstStyle/>
          <a:p>
            <a:r>
              <a:rPr lang="lv-LV" sz="1800" b="1" dirty="0">
                <a:latin typeface="Roboto Condensed" pitchFamily="2" charset="0"/>
              </a:rPr>
              <a:t>Pakalpojumu pieejamība</a:t>
            </a:r>
          </a:p>
        </p:txBody>
      </p:sp>
      <p:sp>
        <p:nvSpPr>
          <p:cNvPr id="30" name="C3bg"/>
          <p:cNvSpPr/>
          <p:nvPr/>
        </p:nvSpPr>
        <p:spPr>
          <a:xfrm>
            <a:off x="396480" y="2819400"/>
            <a:ext cx="8225006" cy="822960"/>
          </a:xfrm>
          <a:prstGeom prst="rect">
            <a:avLst/>
          </a:prstGeom>
          <a:solidFill>
            <a:schemeClr val="bg1"/>
          </a:solidFill>
          <a:ln w="0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31" name="C3stripe"/>
          <p:cNvSpPr/>
          <p:nvPr/>
        </p:nvSpPr>
        <p:spPr>
          <a:xfrm>
            <a:off x="396480" y="2819400"/>
            <a:ext cx="182880" cy="82296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33" name="C3txt"/>
          <p:cNvSpPr txBox="1"/>
          <p:nvPr/>
        </p:nvSpPr>
        <p:spPr>
          <a:xfrm>
            <a:off x="1432800" y="2819400"/>
            <a:ext cx="7711200" cy="822960"/>
          </a:xfrm>
          <a:prstGeom prst="rect">
            <a:avLst/>
          </a:prstGeom>
          <a:noFill/>
          <a:ln>
            <a:noFill/>
          </a:ln>
        </p:spPr>
        <p:txBody>
          <a:bodyPr wrap="square" lIns="182880" tIns="91440" rIns="182880" bIns="91440" rtlCol="0" anchor="ctr"/>
          <a:lstStyle/>
          <a:p>
            <a:r>
              <a:rPr lang="lv-LV" sz="1800" b="1" dirty="0">
                <a:latin typeface="Roboto Condensed" pitchFamily="2" charset="0"/>
              </a:rPr>
              <a:t>Personālresursi un infrastruktūra</a:t>
            </a:r>
          </a:p>
        </p:txBody>
      </p:sp>
      <p:sp>
        <p:nvSpPr>
          <p:cNvPr id="40" name="C4bg"/>
          <p:cNvSpPr/>
          <p:nvPr/>
        </p:nvSpPr>
        <p:spPr>
          <a:xfrm>
            <a:off x="396480" y="3703320"/>
            <a:ext cx="8225006" cy="822960"/>
          </a:xfrm>
          <a:prstGeom prst="rect">
            <a:avLst/>
          </a:prstGeom>
          <a:solidFill>
            <a:schemeClr val="bg1"/>
          </a:solidFill>
          <a:ln w="0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41" name="C4stripe"/>
          <p:cNvSpPr/>
          <p:nvPr/>
        </p:nvSpPr>
        <p:spPr>
          <a:xfrm>
            <a:off x="396480" y="3703320"/>
            <a:ext cx="182880" cy="822960"/>
          </a:xfrm>
          <a:prstGeom prst="rect">
            <a:avLst/>
          </a:prstGeom>
          <a:solidFill>
            <a:schemeClr val="accent2"/>
          </a:solidFill>
          <a:ln w="0">
            <a:solidFill>
              <a:schemeClr val="accent2"/>
            </a:solidFill>
          </a:ln>
        </p:spPr>
        <p:txBody>
          <a:bodyPr/>
          <a:lstStyle/>
          <a:p>
            <a:endParaRPr lang="lv-LV"/>
          </a:p>
        </p:txBody>
      </p:sp>
      <p:sp>
        <p:nvSpPr>
          <p:cNvPr id="43" name="C4txt"/>
          <p:cNvSpPr txBox="1"/>
          <p:nvPr/>
        </p:nvSpPr>
        <p:spPr>
          <a:xfrm>
            <a:off x="1432800" y="3703320"/>
            <a:ext cx="7711200" cy="822960"/>
          </a:xfrm>
          <a:prstGeom prst="rect">
            <a:avLst/>
          </a:prstGeom>
          <a:noFill/>
        </p:spPr>
        <p:txBody>
          <a:bodyPr wrap="square" lIns="182880" tIns="91440" rIns="182880" bIns="91440" rtlCol="0" anchor="ctr"/>
          <a:lstStyle/>
          <a:p>
            <a:r>
              <a:rPr lang="lv-LV" sz="1800" b="1" dirty="0">
                <a:latin typeface="Roboto Condensed" pitchFamily="2" charset="0"/>
              </a:rPr>
              <a:t>Pacientu pieredzes novērtēšana (PREM)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3B749F2E-6CC6-1B0F-73F0-F7A29A44827C}"/>
              </a:ext>
            </a:extLst>
          </p:cNvPr>
          <p:cNvSpPr/>
          <p:nvPr/>
        </p:nvSpPr>
        <p:spPr>
          <a:xfrm flipV="1">
            <a:off x="831668" y="1393373"/>
            <a:ext cx="391885" cy="19158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202FB95D-A92E-7566-41AD-04CD7A538EEC}"/>
              </a:ext>
            </a:extLst>
          </p:cNvPr>
          <p:cNvSpPr/>
          <p:nvPr/>
        </p:nvSpPr>
        <p:spPr>
          <a:xfrm flipV="1">
            <a:off x="831907" y="2281646"/>
            <a:ext cx="391885" cy="19158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E5CFC637-A6FE-BDEC-CD6A-8621E2C43A4B}"/>
              </a:ext>
            </a:extLst>
          </p:cNvPr>
          <p:cNvSpPr/>
          <p:nvPr/>
        </p:nvSpPr>
        <p:spPr>
          <a:xfrm flipV="1">
            <a:off x="849084" y="3139440"/>
            <a:ext cx="391885" cy="19158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72217195-A979-FDD1-36EE-2BF3BF228841}"/>
              </a:ext>
            </a:extLst>
          </p:cNvPr>
          <p:cNvSpPr/>
          <p:nvPr/>
        </p:nvSpPr>
        <p:spPr>
          <a:xfrm flipV="1">
            <a:off x="849084" y="4019006"/>
            <a:ext cx="391885" cy="19158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Bar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3" name="Title"/>
          <p:cNvSpPr txBox="1"/>
          <p:nvPr/>
        </p:nvSpPr>
        <p:spPr>
          <a:xfrm>
            <a:off x="274320" y="60960"/>
            <a:ext cx="8594360" cy="457200"/>
          </a:xfrm>
          <a:prstGeom prst="rect">
            <a:avLst/>
          </a:prstGeom>
          <a:noFill/>
        </p:spPr>
        <p:txBody>
          <a:bodyPr wrap="square" lIns="91440" tIns="0" rIns="91440" bIns="0" rtlCol="0" anchor="ctr"/>
          <a:lstStyle/>
          <a:p>
            <a:r>
              <a:rPr lang="lv-LV" sz="2400" b="1">
                <a:solidFill>
                  <a:schemeClr val="bg1"/>
                </a:solidFill>
                <a:latin typeface="Roboto Condensed" pitchFamily="2" charset="0"/>
              </a:rPr>
              <a:t>Digitālizācijas prasības</a:t>
            </a:r>
          </a:p>
        </p:txBody>
      </p:sp>
      <p:sp>
        <p:nvSpPr>
          <p:cNvPr id="4" name="LeftCardBg"/>
          <p:cNvSpPr/>
          <p:nvPr/>
        </p:nvSpPr>
        <p:spPr>
          <a:xfrm>
            <a:off x="152400" y="640080"/>
            <a:ext cx="4297680" cy="3786360"/>
          </a:xfrm>
          <a:prstGeom prst="rect">
            <a:avLst/>
          </a:prstGeom>
          <a:noFill/>
          <a:ln w="12700">
            <a:solidFill>
              <a:schemeClr val="accent2"/>
            </a:solidFill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5" name="LeftCardHdr"/>
          <p:cNvSpPr/>
          <p:nvPr/>
        </p:nvSpPr>
        <p:spPr>
          <a:xfrm>
            <a:off x="152400" y="640080"/>
            <a:ext cx="4297680" cy="36576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182880" tIns="60960" rIns="182880" bIns="60960" anchor="ctr"/>
          <a:lstStyle/>
          <a:p>
            <a:r>
              <a:rPr lang="lv-LV" sz="1300" b="1" dirty="0">
                <a:solidFill>
                  <a:schemeClr val="bg1"/>
                </a:solidFill>
                <a:latin typeface="Roboto Condensed" pitchFamily="2" charset="0"/>
              </a:rPr>
              <a:t>Dokumentu sagatavošana un ievadīšana </a:t>
            </a:r>
            <a:r>
              <a:rPr lang="lv-LV" sz="1300" b="1" dirty="0" err="1">
                <a:solidFill>
                  <a:schemeClr val="bg1"/>
                </a:solidFill>
                <a:latin typeface="Roboto Condensed" pitchFamily="2" charset="0"/>
              </a:rPr>
              <a:t>E</a:t>
            </a:r>
            <a:r>
              <a:rPr lang="lv-LV" sz="1300" b="1" dirty="0">
                <a:solidFill>
                  <a:schemeClr val="bg1"/>
                </a:solidFill>
                <a:latin typeface="Roboto Condensed" pitchFamily="2" charset="0"/>
              </a:rPr>
              <a:t>-veselībā</a:t>
            </a:r>
          </a:p>
        </p:txBody>
      </p:sp>
      <p:sp>
        <p:nvSpPr>
          <p:cNvPr id="10" name="Item1Dot"/>
          <p:cNvSpPr/>
          <p:nvPr/>
        </p:nvSpPr>
        <p:spPr>
          <a:xfrm>
            <a:off x="274320" y="1200930"/>
            <a:ext cx="152400" cy="144780"/>
          </a:xfrm>
          <a:prstGeom prst="ellipse">
            <a:avLst/>
          </a:pr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lv-LV">
              <a:solidFill>
                <a:schemeClr val="bg1"/>
              </a:solidFill>
            </a:endParaRPr>
          </a:p>
        </p:txBody>
      </p:sp>
      <p:sp>
        <p:nvSpPr>
          <p:cNvPr id="11" name="Item1Txt"/>
          <p:cNvSpPr txBox="1"/>
          <p:nvPr/>
        </p:nvSpPr>
        <p:spPr>
          <a:xfrm>
            <a:off x="518160" y="1120140"/>
            <a:ext cx="3840480" cy="304800"/>
          </a:xfrm>
          <a:prstGeom prst="rect">
            <a:avLst/>
          </a:prstGeom>
          <a:noFill/>
        </p:spPr>
        <p:txBody>
          <a:bodyPr wrap="square" lIns="60960" tIns="60960" rIns="60960" bIns="60960" rtlCol="0" anchor="ctr"/>
          <a:lstStyle/>
          <a:p>
            <a:r>
              <a:rPr lang="lv-LV" sz="1150" dirty="0" err="1">
                <a:latin typeface="Roboto Condensed" pitchFamily="2" charset="0"/>
              </a:rPr>
              <a:t>E</a:t>
            </a:r>
            <a:r>
              <a:rPr lang="lv-LV" sz="1150" dirty="0">
                <a:latin typeface="Roboto Condensed" pitchFamily="2" charset="0"/>
              </a:rPr>
              <a:t>-pārskats par ambulatoro pacienta izmeklēšanu/ārstēšanu</a:t>
            </a:r>
          </a:p>
        </p:txBody>
      </p:sp>
      <p:sp>
        <p:nvSpPr>
          <p:cNvPr id="13" name="Item2Txt"/>
          <p:cNvSpPr txBox="1"/>
          <p:nvPr/>
        </p:nvSpPr>
        <p:spPr>
          <a:xfrm>
            <a:off x="518160" y="1466270"/>
            <a:ext cx="3840480" cy="304800"/>
          </a:xfrm>
          <a:prstGeom prst="rect">
            <a:avLst/>
          </a:prstGeom>
          <a:noFill/>
        </p:spPr>
        <p:txBody>
          <a:bodyPr wrap="square" lIns="60960" tIns="60960" rIns="60960" bIns="60960" rtlCol="0" anchor="ctr"/>
          <a:lstStyle/>
          <a:p>
            <a:r>
              <a:rPr lang="lv-LV" sz="1150">
                <a:latin typeface="Roboto Condensed" pitchFamily="2" charset="0"/>
              </a:rPr>
              <a:t>Izraksts-epikrīze Dienas stacionāra pakalpojuma sniedzējiem</a:t>
            </a:r>
          </a:p>
        </p:txBody>
      </p:sp>
      <p:sp>
        <p:nvSpPr>
          <p:cNvPr id="15" name="Item3Txt"/>
          <p:cNvSpPr txBox="1"/>
          <p:nvPr/>
        </p:nvSpPr>
        <p:spPr>
          <a:xfrm>
            <a:off x="518160" y="1798320"/>
            <a:ext cx="3840480" cy="304800"/>
          </a:xfrm>
          <a:prstGeom prst="rect">
            <a:avLst/>
          </a:prstGeom>
          <a:noFill/>
        </p:spPr>
        <p:txBody>
          <a:bodyPr wrap="square" lIns="60960" tIns="60960" rIns="60960" bIns="60960" rtlCol="0" anchor="ctr"/>
          <a:lstStyle/>
          <a:p>
            <a:r>
              <a:rPr lang="lv-LV" sz="1150" dirty="0" err="1">
                <a:latin typeface="Roboto Condensed" pitchFamily="2" charset="0"/>
              </a:rPr>
              <a:t>E</a:t>
            </a:r>
            <a:r>
              <a:rPr lang="lv-LV" sz="1150" dirty="0">
                <a:latin typeface="Roboto Condensed" pitchFamily="2" charset="0"/>
              </a:rPr>
              <a:t>-nosūtījums</a:t>
            </a:r>
          </a:p>
        </p:txBody>
      </p:sp>
      <p:sp>
        <p:nvSpPr>
          <p:cNvPr id="17" name="Item4Txt"/>
          <p:cNvSpPr txBox="1"/>
          <p:nvPr/>
        </p:nvSpPr>
        <p:spPr>
          <a:xfrm>
            <a:off x="518160" y="2103120"/>
            <a:ext cx="3840480" cy="304800"/>
          </a:xfrm>
          <a:prstGeom prst="rect">
            <a:avLst/>
          </a:prstGeom>
          <a:noFill/>
        </p:spPr>
        <p:txBody>
          <a:bodyPr wrap="square" lIns="60960" tIns="60960" rIns="60960" bIns="60960" rtlCol="0" anchor="ctr"/>
          <a:lstStyle/>
          <a:p>
            <a:r>
              <a:rPr lang="lv-LV" sz="1150">
                <a:latin typeface="Roboto Condensed" pitchFamily="2" charset="0"/>
              </a:rPr>
              <a:t>E-recepte</a:t>
            </a:r>
          </a:p>
        </p:txBody>
      </p:sp>
      <p:sp>
        <p:nvSpPr>
          <p:cNvPr id="19" name="KritBadge"/>
          <p:cNvSpPr/>
          <p:nvPr/>
        </p:nvSpPr>
        <p:spPr>
          <a:xfrm>
            <a:off x="274320" y="2667000"/>
            <a:ext cx="3962400" cy="36576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182880" tIns="60960" rIns="182880" bIns="60960" anchor="ctr"/>
          <a:lstStyle/>
          <a:p>
            <a:pPr algn="ctr"/>
            <a:r>
              <a:rPr lang="lv-LV" sz="1100" b="1" u="sng" dirty="0">
                <a:solidFill>
                  <a:schemeClr val="bg1"/>
                </a:solidFill>
                <a:latin typeface="Roboto Condensed" pitchFamily="2" charset="0"/>
              </a:rPr>
              <a:t>Ikgadējie vērtēšanas kritēriji</a:t>
            </a:r>
          </a:p>
        </p:txBody>
      </p:sp>
      <p:sp>
        <p:nvSpPr>
          <p:cNvPr id="30" name="RightCardBg"/>
          <p:cNvSpPr/>
          <p:nvPr/>
        </p:nvSpPr>
        <p:spPr>
          <a:xfrm>
            <a:off x="4663440" y="640080"/>
            <a:ext cx="4328160" cy="378636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4F0"/>
            </a:solidFill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31" name="RightAccent"/>
          <p:cNvSpPr/>
          <p:nvPr/>
        </p:nvSpPr>
        <p:spPr>
          <a:xfrm>
            <a:off x="4663440" y="640080"/>
            <a:ext cx="4328160" cy="36576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32" name="CalLabel"/>
          <p:cNvSpPr txBox="1"/>
          <p:nvPr/>
        </p:nvSpPr>
        <p:spPr>
          <a:xfrm>
            <a:off x="4754880" y="644040"/>
            <a:ext cx="4236720" cy="365760"/>
          </a:xfrm>
          <a:prstGeom prst="rect">
            <a:avLst/>
          </a:prstGeom>
          <a:noFill/>
        </p:spPr>
        <p:txBody>
          <a:bodyPr wrap="square" lIns="91440" tIns="45720" rIns="91440" bIns="45720" rtlCol="0" anchor="ctr"/>
          <a:lstStyle/>
          <a:p>
            <a:r>
              <a:rPr lang="lv-LV" sz="1300" b="1" dirty="0">
                <a:solidFill>
                  <a:schemeClr val="bg1"/>
                </a:solidFill>
                <a:latin typeface="Roboto Condensed" pitchFamily="2" charset="0"/>
              </a:rPr>
              <a:t>Kalendāru atvēršana</a:t>
            </a:r>
          </a:p>
        </p:txBody>
      </p:sp>
      <p:sp>
        <p:nvSpPr>
          <p:cNvPr id="33" name="BigYear"/>
          <p:cNvSpPr/>
          <p:nvPr/>
        </p:nvSpPr>
        <p:spPr>
          <a:xfrm>
            <a:off x="4754880" y="1189320"/>
            <a:ext cx="41138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noFill/>
          </a:ln>
        </p:spPr>
        <p:txBody>
          <a:bodyPr lIns="91440" tIns="91440" rIns="91440" bIns="91440" anchor="ctr"/>
          <a:lstStyle/>
          <a:p>
            <a:pPr algn="ctr"/>
            <a:r>
              <a:rPr lang="lv-LV" sz="5600" b="1" dirty="0">
                <a:solidFill>
                  <a:schemeClr val="accent2"/>
                </a:solidFill>
                <a:latin typeface="Roboto Condensed" pitchFamily="2" charset="0"/>
              </a:rPr>
              <a:t>2027</a:t>
            </a:r>
          </a:p>
        </p:txBody>
      </p:sp>
      <p:sp>
        <p:nvSpPr>
          <p:cNvPr id="34" name="CalSubtitle"/>
          <p:cNvSpPr txBox="1"/>
          <p:nvPr/>
        </p:nvSpPr>
        <p:spPr>
          <a:xfrm>
            <a:off x="4754880" y="2194560"/>
            <a:ext cx="4236720" cy="1188720"/>
          </a:xfrm>
          <a:prstGeom prst="rect">
            <a:avLst/>
          </a:prstGeom>
          <a:noFill/>
        </p:spPr>
        <p:txBody>
          <a:bodyPr wrap="square" lIns="182880" tIns="182880" rIns="182880" bIns="182880" rtlCol="0">
            <a:normAutofit/>
          </a:bodyPr>
          <a:lstStyle/>
          <a:p>
            <a:pPr algn="ctr"/>
            <a:r>
              <a:rPr lang="lv-LV" sz="1300" dirty="0">
                <a:latin typeface="Roboto Condensed" pitchFamily="2" charset="0"/>
              </a:rPr>
              <a:t>Kalendāru atvēršana vienotam pierakstam E-veselības sistēmā no 2027. gada 1. janvāra</a:t>
            </a:r>
          </a:p>
        </p:txBody>
      </p:sp>
      <p:sp>
        <p:nvSpPr>
          <p:cNvPr id="6" name="Item1Dot">
            <a:extLst>
              <a:ext uri="{FF2B5EF4-FFF2-40B4-BE49-F238E27FC236}">
                <a16:creationId xmlns:a16="http://schemas.microsoft.com/office/drawing/2014/main" id="{37FB041F-7DAF-C2D5-8490-7FFECB2C81C2}"/>
              </a:ext>
            </a:extLst>
          </p:cNvPr>
          <p:cNvSpPr/>
          <p:nvPr/>
        </p:nvSpPr>
        <p:spPr>
          <a:xfrm>
            <a:off x="274320" y="1560431"/>
            <a:ext cx="152400" cy="144780"/>
          </a:xfrm>
          <a:prstGeom prst="ellipse">
            <a:avLst/>
          </a:pr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lv-LV">
              <a:solidFill>
                <a:schemeClr val="bg1"/>
              </a:solidFill>
            </a:endParaRPr>
          </a:p>
        </p:txBody>
      </p:sp>
      <p:sp>
        <p:nvSpPr>
          <p:cNvPr id="7" name="Item1Dot">
            <a:extLst>
              <a:ext uri="{FF2B5EF4-FFF2-40B4-BE49-F238E27FC236}">
                <a16:creationId xmlns:a16="http://schemas.microsoft.com/office/drawing/2014/main" id="{002E3E65-FE79-77EB-6CA5-238DF350E167}"/>
              </a:ext>
            </a:extLst>
          </p:cNvPr>
          <p:cNvSpPr/>
          <p:nvPr/>
        </p:nvSpPr>
        <p:spPr>
          <a:xfrm>
            <a:off x="274320" y="1887819"/>
            <a:ext cx="152400" cy="144780"/>
          </a:xfrm>
          <a:prstGeom prst="ellipse">
            <a:avLst/>
          </a:pr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lv-LV">
              <a:solidFill>
                <a:schemeClr val="bg1"/>
              </a:solidFill>
            </a:endParaRPr>
          </a:p>
        </p:txBody>
      </p:sp>
      <p:sp>
        <p:nvSpPr>
          <p:cNvPr id="8" name="Item1Dot">
            <a:extLst>
              <a:ext uri="{FF2B5EF4-FFF2-40B4-BE49-F238E27FC236}">
                <a16:creationId xmlns:a16="http://schemas.microsoft.com/office/drawing/2014/main" id="{8DCB074A-FB07-C300-C4FA-3D6465A2A336}"/>
              </a:ext>
            </a:extLst>
          </p:cNvPr>
          <p:cNvSpPr/>
          <p:nvPr/>
        </p:nvSpPr>
        <p:spPr>
          <a:xfrm>
            <a:off x="280851" y="2196429"/>
            <a:ext cx="152400" cy="144780"/>
          </a:xfrm>
          <a:prstGeom prst="ellipse">
            <a:avLst/>
          </a:pr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lv-LV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Bar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3" name="Title"/>
          <p:cNvSpPr txBox="1"/>
          <p:nvPr/>
        </p:nvSpPr>
        <p:spPr>
          <a:xfrm>
            <a:off x="274320" y="60960"/>
            <a:ext cx="8594360" cy="457200"/>
          </a:xfrm>
          <a:prstGeom prst="rect">
            <a:avLst/>
          </a:prstGeom>
          <a:noFill/>
        </p:spPr>
        <p:txBody>
          <a:bodyPr wrap="square" lIns="91440" tIns="0" rIns="91440" bIns="0" rtlCol="0" anchor="ctr"/>
          <a:lstStyle/>
          <a:p>
            <a:r>
              <a:rPr lang="lv-LV" sz="2400" b="1" dirty="0">
                <a:solidFill>
                  <a:schemeClr val="bg1"/>
                </a:solidFill>
                <a:latin typeface="Roboto Condensed" pitchFamily="2" charset="0"/>
              </a:rPr>
              <a:t>Pakalpojuma pieejamības prasības</a:t>
            </a:r>
          </a:p>
        </p:txBody>
      </p:sp>
      <p:sp>
        <p:nvSpPr>
          <p:cNvPr id="4" name="C1bg"/>
          <p:cNvSpPr/>
          <p:nvPr/>
        </p:nvSpPr>
        <p:spPr>
          <a:xfrm>
            <a:off x="152400" y="624840"/>
            <a:ext cx="2743200" cy="1828800"/>
          </a:xfrm>
          <a:prstGeom prst="rect">
            <a:avLst/>
          </a:prstGeom>
          <a:noFill/>
          <a:ln w="12700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5" name="C1hdr"/>
          <p:cNvSpPr/>
          <p:nvPr/>
        </p:nvSpPr>
        <p:spPr>
          <a:xfrm>
            <a:off x="152400" y="624840"/>
            <a:ext cx="2743200" cy="3200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6" name="C1txt"/>
          <p:cNvSpPr txBox="1"/>
          <p:nvPr/>
        </p:nvSpPr>
        <p:spPr>
          <a:xfrm>
            <a:off x="196440" y="630960"/>
            <a:ext cx="2651760" cy="1814640"/>
          </a:xfrm>
          <a:prstGeom prst="rect">
            <a:avLst/>
          </a:prstGeom>
          <a:noFill/>
        </p:spPr>
        <p:txBody>
          <a:bodyPr wrap="square" lIns="91440" tIns="91440" rIns="91440" bIns="91440" rtlCol="0">
            <a:normAutofit/>
          </a:bodyPr>
          <a:lstStyle/>
          <a:p>
            <a:r>
              <a:rPr lang="lv-LV" sz="1300" b="1" dirty="0">
                <a:solidFill>
                  <a:schemeClr val="bg1"/>
                </a:solidFill>
                <a:latin typeface="Roboto Condensed" pitchFamily="2" charset="0"/>
              </a:rPr>
              <a:t>Pieejamība</a:t>
            </a:r>
          </a:p>
          <a:p>
            <a:endParaRPr lang="lv-LV" sz="1100" dirty="0"/>
          </a:p>
          <a:p>
            <a:r>
              <a:rPr lang="lv-LV" sz="1100" dirty="0">
                <a:latin typeface="Roboto Condensed" pitchFamily="2" charset="0"/>
              </a:rPr>
              <a:t>Pakalpojuma pieejamība vismaz vienu reizi nedēļā gan rīta, gan vakara stundās</a:t>
            </a:r>
          </a:p>
        </p:txBody>
      </p:sp>
      <p:sp>
        <p:nvSpPr>
          <p:cNvPr id="7" name="C2bg"/>
          <p:cNvSpPr/>
          <p:nvPr/>
        </p:nvSpPr>
        <p:spPr>
          <a:xfrm>
            <a:off x="3048000" y="624840"/>
            <a:ext cx="2743200" cy="1828800"/>
          </a:xfrm>
          <a:prstGeom prst="rect">
            <a:avLst/>
          </a:prstGeom>
          <a:noFill/>
          <a:ln w="12700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8" name="C2hdr"/>
          <p:cNvSpPr/>
          <p:nvPr/>
        </p:nvSpPr>
        <p:spPr>
          <a:xfrm>
            <a:off x="3048000" y="624840"/>
            <a:ext cx="2743200" cy="3200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9" name="C2txt"/>
          <p:cNvSpPr txBox="1"/>
          <p:nvPr/>
        </p:nvSpPr>
        <p:spPr>
          <a:xfrm>
            <a:off x="3092040" y="630960"/>
            <a:ext cx="2651760" cy="1814640"/>
          </a:xfrm>
          <a:prstGeom prst="rect">
            <a:avLst/>
          </a:prstGeom>
          <a:noFill/>
        </p:spPr>
        <p:txBody>
          <a:bodyPr wrap="square" lIns="91440" tIns="91440" rIns="91440" bIns="91440" rtlCol="0">
            <a:normAutofit/>
          </a:bodyPr>
          <a:lstStyle/>
          <a:p>
            <a:r>
              <a:rPr lang="lv-LV" sz="1300" b="1" dirty="0">
                <a:solidFill>
                  <a:schemeClr val="bg1"/>
                </a:solidFill>
                <a:latin typeface="Roboto Condensed" pitchFamily="2" charset="0"/>
              </a:rPr>
              <a:t>Attālinātās konsultācijas</a:t>
            </a:r>
          </a:p>
          <a:p>
            <a:endParaRPr lang="lv-LV" sz="1100" dirty="0"/>
          </a:p>
          <a:p>
            <a:r>
              <a:rPr lang="lv-LV" sz="1100" dirty="0">
                <a:latin typeface="Roboto Condensed" pitchFamily="2" charset="0"/>
              </a:rPr>
              <a:t>Nodrošināt attālinātās konsultācijas</a:t>
            </a:r>
          </a:p>
          <a:p>
            <a:endParaRPr lang="lv-LV" sz="1000" dirty="0"/>
          </a:p>
          <a:p>
            <a:r>
              <a:rPr lang="lv-LV" sz="1000" i="1" dirty="0">
                <a:latin typeface="Roboto Condensed" pitchFamily="2" charset="0"/>
              </a:rPr>
              <a:t>Ikgadējs vērtēšanas kritērijs</a:t>
            </a:r>
          </a:p>
        </p:txBody>
      </p:sp>
      <p:sp>
        <p:nvSpPr>
          <p:cNvPr id="10" name="C3bg"/>
          <p:cNvSpPr/>
          <p:nvPr/>
        </p:nvSpPr>
        <p:spPr>
          <a:xfrm>
            <a:off x="5943600" y="624840"/>
            <a:ext cx="3048000" cy="1828800"/>
          </a:xfrm>
          <a:prstGeom prst="rect">
            <a:avLst/>
          </a:prstGeom>
          <a:noFill/>
          <a:ln w="12700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11" name="C3hdr"/>
          <p:cNvSpPr/>
          <p:nvPr/>
        </p:nvSpPr>
        <p:spPr>
          <a:xfrm>
            <a:off x="5943600" y="624840"/>
            <a:ext cx="3048000" cy="3200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12" name="C3txt"/>
          <p:cNvSpPr txBox="1"/>
          <p:nvPr/>
        </p:nvSpPr>
        <p:spPr>
          <a:xfrm>
            <a:off x="5987640" y="630960"/>
            <a:ext cx="2956560" cy="1814640"/>
          </a:xfrm>
          <a:prstGeom prst="rect">
            <a:avLst/>
          </a:prstGeom>
          <a:noFill/>
        </p:spPr>
        <p:txBody>
          <a:bodyPr wrap="square" lIns="91440" tIns="91440" rIns="91440" bIns="91440" rtlCol="0">
            <a:normAutofit/>
          </a:bodyPr>
          <a:lstStyle/>
          <a:p>
            <a:r>
              <a:rPr lang="lv-LV" sz="1300" b="1">
                <a:solidFill>
                  <a:schemeClr val="bg1"/>
                </a:solidFill>
                <a:latin typeface="Roboto Condensed" pitchFamily="2" charset="0"/>
              </a:rPr>
              <a:t>Nosūtīšana uz secīgiem pakalpojumiem</a:t>
            </a:r>
          </a:p>
          <a:p>
            <a:endParaRPr lang="lv-LV" sz="1100"/>
          </a:p>
          <a:p>
            <a:r>
              <a:rPr lang="lv-LV" sz="1050">
                <a:latin typeface="Roboto Condensed" pitchFamily="2" charset="0"/>
              </a:rPr>
              <a:t>Nodrošināt pacienta nosūtīšanu uz secīgiem pakalpojumiem (izmeklējumi, laboratoriskās analīzes, receptes, DS, stacionārs), nevirzot pie ģimenes ārsta</a:t>
            </a:r>
          </a:p>
        </p:txBody>
      </p:sp>
      <p:sp>
        <p:nvSpPr>
          <p:cNvPr id="14" name="C4bg"/>
          <p:cNvSpPr/>
          <p:nvPr/>
        </p:nvSpPr>
        <p:spPr>
          <a:xfrm>
            <a:off x="152400" y="2590800"/>
            <a:ext cx="2743200" cy="1828800"/>
          </a:xfrm>
          <a:prstGeom prst="rect">
            <a:avLst/>
          </a:prstGeom>
          <a:noFill/>
          <a:ln w="12700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15" name="C4hdr"/>
          <p:cNvSpPr/>
          <p:nvPr/>
        </p:nvSpPr>
        <p:spPr>
          <a:xfrm>
            <a:off x="152400" y="2590800"/>
            <a:ext cx="2743200" cy="3200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16" name="C4txt"/>
          <p:cNvSpPr txBox="1"/>
          <p:nvPr/>
        </p:nvSpPr>
        <p:spPr>
          <a:xfrm>
            <a:off x="196440" y="2596920"/>
            <a:ext cx="2651760" cy="1814640"/>
          </a:xfrm>
          <a:prstGeom prst="rect">
            <a:avLst/>
          </a:prstGeom>
          <a:noFill/>
        </p:spPr>
        <p:txBody>
          <a:bodyPr wrap="square" lIns="91440" tIns="91440" rIns="91440" bIns="91440" rtlCol="0">
            <a:normAutofit/>
          </a:bodyPr>
          <a:lstStyle/>
          <a:p>
            <a:r>
              <a:rPr lang="lv-LV" sz="1300" b="1" dirty="0">
                <a:solidFill>
                  <a:schemeClr val="bg1"/>
                </a:solidFill>
                <a:latin typeface="Roboto Condensed" pitchFamily="2" charset="0"/>
              </a:rPr>
              <a:t>Pieraksts uz DS</a:t>
            </a:r>
          </a:p>
          <a:p>
            <a:endParaRPr lang="lv-LV" sz="1100" dirty="0"/>
          </a:p>
          <a:p>
            <a:r>
              <a:rPr lang="lv-LV" sz="1100" dirty="0">
                <a:latin typeface="Roboto Condensed" pitchFamily="2" charset="0"/>
              </a:rPr>
              <a:t>Nodrošināt pacienta pierakstīšanu uz Dienas stacionāra pakalpojumiem</a:t>
            </a:r>
          </a:p>
        </p:txBody>
      </p:sp>
      <p:sp>
        <p:nvSpPr>
          <p:cNvPr id="17" name="C5bg"/>
          <p:cNvSpPr/>
          <p:nvPr/>
        </p:nvSpPr>
        <p:spPr>
          <a:xfrm>
            <a:off x="3048000" y="2590800"/>
            <a:ext cx="2743200" cy="1828800"/>
          </a:xfrm>
          <a:prstGeom prst="rect">
            <a:avLst/>
          </a:prstGeom>
          <a:noFill/>
          <a:ln w="12700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18" name="C5hdr"/>
          <p:cNvSpPr/>
          <p:nvPr/>
        </p:nvSpPr>
        <p:spPr>
          <a:xfrm>
            <a:off x="3048000" y="2590800"/>
            <a:ext cx="2743200" cy="3200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lv-LV"/>
          </a:p>
        </p:txBody>
      </p:sp>
      <p:sp>
        <p:nvSpPr>
          <p:cNvPr id="19" name="C5txt"/>
          <p:cNvSpPr txBox="1"/>
          <p:nvPr/>
        </p:nvSpPr>
        <p:spPr>
          <a:xfrm>
            <a:off x="3092040" y="2596920"/>
            <a:ext cx="2743200" cy="1814640"/>
          </a:xfrm>
          <a:prstGeom prst="rect">
            <a:avLst/>
          </a:prstGeom>
          <a:noFill/>
        </p:spPr>
        <p:txBody>
          <a:bodyPr wrap="square" lIns="91440" tIns="91440" rIns="91440" bIns="91440" rtlCol="0">
            <a:normAutofit/>
          </a:bodyPr>
          <a:lstStyle/>
          <a:p>
            <a:r>
              <a:rPr lang="lv-LV" sz="1300" b="1" dirty="0" err="1">
                <a:solidFill>
                  <a:schemeClr val="bg1"/>
                </a:solidFill>
                <a:latin typeface="Roboto Condensed" pitchFamily="2" charset="0"/>
              </a:rPr>
              <a:t>Pēcoperācijas</a:t>
            </a:r>
            <a:r>
              <a:rPr lang="lv-LV" sz="1300" b="1" dirty="0">
                <a:solidFill>
                  <a:schemeClr val="bg1"/>
                </a:solidFill>
                <a:latin typeface="Roboto Condensed" pitchFamily="2" charset="0"/>
              </a:rPr>
              <a:t> konsultācija</a:t>
            </a:r>
          </a:p>
          <a:p>
            <a:endParaRPr lang="lv-LV" sz="1100" dirty="0"/>
          </a:p>
          <a:p>
            <a:r>
              <a:rPr lang="lv-LV" sz="1100" dirty="0">
                <a:latin typeface="Roboto Condensed" pitchFamily="2" charset="0"/>
              </a:rPr>
              <a:t>Nodrošināt pacienta pierakstīšanu uz </a:t>
            </a:r>
            <a:r>
              <a:rPr lang="lv-LV" sz="1100" dirty="0" err="1">
                <a:latin typeface="Roboto Condensed" pitchFamily="2" charset="0"/>
              </a:rPr>
              <a:t>pēcoperācijas</a:t>
            </a:r>
            <a:r>
              <a:rPr lang="lv-LV" sz="1100" dirty="0">
                <a:latin typeface="Roboto Condensed" pitchFamily="2" charset="0"/>
              </a:rPr>
              <a:t> konsultāciju DS vai pie </a:t>
            </a:r>
            <a:r>
              <a:rPr lang="lv-LV" sz="1100" dirty="0" err="1">
                <a:latin typeface="Roboto Condensed" pitchFamily="2" charset="0"/>
              </a:rPr>
              <a:t>oftalmologa</a:t>
            </a:r>
            <a:r>
              <a:rPr lang="lv-LV" sz="1100" dirty="0">
                <a:latin typeface="Roboto Condensed" pitchFamily="2" charset="0"/>
              </a:rPr>
              <a:t>, kurš nosūtīja uz pakalpojumu DS</a:t>
            </a:r>
          </a:p>
        </p:txBody>
      </p:sp>
      <p:sp>
        <p:nvSpPr>
          <p:cNvPr id="20" name="C6bg"/>
          <p:cNvSpPr/>
          <p:nvPr/>
        </p:nvSpPr>
        <p:spPr>
          <a:xfrm>
            <a:off x="5943600" y="2590800"/>
            <a:ext cx="3048000" cy="1828800"/>
          </a:xfrm>
          <a:prstGeom prst="rect">
            <a:avLst/>
          </a:prstGeom>
          <a:noFill/>
          <a:ln w="12700">
            <a:solidFill>
              <a:schemeClr val="accent2"/>
            </a:solidFill>
          </a:ln>
          <a:effectLst>
            <a:outerShdw blurRad="76200" dist="25400" dir="5400000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lv-LV"/>
          </a:p>
        </p:txBody>
      </p:sp>
      <p:sp>
        <p:nvSpPr>
          <p:cNvPr id="21" name="C6hdr"/>
          <p:cNvSpPr/>
          <p:nvPr/>
        </p:nvSpPr>
        <p:spPr>
          <a:xfrm>
            <a:off x="5943600" y="2590800"/>
            <a:ext cx="3048000" cy="320040"/>
          </a:xfrm>
          <a:prstGeom prst="rect">
            <a:avLst/>
          </a:prstGeom>
          <a:solidFill>
            <a:schemeClr val="accent2"/>
          </a:solidFill>
          <a:ln w="0">
            <a:solidFill>
              <a:schemeClr val="accent2"/>
            </a:solidFill>
          </a:ln>
        </p:spPr>
        <p:txBody>
          <a:bodyPr/>
          <a:lstStyle/>
          <a:p>
            <a:endParaRPr lang="lv-LV"/>
          </a:p>
        </p:txBody>
      </p:sp>
      <p:sp>
        <p:nvSpPr>
          <p:cNvPr id="22" name="C6txt"/>
          <p:cNvSpPr txBox="1"/>
          <p:nvPr/>
        </p:nvSpPr>
        <p:spPr>
          <a:xfrm>
            <a:off x="5987640" y="2596920"/>
            <a:ext cx="2956560" cy="1814640"/>
          </a:xfrm>
          <a:prstGeom prst="rect">
            <a:avLst/>
          </a:prstGeom>
          <a:noFill/>
        </p:spPr>
        <p:txBody>
          <a:bodyPr wrap="square" lIns="91440" tIns="91440" rIns="91440" bIns="91440" rtlCol="0">
            <a:normAutofit/>
          </a:bodyPr>
          <a:lstStyle/>
          <a:p>
            <a:r>
              <a:rPr lang="lv-LV" sz="1300" b="1" dirty="0">
                <a:solidFill>
                  <a:schemeClr val="bg1"/>
                </a:solidFill>
                <a:latin typeface="Roboto Condensed" pitchFamily="2" charset="0"/>
              </a:rPr>
              <a:t>Bērni un pieaugušie</a:t>
            </a:r>
          </a:p>
          <a:p>
            <a:endParaRPr lang="lv-LV" sz="1100" dirty="0"/>
          </a:p>
          <a:p>
            <a:r>
              <a:rPr lang="lv-LV" sz="1100" dirty="0">
                <a:latin typeface="Roboto Condensed" pitchFamily="2" charset="0"/>
              </a:rPr>
              <a:t>Nodrošināt pakalpojuma sniegšanu gan pieaugušajiem, gan bērniem</a:t>
            </a:r>
          </a:p>
          <a:p>
            <a:endParaRPr lang="lv-LV" sz="1000" dirty="0"/>
          </a:p>
          <a:p>
            <a:r>
              <a:rPr lang="lv-LV" sz="1000" i="1" dirty="0">
                <a:latin typeface="Roboto Condensed" pitchFamily="2" charset="0"/>
              </a:rPr>
              <a:t>Ikgadējs vērtēšanas kritērijs – bērnu īpatsvars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dbc9012d-628b-43d4-b190-8a730f7e1e96}" enabled="0" method="" siteId="{dbc9012d-628b-43d4-b190-8a730f7e1e9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1561</Words>
  <Application>Microsoft Office PowerPoint</Application>
  <PresentationFormat>On-screen Show (16:9)</PresentationFormat>
  <Paragraphs>350</Paragraphs>
  <Slides>22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Roboto</vt:lpstr>
      <vt:lpstr>Roboto Condensed</vt:lpstr>
      <vt:lpstr>Roboto Condensed Bold</vt:lpstr>
      <vt:lpstr>Verdana</vt:lpstr>
      <vt:lpstr>Wingdings</vt:lpstr>
      <vt:lpstr>Office Theme</vt:lpstr>
      <vt:lpstr>Oftalmoloģijas pakalpojumu sniedzēju atlases NOLIKUMS UN TĀ IZMAIŅAS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Oftalmoloģijas pakalpojumu sniedzēju atlases nolikuma izmaiņas</dc:title>
  <dc:subject>PptxGenJS Presentation</dc:subject>
  <dc:creator>PptxGenJS</dc:creator>
  <cp:lastModifiedBy>Kristīne Grase</cp:lastModifiedBy>
  <cp:revision>15</cp:revision>
  <dcterms:created xsi:type="dcterms:W3CDTF">2026-04-07T07:36:59Z</dcterms:created>
  <dcterms:modified xsi:type="dcterms:W3CDTF">2026-04-17T05:42:14Z</dcterms:modified>
</cp:coreProperties>
</file>