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8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nCz8AJ+kofh9LNbAGaGu5Bm4G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F983D1C-6FE9-46A9-9F44-9DCC0917048D}">
  <a:tblStyle styleId="{1F983D1C-6FE9-46A9-9F44-9DCC0917048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9441CE8-D5CB-4B05-A339-8D43AEDF025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416" y="24"/>
      </p:cViewPr>
      <p:guideLst>
        <p:guide orient="horz" pos="38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90948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b1b893e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db1b893e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de81b4e85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de81b4e85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86EFED">
            <a:alpha val="2549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ec.europa.eu/health/ehealth/covid-19_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6.png"/><Relationship Id="rId5" Type="http://schemas.openxmlformats.org/officeDocument/2006/relationships/image" Target="../media/image7.png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235508" y="1656763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b="1">
                <a:solidFill>
                  <a:srgbClr val="38761D"/>
                </a:solidFill>
              </a:rPr>
              <a:t>COVID</a:t>
            </a:r>
            <a:r>
              <a:rPr lang="en-GB" b="1"/>
              <a:t> </a:t>
            </a:r>
            <a:r>
              <a:rPr lang="en-GB" b="1">
                <a:solidFill>
                  <a:srgbClr val="38761D"/>
                </a:solidFill>
              </a:rPr>
              <a:t>certificates</a:t>
            </a:r>
            <a:endParaRPr/>
          </a:p>
        </p:txBody>
      </p:sp>
      <p:sp>
        <p:nvSpPr>
          <p:cNvPr id="55" name="Google Shape;55;p1"/>
          <p:cNvSpPr txBox="1">
            <a:spLocks noGrp="1"/>
          </p:cNvSpPr>
          <p:nvPr>
            <p:ph type="title" idx="4294967295"/>
          </p:nvPr>
        </p:nvSpPr>
        <p:spPr>
          <a:xfrm>
            <a:off x="3390900" y="3136675"/>
            <a:ext cx="222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solidFill>
                  <a:srgbClr val="434343"/>
                </a:solidFill>
              </a:rPr>
              <a:t>in Ukraine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Distribution of responsibility by areas of activity</a:t>
            </a:r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066"/>
              <a:buFont typeface="Arial"/>
              <a:buNone/>
            </a:pPr>
            <a:r>
              <a:rPr lang="en-GB" b="1">
                <a:solidFill>
                  <a:schemeClr val="dk1"/>
                </a:solidFill>
              </a:rPr>
              <a:t>Ministry of Health</a:t>
            </a:r>
            <a:r>
              <a:rPr lang="en-GB">
                <a:solidFill>
                  <a:schemeClr val="dk1"/>
                </a:solidFill>
              </a:rPr>
              <a:t> - regulatory control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en-GB" b="1">
                <a:solidFill>
                  <a:schemeClr val="dk1"/>
                </a:solidFill>
              </a:rPr>
              <a:t>NHSU </a:t>
            </a:r>
            <a:r>
              <a:rPr lang="en-GB">
                <a:solidFill>
                  <a:schemeClr val="dk1"/>
                </a:solidFill>
              </a:rPr>
              <a:t>- register of eHealth COVID certificates, integration with external systems (Diia, medical systems, Administration Service Centre), registration of vaccinations with WHO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en-GB" b="1">
                <a:solidFill>
                  <a:srgbClr val="000000"/>
                </a:solidFill>
              </a:rPr>
              <a:t>Ministry of Digital Transformation of Ukraine</a:t>
            </a:r>
            <a:r>
              <a:rPr lang="en-GB">
                <a:solidFill>
                  <a:srgbClr val="000000"/>
                </a:solidFill>
              </a:rPr>
              <a:t> - a request to generate, generation, display and validate COVID certificates through Diia, Country Signing Certificate Authority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en-GB" b="1">
                <a:solidFill>
                  <a:schemeClr val="dk1"/>
                </a:solidFill>
              </a:rPr>
              <a:t>The Ministry of Foreign Affairs</a:t>
            </a:r>
            <a:r>
              <a:rPr lang="en-GB">
                <a:solidFill>
                  <a:schemeClr val="dk1"/>
                </a:solidFill>
              </a:rPr>
              <a:t> - bilateral agreements on the recognition of digital certificates with the EU and other countries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en-GB" b="1">
                <a:solidFill>
                  <a:srgbClr val="000000"/>
                </a:solidFill>
              </a:rPr>
              <a:t>SBGS </a:t>
            </a:r>
            <a:r>
              <a:rPr lang="en-GB">
                <a:solidFill>
                  <a:srgbClr val="000000"/>
                </a:solidFill>
              </a:rPr>
              <a:t>- verification of foreign digital certificates when crossing the border with Ukraine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8108"/>
              <a:buNone/>
            </a:pPr>
            <a:r>
              <a:rPr lang="en-GB" b="1">
                <a:solidFill>
                  <a:srgbClr val="000000"/>
                </a:solidFill>
              </a:rPr>
              <a:t>Ministry of Digital Transformation of Ukraine</a:t>
            </a:r>
            <a:r>
              <a:rPr lang="en-GB">
                <a:solidFill>
                  <a:srgbClr val="000000"/>
                </a:solidFill>
              </a:rPr>
              <a:t> - general coordination of the project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"/>
          <p:cNvPicPr preferRelativeResize="0"/>
          <p:nvPr/>
        </p:nvPicPr>
        <p:blipFill rotWithShape="1">
          <a:blip r:embed="rId3">
            <a:alphaModFix amt="50000"/>
          </a:blip>
          <a:srcRect t="9771" r="61456"/>
          <a:stretch/>
        </p:blipFill>
        <p:spPr>
          <a:xfrm>
            <a:off x="7159950" y="0"/>
            <a:ext cx="1984051" cy="46408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238125" y="2759025"/>
            <a:ext cx="8905800" cy="20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n-GB"/>
              <a:t>The goal is </a:t>
            </a:r>
            <a:r>
              <a:rPr lang="en-GB" b="1">
                <a:solidFill>
                  <a:srgbClr val="434343"/>
                </a:solidFill>
              </a:rPr>
              <a:t>free and safe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n-GB" b="1">
                <a:solidFill>
                  <a:srgbClr val="434343"/>
                </a:solidFill>
              </a:rPr>
              <a:t>movement of citizens during the COVID pandemic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endParaRPr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46"/>
              <a:buNone/>
            </a:pPr>
            <a:r>
              <a:rPr lang="en-GB">
                <a:solidFill>
                  <a:srgbClr val="434343"/>
                </a:solidFill>
              </a:rPr>
              <a:t>Developed following the requirements of the European Commission's </a:t>
            </a:r>
            <a:r>
              <a:rPr lang="en-GB" b="1" u="sng">
                <a:solidFill>
                  <a:srgbClr val="43434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EU Digital COVID Certificate</a:t>
            </a:r>
            <a:r>
              <a:rPr lang="en-GB">
                <a:solidFill>
                  <a:srgbClr val="434343"/>
                </a:solidFill>
              </a:rPr>
              <a:t> and the WHO </a:t>
            </a:r>
            <a:r>
              <a:rPr lang="en-GB" b="1">
                <a:solidFill>
                  <a:srgbClr val="434343"/>
                </a:solidFill>
              </a:rPr>
              <a:t>Smart Vaccination Certificate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endParaRPr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n-GB">
                <a:solidFill>
                  <a:srgbClr val="434343"/>
                </a:solidFill>
              </a:rPr>
              <a:t>Will be used in parallel with the </a:t>
            </a:r>
            <a:r>
              <a:rPr lang="en-GB" b="1">
                <a:solidFill>
                  <a:srgbClr val="434343"/>
                </a:solidFill>
              </a:rPr>
              <a:t>International Vaccination Certificate</a:t>
            </a:r>
            <a:endParaRPr/>
          </a:p>
        </p:txBody>
      </p:sp>
      <p:pic>
        <p:nvPicPr>
          <p:cNvPr id="62" name="Google Shape;6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836" y="2757445"/>
            <a:ext cx="377900" cy="3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"/>
          <p:cNvSpPr txBox="1"/>
          <p:nvPr/>
        </p:nvSpPr>
        <p:spPr>
          <a:xfrm>
            <a:off x="238126" y="519775"/>
            <a:ext cx="775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COVID certificates - certificates of COVID-related safety of a human:</a:t>
            </a:r>
            <a:endParaRPr/>
          </a:p>
        </p:txBody>
      </p:sp>
      <p:grpSp>
        <p:nvGrpSpPr>
          <p:cNvPr id="64" name="Google Shape;64;p2"/>
          <p:cNvGrpSpPr/>
          <p:nvPr/>
        </p:nvGrpSpPr>
        <p:grpSpPr>
          <a:xfrm>
            <a:off x="2412927" y="1029101"/>
            <a:ext cx="4443673" cy="1406700"/>
            <a:chOff x="3019502" y="1726001"/>
            <a:chExt cx="4443673" cy="1406700"/>
          </a:xfrm>
        </p:grpSpPr>
        <p:pic>
          <p:nvPicPr>
            <p:cNvPr id="65" name="Google Shape;65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019502" y="1838934"/>
              <a:ext cx="270625" cy="270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019502" y="2296134"/>
              <a:ext cx="270625" cy="270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019502" y="2779051"/>
              <a:ext cx="270625" cy="270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68;p2"/>
            <p:cNvSpPr txBox="1"/>
            <p:nvPr/>
          </p:nvSpPr>
          <p:spPr>
            <a:xfrm>
              <a:off x="3277275" y="1726001"/>
              <a:ext cx="4185900" cy="140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rPr>
                <a:t>Regarding vaccination</a:t>
              </a:r>
              <a:endParaRPr/>
            </a:p>
            <a:p>
              <a:pPr marL="0" marR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rPr>
                <a:t>Regarding negative test results</a:t>
              </a:r>
              <a:endParaRPr/>
            </a:p>
            <a:p>
              <a:pPr marL="0" marR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rPr>
                <a:t>Regarding recovery from COVID</a:t>
              </a:r>
              <a:endParaRPr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Google Shape;73;p3"/>
          <p:cNvGraphicFramePr/>
          <p:nvPr/>
        </p:nvGraphicFramePr>
        <p:xfrm>
          <a:off x="468550" y="1156325"/>
          <a:ext cx="8206900" cy="3022390"/>
        </p:xfrm>
        <a:graphic>
          <a:graphicData uri="http://schemas.openxmlformats.org/drawingml/2006/table">
            <a:tbl>
              <a:tblPr>
                <a:noFill/>
                <a:tableStyleId>{1F983D1C-6FE9-46A9-9F44-9DCC0917048D}</a:tableStyleId>
              </a:tblPr>
              <a:tblGrid>
                <a:gridCol w="3704750"/>
                <a:gridCol w="3111575"/>
                <a:gridCol w="1390575"/>
              </a:tblGrid>
              <a:tr h="485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434343"/>
                          </a:solidFill>
                        </a:rPr>
                        <a:t>Type of certificates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D8F1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8F1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b="1">
                          <a:solidFill>
                            <a:srgbClr val="434343"/>
                          </a:solidFill>
                        </a:rPr>
                        <a:t>V</a:t>
                      </a:r>
                      <a:r>
                        <a:rPr lang="en-GB" sz="1400" b="1" u="none" strike="noStrike" cap="none">
                          <a:solidFill>
                            <a:srgbClr val="434343"/>
                          </a:solidFill>
                        </a:rPr>
                        <a:t>alidity period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8F1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8F1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8F1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351350">
                <a:tc>
                  <a:txBody>
                    <a:bodyPr/>
                    <a:lstStyle/>
                    <a:p>
                      <a:pPr marL="17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434343"/>
                          </a:solidFill>
                        </a:rPr>
                        <a:t>Regarding vaccination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D8F1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434343"/>
                          </a:solidFill>
                        </a:rPr>
                        <a:t>180 days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434343"/>
                          </a:solidFill>
                        </a:rPr>
                        <a:t>+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8F1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351350">
                <a:tc>
                  <a:txBody>
                    <a:bodyPr/>
                    <a:lstStyle/>
                    <a:p>
                      <a:pPr marL="17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434343"/>
                          </a:solidFill>
                        </a:rPr>
                        <a:t>Regarding negative COVID PCR test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D8F1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434343"/>
                          </a:solidFill>
                        </a:rPr>
                        <a:t>72 hours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434343"/>
                          </a:solidFill>
                        </a:rPr>
                        <a:t>+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8F1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540550">
                <a:tc>
                  <a:txBody>
                    <a:bodyPr/>
                    <a:lstStyle/>
                    <a:p>
                      <a:pPr marL="17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434343"/>
                          </a:solidFill>
                        </a:rPr>
                        <a:t>Regarding recovery from COVID </a:t>
                      </a:r>
                      <a:endParaRPr/>
                    </a:p>
                    <a:p>
                      <a:pPr marL="17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434343"/>
                          </a:solidFill>
                        </a:rPr>
                        <a:t>(positive PCR followed by negative PCR)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D8F1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434343"/>
                          </a:solidFill>
                        </a:rPr>
                        <a:t>180 days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434343"/>
                          </a:solidFill>
                        </a:rPr>
                        <a:t>+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8F1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135175">
                <a:tc>
                  <a:txBody>
                    <a:bodyPr/>
                    <a:lstStyle/>
                    <a:p>
                      <a:pPr marL="17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434343"/>
                          </a:solidFill>
                        </a:rPr>
                        <a:t>Other possible options:</a:t>
                      </a:r>
                      <a:endParaRPr/>
                    </a:p>
                    <a:p>
                      <a:pPr marL="269999" marR="0" lvl="0" indent="-12744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GB" sz="1400" u="none" strike="noStrike" cap="none">
                          <a:solidFill>
                            <a:srgbClr val="434343"/>
                          </a:solidFill>
                        </a:rPr>
                        <a:t>clinical recovery (medical report)</a:t>
                      </a:r>
                      <a:endParaRPr/>
                    </a:p>
                    <a:p>
                      <a:pPr marL="269999" marR="0" lvl="0" indent="-12744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GB" sz="1400" u="none" strike="noStrike" cap="none">
                          <a:solidFill>
                            <a:srgbClr val="434343"/>
                          </a:solidFill>
                        </a:rPr>
                        <a:t>antigen or antibody tests</a:t>
                      </a:r>
                      <a:endParaRPr/>
                    </a:p>
                    <a:p>
                      <a:pPr marL="269999" marR="0" lvl="0" indent="-12744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GB" sz="1400" u="none" strike="noStrike" cap="none">
                          <a:solidFill>
                            <a:srgbClr val="434343"/>
                          </a:solidFill>
                        </a:rPr>
                        <a:t>others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D8F1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8F1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8F1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434343"/>
                          </a:solidFill>
                        </a:rPr>
                        <a:t>?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8F1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8F1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8F1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4" name="Google Shape;74;p3"/>
          <p:cNvPicPr preferRelativeResize="0"/>
          <p:nvPr/>
        </p:nvPicPr>
        <p:blipFill rotWithShape="1">
          <a:blip r:embed="rId3">
            <a:alphaModFix amt="49000"/>
          </a:blip>
          <a:srcRect r="29784" b="47357"/>
          <a:stretch/>
        </p:blipFill>
        <p:spPr>
          <a:xfrm>
            <a:off x="6419600" y="3102525"/>
            <a:ext cx="2724400" cy="204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/>
          <p:nvPr/>
        </p:nvSpPr>
        <p:spPr>
          <a:xfrm>
            <a:off x="333775" y="1526175"/>
            <a:ext cx="2641500" cy="21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9999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" marR="0" lvl="0" indent="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cafeteria and restaurants</a:t>
            </a:r>
            <a:endParaRPr/>
          </a:p>
          <a:p>
            <a:pPr marL="360000" marR="0" lvl="0" indent="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cinemas, libraries, museums, public events</a:t>
            </a:r>
            <a:endParaRPr/>
          </a:p>
          <a:p>
            <a:pPr marL="360000" marR="0" lvl="0" indent="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schools and universities</a:t>
            </a:r>
            <a:endParaRPr/>
          </a:p>
          <a:p>
            <a:pPr marL="360000" marR="0" lvl="0" indent="0" algn="l" rtl="0">
              <a:lnSpc>
                <a:spcPct val="80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trains, planes and public transport</a:t>
            </a:r>
            <a:endParaRPr/>
          </a:p>
        </p:txBody>
      </p:sp>
      <p:sp>
        <p:nvSpPr>
          <p:cNvPr id="80" name="Google Shape;80;p4"/>
          <p:cNvSpPr txBox="1"/>
          <p:nvPr/>
        </p:nvSpPr>
        <p:spPr>
          <a:xfrm>
            <a:off x="4994050" y="1884300"/>
            <a:ext cx="25149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9999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with medical data</a:t>
            </a:r>
            <a:endParaRPr/>
          </a:p>
          <a:p>
            <a:pPr marL="179999" marR="0" lvl="0" indent="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 a foreign language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* in accordance with international requirements</a:t>
            </a:r>
            <a:endParaRPr/>
          </a:p>
        </p:txBody>
      </p:sp>
      <p:pic>
        <p:nvPicPr>
          <p:cNvPr id="81" name="Google Shape;8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511" y="1909537"/>
            <a:ext cx="330025" cy="33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430" y="2336550"/>
            <a:ext cx="348200" cy="3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216" y="2820537"/>
            <a:ext cx="270625" cy="27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299" y="3219407"/>
            <a:ext cx="330025" cy="33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27360" y="1929900"/>
            <a:ext cx="270625" cy="27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27360" y="2273850"/>
            <a:ext cx="270625" cy="27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7977" y="790076"/>
            <a:ext cx="1294298" cy="86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34075" y="790063"/>
            <a:ext cx="1609801" cy="97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66399" y="617675"/>
            <a:ext cx="1124790" cy="200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66400" y="2820525"/>
            <a:ext cx="1124800" cy="20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10350" y="577749"/>
            <a:ext cx="1011626" cy="424342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2141951" y="0"/>
            <a:ext cx="484146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solidFill>
                  <a:srgbClr val="000000"/>
                </a:solidFill>
              </a:rPr>
              <a:t>Use cases</a:t>
            </a:r>
            <a:endParaRPr/>
          </a:p>
        </p:txBody>
      </p:sp>
      <p:sp>
        <p:nvSpPr>
          <p:cNvPr id="93" name="Google Shape;93;p4"/>
          <p:cNvSpPr txBox="1"/>
          <p:nvPr/>
        </p:nvSpPr>
        <p:spPr>
          <a:xfrm>
            <a:off x="3007642" y="1027618"/>
            <a:ext cx="402300" cy="153900"/>
          </a:xfrm>
          <a:prstGeom prst="rect">
            <a:avLst/>
          </a:prstGeom>
          <a:solidFill>
            <a:srgbClr val="E8F5E5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500" b="1"/>
              <a:t>COVID certificate</a:t>
            </a:r>
            <a:endParaRPr sz="500" b="1"/>
          </a:p>
        </p:txBody>
      </p:sp>
      <p:sp>
        <p:nvSpPr>
          <p:cNvPr id="94" name="Google Shape;94;p4"/>
          <p:cNvSpPr txBox="1"/>
          <p:nvPr/>
        </p:nvSpPr>
        <p:spPr>
          <a:xfrm>
            <a:off x="3007642" y="1238609"/>
            <a:ext cx="550280" cy="184666"/>
          </a:xfrm>
          <a:prstGeom prst="rect">
            <a:avLst/>
          </a:prstGeom>
          <a:solidFill>
            <a:srgbClr val="E8F5E5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Nechui-Levytskyi</a:t>
            </a: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Orestovych</a:t>
            </a: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3007642" y="1468250"/>
            <a:ext cx="402308" cy="46166"/>
          </a:xfrm>
          <a:prstGeom prst="rect">
            <a:avLst/>
          </a:prstGeom>
          <a:solidFill>
            <a:srgbClr val="E8F5E5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Date of birth:</a:t>
            </a:r>
            <a:endParaRPr/>
          </a:p>
        </p:txBody>
      </p:sp>
      <p:sp>
        <p:nvSpPr>
          <p:cNvPr id="96" name="Google Shape;96;p4"/>
          <p:cNvSpPr txBox="1"/>
          <p:nvPr/>
        </p:nvSpPr>
        <p:spPr>
          <a:xfrm>
            <a:off x="3007642" y="1589770"/>
            <a:ext cx="402308" cy="46166"/>
          </a:xfrm>
          <a:prstGeom prst="rect">
            <a:avLst/>
          </a:prstGeom>
          <a:solidFill>
            <a:srgbClr val="E8F5E5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Date of expiry:</a:t>
            </a:r>
            <a:endParaRPr sz="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 txBox="1"/>
          <p:nvPr/>
        </p:nvSpPr>
        <p:spPr>
          <a:xfrm>
            <a:off x="3112088" y="2273850"/>
            <a:ext cx="640762" cy="46166"/>
          </a:xfrm>
          <a:prstGeom prst="rect">
            <a:avLst/>
          </a:prstGeom>
          <a:solidFill>
            <a:srgbClr val="BFECB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updated on 12/20/2019 at 9:00</a:t>
            </a:r>
            <a:endParaRPr/>
          </a:p>
        </p:txBody>
      </p:sp>
      <p:sp>
        <p:nvSpPr>
          <p:cNvPr id="98" name="Google Shape;98;p4"/>
          <p:cNvSpPr txBox="1"/>
          <p:nvPr/>
        </p:nvSpPr>
        <p:spPr>
          <a:xfrm>
            <a:off x="2961246" y="2526355"/>
            <a:ext cx="230858" cy="46166"/>
          </a:xfrm>
          <a:prstGeom prst="rect">
            <a:avLst/>
          </a:prstGeom>
          <a:solidFill>
            <a:srgbClr val="BFECB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Documents</a:t>
            </a:r>
            <a:endParaRPr/>
          </a:p>
        </p:txBody>
      </p:sp>
      <p:sp>
        <p:nvSpPr>
          <p:cNvPr id="99" name="Google Shape;99;p4"/>
          <p:cNvSpPr txBox="1"/>
          <p:nvPr/>
        </p:nvSpPr>
        <p:spPr>
          <a:xfrm>
            <a:off x="3251160" y="2533034"/>
            <a:ext cx="170509" cy="46166"/>
          </a:xfrm>
          <a:prstGeom prst="rect">
            <a:avLst/>
          </a:prstGeom>
          <a:solidFill>
            <a:srgbClr val="BFECB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  <a:endParaRPr/>
          </a:p>
        </p:txBody>
      </p:sp>
      <p:sp>
        <p:nvSpPr>
          <p:cNvPr id="100" name="Google Shape;100;p4"/>
          <p:cNvSpPr txBox="1"/>
          <p:nvPr/>
        </p:nvSpPr>
        <p:spPr>
          <a:xfrm>
            <a:off x="3465667" y="2529353"/>
            <a:ext cx="273090" cy="46166"/>
          </a:xfrm>
          <a:prstGeom prst="rect">
            <a:avLst/>
          </a:prstGeom>
          <a:solidFill>
            <a:srgbClr val="BFECB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Voting</a:t>
            </a:r>
            <a:endParaRPr/>
          </a:p>
        </p:txBody>
      </p:sp>
      <p:sp>
        <p:nvSpPr>
          <p:cNvPr id="101" name="Google Shape;101;p4"/>
          <p:cNvSpPr txBox="1"/>
          <p:nvPr/>
        </p:nvSpPr>
        <p:spPr>
          <a:xfrm>
            <a:off x="3795265" y="2529353"/>
            <a:ext cx="127834" cy="46166"/>
          </a:xfrm>
          <a:prstGeom prst="rect">
            <a:avLst/>
          </a:prstGeom>
          <a:solidFill>
            <a:srgbClr val="BFECB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Menu</a:t>
            </a:r>
            <a:endParaRPr/>
          </a:p>
        </p:txBody>
      </p:sp>
      <p:sp>
        <p:nvSpPr>
          <p:cNvPr id="102" name="Google Shape;102;p4"/>
          <p:cNvSpPr txBox="1"/>
          <p:nvPr/>
        </p:nvSpPr>
        <p:spPr>
          <a:xfrm>
            <a:off x="3053126" y="3371927"/>
            <a:ext cx="661624" cy="46166"/>
          </a:xfrm>
          <a:prstGeom prst="rect">
            <a:avLst/>
          </a:prstGeom>
          <a:solidFill>
            <a:srgbClr val="E8F5E5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QR code will be valid for 3 minutes</a:t>
            </a:r>
            <a:endParaRPr/>
          </a:p>
        </p:txBody>
      </p:sp>
      <p:sp>
        <p:nvSpPr>
          <p:cNvPr id="103" name="Google Shape;103;p4"/>
          <p:cNvSpPr txBox="1"/>
          <p:nvPr/>
        </p:nvSpPr>
        <p:spPr>
          <a:xfrm>
            <a:off x="3108413" y="4471197"/>
            <a:ext cx="640762" cy="46166"/>
          </a:xfrm>
          <a:prstGeom prst="rect">
            <a:avLst/>
          </a:prstGeom>
          <a:solidFill>
            <a:srgbClr val="BFECB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updated on 12/20/2019 at 9:00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2953612" y="4727606"/>
            <a:ext cx="230858" cy="46166"/>
          </a:xfrm>
          <a:prstGeom prst="rect">
            <a:avLst/>
          </a:prstGeom>
          <a:solidFill>
            <a:srgbClr val="BFECB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Documents</a:t>
            </a:r>
            <a:endParaRPr/>
          </a:p>
        </p:txBody>
      </p:sp>
      <p:sp>
        <p:nvSpPr>
          <p:cNvPr id="105" name="Google Shape;105;p4"/>
          <p:cNvSpPr txBox="1"/>
          <p:nvPr/>
        </p:nvSpPr>
        <p:spPr>
          <a:xfrm>
            <a:off x="3251160" y="4739287"/>
            <a:ext cx="170509" cy="46166"/>
          </a:xfrm>
          <a:prstGeom prst="rect">
            <a:avLst/>
          </a:prstGeom>
          <a:solidFill>
            <a:srgbClr val="BFECB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  <a:endParaRPr/>
          </a:p>
        </p:txBody>
      </p:sp>
      <p:sp>
        <p:nvSpPr>
          <p:cNvPr id="106" name="Google Shape;106;p4"/>
          <p:cNvSpPr txBox="1"/>
          <p:nvPr/>
        </p:nvSpPr>
        <p:spPr>
          <a:xfrm>
            <a:off x="3463933" y="4735606"/>
            <a:ext cx="273090" cy="46166"/>
          </a:xfrm>
          <a:prstGeom prst="rect">
            <a:avLst/>
          </a:prstGeom>
          <a:solidFill>
            <a:srgbClr val="BFECB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Voting</a:t>
            </a:r>
            <a:endParaRPr/>
          </a:p>
        </p:txBody>
      </p:sp>
      <p:sp>
        <p:nvSpPr>
          <p:cNvPr id="107" name="Google Shape;107;p4"/>
          <p:cNvSpPr txBox="1"/>
          <p:nvPr/>
        </p:nvSpPr>
        <p:spPr>
          <a:xfrm>
            <a:off x="3795265" y="4735606"/>
            <a:ext cx="127834" cy="46166"/>
          </a:xfrm>
          <a:prstGeom prst="rect">
            <a:avLst/>
          </a:prstGeom>
          <a:solidFill>
            <a:srgbClr val="BFECB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Menu</a:t>
            </a:r>
            <a:endParaRPr/>
          </a:p>
        </p:txBody>
      </p:sp>
      <p:sp>
        <p:nvSpPr>
          <p:cNvPr id="108" name="Google Shape;108;p4"/>
          <p:cNvSpPr txBox="1"/>
          <p:nvPr/>
        </p:nvSpPr>
        <p:spPr>
          <a:xfrm>
            <a:off x="7698048" y="1207750"/>
            <a:ext cx="874452" cy="46166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" b="1"/>
              <a:t>COVID certificate </a:t>
            </a:r>
            <a:r>
              <a:rPr lang="en-GB" sz="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valid thru: 21/31/2021</a:t>
            </a:r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7692441" y="1340236"/>
            <a:ext cx="805395" cy="46166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Disease / pathogen: SARS-Cov-19</a:t>
            </a:r>
            <a:endParaRPr/>
          </a:p>
        </p:txBody>
      </p:sp>
      <p:sp>
        <p:nvSpPr>
          <p:cNvPr id="110" name="Google Shape;110;p4"/>
          <p:cNvSpPr txBox="1"/>
          <p:nvPr/>
        </p:nvSpPr>
        <p:spPr>
          <a:xfrm>
            <a:off x="7698048" y="790063"/>
            <a:ext cx="512400" cy="153900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500" b="1"/>
              <a:t>COVID certificate</a:t>
            </a:r>
            <a:endParaRPr sz="500" b="1"/>
          </a:p>
        </p:txBody>
      </p:sp>
      <p:sp>
        <p:nvSpPr>
          <p:cNvPr id="111" name="Google Shape;111;p4"/>
          <p:cNvSpPr txBox="1"/>
          <p:nvPr/>
        </p:nvSpPr>
        <p:spPr>
          <a:xfrm>
            <a:off x="7692441" y="2389914"/>
            <a:ext cx="805395" cy="38472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Code will be valid for 3 minutes</a:t>
            </a:r>
            <a:endParaRPr/>
          </a:p>
        </p:txBody>
      </p:sp>
      <p:sp>
        <p:nvSpPr>
          <p:cNvPr id="112" name="Google Shape;112;p4"/>
          <p:cNvSpPr txBox="1"/>
          <p:nvPr/>
        </p:nvSpPr>
        <p:spPr>
          <a:xfrm>
            <a:off x="7692440" y="2556281"/>
            <a:ext cx="175209" cy="38472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 name: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8150025" y="2565271"/>
            <a:ext cx="305370" cy="76944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Diia Nadiia Volodymyrivna</a:t>
            </a:r>
            <a:r>
              <a:rPr lang="en-GB" sz="25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4" name="Google Shape;114;p4"/>
          <p:cNvSpPr txBox="1"/>
          <p:nvPr/>
        </p:nvSpPr>
        <p:spPr>
          <a:xfrm>
            <a:off x="7692441" y="2734745"/>
            <a:ext cx="356184" cy="38472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 of birth:</a:t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7692441" y="2864774"/>
            <a:ext cx="356184" cy="38472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Passport number: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7692441" y="3065127"/>
            <a:ext cx="356184" cy="61555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Dose 1 / 2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7692441" y="3219407"/>
            <a:ext cx="356184" cy="38472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Vaccine: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7692441" y="3328771"/>
            <a:ext cx="356184" cy="38472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Manufacturer: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7692441" y="3438135"/>
            <a:ext cx="356184" cy="38472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Vaccine number: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7692441" y="3545148"/>
            <a:ext cx="356184" cy="38472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Date:</a:t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7695685" y="3648903"/>
            <a:ext cx="356184" cy="38472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Clinic:</a:t>
            </a:r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7692441" y="3757562"/>
            <a:ext cx="356184" cy="38472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Country:</a:t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8150025" y="3755336"/>
            <a:ext cx="356184" cy="38472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Ukraine</a:t>
            </a:r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7692441" y="3965090"/>
            <a:ext cx="356184" cy="61555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Dose 2 / 2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7692441" y="4114516"/>
            <a:ext cx="356184" cy="38472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Vaccine: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7692441" y="4223880"/>
            <a:ext cx="356184" cy="38472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Manufacturer: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7692441" y="4333244"/>
            <a:ext cx="356184" cy="38472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Vaccine number: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7692441" y="4440257"/>
            <a:ext cx="356184" cy="38472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Date: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7695685" y="4544012"/>
            <a:ext cx="356184" cy="38472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Clinic: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7692441" y="4652671"/>
            <a:ext cx="356184" cy="38472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Country: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8150025" y="4650445"/>
            <a:ext cx="356184" cy="38472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Ukraine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2944159" y="750352"/>
            <a:ext cx="112210" cy="923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Diia</a:t>
            </a:r>
            <a:endParaRPr sz="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2944159" y="2960573"/>
            <a:ext cx="112210" cy="923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Diia</a:t>
            </a:r>
            <a:endParaRPr sz="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" y="0"/>
            <a:ext cx="288406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4950" y="145512"/>
            <a:ext cx="772394" cy="51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94990" y="112638"/>
            <a:ext cx="960681" cy="58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269100" y="1559050"/>
            <a:ext cx="1457100" cy="925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271700" y="3642900"/>
            <a:ext cx="1800000" cy="326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5"/>
          <p:cNvCxnSpPr>
            <a:stCxn id="142" idx="0"/>
            <a:endCxn id="144" idx="1"/>
          </p:cNvCxnSpPr>
          <p:nvPr/>
        </p:nvCxnSpPr>
        <p:spPr>
          <a:xfrm rot="10800000" flipH="1">
            <a:off x="1171700" y="972000"/>
            <a:ext cx="2754600" cy="2670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Google Shape;145;p5"/>
          <p:cNvCxnSpPr>
            <a:stCxn id="141" idx="3"/>
            <a:endCxn id="146" idx="1"/>
          </p:cNvCxnSpPr>
          <p:nvPr/>
        </p:nvCxnSpPr>
        <p:spPr>
          <a:xfrm>
            <a:off x="1726200" y="2021800"/>
            <a:ext cx="2405700" cy="14733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47" name="Google Shape;147;p5"/>
          <p:cNvCxnSpPr>
            <a:stCxn id="148" idx="3"/>
            <a:endCxn id="149" idx="1"/>
          </p:cNvCxnSpPr>
          <p:nvPr/>
        </p:nvCxnSpPr>
        <p:spPr>
          <a:xfrm rot="10800000" flipH="1">
            <a:off x="6317125" y="1515100"/>
            <a:ext cx="1174800" cy="715200"/>
          </a:xfrm>
          <a:prstGeom prst="straightConnector1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0" name="Google Shape;150;p5"/>
          <p:cNvCxnSpPr>
            <a:stCxn id="146" idx="3"/>
            <a:endCxn id="151" idx="1"/>
          </p:cNvCxnSpPr>
          <p:nvPr/>
        </p:nvCxnSpPr>
        <p:spPr>
          <a:xfrm rot="10800000" flipH="1">
            <a:off x="6328825" y="2869925"/>
            <a:ext cx="1167000" cy="6252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" name="Google Shape;152;p5"/>
          <p:cNvCxnSpPr>
            <a:stCxn id="153" idx="1"/>
            <a:endCxn id="154" idx="3"/>
          </p:cNvCxnSpPr>
          <p:nvPr/>
        </p:nvCxnSpPr>
        <p:spPr>
          <a:xfrm rot="10800000">
            <a:off x="6301875" y="4243050"/>
            <a:ext cx="1190100" cy="0"/>
          </a:xfrm>
          <a:prstGeom prst="straightConnector1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5" name="Google Shape;155;p5"/>
          <p:cNvCxnSpPr>
            <a:stCxn id="144" idx="3"/>
            <a:endCxn id="156" idx="1"/>
          </p:cNvCxnSpPr>
          <p:nvPr/>
        </p:nvCxnSpPr>
        <p:spPr>
          <a:xfrm rot="10800000" flipH="1">
            <a:off x="6534475" y="125575"/>
            <a:ext cx="961500" cy="846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4" name="Google Shape;144;p5"/>
          <p:cNvSpPr txBox="1"/>
          <p:nvPr/>
        </p:nvSpPr>
        <p:spPr>
          <a:xfrm>
            <a:off x="3926275" y="793375"/>
            <a:ext cx="2608200" cy="357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Certificate ID</a:t>
            </a: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4131925" y="3242675"/>
            <a:ext cx="2196900" cy="5049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Personal information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owner identification</a:t>
            </a:r>
            <a:endParaRPr/>
          </a:p>
        </p:txBody>
      </p:sp>
      <p:sp>
        <p:nvSpPr>
          <p:cNvPr id="154" name="Google Shape;154;p5"/>
          <p:cNvSpPr txBox="1"/>
          <p:nvPr/>
        </p:nvSpPr>
        <p:spPr>
          <a:xfrm>
            <a:off x="4158763" y="3990600"/>
            <a:ext cx="2143200" cy="5049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Medical data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travelling abroad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4998625" y="1904050"/>
            <a:ext cx="1318500" cy="6525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QR code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certificate verification</a:t>
            </a:r>
            <a:endParaRPr/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53606" y="-600"/>
            <a:ext cx="169039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/>
          <p:nvPr/>
        </p:nvSpPr>
        <p:spPr>
          <a:xfrm>
            <a:off x="7491975" y="712425"/>
            <a:ext cx="1638000" cy="1605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p5"/>
          <p:cNvGrpSpPr/>
          <p:nvPr/>
        </p:nvGrpSpPr>
        <p:grpSpPr>
          <a:xfrm>
            <a:off x="3641313" y="1567176"/>
            <a:ext cx="772400" cy="1373855"/>
            <a:chOff x="3226650" y="715351"/>
            <a:chExt cx="772400" cy="1373855"/>
          </a:xfrm>
        </p:grpSpPr>
        <p:pic>
          <p:nvPicPr>
            <p:cNvPr id="159" name="Google Shape;159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26650" y="715351"/>
              <a:ext cx="772400" cy="1373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5"/>
            <p:cNvSpPr/>
            <p:nvPr/>
          </p:nvSpPr>
          <p:spPr>
            <a:xfrm>
              <a:off x="3251396" y="1038275"/>
              <a:ext cx="705900" cy="691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1" name="Google Shape;161;p5"/>
          <p:cNvCxnSpPr>
            <a:stCxn id="160" idx="3"/>
            <a:endCxn id="148" idx="1"/>
          </p:cNvCxnSpPr>
          <p:nvPr/>
        </p:nvCxnSpPr>
        <p:spPr>
          <a:xfrm rot="10800000" flipH="1">
            <a:off x="4371959" y="2230450"/>
            <a:ext cx="626700" cy="5400"/>
          </a:xfrm>
          <a:prstGeom prst="straightConnector1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" name="Google Shape;151;p5"/>
          <p:cNvSpPr/>
          <p:nvPr/>
        </p:nvSpPr>
        <p:spPr>
          <a:xfrm>
            <a:off x="7495900" y="2484550"/>
            <a:ext cx="1414800" cy="770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7491975" y="3382350"/>
            <a:ext cx="1318500" cy="1721400"/>
          </a:xfrm>
          <a:prstGeom prst="roundRect">
            <a:avLst>
              <a:gd name="adj" fmla="val 16667"/>
            </a:avLst>
          </a:prstGeom>
          <a:solidFill>
            <a:srgbClr val="4A86E8">
              <a:alpha val="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7495900" y="-600"/>
            <a:ext cx="1341600" cy="252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2256125" y="3663000"/>
            <a:ext cx="307500" cy="286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5"/>
          <p:cNvCxnSpPr>
            <a:stCxn id="162" idx="3"/>
            <a:endCxn id="160" idx="1"/>
          </p:cNvCxnSpPr>
          <p:nvPr/>
        </p:nvCxnSpPr>
        <p:spPr>
          <a:xfrm rot="10800000" flipH="1">
            <a:off x="2563625" y="2235900"/>
            <a:ext cx="1102500" cy="1570200"/>
          </a:xfrm>
          <a:prstGeom prst="straightConnector1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4" name="Google Shape;164;p5"/>
          <p:cNvSpPr txBox="1"/>
          <p:nvPr/>
        </p:nvSpPr>
        <p:spPr>
          <a:xfrm>
            <a:off x="335834" y="1085281"/>
            <a:ext cx="1164300" cy="369300"/>
          </a:xfrm>
          <a:prstGeom prst="rect">
            <a:avLst/>
          </a:prstGeom>
          <a:solidFill>
            <a:srgbClr val="E8F5E5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 b="1"/>
              <a:t>COVID certificate</a:t>
            </a:r>
            <a:endParaRPr sz="1200" b="1"/>
          </a:p>
        </p:txBody>
      </p:sp>
      <p:sp>
        <p:nvSpPr>
          <p:cNvPr id="165" name="Google Shape;165;p5"/>
          <p:cNvSpPr txBox="1"/>
          <p:nvPr/>
        </p:nvSpPr>
        <p:spPr>
          <a:xfrm>
            <a:off x="348409" y="1633238"/>
            <a:ext cx="1266564" cy="461665"/>
          </a:xfrm>
          <a:prstGeom prst="rect">
            <a:avLst/>
          </a:prstGeom>
          <a:solidFill>
            <a:srgbClr val="E8F5E5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Nechui-Levytskyi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Orestovych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359193" y="2179226"/>
            <a:ext cx="1117635" cy="138499"/>
          </a:xfrm>
          <a:prstGeom prst="rect">
            <a:avLst/>
          </a:prstGeom>
          <a:solidFill>
            <a:srgbClr val="E8F5E5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Date of birth:</a:t>
            </a:r>
            <a:endParaRPr/>
          </a:p>
        </p:txBody>
      </p:sp>
      <p:sp>
        <p:nvSpPr>
          <p:cNvPr id="167" name="Google Shape;167;p5"/>
          <p:cNvSpPr txBox="1"/>
          <p:nvPr/>
        </p:nvSpPr>
        <p:spPr>
          <a:xfrm>
            <a:off x="370423" y="2489326"/>
            <a:ext cx="682089" cy="276999"/>
          </a:xfrm>
          <a:prstGeom prst="rect">
            <a:avLst/>
          </a:prstGeom>
          <a:solidFill>
            <a:srgbClr val="E8F5E5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Date of expiry: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527917" y="4222808"/>
            <a:ext cx="1897821" cy="138499"/>
          </a:xfrm>
          <a:prstGeom prst="rect">
            <a:avLst/>
          </a:prstGeom>
          <a:solidFill>
            <a:srgbClr val="BFECB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updated on 12/20/2019 at 9:00</a:t>
            </a:r>
            <a:endParaRPr/>
          </a:p>
        </p:txBody>
      </p:sp>
      <p:sp>
        <p:nvSpPr>
          <p:cNvPr id="169" name="Google Shape;169;p5"/>
          <p:cNvSpPr txBox="1"/>
          <p:nvPr/>
        </p:nvSpPr>
        <p:spPr>
          <a:xfrm>
            <a:off x="220405" y="4896001"/>
            <a:ext cx="567789" cy="123111"/>
          </a:xfrm>
          <a:prstGeom prst="rect">
            <a:avLst/>
          </a:prstGeom>
          <a:solidFill>
            <a:srgbClr val="BFECB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Documents</a:t>
            </a:r>
            <a:endParaRPr/>
          </a:p>
        </p:txBody>
      </p:sp>
      <p:sp>
        <p:nvSpPr>
          <p:cNvPr id="170" name="Google Shape;170;p5"/>
          <p:cNvSpPr txBox="1"/>
          <p:nvPr/>
        </p:nvSpPr>
        <p:spPr>
          <a:xfrm>
            <a:off x="967257" y="4896001"/>
            <a:ext cx="447206" cy="123111"/>
          </a:xfrm>
          <a:prstGeom prst="rect">
            <a:avLst/>
          </a:prstGeom>
          <a:solidFill>
            <a:srgbClr val="BFECB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  <a:endParaRPr/>
          </a:p>
        </p:txBody>
      </p:sp>
      <p:sp>
        <p:nvSpPr>
          <p:cNvPr id="171" name="Google Shape;171;p5"/>
          <p:cNvSpPr txBox="1"/>
          <p:nvPr/>
        </p:nvSpPr>
        <p:spPr>
          <a:xfrm>
            <a:off x="1532357" y="4904251"/>
            <a:ext cx="685345" cy="123111"/>
          </a:xfrm>
          <a:prstGeom prst="rect">
            <a:avLst/>
          </a:prstGeom>
          <a:solidFill>
            <a:srgbClr val="BFECB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Voting</a:t>
            </a:r>
            <a:endParaRPr/>
          </a:p>
        </p:txBody>
      </p:sp>
      <p:sp>
        <p:nvSpPr>
          <p:cNvPr id="172" name="Google Shape;172;p5"/>
          <p:cNvSpPr txBox="1"/>
          <p:nvPr/>
        </p:nvSpPr>
        <p:spPr>
          <a:xfrm>
            <a:off x="2373761" y="4896001"/>
            <a:ext cx="386108" cy="123111"/>
          </a:xfrm>
          <a:prstGeom prst="rect">
            <a:avLst/>
          </a:prstGeom>
          <a:solidFill>
            <a:srgbClr val="BFECB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Menu</a:t>
            </a:r>
            <a:endParaRPr/>
          </a:p>
        </p:txBody>
      </p:sp>
      <p:sp>
        <p:nvSpPr>
          <p:cNvPr id="173" name="Google Shape;173;p5"/>
          <p:cNvSpPr txBox="1"/>
          <p:nvPr/>
        </p:nvSpPr>
        <p:spPr>
          <a:xfrm>
            <a:off x="3784713" y="1949282"/>
            <a:ext cx="455194" cy="30778"/>
          </a:xfrm>
          <a:prstGeom prst="rect">
            <a:avLst/>
          </a:prstGeom>
          <a:solidFill>
            <a:srgbClr val="E8F5E5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QR code will be valid for 3 minutes</a:t>
            </a:r>
            <a:endParaRPr/>
          </a:p>
        </p:txBody>
      </p:sp>
      <p:sp>
        <p:nvSpPr>
          <p:cNvPr id="174" name="Google Shape;174;p5"/>
          <p:cNvSpPr txBox="1"/>
          <p:nvPr/>
        </p:nvSpPr>
        <p:spPr>
          <a:xfrm>
            <a:off x="3806505" y="2698632"/>
            <a:ext cx="436621" cy="30778"/>
          </a:xfrm>
          <a:prstGeom prst="rect">
            <a:avLst/>
          </a:prstGeom>
          <a:solidFill>
            <a:srgbClr val="BFECB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updated on 12/20/2019 at 9:00</a:t>
            </a:r>
            <a:endParaRPr/>
          </a:p>
        </p:txBody>
      </p:sp>
      <p:sp>
        <p:nvSpPr>
          <p:cNvPr id="175" name="Google Shape;175;p5"/>
          <p:cNvSpPr txBox="1"/>
          <p:nvPr/>
        </p:nvSpPr>
        <p:spPr>
          <a:xfrm>
            <a:off x="3694586" y="2877259"/>
            <a:ext cx="165531" cy="30778"/>
          </a:xfrm>
          <a:prstGeom prst="rect">
            <a:avLst/>
          </a:prstGeom>
          <a:solidFill>
            <a:srgbClr val="BFECB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Documents</a:t>
            </a:r>
            <a:endParaRPr/>
          </a:p>
        </p:txBody>
      </p:sp>
      <p:sp>
        <p:nvSpPr>
          <p:cNvPr id="176" name="Google Shape;176;p5"/>
          <p:cNvSpPr txBox="1"/>
          <p:nvPr/>
        </p:nvSpPr>
        <p:spPr>
          <a:xfrm>
            <a:off x="3901635" y="2877942"/>
            <a:ext cx="117374" cy="30778"/>
          </a:xfrm>
          <a:prstGeom prst="rect">
            <a:avLst/>
          </a:prstGeom>
          <a:solidFill>
            <a:srgbClr val="BFECB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  <a:endParaRPr/>
          </a:p>
        </p:txBody>
      </p:sp>
      <p:sp>
        <p:nvSpPr>
          <p:cNvPr id="177" name="Google Shape;177;p5"/>
          <p:cNvSpPr txBox="1"/>
          <p:nvPr/>
        </p:nvSpPr>
        <p:spPr>
          <a:xfrm>
            <a:off x="4052355" y="2877259"/>
            <a:ext cx="187552" cy="30778"/>
          </a:xfrm>
          <a:prstGeom prst="rect">
            <a:avLst/>
          </a:prstGeom>
          <a:solidFill>
            <a:srgbClr val="BFECB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Voting</a:t>
            </a:r>
            <a:endParaRPr/>
          </a:p>
        </p:txBody>
      </p:sp>
      <p:sp>
        <p:nvSpPr>
          <p:cNvPr id="178" name="Google Shape;178;p5"/>
          <p:cNvSpPr txBox="1"/>
          <p:nvPr/>
        </p:nvSpPr>
        <p:spPr>
          <a:xfrm>
            <a:off x="4276244" y="2877259"/>
            <a:ext cx="88556" cy="30778"/>
          </a:xfrm>
          <a:prstGeom prst="rect">
            <a:avLst/>
          </a:prstGeom>
          <a:solidFill>
            <a:srgbClr val="BFECB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Menu</a:t>
            </a:r>
            <a:endParaRPr/>
          </a:p>
        </p:txBody>
      </p:sp>
      <p:sp>
        <p:nvSpPr>
          <p:cNvPr id="179" name="Google Shape;179;p5"/>
          <p:cNvSpPr txBox="1"/>
          <p:nvPr/>
        </p:nvSpPr>
        <p:spPr>
          <a:xfrm>
            <a:off x="7586660" y="289492"/>
            <a:ext cx="1462200" cy="77100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500" b="1"/>
              <a:t>COVID certificate </a:t>
            </a:r>
            <a:r>
              <a:rPr lang="en-GB" sz="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valid thru: 21/31/2021</a:t>
            </a:r>
            <a:endParaRPr/>
          </a:p>
        </p:txBody>
      </p:sp>
      <p:sp>
        <p:nvSpPr>
          <p:cNvPr id="180" name="Google Shape;180;p5"/>
          <p:cNvSpPr txBox="1"/>
          <p:nvPr/>
        </p:nvSpPr>
        <p:spPr>
          <a:xfrm>
            <a:off x="7586660" y="508561"/>
            <a:ext cx="1183484" cy="76944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Disease / pathogen: SARS-Cov-19</a:t>
            </a:r>
            <a:endParaRPr/>
          </a:p>
        </p:txBody>
      </p:sp>
      <p:sp>
        <p:nvSpPr>
          <p:cNvPr id="181" name="Google Shape;181;p5"/>
          <p:cNvSpPr txBox="1"/>
          <p:nvPr/>
        </p:nvSpPr>
        <p:spPr>
          <a:xfrm>
            <a:off x="7597782" y="2273677"/>
            <a:ext cx="438937" cy="61555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Code will be valid for 3 minutes</a:t>
            </a:r>
            <a:endParaRPr/>
          </a:p>
        </p:txBody>
      </p:sp>
      <p:sp>
        <p:nvSpPr>
          <p:cNvPr id="182" name="Google Shape;182;p5"/>
          <p:cNvSpPr txBox="1"/>
          <p:nvPr/>
        </p:nvSpPr>
        <p:spPr>
          <a:xfrm>
            <a:off x="7586659" y="2543128"/>
            <a:ext cx="332721" cy="76944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 name:</a:t>
            </a:r>
            <a:endParaRPr/>
          </a:p>
        </p:txBody>
      </p:sp>
      <p:sp>
        <p:nvSpPr>
          <p:cNvPr id="183" name="Google Shape;183;p5"/>
          <p:cNvSpPr txBox="1"/>
          <p:nvPr/>
        </p:nvSpPr>
        <p:spPr>
          <a:xfrm>
            <a:off x="8358922" y="2544657"/>
            <a:ext cx="499328" cy="153888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Diia Nadiia Volodymyrivna</a:t>
            </a:r>
            <a:r>
              <a:rPr lang="en-GB" sz="5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4" name="Google Shape;184;p5"/>
          <p:cNvSpPr txBox="1"/>
          <p:nvPr/>
        </p:nvSpPr>
        <p:spPr>
          <a:xfrm>
            <a:off x="7585141" y="2838787"/>
            <a:ext cx="668480" cy="76944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 of birth:</a:t>
            </a:r>
            <a:endParaRPr/>
          </a:p>
        </p:txBody>
      </p:sp>
      <p:sp>
        <p:nvSpPr>
          <p:cNvPr id="185" name="Google Shape;185;p5"/>
          <p:cNvSpPr txBox="1"/>
          <p:nvPr/>
        </p:nvSpPr>
        <p:spPr>
          <a:xfrm>
            <a:off x="7586660" y="3060817"/>
            <a:ext cx="596894" cy="76944"/>
          </a:xfrm>
          <a:prstGeom prst="rect">
            <a:avLst/>
          </a:prstGeom>
          <a:solidFill>
            <a:srgbClr val="E5F6E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Passport number:</a:t>
            </a:r>
            <a:endParaRPr/>
          </a:p>
        </p:txBody>
      </p:sp>
      <p:sp>
        <p:nvSpPr>
          <p:cNvPr id="186" name="Google Shape;186;p5"/>
          <p:cNvSpPr txBox="1"/>
          <p:nvPr/>
        </p:nvSpPr>
        <p:spPr>
          <a:xfrm>
            <a:off x="7594648" y="3427798"/>
            <a:ext cx="406351" cy="92333"/>
          </a:xfrm>
          <a:prstGeom prst="rect">
            <a:avLst/>
          </a:prstGeom>
          <a:solidFill>
            <a:srgbClr val="D6EBE2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Dose 1 / 2</a:t>
            </a:r>
            <a:endParaRPr/>
          </a:p>
        </p:txBody>
      </p:sp>
      <p:sp>
        <p:nvSpPr>
          <p:cNvPr id="187" name="Google Shape;187;p5"/>
          <p:cNvSpPr txBox="1"/>
          <p:nvPr/>
        </p:nvSpPr>
        <p:spPr>
          <a:xfrm>
            <a:off x="7585141" y="3642900"/>
            <a:ext cx="356184" cy="84639"/>
          </a:xfrm>
          <a:prstGeom prst="rect">
            <a:avLst/>
          </a:prstGeom>
          <a:solidFill>
            <a:srgbClr val="D6EBE2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Vaccine:</a:t>
            </a:r>
            <a:endParaRPr/>
          </a:p>
        </p:txBody>
      </p:sp>
      <p:sp>
        <p:nvSpPr>
          <p:cNvPr id="188" name="Google Shape;188;p5"/>
          <p:cNvSpPr txBox="1"/>
          <p:nvPr/>
        </p:nvSpPr>
        <p:spPr>
          <a:xfrm>
            <a:off x="7599121" y="3818813"/>
            <a:ext cx="487604" cy="84639"/>
          </a:xfrm>
          <a:prstGeom prst="rect">
            <a:avLst/>
          </a:prstGeom>
          <a:solidFill>
            <a:srgbClr val="D6EBE2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Manufacturer:</a:t>
            </a:r>
            <a:endParaRPr/>
          </a:p>
        </p:txBody>
      </p:sp>
      <p:sp>
        <p:nvSpPr>
          <p:cNvPr id="189" name="Google Shape;189;p5"/>
          <p:cNvSpPr txBox="1"/>
          <p:nvPr/>
        </p:nvSpPr>
        <p:spPr>
          <a:xfrm>
            <a:off x="7594648" y="4004740"/>
            <a:ext cx="588906" cy="84639"/>
          </a:xfrm>
          <a:prstGeom prst="rect">
            <a:avLst/>
          </a:prstGeom>
          <a:solidFill>
            <a:srgbClr val="D6EBE2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Vaccine number:</a:t>
            </a:r>
            <a:endParaRPr/>
          </a:p>
        </p:txBody>
      </p:sp>
      <p:sp>
        <p:nvSpPr>
          <p:cNvPr id="190" name="Google Shape;190;p5"/>
          <p:cNvSpPr txBox="1"/>
          <p:nvPr/>
        </p:nvSpPr>
        <p:spPr>
          <a:xfrm>
            <a:off x="7592657" y="4187955"/>
            <a:ext cx="356184" cy="84639"/>
          </a:xfrm>
          <a:prstGeom prst="rect">
            <a:avLst/>
          </a:prstGeom>
          <a:solidFill>
            <a:srgbClr val="D6EBE2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Date:</a:t>
            </a:r>
            <a:endParaRPr/>
          </a:p>
        </p:txBody>
      </p:sp>
      <p:sp>
        <p:nvSpPr>
          <p:cNvPr id="191" name="Google Shape;191;p5"/>
          <p:cNvSpPr txBox="1"/>
          <p:nvPr/>
        </p:nvSpPr>
        <p:spPr>
          <a:xfrm>
            <a:off x="7595809" y="4356705"/>
            <a:ext cx="356184" cy="84639"/>
          </a:xfrm>
          <a:prstGeom prst="rect">
            <a:avLst/>
          </a:prstGeom>
          <a:solidFill>
            <a:srgbClr val="D6EBE2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Clinic:</a:t>
            </a:r>
            <a:endParaRPr/>
          </a:p>
        </p:txBody>
      </p:sp>
      <p:sp>
        <p:nvSpPr>
          <p:cNvPr id="192" name="Google Shape;192;p5"/>
          <p:cNvSpPr txBox="1"/>
          <p:nvPr/>
        </p:nvSpPr>
        <p:spPr>
          <a:xfrm>
            <a:off x="7599121" y="4539920"/>
            <a:ext cx="356184" cy="84639"/>
          </a:xfrm>
          <a:prstGeom prst="rect">
            <a:avLst/>
          </a:prstGeom>
          <a:solidFill>
            <a:srgbClr val="D6EBE2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Country:</a:t>
            </a:r>
            <a:endParaRPr/>
          </a:p>
        </p:txBody>
      </p:sp>
      <p:sp>
        <p:nvSpPr>
          <p:cNvPr id="193" name="Google Shape;193;p5"/>
          <p:cNvSpPr txBox="1"/>
          <p:nvPr/>
        </p:nvSpPr>
        <p:spPr>
          <a:xfrm>
            <a:off x="8356738" y="4539920"/>
            <a:ext cx="356184" cy="84639"/>
          </a:xfrm>
          <a:prstGeom prst="rect">
            <a:avLst/>
          </a:prstGeom>
          <a:solidFill>
            <a:srgbClr val="D6EBE2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Ukraine</a:t>
            </a:r>
            <a:endParaRPr/>
          </a:p>
        </p:txBody>
      </p:sp>
      <p:sp>
        <p:nvSpPr>
          <p:cNvPr id="194" name="Google Shape;194;p5"/>
          <p:cNvSpPr txBox="1"/>
          <p:nvPr/>
        </p:nvSpPr>
        <p:spPr>
          <a:xfrm>
            <a:off x="7585141" y="4919641"/>
            <a:ext cx="451578" cy="92333"/>
          </a:xfrm>
          <a:prstGeom prst="rect">
            <a:avLst/>
          </a:prstGeom>
          <a:solidFill>
            <a:srgbClr val="D6EBE2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Dose 2 / 2</a:t>
            </a:r>
            <a:endParaRPr/>
          </a:p>
        </p:txBody>
      </p:sp>
      <p:sp>
        <p:nvSpPr>
          <p:cNvPr id="195" name="Google Shape;195;p5"/>
          <p:cNvSpPr txBox="1"/>
          <p:nvPr/>
        </p:nvSpPr>
        <p:spPr>
          <a:xfrm>
            <a:off x="238549" y="401350"/>
            <a:ext cx="289368" cy="16927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Diia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5"/>
          <p:cNvSpPr txBox="1"/>
          <p:nvPr/>
        </p:nvSpPr>
        <p:spPr>
          <a:xfrm>
            <a:off x="3694994" y="1662657"/>
            <a:ext cx="73738" cy="615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Diia</a:t>
            </a:r>
            <a:endParaRPr sz="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6"/>
          <p:cNvPicPr preferRelativeResize="0"/>
          <p:nvPr/>
        </p:nvPicPr>
        <p:blipFill rotWithShape="1">
          <a:blip r:embed="rId3">
            <a:alphaModFix amt="24000"/>
          </a:blip>
          <a:srcRect l="66283"/>
          <a:stretch/>
        </p:blipFill>
        <p:spPr>
          <a:xfrm>
            <a:off x="0" y="0"/>
            <a:ext cx="173554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6"/>
          <p:cNvSpPr/>
          <p:nvPr/>
        </p:nvSpPr>
        <p:spPr>
          <a:xfrm>
            <a:off x="1280718" y="930375"/>
            <a:ext cx="1908900" cy="3819000"/>
          </a:xfrm>
          <a:prstGeom prst="roundRect">
            <a:avLst>
              <a:gd name="adj" fmla="val 16667"/>
            </a:avLst>
          </a:prstGeom>
          <a:solidFill>
            <a:srgbClr val="EF86D9">
              <a:alpha val="2313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3287300" y="938525"/>
            <a:ext cx="1908900" cy="3819000"/>
          </a:xfrm>
          <a:prstGeom prst="roundRect">
            <a:avLst>
              <a:gd name="adj" fmla="val 16667"/>
            </a:avLst>
          </a:prstGeom>
          <a:solidFill>
            <a:srgbClr val="CBEF86">
              <a:alpha val="2313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5292502" y="938525"/>
            <a:ext cx="2596500" cy="3819000"/>
          </a:xfrm>
          <a:prstGeom prst="roundRect">
            <a:avLst>
              <a:gd name="adj" fmla="val 16667"/>
            </a:avLst>
          </a:prstGeom>
          <a:solidFill>
            <a:srgbClr val="86CDE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6"/>
          <p:cNvPicPr preferRelativeResize="0"/>
          <p:nvPr/>
        </p:nvPicPr>
        <p:blipFill rotWithShape="1">
          <a:blip r:embed="rId4">
            <a:alphaModFix/>
          </a:blip>
          <a:srcRect l="10750" t="8702" r="12783" b="38806"/>
          <a:stretch/>
        </p:blipFill>
        <p:spPr>
          <a:xfrm>
            <a:off x="5798466" y="2461629"/>
            <a:ext cx="249174" cy="36077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6"/>
          <p:cNvSpPr txBox="1"/>
          <p:nvPr/>
        </p:nvSpPr>
        <p:spPr>
          <a:xfrm>
            <a:off x="1721840" y="385975"/>
            <a:ext cx="105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Medical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/>
          </a:p>
        </p:txBody>
      </p:sp>
      <p:sp>
        <p:nvSpPr>
          <p:cNvPr id="207" name="Google Shape;207;p6"/>
          <p:cNvSpPr txBox="1"/>
          <p:nvPr/>
        </p:nvSpPr>
        <p:spPr>
          <a:xfrm>
            <a:off x="3538863" y="385976"/>
            <a:ext cx="1375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Certificate request</a:t>
            </a:r>
            <a:endParaRPr/>
          </a:p>
        </p:txBody>
      </p:sp>
      <p:pic>
        <p:nvPicPr>
          <p:cNvPr id="208" name="Google Shape;20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8201" y="1289100"/>
            <a:ext cx="704360" cy="7043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6"/>
          <p:cNvCxnSpPr/>
          <p:nvPr/>
        </p:nvCxnSpPr>
        <p:spPr>
          <a:xfrm>
            <a:off x="2790675" y="2899750"/>
            <a:ext cx="92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0" name="Google Shape;210;p6"/>
          <p:cNvCxnSpPr/>
          <p:nvPr/>
        </p:nvCxnSpPr>
        <p:spPr>
          <a:xfrm>
            <a:off x="4770975" y="2855450"/>
            <a:ext cx="775800" cy="79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1" name="Google Shape;211;p6"/>
          <p:cNvCxnSpPr>
            <a:endCxn id="208" idx="1"/>
          </p:cNvCxnSpPr>
          <p:nvPr/>
        </p:nvCxnSpPr>
        <p:spPr>
          <a:xfrm>
            <a:off x="4784001" y="1641295"/>
            <a:ext cx="784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2" name="Google Shape;212;p6"/>
          <p:cNvCxnSpPr>
            <a:endCxn id="213" idx="1"/>
          </p:cNvCxnSpPr>
          <p:nvPr/>
        </p:nvCxnSpPr>
        <p:spPr>
          <a:xfrm>
            <a:off x="4758112" y="1903916"/>
            <a:ext cx="772800" cy="83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4" name="Google Shape;214;p6"/>
          <p:cNvCxnSpPr/>
          <p:nvPr/>
        </p:nvCxnSpPr>
        <p:spPr>
          <a:xfrm>
            <a:off x="3457363" y="1668700"/>
            <a:ext cx="0" cy="246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" name="Google Shape;215;p6"/>
          <p:cNvCxnSpPr/>
          <p:nvPr/>
        </p:nvCxnSpPr>
        <p:spPr>
          <a:xfrm>
            <a:off x="3460988" y="1674875"/>
            <a:ext cx="281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6" name="Google Shape;216;p6"/>
          <p:cNvCxnSpPr/>
          <p:nvPr/>
        </p:nvCxnSpPr>
        <p:spPr>
          <a:xfrm>
            <a:off x="3460988" y="4122800"/>
            <a:ext cx="26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17" name="Google Shape;217;p6"/>
          <p:cNvPicPr preferRelativeResize="0"/>
          <p:nvPr/>
        </p:nvPicPr>
        <p:blipFill rotWithShape="1">
          <a:blip r:embed="rId4">
            <a:alphaModFix/>
          </a:blip>
          <a:srcRect l="10743" t="8702" r="12792" b="30738"/>
          <a:stretch/>
        </p:blipFill>
        <p:spPr>
          <a:xfrm>
            <a:off x="5785124" y="1352475"/>
            <a:ext cx="275854" cy="46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0912" y="2329599"/>
            <a:ext cx="810000" cy="8100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6"/>
          <p:cNvCxnSpPr/>
          <p:nvPr/>
        </p:nvCxnSpPr>
        <p:spPr>
          <a:xfrm rot="10800000" flipH="1">
            <a:off x="4770975" y="3768550"/>
            <a:ext cx="758700" cy="42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9" name="Google Shape;219;p6"/>
          <p:cNvCxnSpPr/>
          <p:nvPr/>
        </p:nvCxnSpPr>
        <p:spPr>
          <a:xfrm>
            <a:off x="6315187" y="2734615"/>
            <a:ext cx="740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0" name="Google Shape;220;p6"/>
          <p:cNvSpPr txBox="1"/>
          <p:nvPr/>
        </p:nvSpPr>
        <p:spPr>
          <a:xfrm>
            <a:off x="5732115" y="385975"/>
            <a:ext cx="16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Certificate display</a:t>
            </a:r>
            <a:endParaRPr/>
          </a:p>
        </p:txBody>
      </p:sp>
      <p:sp>
        <p:nvSpPr>
          <p:cNvPr id="221" name="Google Shape;221;p6"/>
          <p:cNvSpPr txBox="1"/>
          <p:nvPr/>
        </p:nvSpPr>
        <p:spPr>
          <a:xfrm>
            <a:off x="1873725" y="3049500"/>
            <a:ext cx="11724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treatment,</a:t>
            </a:r>
            <a:br>
              <a:rPr lang="en-GB" sz="9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9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testing</a:t>
            </a:r>
            <a:br>
              <a:rPr lang="en-GB" sz="9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9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or vaccination</a:t>
            </a:r>
            <a:endParaRPr/>
          </a:p>
        </p:txBody>
      </p:sp>
      <p:pic>
        <p:nvPicPr>
          <p:cNvPr id="222" name="Google Shape;22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34450" y="2207363"/>
            <a:ext cx="1054500" cy="10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95800" y="3298175"/>
            <a:ext cx="1054500" cy="10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47600" y="2364249"/>
            <a:ext cx="275850" cy="27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73722" y="2335302"/>
            <a:ext cx="704349" cy="70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96850" y="2461400"/>
            <a:ext cx="704349" cy="70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739392" y="3658063"/>
            <a:ext cx="1011301" cy="674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99977" y="1445702"/>
            <a:ext cx="704349" cy="70434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6"/>
          <p:cNvSpPr txBox="1"/>
          <p:nvPr/>
        </p:nvSpPr>
        <p:spPr>
          <a:xfrm>
            <a:off x="5414725" y="1904746"/>
            <a:ext cx="1011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/>
          </a:p>
        </p:txBody>
      </p:sp>
      <p:sp>
        <p:nvSpPr>
          <p:cNvPr id="230" name="Google Shape;230;p6"/>
          <p:cNvSpPr txBox="1"/>
          <p:nvPr/>
        </p:nvSpPr>
        <p:spPr>
          <a:xfrm>
            <a:off x="5414725" y="2971546"/>
            <a:ext cx="1011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Portal</a:t>
            </a:r>
            <a:endParaRPr/>
          </a:p>
        </p:txBody>
      </p:sp>
      <p:sp>
        <p:nvSpPr>
          <p:cNvPr id="231" name="Google Shape;231;p6"/>
          <p:cNvSpPr txBox="1"/>
          <p:nvPr/>
        </p:nvSpPr>
        <p:spPr>
          <a:xfrm>
            <a:off x="5463750" y="4144900"/>
            <a:ext cx="92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Paper</a:t>
            </a:r>
            <a:endParaRPr/>
          </a:p>
        </p:txBody>
      </p:sp>
      <p:sp>
        <p:nvSpPr>
          <p:cNvPr id="232" name="Google Shape;232;p6"/>
          <p:cNvSpPr txBox="1"/>
          <p:nvPr/>
        </p:nvSpPr>
        <p:spPr>
          <a:xfrm>
            <a:off x="3992594" y="3918562"/>
            <a:ext cx="512859" cy="169277"/>
          </a:xfrm>
          <a:prstGeom prst="rect">
            <a:avLst/>
          </a:prstGeom>
          <a:solidFill>
            <a:srgbClr val="F292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Administration Service Centre</a:t>
            </a:r>
            <a:endParaRPr/>
          </a:p>
        </p:txBody>
      </p:sp>
      <p:sp>
        <p:nvSpPr>
          <p:cNvPr id="233" name="Google Shape;233;p6"/>
          <p:cNvSpPr txBox="1"/>
          <p:nvPr/>
        </p:nvSpPr>
        <p:spPr>
          <a:xfrm>
            <a:off x="3966449" y="1599754"/>
            <a:ext cx="608605" cy="3693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Diia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3232225" y="1145425"/>
            <a:ext cx="5682175" cy="2198150"/>
          </a:xfrm>
          <a:custGeom>
            <a:avLst/>
            <a:gdLst/>
            <a:ahLst/>
            <a:cxnLst/>
            <a:rect l="l" t="t" r="r" b="b"/>
            <a:pathLst>
              <a:path w="227287" h="87926" extrusionOk="0">
                <a:moveTo>
                  <a:pt x="347" y="1390"/>
                </a:moveTo>
                <a:lnTo>
                  <a:pt x="0" y="48387"/>
                </a:lnTo>
                <a:lnTo>
                  <a:pt x="59776" y="49082"/>
                </a:lnTo>
                <a:lnTo>
                  <a:pt x="94182" y="87926"/>
                </a:lnTo>
                <a:lnTo>
                  <a:pt x="227287" y="87231"/>
                </a:lnTo>
                <a:lnTo>
                  <a:pt x="226939" y="0"/>
                </a:lnTo>
                <a:close/>
              </a:path>
            </a:pathLst>
          </a:custGeom>
          <a:noFill/>
          <a:ln w="28575" cap="flat" cmpd="sng">
            <a:solidFill>
              <a:srgbClr val="595959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35" name="Google Shape;235;p6"/>
          <p:cNvSpPr txBox="1"/>
          <p:nvPr/>
        </p:nvSpPr>
        <p:spPr>
          <a:xfrm>
            <a:off x="7899950" y="1728800"/>
            <a:ext cx="9258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/>
              <a:t>2021-07-01</a:t>
            </a:r>
            <a:endParaRPr sz="1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/>
              <a:t>V 1.0</a:t>
            </a:r>
            <a:endParaRPr sz="1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/>
              <a:t>online</a:t>
            </a:r>
            <a:endParaRPr sz="1100" b="1"/>
          </a:p>
        </p:txBody>
      </p:sp>
      <p:sp>
        <p:nvSpPr>
          <p:cNvPr id="236" name="Google Shape;236;p6"/>
          <p:cNvSpPr/>
          <p:nvPr/>
        </p:nvSpPr>
        <p:spPr>
          <a:xfrm>
            <a:off x="3206150" y="2337725"/>
            <a:ext cx="5716950" cy="2206850"/>
          </a:xfrm>
          <a:custGeom>
            <a:avLst/>
            <a:gdLst/>
            <a:ahLst/>
            <a:cxnLst/>
            <a:rect l="l" t="t" r="r" b="b"/>
            <a:pathLst>
              <a:path w="228678" h="88274" extrusionOk="0">
                <a:moveTo>
                  <a:pt x="348" y="0"/>
                </a:moveTo>
                <a:lnTo>
                  <a:pt x="0" y="88274"/>
                </a:lnTo>
                <a:lnTo>
                  <a:pt x="228678" y="87926"/>
                </a:lnTo>
                <a:lnTo>
                  <a:pt x="228678" y="38576"/>
                </a:lnTo>
                <a:lnTo>
                  <a:pt x="96615" y="39967"/>
                </a:lnTo>
                <a:lnTo>
                  <a:pt x="60124" y="1390"/>
                </a:lnTo>
                <a:close/>
              </a:path>
            </a:pathLst>
          </a:custGeom>
          <a:noFill/>
          <a:ln w="28575" cap="flat" cmpd="sng">
            <a:solidFill>
              <a:srgbClr val="595959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37" name="Google Shape;237;p6"/>
          <p:cNvSpPr txBox="1"/>
          <p:nvPr/>
        </p:nvSpPr>
        <p:spPr>
          <a:xfrm>
            <a:off x="7931500" y="3464950"/>
            <a:ext cx="9258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dk1"/>
                </a:solidFill>
              </a:rPr>
              <a:t>2021-09-01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dk1"/>
                </a:solidFill>
              </a:rPr>
              <a:t>V 2.0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dk1"/>
                </a:solidFill>
              </a:rPr>
              <a:t>offline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db1b893ed1_0_0"/>
          <p:cNvPicPr preferRelativeResize="0"/>
          <p:nvPr/>
        </p:nvPicPr>
        <p:blipFill rotWithShape="1">
          <a:blip r:embed="rId3">
            <a:alphaModFix amt="24000"/>
          </a:blip>
          <a:srcRect l="66283"/>
          <a:stretch/>
        </p:blipFill>
        <p:spPr>
          <a:xfrm>
            <a:off x="0" y="0"/>
            <a:ext cx="173554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db1b893ed1_0_0"/>
          <p:cNvSpPr/>
          <p:nvPr/>
        </p:nvSpPr>
        <p:spPr>
          <a:xfrm>
            <a:off x="385825" y="760400"/>
            <a:ext cx="3680400" cy="2424000"/>
          </a:xfrm>
          <a:prstGeom prst="roundRect">
            <a:avLst>
              <a:gd name="adj" fmla="val 16667"/>
            </a:avLst>
          </a:prstGeom>
          <a:solidFill>
            <a:srgbClr val="EF86D9">
              <a:alpha val="23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Centralized system used to store medical data.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Certificates will be generated based on primary medical data.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It will be used to store COVID certificates.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db1b893ed1_0_0"/>
          <p:cNvSpPr/>
          <p:nvPr/>
        </p:nvSpPr>
        <p:spPr>
          <a:xfrm>
            <a:off x="4448575" y="782150"/>
            <a:ext cx="4222500" cy="2380500"/>
          </a:xfrm>
          <a:prstGeom prst="roundRect">
            <a:avLst>
              <a:gd name="adj" fmla="val 16667"/>
            </a:avLst>
          </a:prstGeom>
          <a:solidFill>
            <a:srgbClr val="CBEF86">
              <a:alpha val="23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It consists of a portal and an application.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"One-stop shop” for citizens of Ukraine in the context of public services.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It will be used both – to initiate generation and to display certificates.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db1b893ed1_0_0"/>
          <p:cNvSpPr txBox="1"/>
          <p:nvPr/>
        </p:nvSpPr>
        <p:spPr>
          <a:xfrm>
            <a:off x="809575" y="144800"/>
            <a:ext cx="22575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434343"/>
                </a:solidFill>
              </a:rPr>
              <a:t>Electronic Healthcare System (eHealth)</a:t>
            </a:r>
            <a:endParaRPr b="1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434343"/>
              </a:solidFill>
            </a:endParaRPr>
          </a:p>
        </p:txBody>
      </p:sp>
      <p:sp>
        <p:nvSpPr>
          <p:cNvPr id="246" name="Google Shape;246;gdb1b893ed1_0_0"/>
          <p:cNvSpPr txBox="1"/>
          <p:nvPr/>
        </p:nvSpPr>
        <p:spPr>
          <a:xfrm>
            <a:off x="4966826" y="144800"/>
            <a:ext cx="31860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434343"/>
                </a:solidFill>
              </a:rPr>
              <a:t>The only state web portal</a:t>
            </a:r>
            <a:endParaRPr b="1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434343"/>
                </a:solidFill>
              </a:rPr>
              <a:t>of electronic services</a:t>
            </a:r>
            <a:endParaRPr b="1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434343"/>
              </a:solidFill>
            </a:endParaRPr>
          </a:p>
        </p:txBody>
      </p:sp>
      <p:sp>
        <p:nvSpPr>
          <p:cNvPr id="247" name="Google Shape;247;gdb1b893ed1_0_0"/>
          <p:cNvSpPr/>
          <p:nvPr/>
        </p:nvSpPr>
        <p:spPr>
          <a:xfrm>
            <a:off x="385825" y="3371650"/>
            <a:ext cx="3680400" cy="886200"/>
          </a:xfrm>
          <a:prstGeom prst="roundRect">
            <a:avLst>
              <a:gd name="adj" fmla="val 16667"/>
            </a:avLst>
          </a:prstGeom>
          <a:solidFill>
            <a:srgbClr val="EF86D9">
              <a:alpha val="23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31 mln. registered patients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125 thousand doctors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db1b893ed1_0_0"/>
          <p:cNvSpPr/>
          <p:nvPr/>
        </p:nvSpPr>
        <p:spPr>
          <a:xfrm>
            <a:off x="4448575" y="3371650"/>
            <a:ext cx="4222500" cy="886200"/>
          </a:xfrm>
          <a:prstGeom prst="roundRect">
            <a:avLst>
              <a:gd name="adj" fmla="val 16667"/>
            </a:avLst>
          </a:prstGeom>
          <a:solidFill>
            <a:srgbClr val="CBEF86">
              <a:alpha val="23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More than 10 mln. users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5 mln. with the current version of the app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db1b893ed1_0_0"/>
          <p:cNvSpPr/>
          <p:nvPr/>
        </p:nvSpPr>
        <p:spPr>
          <a:xfrm>
            <a:off x="3025500" y="4592800"/>
            <a:ext cx="3093000" cy="312300"/>
          </a:xfrm>
          <a:prstGeom prst="roundRect">
            <a:avLst>
              <a:gd name="adj" fmla="val 16667"/>
            </a:avLst>
          </a:prstGeom>
          <a:solidFill>
            <a:srgbClr val="86CDEF">
              <a:alpha val="2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41.5 mln. – population of Ukraine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de81b4e85f_0_27"/>
          <p:cNvSpPr txBox="1"/>
          <p:nvPr/>
        </p:nvSpPr>
        <p:spPr>
          <a:xfrm>
            <a:off x="3249725" y="4368300"/>
            <a:ext cx="33549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Level of reliability during certificate check</a:t>
            </a:r>
            <a:endParaRPr sz="1800"/>
          </a:p>
        </p:txBody>
      </p:sp>
      <p:sp>
        <p:nvSpPr>
          <p:cNvPr id="255" name="Google Shape;255;gde81b4e85f_0_27"/>
          <p:cNvSpPr txBox="1"/>
          <p:nvPr/>
        </p:nvSpPr>
        <p:spPr>
          <a:xfrm>
            <a:off x="2670900" y="3176825"/>
            <a:ext cx="17664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Presentation</a:t>
            </a:r>
            <a:endParaRPr sz="1800"/>
          </a:p>
        </p:txBody>
      </p:sp>
      <p:sp>
        <p:nvSpPr>
          <p:cNvPr id="256" name="Google Shape;256;gde81b4e85f_0_27"/>
          <p:cNvSpPr txBox="1"/>
          <p:nvPr/>
        </p:nvSpPr>
        <p:spPr>
          <a:xfrm>
            <a:off x="2058600" y="1667775"/>
            <a:ext cx="25134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Validation via Diia</a:t>
            </a:r>
            <a:endParaRPr sz="180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(QR code scanning)</a:t>
            </a:r>
            <a:endParaRPr sz="1800"/>
          </a:p>
        </p:txBody>
      </p:sp>
      <p:sp>
        <p:nvSpPr>
          <p:cNvPr id="257" name="Google Shape;257;gde81b4e85f_0_27"/>
          <p:cNvSpPr txBox="1"/>
          <p:nvPr/>
        </p:nvSpPr>
        <p:spPr>
          <a:xfrm>
            <a:off x="5240550" y="1667775"/>
            <a:ext cx="33549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/>
              <a:t>Validation via other countries scanners and apps</a:t>
            </a:r>
            <a:endParaRPr sz="1800"/>
          </a:p>
        </p:txBody>
      </p:sp>
      <p:pic>
        <p:nvPicPr>
          <p:cNvPr id="258" name="Google Shape;258;gde81b4e85f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0874" y="2465012"/>
            <a:ext cx="330025" cy="33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de81b4e85f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9105" y="2455925"/>
            <a:ext cx="348200" cy="3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de81b4e85f_0_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8004" y="3714125"/>
            <a:ext cx="270625" cy="27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de81b4e85f_0_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1012" y="3684420"/>
            <a:ext cx="330025" cy="33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de81b4e85f_0_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12998" y="2465011"/>
            <a:ext cx="447074" cy="47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de81b4e85f_0_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69799" y="415100"/>
            <a:ext cx="1609799" cy="107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de81b4e85f_0_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20900" y="415100"/>
            <a:ext cx="1609801" cy="97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de81b4e85f_0_27"/>
          <p:cNvSpPr/>
          <p:nvPr/>
        </p:nvSpPr>
        <p:spPr>
          <a:xfrm>
            <a:off x="4915500" y="1755601"/>
            <a:ext cx="167700" cy="2372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FF0000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6" name="Google Shape;266;gde81b4e85f_0_27"/>
          <p:cNvPicPr preferRelativeResize="0"/>
          <p:nvPr/>
        </p:nvPicPr>
        <p:blipFill rotWithShape="1">
          <a:blip r:embed="rId10">
            <a:alphaModFix amt="50000"/>
          </a:blip>
          <a:srcRect l="63672"/>
          <a:stretch/>
        </p:blipFill>
        <p:spPr>
          <a:xfrm>
            <a:off x="2" y="210600"/>
            <a:ext cx="1171949" cy="3223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gde81b4e85f_0_27"/>
          <p:cNvCxnSpPr/>
          <p:nvPr/>
        </p:nvCxnSpPr>
        <p:spPr>
          <a:xfrm>
            <a:off x="2180250" y="3066675"/>
            <a:ext cx="22590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" name="Google Shape;268;gde81b4e85f_0_27"/>
          <p:cNvSpPr txBox="1"/>
          <p:nvPr/>
        </p:nvSpPr>
        <p:spPr>
          <a:xfrm>
            <a:off x="5313000" y="3233650"/>
            <a:ext cx="17664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/>
              <a:t>Presentation</a:t>
            </a:r>
            <a:endParaRPr sz="1800"/>
          </a:p>
        </p:txBody>
      </p:sp>
      <p:pic>
        <p:nvPicPr>
          <p:cNvPr id="269" name="Google Shape;269;gde81b4e85f_0_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1537" y="3741245"/>
            <a:ext cx="330025" cy="330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gde81b4e85f_0_27"/>
          <p:cNvCxnSpPr/>
          <p:nvPr/>
        </p:nvCxnSpPr>
        <p:spPr>
          <a:xfrm>
            <a:off x="5313000" y="3123500"/>
            <a:ext cx="22590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1" name="Google Shape;271;gde81b4e85f_0_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60075" y="3716000"/>
            <a:ext cx="380513" cy="380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8"/>
          <p:cNvPicPr preferRelativeResize="0"/>
          <p:nvPr/>
        </p:nvPicPr>
        <p:blipFill rotWithShape="1">
          <a:blip r:embed="rId3">
            <a:alphaModFix amt="50000"/>
          </a:blip>
          <a:srcRect l="43349" b="30665"/>
          <a:stretch/>
        </p:blipFill>
        <p:spPr>
          <a:xfrm>
            <a:off x="0" y="2455475"/>
            <a:ext cx="2198074" cy="2688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7" name="Google Shape;277;p8"/>
          <p:cNvGraphicFramePr/>
          <p:nvPr/>
        </p:nvGraphicFramePr>
        <p:xfrm>
          <a:off x="0" y="919888"/>
          <a:ext cx="9144000" cy="3653550"/>
        </p:xfrm>
        <a:graphic>
          <a:graphicData uri="http://schemas.openxmlformats.org/drawingml/2006/table">
            <a:tbl>
              <a:tblPr>
                <a:noFill/>
                <a:tableStyleId>{79441CE8-D5CB-4B05-A339-8D43AEDF025D}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31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April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May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June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July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August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September</a:t>
                      </a: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22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78" name="Google Shape;278;p8"/>
          <p:cNvSpPr/>
          <p:nvPr/>
        </p:nvSpPr>
        <p:spPr>
          <a:xfrm flipH="1">
            <a:off x="1563850" y="3116550"/>
            <a:ext cx="1411800" cy="3507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technical consultations with the EU</a:t>
            </a:r>
            <a:endParaRPr/>
          </a:p>
        </p:txBody>
      </p:sp>
      <p:sp>
        <p:nvSpPr>
          <p:cNvPr id="279" name="Google Shape;279;p8"/>
          <p:cNvSpPr/>
          <p:nvPr/>
        </p:nvSpPr>
        <p:spPr>
          <a:xfrm flipH="1">
            <a:off x="1780450" y="2687825"/>
            <a:ext cx="1195200" cy="3387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modeling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8"/>
          <p:cNvSpPr/>
          <p:nvPr/>
        </p:nvSpPr>
        <p:spPr>
          <a:xfrm flipH="1">
            <a:off x="3098775" y="1494625"/>
            <a:ext cx="1411800" cy="4494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-GB" sz="8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technical development</a:t>
            </a:r>
            <a:r>
              <a:rPr lang="en-GB" sz="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the side of eHealth, Diia and SBGS</a:t>
            </a:r>
            <a:endParaRPr sz="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"/>
          <p:cNvSpPr/>
          <p:nvPr/>
        </p:nvSpPr>
        <p:spPr>
          <a:xfrm flipH="1">
            <a:off x="4623825" y="2144225"/>
            <a:ext cx="2956500" cy="6801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 development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side of medical systems and Administration Service Centre </a:t>
            </a:r>
            <a:endParaRPr/>
          </a:p>
        </p:txBody>
      </p:sp>
      <p:sp>
        <p:nvSpPr>
          <p:cNvPr id="282" name="Google Shape;282;p8"/>
          <p:cNvSpPr/>
          <p:nvPr/>
        </p:nvSpPr>
        <p:spPr>
          <a:xfrm flipH="1">
            <a:off x="2365225" y="3572150"/>
            <a:ext cx="6921900" cy="3387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21000">
                <a:srgbClr val="F3DCD7"/>
              </a:gs>
              <a:gs pos="100000">
                <a:srgbClr val="E6B8A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establishing relations with EU countries and other countries</a:t>
            </a:r>
            <a:endParaRPr/>
          </a:p>
        </p:txBody>
      </p:sp>
      <p:sp>
        <p:nvSpPr>
          <p:cNvPr id="283" name="Google Shape;283;p8"/>
          <p:cNvSpPr/>
          <p:nvPr/>
        </p:nvSpPr>
        <p:spPr>
          <a:xfrm flipH="1">
            <a:off x="2365275" y="4011800"/>
            <a:ext cx="2145300" cy="35070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regulatory control in Ukraine</a:t>
            </a:r>
            <a:endParaRPr/>
          </a:p>
        </p:txBody>
      </p:sp>
      <p:sp>
        <p:nvSpPr>
          <p:cNvPr id="284" name="Google Shape;284;p8"/>
          <p:cNvSpPr/>
          <p:nvPr/>
        </p:nvSpPr>
        <p:spPr>
          <a:xfrm flipH="1">
            <a:off x="1067000" y="1893825"/>
            <a:ext cx="1195200" cy="3507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of the project</a:t>
            </a:r>
            <a:endParaRPr/>
          </a:p>
        </p:txBody>
      </p:sp>
      <p:sp>
        <p:nvSpPr>
          <p:cNvPr id="285" name="Google Shape;285;p8"/>
          <p:cNvSpPr/>
          <p:nvPr/>
        </p:nvSpPr>
        <p:spPr>
          <a:xfrm flipH="1">
            <a:off x="1780450" y="2296825"/>
            <a:ext cx="1195200" cy="3387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fundraising</a:t>
            </a:r>
            <a:endParaRPr/>
          </a:p>
        </p:txBody>
      </p:sp>
      <p:sp>
        <p:nvSpPr>
          <p:cNvPr id="286" name="Google Shape;286;p8"/>
          <p:cNvSpPr/>
          <p:nvPr/>
        </p:nvSpPr>
        <p:spPr>
          <a:xfrm flipH="1">
            <a:off x="64575" y="1505275"/>
            <a:ext cx="1411800" cy="3387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preliminary analysis</a:t>
            </a:r>
            <a:endParaRPr/>
          </a:p>
        </p:txBody>
      </p:sp>
      <p:sp>
        <p:nvSpPr>
          <p:cNvPr id="287" name="Google Shape;287;p8"/>
          <p:cNvSpPr txBox="1">
            <a:spLocks noGrp="1"/>
          </p:cNvSpPr>
          <p:nvPr>
            <p:ph type="title"/>
          </p:nvPr>
        </p:nvSpPr>
        <p:spPr>
          <a:xfrm>
            <a:off x="2034375" y="44975"/>
            <a:ext cx="4968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solidFill>
                  <a:srgbClr val="000000"/>
                </a:solidFill>
              </a:rPr>
              <a:t>Project schedule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Office PowerPoint</Application>
  <PresentationFormat>Экран (16:9)</PresentationFormat>
  <Paragraphs>193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Simple Light</vt:lpstr>
      <vt:lpstr>COVID certificates</vt:lpstr>
      <vt:lpstr>Презентация PowerPoint</vt:lpstr>
      <vt:lpstr>Презентация PowerPoint</vt:lpstr>
      <vt:lpstr>Use cases</vt:lpstr>
      <vt:lpstr>Презентация PowerPoint</vt:lpstr>
      <vt:lpstr>Презентация PowerPoint</vt:lpstr>
      <vt:lpstr>Презентация PowerPoint</vt:lpstr>
      <vt:lpstr>Презентация PowerPoint</vt:lpstr>
      <vt:lpstr>Project schedule</vt:lpstr>
      <vt:lpstr>Distribution of responsibility by areas of 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certificates</dc:title>
  <cp:lastModifiedBy>Volodymyr Volkodav</cp:lastModifiedBy>
  <cp:revision>1</cp:revision>
  <dcterms:modified xsi:type="dcterms:W3CDTF">2021-06-11T11:34:17Z</dcterms:modified>
</cp:coreProperties>
</file>