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325ff840b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d325ff840b_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d325ff840b_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e880139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de8801393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de8801393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e880139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e880139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e8801393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e8801393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e880139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de8801393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de8801393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325ff840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325ff840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5ce279db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5ce279db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5ce279db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5ce279db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5ce279db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5ce279db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e8801393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de8801393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de8801393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e8801393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e8801393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e8801393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e8801393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bg>
      <p:bgPr>
        <a:solidFill>
          <a:srgbClr val="1C458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844" y="870394"/>
            <a:ext cx="9156900" cy="43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4800" tIns="47375" rIns="94800" bIns="47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31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25" rIns="71100" bIns="355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1" y="188792"/>
            <a:ext cx="1300389" cy="59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title slide">
  <p:cSld name="Front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24000" y="1575487"/>
            <a:ext cx="72927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500" b="1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24000" y="2700000"/>
            <a:ext cx="59799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25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25" rIns="71100" bIns="355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3" descr="NHS Digital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00" y="162000"/>
            <a:ext cx="1143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2418836" y="451330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324000" y="4320000"/>
            <a:ext cx="46947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6925089" y="4114800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l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25" rIns="71100" bIns="355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25" rIns="71100" bIns="355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25" rIns="71100" bIns="355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25" rIns="71100" bIns="355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54578" y="247125"/>
            <a:ext cx="86697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75" rIns="53325" bIns="266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2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54578" y="986563"/>
            <a:ext cx="8669700" cy="3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75" rIns="53325" bIns="26675" anchor="t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4896375"/>
            <a:ext cx="9144000" cy="2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6657" y="4942834"/>
            <a:ext cx="301767" cy="13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Only">
  <p:cSld name="D. 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72500" y="467100"/>
            <a:ext cx="75633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2500"/>
              <a:buFont typeface="Calibri"/>
              <a:buNone/>
              <a:defRPr>
                <a:solidFill>
                  <a:srgbClr val="005E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5389" y="156643"/>
            <a:ext cx="789185" cy="31046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72500" y="4632773"/>
            <a:ext cx="8201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1">
  <p:cSld name="Section Divider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8"/>
          <p:cNvCxnSpPr/>
          <p:nvPr/>
        </p:nvCxnSpPr>
        <p:spPr>
          <a:xfrm>
            <a:off x="459000" y="1849500"/>
            <a:ext cx="648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58999" y="1889999"/>
            <a:ext cx="4904400" cy="2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8583483" y="4803733"/>
            <a:ext cx="279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-12844" y="870394"/>
            <a:ext cx="9156900" cy="43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4800" tIns="47375" rIns="94800" bIns="47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31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25" rIns="71100" bIns="355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1" y="188792"/>
            <a:ext cx="1300389" cy="59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t="3662" b="1194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>
              <a:alpha val="882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459000" y="1890000"/>
            <a:ext cx="6939600" cy="2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dirty="0"/>
              <a:t>Covid Vaccination Status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b="0" dirty="0"/>
              <a:t>Outbound International Travel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1400" b="0" dirty="0" smtClean="0"/>
              <a:t>3 June 2021</a:t>
            </a:r>
            <a:endParaRPr sz="1400" b="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t="3662" b="1194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>
              <a:alpha val="882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690450" y="1272775"/>
            <a:ext cx="6939600" cy="2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Crown Dependencies Covid Status Products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b="0"/>
              <a:t>Letters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1400" b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Jersey</a:t>
            </a:r>
            <a:endParaRPr sz="2200"/>
          </a:p>
        </p:txBody>
      </p:sp>
      <p:sp>
        <p:nvSpPr>
          <p:cNvPr id="185" name="Google Shape;185;p31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</a:rPr>
              <a:t>Inclusive Letter - back of letter blank, FAQs printed separately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6493850" y="1414525"/>
            <a:ext cx="2151000" cy="9351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2D88"/>
                </a:solidFill>
              </a:rPr>
              <a:t>Letters</a:t>
            </a:r>
            <a:r>
              <a:rPr lang="en-GB" sz="1200" b="1">
                <a:solidFill>
                  <a:srgbClr val="002D88"/>
                </a:solidFill>
              </a:rPr>
              <a:t> will be proactively sent to all citizens with a vaccinated status. Citizens should start receiving them from 10 June</a:t>
            </a:r>
            <a:endParaRPr sz="1200">
              <a:solidFill>
                <a:srgbClr val="002D88"/>
              </a:solidFill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6227150" y="2510675"/>
            <a:ext cx="2684400" cy="2586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Security features:</a:t>
            </a:r>
            <a:endParaRPr sz="1200" b="1"/>
          </a:p>
          <a:p>
            <a:pPr marL="0" marR="120935" lvl="0" indent="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D88"/>
                </a:solidFill>
              </a:rPr>
              <a:t>1. Foiled Jersey COVID Status Certification logo </a:t>
            </a:r>
            <a:endParaRPr sz="1200">
              <a:solidFill>
                <a:srgbClr val="002D88"/>
              </a:solidFill>
            </a:endParaRPr>
          </a:p>
          <a:p>
            <a:pPr marL="0" marR="120935" lvl="0" indent="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D88"/>
                </a:solidFill>
              </a:rPr>
              <a:t>2. Microtext bordering the top and bottom margins of the vaccine panel </a:t>
            </a:r>
            <a:endParaRPr sz="1200">
              <a:solidFill>
                <a:srgbClr val="002D88"/>
              </a:solidFill>
            </a:endParaRPr>
          </a:p>
          <a:p>
            <a:pPr marL="0" marR="120935" lvl="0" indent="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D88"/>
                </a:solidFill>
              </a:rPr>
              <a:t>3. Fluorescent ink across vaccine panel and behind vaccination information </a:t>
            </a:r>
            <a:endParaRPr sz="1200">
              <a:solidFill>
                <a:srgbClr val="002D88"/>
              </a:solidFill>
            </a:endParaRPr>
          </a:p>
          <a:p>
            <a:pPr marL="0" marR="120935" lvl="0" indent="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D88"/>
                </a:solidFill>
              </a:rPr>
              <a:t>4. Document identifiers </a:t>
            </a:r>
            <a:endParaRPr sz="1200">
              <a:solidFill>
                <a:srgbClr val="002D88"/>
              </a:solidFill>
            </a:endParaRPr>
          </a:p>
          <a:p>
            <a:pPr marL="0" marR="120935" lvl="0" indent="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D88"/>
                </a:solidFill>
              </a:rPr>
              <a:t>a. UVCI</a:t>
            </a:r>
            <a:endParaRPr sz="1200">
              <a:solidFill>
                <a:srgbClr val="002D88"/>
              </a:solidFill>
            </a:endParaRPr>
          </a:p>
          <a:p>
            <a:pPr marL="0" marR="120935" lvl="0" indent="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D88"/>
                </a:solidFill>
              </a:rPr>
              <a:t>b. Barcode</a:t>
            </a:r>
            <a:endParaRPr sz="1200">
              <a:solidFill>
                <a:srgbClr val="002D88"/>
              </a:solidFill>
            </a:endParaRPr>
          </a:p>
          <a:p>
            <a:pPr marL="0" marR="120935" lvl="0" indent="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2D88"/>
                </a:solidFill>
              </a:rPr>
              <a:t>c. URN</a:t>
            </a:r>
            <a:endParaRPr sz="1200">
              <a:solidFill>
                <a:srgbClr val="002D88"/>
              </a:solidFill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50" y="1358787"/>
            <a:ext cx="2625426" cy="36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7357" y="1405875"/>
            <a:ext cx="2550936" cy="358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Guernsey</a:t>
            </a:r>
            <a:endParaRPr sz="2200"/>
          </a:p>
        </p:txBody>
      </p:sp>
      <p:sp>
        <p:nvSpPr>
          <p:cNvPr id="195" name="Google Shape;195;p32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</a:rPr>
              <a:t>Inclusive Letter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6" name="Google Shape;196;p32"/>
          <p:cNvSpPr/>
          <p:nvPr/>
        </p:nvSpPr>
        <p:spPr>
          <a:xfrm>
            <a:off x="6288325" y="1431700"/>
            <a:ext cx="2649000" cy="639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 b="1">
                <a:solidFill>
                  <a:srgbClr val="002D88"/>
                </a:solidFill>
              </a:rPr>
              <a:t>Letters</a:t>
            </a:r>
            <a:r>
              <a:rPr lang="en-GB" sz="1200" b="1">
                <a:solidFill>
                  <a:srgbClr val="002D88"/>
                </a:solidFill>
              </a:rPr>
              <a:t> are being proactively sent to all citizens with a vaccinated status during June 2021</a:t>
            </a:r>
            <a:endParaRPr sz="1200">
              <a:solidFill>
                <a:srgbClr val="002D88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5761100" y="2146675"/>
            <a:ext cx="3253200" cy="295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Security features:</a:t>
            </a:r>
            <a:endParaRPr sz="1200" b="1"/>
          </a:p>
          <a:p>
            <a:pPr marL="457200" marR="120935" lvl="0" indent="-30480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rgbClr val="002D88"/>
              </a:buClr>
              <a:buSzPts val="1200"/>
              <a:buAutoNum type="arabicPeriod"/>
            </a:pPr>
            <a:r>
              <a:rPr lang="en-GB" sz="1200">
                <a:solidFill>
                  <a:srgbClr val="002D88"/>
                </a:solidFill>
              </a:rPr>
              <a:t>A unique reference code displayed under and within the barcode</a:t>
            </a:r>
            <a:endParaRPr sz="1200">
              <a:solidFill>
                <a:srgbClr val="002D88"/>
              </a:solidFill>
            </a:endParaRPr>
          </a:p>
          <a:p>
            <a:pPr marL="457200" marR="120935" lvl="0" indent="-30480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rgbClr val="002D88"/>
              </a:buClr>
              <a:buSzPts val="1200"/>
              <a:buAutoNum type="arabicPeriod"/>
            </a:pPr>
            <a:r>
              <a:rPr lang="en-GB" sz="1200">
                <a:solidFill>
                  <a:srgbClr val="002D88"/>
                </a:solidFill>
              </a:rPr>
              <a:t>Watermarked paper (with the Guernsey lion) </a:t>
            </a:r>
            <a:endParaRPr sz="1200">
              <a:solidFill>
                <a:srgbClr val="002D88"/>
              </a:solidFill>
            </a:endParaRPr>
          </a:p>
          <a:p>
            <a:pPr marL="457200" marR="120935" lvl="0" indent="-30480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rgbClr val="002D88"/>
              </a:buClr>
              <a:buSzPts val="1200"/>
              <a:buAutoNum type="arabicPeriod"/>
            </a:pPr>
            <a:r>
              <a:rPr lang="en-GB" sz="1200">
                <a:solidFill>
                  <a:srgbClr val="002D88"/>
                </a:solidFill>
              </a:rPr>
              <a:t>COPY Pantograph that displays the word COPY if letter is copied</a:t>
            </a:r>
            <a:endParaRPr sz="1200">
              <a:solidFill>
                <a:srgbClr val="002D88"/>
              </a:solidFill>
            </a:endParaRPr>
          </a:p>
          <a:p>
            <a:pPr marL="457200" marR="120935" lvl="0" indent="-30480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rgbClr val="002D88"/>
              </a:buClr>
              <a:buSzPts val="1200"/>
              <a:buAutoNum type="arabicPeriod"/>
            </a:pPr>
            <a:r>
              <a:rPr lang="en-GB" sz="1200">
                <a:solidFill>
                  <a:srgbClr val="002D88"/>
                </a:solidFill>
              </a:rPr>
              <a:t>Hologram alongside the pantograph (three silver Guernsey lions)</a:t>
            </a:r>
            <a:endParaRPr sz="1200">
              <a:solidFill>
                <a:srgbClr val="002D88"/>
              </a:solidFill>
            </a:endParaRPr>
          </a:p>
          <a:p>
            <a:pPr marL="457200" marR="120935" lvl="0" indent="-30480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rgbClr val="002D88"/>
              </a:buClr>
              <a:buSzPts val="1200"/>
              <a:buAutoNum type="arabicPeriod"/>
            </a:pPr>
            <a:r>
              <a:rPr lang="en-GB" sz="1200">
                <a:solidFill>
                  <a:srgbClr val="002D88"/>
                </a:solidFill>
              </a:rPr>
              <a:t>Colour Guilloche with logo and crest embedded </a:t>
            </a:r>
            <a:endParaRPr sz="1200">
              <a:solidFill>
                <a:srgbClr val="002D88"/>
              </a:solidFill>
            </a:endParaRPr>
          </a:p>
          <a:p>
            <a:pPr marL="457200" marR="120935" lvl="0" indent="-30480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rgbClr val="002D88"/>
              </a:buClr>
              <a:buSzPts val="1200"/>
              <a:buAutoNum type="arabicPeriod"/>
            </a:pPr>
            <a:r>
              <a:rPr lang="en-GB" sz="1200">
                <a:solidFill>
                  <a:srgbClr val="002D88"/>
                </a:solidFill>
              </a:rPr>
              <a:t>Microtext border around vaccination data held within the Colour Guilloche</a:t>
            </a:r>
            <a:endParaRPr sz="1200">
              <a:solidFill>
                <a:srgbClr val="002D88"/>
              </a:solidFill>
            </a:endParaRPr>
          </a:p>
          <a:p>
            <a:pPr marL="457200" marR="120935" lvl="0" indent="-304800" algn="l" rtl="0">
              <a:lnSpc>
                <a:spcPct val="95795"/>
              </a:lnSpc>
              <a:spcBef>
                <a:spcPts val="0"/>
              </a:spcBef>
              <a:spcAft>
                <a:spcPts val="0"/>
              </a:spcAft>
              <a:buClr>
                <a:srgbClr val="002D88"/>
              </a:buClr>
              <a:buSzPts val="1200"/>
              <a:buAutoNum type="arabicPeriod"/>
            </a:pPr>
            <a:r>
              <a:rPr lang="en-GB" sz="1200">
                <a:solidFill>
                  <a:srgbClr val="002D88"/>
                </a:solidFill>
              </a:rPr>
              <a:t>Microtext line bordering the text on the back page</a:t>
            </a:r>
            <a:endParaRPr sz="1200">
              <a:solidFill>
                <a:srgbClr val="002D88"/>
              </a:solidFill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5875"/>
            <a:ext cx="2554300" cy="358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100" y="1405875"/>
            <a:ext cx="2533745" cy="358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t="3662" b="1194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>
              <a:alpha val="882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690450" y="1272775"/>
            <a:ext cx="6939600" cy="2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England Covid Status Products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b="0"/>
              <a:t>NHS App and Letter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1400" b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Summary</a:t>
            </a:r>
            <a:endParaRPr sz="2200"/>
          </a:p>
        </p:txBody>
      </p:sp>
      <p:sp>
        <p:nvSpPr>
          <p:cNvPr id="114" name="Google Shape;114;p23"/>
          <p:cNvSpPr txBox="1"/>
          <p:nvPr/>
        </p:nvSpPr>
        <p:spPr>
          <a:xfrm>
            <a:off x="375125" y="3465925"/>
            <a:ext cx="7425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Detailed vaccination records inline with the World Health Organisation (WHO)’s draft international standards set out in the Interim guidance for developing a Smart Vaccination Certificate.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A QR code, with scope to increase functionality as international standards develop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Secure log in, to minimise fraud-risks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Continued iterative development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226500" y="1259350"/>
            <a:ext cx="74505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 UK government committed to the reopening of safe, secure international travel, from 17 May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NHSX have launched both digital and non-digital certification solutions to allow English individuals to show their Covid status for the purposes of international travel 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 Devolved Administrations are also working on solutions.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 products will show vaccination status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Product Proposition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375129" y="3106450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Digital Product Features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l="82303" t="4564" b="44940"/>
          <a:stretch/>
        </p:blipFill>
        <p:spPr>
          <a:xfrm>
            <a:off x="6119275" y="1312175"/>
            <a:ext cx="1464399" cy="28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NHS App</a:t>
            </a:r>
            <a:endParaRPr sz="2200"/>
          </a:p>
        </p:txBody>
      </p:sp>
      <p:sp>
        <p:nvSpPr>
          <p:cNvPr id="124" name="Google Shape;124;p24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lt1"/>
                </a:solidFill>
              </a:rPr>
              <a:t>17 May | Release 1: National Launch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 rotWithShape="1">
          <a:blip r:embed="rId4">
            <a:alphaModFix/>
          </a:blip>
          <a:srcRect r="50285" b="15002"/>
          <a:stretch/>
        </p:blipFill>
        <p:spPr>
          <a:xfrm>
            <a:off x="375125" y="1312175"/>
            <a:ext cx="5744143" cy="38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NHS App</a:t>
            </a:r>
            <a:endParaRPr sz="2200"/>
          </a:p>
        </p:txBody>
      </p:sp>
      <p:sp>
        <p:nvSpPr>
          <p:cNvPr id="131" name="Google Shape;131;p25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 b="1">
                <a:solidFill>
                  <a:schemeClr val="lt1"/>
                </a:solidFill>
              </a:rPr>
              <a:t>17 May | Release 1: National Launch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l="50022" b="20025"/>
          <a:stretch/>
        </p:blipFill>
        <p:spPr>
          <a:xfrm>
            <a:off x="375113" y="1253475"/>
            <a:ext cx="6170875" cy="385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l="62858" t="4866" r="19835" b="33840"/>
          <a:stretch/>
        </p:blipFill>
        <p:spPr>
          <a:xfrm>
            <a:off x="6576150" y="1253475"/>
            <a:ext cx="1560401" cy="37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Non-Digital</a:t>
            </a:r>
            <a:endParaRPr sz="2200"/>
          </a:p>
        </p:txBody>
      </p:sp>
      <p:sp>
        <p:nvSpPr>
          <p:cNvPr id="139" name="Google Shape;139;p26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</a:rPr>
              <a:t>Inclusive Letter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6760550" y="1431700"/>
            <a:ext cx="1617600" cy="1962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2D88"/>
                </a:solidFill>
              </a:rPr>
              <a:t>17 May National Launch: </a:t>
            </a:r>
            <a:endParaRPr sz="1300" b="1">
              <a:solidFill>
                <a:srgbClr val="002D8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2D8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2D88"/>
                </a:solidFill>
              </a:rPr>
              <a:t>119</a:t>
            </a:r>
            <a:r>
              <a:rPr lang="en-GB" sz="1200">
                <a:solidFill>
                  <a:srgbClr val="002D88"/>
                </a:solidFill>
              </a:rPr>
              <a:t> service to request a letter / alternative copies in larger font, braille or other languages</a:t>
            </a:r>
            <a:endParaRPr sz="1200">
              <a:solidFill>
                <a:srgbClr val="002D88"/>
              </a:solidFill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425" y="1247438"/>
            <a:ext cx="2646875" cy="374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6143900" y="3928275"/>
            <a:ext cx="2684400" cy="1293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Security features: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1. Thermochromic ink (colour changes with heat)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2. Micronumbers under barcode 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3. Unique reference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4. COPY patch when photocopied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25" y="1326663"/>
            <a:ext cx="2537803" cy="358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t="3662" b="1194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>
              <a:alpha val="882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90450" y="1272775"/>
            <a:ext cx="6939600" cy="2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Scotland and Wales Covid Status Products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b="0"/>
              <a:t>Letters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1400" b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Scotland</a:t>
            </a:r>
            <a:endParaRPr sz="2200"/>
          </a:p>
        </p:txBody>
      </p:sp>
      <p:sp>
        <p:nvSpPr>
          <p:cNvPr id="157" name="Google Shape;157;p28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</a:rPr>
              <a:t>Inclusive Letter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6760550" y="1431700"/>
            <a:ext cx="1617600" cy="22953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2D88"/>
                </a:solidFill>
              </a:rPr>
              <a:t>19 May National Launch: </a:t>
            </a:r>
            <a:endParaRPr sz="1300" b="1">
              <a:solidFill>
                <a:srgbClr val="002D8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2D8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2D88"/>
                </a:solidFill>
              </a:rPr>
              <a:t>Phone service </a:t>
            </a:r>
            <a:r>
              <a:rPr lang="en-GB" sz="1200">
                <a:solidFill>
                  <a:srgbClr val="002D88"/>
                </a:solidFill>
              </a:rPr>
              <a:t>to request a letter. Or go online to request a print a letter. </a:t>
            </a:r>
            <a:endParaRPr sz="1200">
              <a:solidFill>
                <a:srgbClr val="002D8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rgbClr val="002D88"/>
                </a:solidFill>
              </a:rPr>
              <a:t> Any previously-printed letters should not be accepted</a:t>
            </a:r>
            <a:endParaRPr sz="1200">
              <a:solidFill>
                <a:srgbClr val="002D88"/>
              </a:solidFill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6143900" y="3928275"/>
            <a:ext cx="2684400" cy="5541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Security features: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5875"/>
            <a:ext cx="2465418" cy="358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0218" y="1405875"/>
            <a:ext cx="2451593" cy="358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451325" y="278798"/>
            <a:ext cx="76320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Wales</a:t>
            </a:r>
            <a:endParaRPr sz="2200"/>
          </a:p>
        </p:txBody>
      </p:sp>
      <p:sp>
        <p:nvSpPr>
          <p:cNvPr id="167" name="Google Shape;167;p29"/>
          <p:cNvSpPr/>
          <p:nvPr/>
        </p:nvSpPr>
        <p:spPr>
          <a:xfrm>
            <a:off x="375125" y="995775"/>
            <a:ext cx="7302000" cy="2577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</a:rPr>
              <a:t>Inclusive Letter - bilingual in Welsh and English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6760550" y="1431700"/>
            <a:ext cx="1617600" cy="1962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002D88"/>
                </a:solidFill>
              </a:rPr>
              <a:t>24 May National Launch: </a:t>
            </a:r>
            <a:endParaRPr sz="1300" b="1">
              <a:solidFill>
                <a:srgbClr val="002D8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2D8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2D88"/>
                </a:solidFill>
              </a:rPr>
              <a:t>Phone service </a:t>
            </a:r>
            <a:r>
              <a:rPr lang="en-GB" sz="1200">
                <a:solidFill>
                  <a:srgbClr val="002D88"/>
                </a:solidFill>
              </a:rPr>
              <a:t>to request a letter </a:t>
            </a:r>
            <a:endParaRPr sz="1200">
              <a:solidFill>
                <a:srgbClr val="002D88"/>
              </a:solidFill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6143900" y="3928275"/>
            <a:ext cx="2684400" cy="1293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Security features: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1. Thermochromic ink (colour changes with heat)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2. Micronumbers under barcode 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3. Unique reference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124"/>
                </a:solidFill>
                <a:highlight>
                  <a:srgbClr val="CFE2F3"/>
                </a:highlight>
              </a:rPr>
              <a:t>4. COPY patch when photocopied</a:t>
            </a:r>
            <a:endParaRPr sz="1200">
              <a:solidFill>
                <a:srgbClr val="202124"/>
              </a:solidFill>
              <a:highlight>
                <a:srgbClr val="CFE2F3"/>
              </a:highlight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5875"/>
            <a:ext cx="2537803" cy="358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603" y="1405875"/>
            <a:ext cx="2531834" cy="35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A35DC17736F468D64BAA156CE8F53" ma:contentTypeVersion="12" ma:contentTypeDescription="Create a new document." ma:contentTypeScope="" ma:versionID="fe5fc48001b0499cdffee11b728449f7">
  <xsd:schema xmlns:xsd="http://www.w3.org/2001/XMLSchema" xmlns:xs="http://www.w3.org/2001/XMLSchema" xmlns:p="http://schemas.microsoft.com/office/2006/metadata/properties" xmlns:ns3="93d165ef-14eb-4a81-aa32-17bffab03bcd" xmlns:ns4="accde0e6-d05c-49ec-9b1c-07fe500ab6f3" targetNamespace="http://schemas.microsoft.com/office/2006/metadata/properties" ma:root="true" ma:fieldsID="2e58eca00ae43ccd9eebd61258c8907a" ns3:_="" ns4:_="">
    <xsd:import namespace="93d165ef-14eb-4a81-aa32-17bffab03bcd"/>
    <xsd:import namespace="accde0e6-d05c-49ec-9b1c-07fe500ab6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165ef-14eb-4a81-aa32-17bffab03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de0e6-d05c-49ec-9b1c-07fe500ab6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9DCD0C-226F-4753-92D2-E2D0FE962C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FF9C1-BD2C-435F-B32A-8B50C48D7AE3}">
  <ds:schemaRefs>
    <ds:schemaRef ds:uri="accde0e6-d05c-49ec-9b1c-07fe500ab6f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3d165ef-14eb-4a81-aa32-17bffab03bc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E68B50-18FB-41D8-B441-7DF88004C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165ef-14eb-4a81-aa32-17bffab03bcd"/>
    <ds:schemaRef ds:uri="accde0e6-d05c-49ec-9b1c-07fe500ab6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472</Words>
  <Application>Microsoft Office PowerPoint</Application>
  <PresentationFormat>On-screen Show (16:9)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Simple Light</vt:lpstr>
      <vt:lpstr>PowerPoint Presentation</vt:lpstr>
      <vt:lpstr>PowerPoint Presentation</vt:lpstr>
      <vt:lpstr>Summary</vt:lpstr>
      <vt:lpstr>NHS App</vt:lpstr>
      <vt:lpstr>NHS App</vt:lpstr>
      <vt:lpstr>Non-Digital</vt:lpstr>
      <vt:lpstr>PowerPoint Presentation</vt:lpstr>
      <vt:lpstr>Scotland</vt:lpstr>
      <vt:lpstr>Wales</vt:lpstr>
      <vt:lpstr>PowerPoint Presentation</vt:lpstr>
      <vt:lpstr>Jersey</vt:lpstr>
      <vt:lpstr>Guernsey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Mansbridge (Sensitive)</dc:creator>
  <cp:lastModifiedBy>Helena Rozenberga (Sensitive)</cp:lastModifiedBy>
  <cp:revision>3</cp:revision>
  <dcterms:modified xsi:type="dcterms:W3CDTF">2021-06-29T09:00:11Z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0x010100313A35DC17736F468D64BAA156CE8F53</vt:lpwstr>
  </property>
</Properties>
</file>